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3" r:id="rId3"/>
    <p:sldId id="257" r:id="rId4"/>
    <p:sldId id="262" r:id="rId5"/>
    <p:sldId id="261" r:id="rId6"/>
    <p:sldId id="266" r:id="rId7"/>
    <p:sldId id="259" r:id="rId8"/>
    <p:sldId id="267"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90" autoAdjust="0"/>
  </p:normalViewPr>
  <p:slideViewPr>
    <p:cSldViewPr>
      <p:cViewPr varScale="1">
        <p:scale>
          <a:sx n="83" d="100"/>
          <a:sy n="83" d="100"/>
        </p:scale>
        <p:origin x="-24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B718-5D33-411A-9FE5-0DB6035A4F7B}"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87E77-329B-41E1-8A58-CD7E4C507904}" type="slidenum">
              <a:rPr lang="en-US" smtClean="0"/>
              <a:t>‹#›</a:t>
            </a:fld>
            <a:endParaRPr lang="en-US"/>
          </a:p>
        </p:txBody>
      </p:sp>
    </p:spTree>
    <p:extLst>
      <p:ext uri="{BB962C8B-B14F-4D97-AF65-F5344CB8AC3E}">
        <p14:creationId xmlns:p14="http://schemas.microsoft.com/office/powerpoint/2010/main" val="102817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Physical, cognitive</a:t>
            </a:r>
          </a:p>
          <a:p>
            <a:pPr marL="228600" indent="-228600">
              <a:buAutoNum type="arabicPeriod"/>
            </a:pPr>
            <a:r>
              <a:rPr lang="en-US" baseline="0" dirty="0" smtClean="0"/>
              <a:t>In libraries, we often talk about access when we really mean available. We’ve found it useful to use the word “available” and to reserve the word “accessible” for accessibility-related issues.</a:t>
            </a:r>
          </a:p>
          <a:p>
            <a:pPr marL="0" indent="0">
              <a:buNone/>
            </a:pPr>
            <a:r>
              <a:rPr lang="en-US" baseline="0" dirty="0" smtClean="0"/>
              <a:t>3. When you’re using a tool to check the accessibility of a web page, for example, you might find that something is technically accessible (correct tags, heading structure), but it’s not really functionally accessible. Often, the only way to determine functional accessibility (as well as technical accessibility) is to conduct user testing with patrons who actually use assistive technologies.</a:t>
            </a:r>
          </a:p>
          <a:p>
            <a:pPr marL="0" indent="0">
              <a:buNone/>
            </a:pPr>
            <a:r>
              <a:rPr lang="en-US" baseline="0" dirty="0" smtClean="0"/>
              <a:t>4. PDF remediation can be difficult; creating an accessible document is relatively easier (use templates and built-in styles)</a:t>
            </a:r>
          </a:p>
          <a:p>
            <a:pPr marL="0" indent="0">
              <a:buNone/>
            </a:pPr>
            <a:r>
              <a:rPr lang="en-US" baseline="0" dirty="0" smtClean="0"/>
              <a:t>5. Vendor decisions, designs, and configurations. Also end user technologies (NVDA, JAWS, etc.), knowledge, skills with those technologies</a:t>
            </a:r>
            <a:endParaRPr lang="en-US" dirty="0"/>
          </a:p>
        </p:txBody>
      </p:sp>
      <p:sp>
        <p:nvSpPr>
          <p:cNvPr id="4" name="Slide Number Placeholder 3"/>
          <p:cNvSpPr>
            <a:spLocks noGrp="1"/>
          </p:cNvSpPr>
          <p:nvPr>
            <p:ph type="sldNum" sz="quarter" idx="10"/>
          </p:nvPr>
        </p:nvSpPr>
        <p:spPr/>
        <p:txBody>
          <a:bodyPr/>
          <a:lstStyle/>
          <a:p>
            <a:fld id="{00D87E77-329B-41E1-8A58-CD7E4C507904}" type="slidenum">
              <a:rPr lang="en-US" smtClean="0"/>
              <a:t>3</a:t>
            </a:fld>
            <a:endParaRPr lang="en-US"/>
          </a:p>
        </p:txBody>
      </p:sp>
    </p:spTree>
    <p:extLst>
      <p:ext uri="{BB962C8B-B14F-4D97-AF65-F5344CB8AC3E}">
        <p14:creationId xmlns:p14="http://schemas.microsoft.com/office/powerpoint/2010/main" val="376314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6. We can move forward by promoting what is already accessible, working on what can be made accessible relatively easily, and over time, finding solutions for EIT that is harder to make accessible.</a:t>
            </a:r>
          </a:p>
        </p:txBody>
      </p:sp>
      <p:sp>
        <p:nvSpPr>
          <p:cNvPr id="4" name="Slide Number Placeholder 3"/>
          <p:cNvSpPr>
            <a:spLocks noGrp="1"/>
          </p:cNvSpPr>
          <p:nvPr>
            <p:ph type="sldNum" sz="quarter" idx="10"/>
          </p:nvPr>
        </p:nvSpPr>
        <p:spPr/>
        <p:txBody>
          <a:bodyPr/>
          <a:lstStyle/>
          <a:p>
            <a:fld id="{00D87E77-329B-41E1-8A58-CD7E4C507904}" type="slidenum">
              <a:rPr lang="en-US" smtClean="0"/>
              <a:t>4</a:t>
            </a:fld>
            <a:endParaRPr lang="en-US"/>
          </a:p>
        </p:txBody>
      </p:sp>
    </p:spTree>
    <p:extLst>
      <p:ext uri="{BB962C8B-B14F-4D97-AF65-F5344CB8AC3E}">
        <p14:creationId xmlns:p14="http://schemas.microsoft.com/office/powerpoint/2010/main" val="261143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Define “good” metadata. Metadata can act like awesome alt-text.</a:t>
            </a:r>
            <a:r>
              <a:rPr lang="en-US" baseline="0" dirty="0" smtClean="0"/>
              <a:t> Descriptive titles also helpful in the CONTENTdm search-results-list context. (Title: “Abraham Lincoln” versus “Painting of Abraham Lincoln” in search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00D87E77-329B-41E1-8A58-CD7E4C507904}" type="slidenum">
              <a:rPr lang="en-US" smtClean="0"/>
              <a:t>6</a:t>
            </a:fld>
            <a:endParaRPr lang="en-US"/>
          </a:p>
        </p:txBody>
      </p:sp>
    </p:spTree>
    <p:extLst>
      <p:ext uri="{BB962C8B-B14F-4D97-AF65-F5344CB8AC3E}">
        <p14:creationId xmlns:p14="http://schemas.microsoft.com/office/powerpoint/2010/main" val="13701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anyone askes who George is: </a:t>
            </a:r>
            <a:r>
              <a:rPr lang="en-US" sz="1200" b="0" i="0" kern="1200" dirty="0" smtClean="0">
                <a:solidFill>
                  <a:schemeClr val="tx1"/>
                </a:solidFill>
                <a:effectLst/>
                <a:latin typeface="+mn-lt"/>
                <a:ea typeface="+mn-ea"/>
                <a:cs typeface="+mn-cs"/>
              </a:rPr>
              <a:t>George Kerscher is Senior Officer of Accessible Information at Recording For the Blind &amp; Dyslexic (RFB&amp;D in the USA, Secretary General for the DAISY Consortium, Chairperson of the Board of Directors for the Open eBook Forum (</a:t>
            </a:r>
            <a:r>
              <a:rPr lang="en-US" sz="1200" b="0" i="0" kern="1200" dirty="0" err="1" smtClean="0">
                <a:solidFill>
                  <a:schemeClr val="tx1"/>
                </a:solidFill>
                <a:effectLst/>
                <a:latin typeface="+mn-lt"/>
                <a:ea typeface="+mn-ea"/>
                <a:cs typeface="+mn-cs"/>
              </a:rPr>
              <a:t>OeBF</a:t>
            </a:r>
            <a:r>
              <a:rPr lang="en-US" sz="1200" b="0" i="0" kern="1200" dirty="0" smtClean="0">
                <a:solidFill>
                  <a:schemeClr val="tx1"/>
                </a:solidFill>
                <a:effectLst/>
                <a:latin typeface="+mn-lt"/>
                <a:ea typeface="+mn-ea"/>
                <a:cs typeface="+mn-cs"/>
              </a:rPr>
              <a:t>), and Co-chair of the Steering Council of the Web Accessibility Initiative (WAI).</a:t>
            </a:r>
            <a:endParaRPr lang="en-US" dirty="0"/>
          </a:p>
        </p:txBody>
      </p:sp>
      <p:sp>
        <p:nvSpPr>
          <p:cNvPr id="4" name="Slide Number Placeholder 3"/>
          <p:cNvSpPr>
            <a:spLocks noGrp="1"/>
          </p:cNvSpPr>
          <p:nvPr>
            <p:ph type="sldNum" sz="quarter" idx="10"/>
          </p:nvPr>
        </p:nvSpPr>
        <p:spPr/>
        <p:txBody>
          <a:bodyPr/>
          <a:lstStyle/>
          <a:p>
            <a:fld id="{00D87E77-329B-41E1-8A58-CD7E4C507904}" type="slidenum">
              <a:rPr lang="en-US" smtClean="0"/>
              <a:t>7</a:t>
            </a:fld>
            <a:endParaRPr lang="en-US"/>
          </a:p>
        </p:txBody>
      </p:sp>
    </p:spTree>
    <p:extLst>
      <p:ext uri="{BB962C8B-B14F-4D97-AF65-F5344CB8AC3E}">
        <p14:creationId xmlns:p14="http://schemas.microsoft.com/office/powerpoint/2010/main" val="398083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8F5F00-4BF5-4055-812C-431F517BF77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F5F00-4BF5-4055-812C-431F517BF77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F5F00-4BF5-4055-812C-431F517BF77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F5F00-4BF5-4055-812C-431F517BF77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F5F00-4BF5-4055-812C-431F517BF772}"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8F5F00-4BF5-4055-812C-431F517BF77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F5F00-4BF5-4055-812C-431F517BF772}"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F5F00-4BF5-4055-812C-431F517BF772}"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F5F00-4BF5-4055-812C-431F517BF772}"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0F24E-4983-46BC-BCAF-CAA998BC93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F5F00-4BF5-4055-812C-431F517BF772}"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F24E-4983-46BC-BCAF-CAA998BC93D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98F5F00-4BF5-4055-812C-431F517BF772}" type="datetimeFigureOut">
              <a:rPr lang="en-US" smtClean="0"/>
              <a:t>3/28/2016</a:t>
            </a:fld>
            <a:endParaRPr lang="en-US"/>
          </a:p>
        </p:txBody>
      </p:sp>
      <p:sp>
        <p:nvSpPr>
          <p:cNvPr id="9" name="Slide Number Placeholder 8"/>
          <p:cNvSpPr>
            <a:spLocks noGrp="1"/>
          </p:cNvSpPr>
          <p:nvPr>
            <p:ph type="sldNum" sz="quarter" idx="11"/>
          </p:nvPr>
        </p:nvSpPr>
        <p:spPr/>
        <p:txBody>
          <a:bodyPr/>
          <a:lstStyle/>
          <a:p>
            <a:fld id="{6C40F24E-4983-46BC-BCAF-CAA998BC93D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C40F24E-4983-46BC-BCAF-CAA998BC93D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98F5F00-4BF5-4055-812C-431F517BF772}" type="datetimeFigureOut">
              <a:rPr lang="en-US" smtClean="0"/>
              <a:t>3/28/2016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avidakennedy.com/2014/11/06/accessibility-tunnel-vi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holarworks.umt.edu/ml_pubs/16/" TargetMode="External"/><Relationship Id="rId7" Type="http://schemas.openxmlformats.org/officeDocument/2006/relationships/hyperlink" Target="https://www.w3.org/WAI/" TargetMode="External"/><Relationship Id="rId2" Type="http://schemas.openxmlformats.org/officeDocument/2006/relationships/hyperlink" Target="http://scholarworks.umt.edu/ml_pubs/24/" TargetMode="External"/><Relationship Id="rId1" Type="http://schemas.openxmlformats.org/officeDocument/2006/relationships/slideLayout" Target="../slideLayouts/slideLayout2.xml"/><Relationship Id="rId6" Type="http://schemas.openxmlformats.org/officeDocument/2006/relationships/hyperlink" Target="http://webaim.org/" TargetMode="External"/><Relationship Id="rId5" Type="http://schemas.openxmlformats.org/officeDocument/2006/relationships/hyperlink" Target="http://scholarworks.umt.edu/ml_pubs/18/" TargetMode="External"/><Relationship Id="rId4" Type="http://schemas.openxmlformats.org/officeDocument/2006/relationships/hyperlink" Target="http://scholarworks.umt.edu/ml_pubs/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92175"/>
            <a:ext cx="8229600" cy="1470025"/>
          </a:xfrm>
        </p:spPr>
        <p:txBody>
          <a:bodyPr/>
          <a:lstStyle/>
          <a:p>
            <a:r>
              <a:rPr lang="en-US" sz="4800" dirty="0" smtClean="0"/>
              <a:t>Accessibility: Electronic and Information Technologies (EIT)</a:t>
            </a:r>
            <a:endParaRPr lang="en-US" sz="4800" dirty="0"/>
          </a:p>
        </p:txBody>
      </p:sp>
      <p:sp>
        <p:nvSpPr>
          <p:cNvPr id="3" name="Subtitle 2"/>
          <p:cNvSpPr>
            <a:spLocks noGrp="1"/>
          </p:cNvSpPr>
          <p:nvPr>
            <p:ph type="subTitle" idx="1"/>
          </p:nvPr>
        </p:nvSpPr>
        <p:spPr>
          <a:xfrm>
            <a:off x="152400" y="2895600"/>
            <a:ext cx="8229600" cy="3429000"/>
          </a:xfrm>
        </p:spPr>
        <p:txBody>
          <a:bodyPr>
            <a:normAutofit fontScale="85000" lnSpcReduction="20000"/>
          </a:bodyPr>
          <a:lstStyle/>
          <a:p>
            <a:r>
              <a:rPr lang="en-US" sz="2400" dirty="0" smtClean="0">
                <a:solidFill>
                  <a:schemeClr val="tx1"/>
                </a:solidFill>
              </a:rPr>
              <a:t>Wendy Walker (wendy.walker@umontana.edu)</a:t>
            </a:r>
          </a:p>
          <a:p>
            <a:r>
              <a:rPr lang="en-US" sz="2400" dirty="0" smtClean="0">
                <a:solidFill>
                  <a:schemeClr val="tx1"/>
                </a:solidFill>
              </a:rPr>
              <a:t>Digital Initiatives Librarian </a:t>
            </a:r>
          </a:p>
          <a:p>
            <a:r>
              <a:rPr lang="en-US" sz="2400" dirty="0" smtClean="0">
                <a:solidFill>
                  <a:schemeClr val="tx1"/>
                </a:solidFill>
              </a:rPr>
              <a:t>Mansfield Library, University of Montana</a:t>
            </a:r>
          </a:p>
          <a:p>
            <a:endParaRPr lang="en-US" sz="2400" dirty="0" smtClean="0">
              <a:solidFill>
                <a:schemeClr val="tx1"/>
              </a:solidFill>
            </a:endParaRPr>
          </a:p>
          <a:p>
            <a:r>
              <a:rPr lang="en-US" sz="2400" dirty="0" err="1" smtClean="0">
                <a:solidFill>
                  <a:schemeClr val="tx1"/>
                </a:solidFill>
              </a:rPr>
              <a:t>Teressa</a:t>
            </a:r>
            <a:r>
              <a:rPr lang="en-US" sz="2400" dirty="0" smtClean="0">
                <a:solidFill>
                  <a:schemeClr val="tx1"/>
                </a:solidFill>
              </a:rPr>
              <a:t> Keenan (teressa.keenan@umontana.edu)</a:t>
            </a:r>
          </a:p>
          <a:p>
            <a:r>
              <a:rPr lang="en-US" sz="2400" dirty="0" smtClean="0">
                <a:solidFill>
                  <a:schemeClr val="tx1"/>
                </a:solidFill>
              </a:rPr>
              <a:t>Head of Bibliographic Management Services and Metadata Librarian</a:t>
            </a:r>
          </a:p>
          <a:p>
            <a:r>
              <a:rPr lang="en-US" sz="2400" dirty="0" smtClean="0">
                <a:solidFill>
                  <a:schemeClr val="tx1"/>
                </a:solidFill>
              </a:rPr>
              <a:t>Mansfield Library, University of Montana</a:t>
            </a:r>
          </a:p>
          <a:p>
            <a:endParaRPr lang="en-US" sz="2400" dirty="0">
              <a:solidFill>
                <a:schemeClr val="tx1"/>
              </a:solidFill>
            </a:endParaRPr>
          </a:p>
          <a:p>
            <a:r>
              <a:rPr lang="en-US" sz="2400" dirty="0" smtClean="0">
                <a:solidFill>
                  <a:schemeClr val="tx1"/>
                </a:solidFill>
              </a:rPr>
              <a:t>Montana Library Association Annual Conference</a:t>
            </a:r>
          </a:p>
          <a:p>
            <a:r>
              <a:rPr lang="en-US" sz="2400" dirty="0" smtClean="0">
                <a:solidFill>
                  <a:schemeClr val="tx1"/>
                </a:solidFill>
              </a:rPr>
              <a:t>Significant Tidings</a:t>
            </a:r>
          </a:p>
          <a:p>
            <a:r>
              <a:rPr lang="en-US" sz="2400" dirty="0" smtClean="0">
                <a:solidFill>
                  <a:schemeClr val="tx1"/>
                </a:solidFill>
              </a:rPr>
              <a:t>April 7, 2016</a:t>
            </a:r>
          </a:p>
          <a:p>
            <a:endParaRPr lang="en-US" dirty="0"/>
          </a:p>
        </p:txBody>
      </p:sp>
    </p:spTree>
    <p:extLst>
      <p:ext uri="{BB962C8B-B14F-4D97-AF65-F5344CB8AC3E}">
        <p14:creationId xmlns:p14="http://schemas.microsoft.com/office/powerpoint/2010/main" val="191850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EIT Defined</a:t>
            </a:r>
            <a:endParaRPr lang="en-US" dirty="0"/>
          </a:p>
        </p:txBody>
      </p:sp>
      <p:sp>
        <p:nvSpPr>
          <p:cNvPr id="3" name="Content Placeholder 2"/>
          <p:cNvSpPr>
            <a:spLocks noGrp="1"/>
          </p:cNvSpPr>
          <p:nvPr>
            <p:ph idx="1"/>
          </p:nvPr>
        </p:nvSpPr>
        <p:spPr/>
        <p:txBody>
          <a:bodyPr/>
          <a:lstStyle/>
          <a:p>
            <a:pPr marL="114300" indent="0">
              <a:buNone/>
            </a:pPr>
            <a:r>
              <a:rPr lang="en-US" dirty="0" smtClean="0"/>
              <a:t>Includes information </a:t>
            </a:r>
            <a:r>
              <a:rPr lang="en-US" dirty="0"/>
              <a:t>technology and any equipment or interconnected system or subsystem of equipment that is used in the creation, conversion, or duplication of data or information. The term electronic and information technology includes, but is not limited to, the internet and intranet websites, content delivered in digital form, electronic books and electronic book reading systems, search engines and databases, learning management systems, classroom technology and multimedia, personal response systems (“clickers”), and office equipment such as classroom podiums, copiers and fax machines. </a:t>
            </a:r>
            <a:endParaRPr lang="en-US" dirty="0" smtClean="0"/>
          </a:p>
          <a:p>
            <a:pPr marL="114300" indent="0">
              <a:buNone/>
            </a:pPr>
            <a:r>
              <a:rPr lang="en-US" dirty="0"/>
              <a:t>	</a:t>
            </a:r>
            <a:r>
              <a:rPr lang="en-US" dirty="0" smtClean="0"/>
              <a:t>		– UM Resolution Agreement, 2014</a:t>
            </a:r>
            <a:endParaRPr lang="en-US" dirty="0"/>
          </a:p>
          <a:p>
            <a:pPr marL="114300" indent="0">
              <a:buNone/>
            </a:pPr>
            <a:endParaRPr lang="en-US" dirty="0"/>
          </a:p>
        </p:txBody>
      </p:sp>
    </p:spTree>
    <p:extLst>
      <p:ext uri="{BB962C8B-B14F-4D97-AF65-F5344CB8AC3E}">
        <p14:creationId xmlns:p14="http://schemas.microsoft.com/office/powerpoint/2010/main" val="2442563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Accessible EIT: </a:t>
            </a:r>
            <a:br>
              <a:rPr lang="en-US" sz="4400" dirty="0" smtClean="0"/>
            </a:br>
            <a:r>
              <a:rPr lang="en-US" sz="4400" dirty="0" smtClean="0"/>
              <a:t>What We Have Learned</a:t>
            </a:r>
            <a:endParaRPr lang="en-US" sz="4400" dirty="0"/>
          </a:p>
        </p:txBody>
      </p:sp>
      <p:sp>
        <p:nvSpPr>
          <p:cNvPr id="3" name="Content Placeholder 2"/>
          <p:cNvSpPr>
            <a:spLocks noGrp="1"/>
          </p:cNvSpPr>
          <p:nvPr>
            <p:ph idx="1"/>
          </p:nvPr>
        </p:nvSpPr>
        <p:spPr/>
        <p:txBody>
          <a:bodyPr>
            <a:normAutofit/>
          </a:bodyPr>
          <a:lstStyle/>
          <a:p>
            <a:pPr marL="114300" indent="0">
              <a:buNone/>
            </a:pPr>
            <a:r>
              <a:rPr lang="en-US" dirty="0" smtClean="0"/>
              <a:t> </a:t>
            </a:r>
            <a:endParaRPr lang="en-US" dirty="0"/>
          </a:p>
          <a:p>
            <a:pPr marL="571500" indent="-457200">
              <a:buFont typeface="+mj-lt"/>
              <a:buAutoNum type="arabicPeriod"/>
            </a:pPr>
            <a:r>
              <a:rPr lang="en-US" sz="2800" dirty="0" smtClean="0"/>
              <a:t>Range of disabilities to consider</a:t>
            </a:r>
          </a:p>
          <a:p>
            <a:pPr marL="571500" indent="-457200">
              <a:buFont typeface="+mj-lt"/>
              <a:buAutoNum type="arabicPeriod"/>
            </a:pPr>
            <a:r>
              <a:rPr lang="en-US" sz="2800" dirty="0" smtClean="0"/>
              <a:t>Redefining </a:t>
            </a:r>
            <a:r>
              <a:rPr lang="en-US" sz="2800" dirty="0"/>
              <a:t>library </a:t>
            </a:r>
            <a:r>
              <a:rPr lang="en-US" sz="2800" i="1" dirty="0"/>
              <a:t>access</a:t>
            </a:r>
            <a:r>
              <a:rPr lang="en-US" sz="2800" dirty="0"/>
              <a:t>: availability, not </a:t>
            </a:r>
            <a:r>
              <a:rPr lang="en-US" sz="2800" dirty="0" smtClean="0"/>
              <a:t>accessibility</a:t>
            </a:r>
          </a:p>
          <a:p>
            <a:pPr marL="571500" indent="-457200">
              <a:buFont typeface="+mj-lt"/>
              <a:buAutoNum type="arabicPeriod"/>
            </a:pPr>
            <a:r>
              <a:rPr lang="en-US" sz="2800" dirty="0" smtClean="0"/>
              <a:t>Technical accessibility is not always the same as functional accessibility</a:t>
            </a:r>
            <a:endParaRPr lang="en-US" sz="2800" dirty="0"/>
          </a:p>
          <a:p>
            <a:pPr marL="571500" indent="-457200">
              <a:buFont typeface="+mj-lt"/>
              <a:buAutoNum type="arabicPeriod"/>
            </a:pPr>
            <a:r>
              <a:rPr lang="en-US" sz="2800" dirty="0" smtClean="0"/>
              <a:t>Some things are hard, some are easy</a:t>
            </a:r>
          </a:p>
          <a:p>
            <a:pPr marL="571500" indent="-457200">
              <a:buFont typeface="+mj-lt"/>
              <a:buAutoNum type="arabicPeriod"/>
            </a:pPr>
            <a:r>
              <a:rPr lang="en-US" sz="2800" dirty="0" smtClean="0"/>
              <a:t>Some things are beyond our control</a:t>
            </a:r>
          </a:p>
        </p:txBody>
      </p:sp>
    </p:spTree>
    <p:extLst>
      <p:ext uri="{BB962C8B-B14F-4D97-AF65-F5344CB8AC3E}">
        <p14:creationId xmlns:p14="http://schemas.microsoft.com/office/powerpoint/2010/main" val="382756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Accessible EIT: </a:t>
            </a:r>
            <a:br>
              <a:rPr lang="en-US" sz="4400" dirty="0"/>
            </a:br>
            <a:r>
              <a:rPr lang="en-US" sz="4400" dirty="0"/>
              <a:t>What We Have Learned</a:t>
            </a:r>
          </a:p>
        </p:txBody>
      </p:sp>
      <p:sp>
        <p:nvSpPr>
          <p:cNvPr id="3" name="Content Placeholder 2"/>
          <p:cNvSpPr>
            <a:spLocks noGrp="1"/>
          </p:cNvSpPr>
          <p:nvPr>
            <p:ph idx="1"/>
          </p:nvPr>
        </p:nvSpPr>
        <p:spPr>
          <a:xfrm>
            <a:off x="457200" y="1752600"/>
            <a:ext cx="7620000" cy="4800600"/>
          </a:xfrm>
        </p:spPr>
        <p:txBody>
          <a:bodyPr>
            <a:normAutofit fontScale="92500" lnSpcReduction="10000"/>
          </a:bodyPr>
          <a:lstStyle/>
          <a:p>
            <a:pPr marL="571500" indent="-457200">
              <a:buFont typeface="+mj-lt"/>
              <a:buAutoNum type="arabicPeriod" startAt="6"/>
            </a:pPr>
            <a:r>
              <a:rPr lang="en-US" sz="2800" dirty="0" smtClean="0"/>
              <a:t>Awareness of accessible EIT in libraries and moving forward</a:t>
            </a:r>
          </a:p>
          <a:p>
            <a:pPr marL="411480" lvl="1" indent="0">
              <a:buNone/>
            </a:pPr>
            <a:endParaRPr lang="en-US" sz="1600" dirty="0" smtClean="0"/>
          </a:p>
          <a:p>
            <a:pPr marL="411480" lvl="1" indent="0">
              <a:buNone/>
            </a:pPr>
            <a:r>
              <a:rPr lang="en-US" dirty="0" smtClean="0"/>
              <a:t>“I have to remember that libraries are not just buildings full of books that I can’t read.” – Aaron Page, student</a:t>
            </a:r>
          </a:p>
          <a:p>
            <a:pPr marL="411480" lvl="1" indent="0">
              <a:buNone/>
            </a:pPr>
            <a:endParaRPr lang="en-US" dirty="0" smtClean="0"/>
          </a:p>
          <a:p>
            <a:pPr marL="571500" indent="-457200">
              <a:buFont typeface="+mj-lt"/>
              <a:buAutoNum type="arabicPeriod" startAt="6"/>
            </a:pPr>
            <a:r>
              <a:rPr lang="en-US" sz="2800" dirty="0"/>
              <a:t>EIT accessibility is iterative</a:t>
            </a:r>
          </a:p>
          <a:p>
            <a:pPr marL="411480" lvl="1" indent="0">
              <a:buNone/>
            </a:pPr>
            <a:endParaRPr lang="en-US" sz="1600" dirty="0" smtClean="0"/>
          </a:p>
          <a:p>
            <a:pPr marL="411480" lvl="1" indent="0">
              <a:buNone/>
            </a:pPr>
            <a:r>
              <a:rPr lang="en-US" dirty="0" smtClean="0"/>
              <a:t>“</a:t>
            </a:r>
            <a:r>
              <a:rPr lang="en-US" dirty="0"/>
              <a:t>Accessibility is a design constraint. Treat it like one. I don’t mean that in a negative way, but in the sense that a constraint forces us to push boundaries and think ahead…I need to see accessibility for what it is too. That means, like everything else on the Web, I need to embrace its fluidity. It can’t be perfect, but it can improve incrementally with each release. Better than before is always better than perfect.” </a:t>
            </a:r>
            <a:r>
              <a:rPr lang="en-US" u="sng" dirty="0">
                <a:hlinkClick r:id="rId3"/>
              </a:rPr>
              <a:t>http://davidakennedy.com/2014/11/06/accessibility-tunnel-vision</a:t>
            </a:r>
            <a:r>
              <a:rPr lang="en-US" u="sng" dirty="0" smtClean="0">
                <a:hlinkClick r:id="rId3"/>
              </a:rPr>
              <a:t>/</a:t>
            </a:r>
            <a:endParaRPr lang="en-US" u="sng" dirty="0"/>
          </a:p>
        </p:txBody>
      </p:sp>
    </p:spTree>
    <p:extLst>
      <p:ext uri="{BB962C8B-B14F-4D97-AF65-F5344CB8AC3E}">
        <p14:creationId xmlns:p14="http://schemas.microsoft.com/office/powerpoint/2010/main" val="2116297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CONTENTdm Assessment: Key Results</a:t>
            </a:r>
            <a:endParaRPr lang="en-US" sz="3600" dirty="0"/>
          </a:p>
        </p:txBody>
      </p:sp>
      <p:sp>
        <p:nvSpPr>
          <p:cNvPr id="3" name="Text Placeholder 2"/>
          <p:cNvSpPr>
            <a:spLocks noGrp="1"/>
          </p:cNvSpPr>
          <p:nvPr>
            <p:ph type="body" idx="1"/>
          </p:nvPr>
        </p:nvSpPr>
        <p:spPr/>
        <p:txBody>
          <a:bodyPr/>
          <a:lstStyle/>
          <a:p>
            <a:r>
              <a:rPr lang="en-US" sz="2400" dirty="0" smtClean="0"/>
              <a:t>The Good</a:t>
            </a:r>
            <a:endParaRPr lang="en-US" sz="2400" dirty="0"/>
          </a:p>
        </p:txBody>
      </p:sp>
      <p:sp>
        <p:nvSpPr>
          <p:cNvPr id="4" name="Content Placeholder 3"/>
          <p:cNvSpPr>
            <a:spLocks noGrp="1"/>
          </p:cNvSpPr>
          <p:nvPr>
            <p:ph sz="half" idx="2"/>
          </p:nvPr>
        </p:nvSpPr>
        <p:spPr/>
        <p:txBody>
          <a:bodyPr/>
          <a:lstStyle/>
          <a:p>
            <a:r>
              <a:rPr lang="en-US" dirty="0" smtClean="0"/>
              <a:t>Uses some headings for structure</a:t>
            </a:r>
          </a:p>
          <a:p>
            <a:r>
              <a:rPr lang="en-US" dirty="0" smtClean="0"/>
              <a:t>Uses descriptive links in many places</a:t>
            </a:r>
          </a:p>
          <a:p>
            <a:r>
              <a:rPr lang="en-US" dirty="0" smtClean="0"/>
              <a:t>Allows files to be downloaded for viewing/use on user’s machine</a:t>
            </a:r>
          </a:p>
          <a:p>
            <a:r>
              <a:rPr lang="en-US" dirty="0" smtClean="0"/>
              <a:t>Metadata</a:t>
            </a:r>
            <a:endParaRPr lang="en-US" dirty="0"/>
          </a:p>
        </p:txBody>
      </p:sp>
      <p:sp>
        <p:nvSpPr>
          <p:cNvPr id="5" name="Text Placeholder 4"/>
          <p:cNvSpPr>
            <a:spLocks noGrp="1"/>
          </p:cNvSpPr>
          <p:nvPr>
            <p:ph type="body" sz="quarter" idx="3"/>
          </p:nvPr>
        </p:nvSpPr>
        <p:spPr/>
        <p:txBody>
          <a:bodyPr/>
          <a:lstStyle/>
          <a:p>
            <a:r>
              <a:rPr lang="en-US" sz="2400" dirty="0" smtClean="0"/>
              <a:t>The Bad</a:t>
            </a:r>
            <a:endParaRPr lang="en-US" sz="2400" dirty="0"/>
          </a:p>
        </p:txBody>
      </p:sp>
      <p:sp>
        <p:nvSpPr>
          <p:cNvPr id="6" name="Content Placeholder 5"/>
          <p:cNvSpPr>
            <a:spLocks noGrp="1"/>
          </p:cNvSpPr>
          <p:nvPr>
            <p:ph sz="quarter" idx="4"/>
          </p:nvPr>
        </p:nvSpPr>
        <p:spPr/>
        <p:txBody>
          <a:bodyPr/>
          <a:lstStyle/>
          <a:p>
            <a:r>
              <a:rPr lang="en-US" dirty="0" smtClean="0"/>
              <a:t>Navigational issues</a:t>
            </a:r>
          </a:p>
          <a:p>
            <a:r>
              <a:rPr lang="en-US" dirty="0" smtClean="0"/>
              <a:t>Compound objects</a:t>
            </a:r>
          </a:p>
          <a:p>
            <a:r>
              <a:rPr lang="en-US" dirty="0" smtClean="0"/>
              <a:t>Inconsistent use of meaningful alt-text</a:t>
            </a:r>
          </a:p>
          <a:p>
            <a:r>
              <a:rPr lang="en-US" dirty="0" smtClean="0"/>
              <a:t>Conflict between “hyperlink-able” and controlled metadata</a:t>
            </a:r>
          </a:p>
          <a:p>
            <a:endParaRPr lang="en-US" dirty="0"/>
          </a:p>
        </p:txBody>
      </p:sp>
    </p:spTree>
    <p:extLst>
      <p:ext uri="{BB962C8B-B14F-4D97-AF65-F5344CB8AC3E}">
        <p14:creationId xmlns:p14="http://schemas.microsoft.com/office/powerpoint/2010/main" val="1686557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CONTENTdm: Key Recommendation</a:t>
            </a:r>
          </a:p>
        </p:txBody>
      </p:sp>
      <p:sp>
        <p:nvSpPr>
          <p:cNvPr id="4" name="Content Placeholder 2"/>
          <p:cNvSpPr>
            <a:spLocks noGrp="1"/>
          </p:cNvSpPr>
          <p:nvPr>
            <p:ph idx="1"/>
          </p:nvPr>
        </p:nvSpPr>
        <p:spPr>
          <a:xfrm>
            <a:off x="457200" y="2971800"/>
            <a:ext cx="7620000" cy="990600"/>
          </a:xfrm>
          <a:ln/>
        </p:spPr>
        <p:style>
          <a:lnRef idx="2">
            <a:schemeClr val="accent1"/>
          </a:lnRef>
          <a:fillRef idx="1">
            <a:schemeClr val="lt1"/>
          </a:fillRef>
          <a:effectRef idx="0">
            <a:schemeClr val="accent1"/>
          </a:effectRef>
          <a:fontRef idx="minor">
            <a:schemeClr val="dk1"/>
          </a:fontRef>
        </p:style>
        <p:txBody>
          <a:bodyPr>
            <a:normAutofit/>
          </a:bodyPr>
          <a:lstStyle/>
          <a:p>
            <a:pPr marL="114300" indent="0" algn="ctr">
              <a:buNone/>
            </a:pPr>
            <a:r>
              <a:rPr lang="en-US" sz="2200" dirty="0" smtClean="0"/>
              <a:t>Take </a:t>
            </a:r>
            <a:r>
              <a:rPr lang="en-US" sz="2200" dirty="0"/>
              <a:t>the time to create good metadata, </a:t>
            </a:r>
          </a:p>
          <a:p>
            <a:pPr marL="114300" indent="0" algn="ctr">
              <a:buNone/>
            </a:pPr>
            <a:r>
              <a:rPr lang="en-US" sz="2200" dirty="0"/>
              <a:t>especially for image and text-based items that cannot be </a:t>
            </a:r>
            <a:r>
              <a:rPr lang="en-US" sz="2200" dirty="0" err="1"/>
              <a:t>OCR’d</a:t>
            </a:r>
            <a:r>
              <a:rPr lang="en-US" sz="2200" dirty="0"/>
              <a:t>. </a:t>
            </a:r>
          </a:p>
        </p:txBody>
      </p:sp>
    </p:spTree>
    <p:extLst>
      <p:ext uri="{BB962C8B-B14F-4D97-AF65-F5344CB8AC3E}">
        <p14:creationId xmlns:p14="http://schemas.microsoft.com/office/powerpoint/2010/main" val="1958709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sz="4000" dirty="0" smtClean="0"/>
              <a:t>Accessibility and Cataloging</a:t>
            </a:r>
            <a:endParaRPr lang="en-US" sz="4000" dirty="0"/>
          </a:p>
        </p:txBody>
      </p:sp>
      <p:sp>
        <p:nvSpPr>
          <p:cNvPr id="3" name="Content Placeholder 2"/>
          <p:cNvSpPr>
            <a:spLocks noGrp="1"/>
          </p:cNvSpPr>
          <p:nvPr>
            <p:ph idx="1"/>
          </p:nvPr>
        </p:nvSpPr>
        <p:spPr>
          <a:xfrm>
            <a:off x="76200" y="990600"/>
            <a:ext cx="8305800" cy="5410200"/>
          </a:xfrm>
        </p:spPr>
        <p:txBody>
          <a:bodyPr/>
          <a:lstStyle/>
          <a:p>
            <a:pPr marL="114300" indent="0">
              <a:buNone/>
            </a:pPr>
            <a:r>
              <a:rPr lang="en-US" sz="2000" dirty="0" smtClean="0"/>
              <a:t>“If it doesn’t say that it’s accessible, I assume that it’s not.” – George </a:t>
            </a:r>
            <a:r>
              <a:rPr lang="en-US" sz="2000" dirty="0" err="1" smtClean="0"/>
              <a:t>Kerscher</a:t>
            </a:r>
            <a:endParaRPr lang="en-US" sz="2000" dirty="0" smtClean="0"/>
          </a:p>
          <a:p>
            <a:pPr marL="114300" indent="0">
              <a:buNone/>
            </a:pPr>
            <a:endParaRPr lang="en-US" dirty="0"/>
          </a:p>
          <a:p>
            <a:pPr marL="114300" indent="0">
              <a:buNone/>
            </a:pPr>
            <a:endParaRPr lang="en-US" dirty="0" smtClean="0"/>
          </a:p>
        </p:txBody>
      </p:sp>
      <p:graphicFrame>
        <p:nvGraphicFramePr>
          <p:cNvPr id="4" name="Object 3" descr="screenshot of search results"/>
          <p:cNvGraphicFramePr>
            <a:graphicFrameLocks noChangeAspect="1"/>
          </p:cNvGraphicFramePr>
          <p:nvPr>
            <p:extLst>
              <p:ext uri="{D42A27DB-BD31-4B8C-83A1-F6EECF244321}">
                <p14:modId xmlns:p14="http://schemas.microsoft.com/office/powerpoint/2010/main" val="3988653665"/>
              </p:ext>
            </p:extLst>
          </p:nvPr>
        </p:nvGraphicFramePr>
        <p:xfrm>
          <a:off x="762000" y="1545582"/>
          <a:ext cx="6858000" cy="5219459"/>
        </p:xfrm>
        <a:graphic>
          <a:graphicData uri="http://schemas.openxmlformats.org/presentationml/2006/ole">
            <mc:AlternateContent xmlns:mc="http://schemas.openxmlformats.org/markup-compatibility/2006">
              <mc:Choice xmlns:v="urn:schemas-microsoft-com:vml" Requires="v">
                <p:oleObj spid="_x0000_s1040" name="Image" r:id="rId4" imgW="4965202" imgH="3779528" progId="Photoshop.Image.13">
                  <p:embed/>
                </p:oleObj>
              </mc:Choice>
              <mc:Fallback>
                <p:oleObj name="Image" r:id="rId4" imgW="4965202" imgH="3779528" progId="Photoshop.Image.13">
                  <p:embed/>
                  <p:pic>
                    <p:nvPicPr>
                      <p:cNvPr id="0" name="Object 5" descr="screenshot of search resu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45582"/>
                        <a:ext cx="6858000" cy="5219459"/>
                      </a:xfrm>
                      <a:prstGeom prst="rect">
                        <a:avLst/>
                      </a:prstGeom>
                      <a:noFill/>
                      <a:ln>
                        <a:noFill/>
                      </a:ln>
                    </p:spPr>
                  </p:pic>
                </p:oleObj>
              </mc:Fallback>
            </mc:AlternateContent>
          </a:graphicData>
        </a:graphic>
      </p:graphicFrame>
      <p:sp>
        <p:nvSpPr>
          <p:cNvPr id="5" name="Oval 4"/>
          <p:cNvSpPr/>
          <p:nvPr/>
        </p:nvSpPr>
        <p:spPr>
          <a:xfrm>
            <a:off x="696686" y="2057400"/>
            <a:ext cx="1970314"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990600" y="4038600"/>
            <a:ext cx="2286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81200" y="3848100"/>
            <a:ext cx="4572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48200" y="6172200"/>
            <a:ext cx="1676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4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Cataloging and Connecting People with Resources</a:t>
            </a:r>
            <a:endParaRPr lang="en-US" sz="4400" dirty="0"/>
          </a:p>
        </p:txBody>
      </p:sp>
      <p:sp>
        <p:nvSpPr>
          <p:cNvPr id="3" name="Content Placeholder 2"/>
          <p:cNvSpPr>
            <a:spLocks noGrp="1"/>
          </p:cNvSpPr>
          <p:nvPr>
            <p:ph idx="1"/>
          </p:nvPr>
        </p:nvSpPr>
        <p:spPr/>
        <p:txBody>
          <a:bodyPr/>
          <a:lstStyle/>
          <a:p>
            <a:pPr marL="114300" indent="0">
              <a:buNone/>
            </a:pPr>
            <a:endParaRPr lang="en-US" dirty="0"/>
          </a:p>
          <a:p>
            <a:pPr marL="114300" indent="0">
              <a:buNone/>
            </a:pPr>
            <a:endParaRPr lang="en-US" dirty="0" smtClean="0"/>
          </a:p>
          <a:p>
            <a:pPr marL="114300" indent="0">
              <a:buNone/>
            </a:pPr>
            <a:endParaRPr lang="en-US" dirty="0"/>
          </a:p>
        </p:txBody>
      </p:sp>
      <p:pic>
        <p:nvPicPr>
          <p:cNvPr id="5" name="Picture 4" descr="example of search result" title="example of search result"/>
          <p:cNvPicPr>
            <a:picLocks noChangeAspect="1"/>
          </p:cNvPicPr>
          <p:nvPr/>
        </p:nvPicPr>
        <p:blipFill rotWithShape="1">
          <a:blip r:embed="rId2"/>
          <a:srcRect l="20348" t="33333"/>
          <a:stretch/>
        </p:blipFill>
        <p:spPr>
          <a:xfrm>
            <a:off x="228600" y="2332038"/>
            <a:ext cx="8005763" cy="3124200"/>
          </a:xfrm>
          <a:prstGeom prst="rect">
            <a:avLst/>
          </a:prstGeom>
        </p:spPr>
      </p:pic>
      <p:sp>
        <p:nvSpPr>
          <p:cNvPr id="6" name="Oval 5"/>
          <p:cNvSpPr/>
          <p:nvPr/>
        </p:nvSpPr>
        <p:spPr>
          <a:xfrm>
            <a:off x="6096000" y="4244196"/>
            <a:ext cx="1840302" cy="4802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25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Accessible EIT</a:t>
            </a:r>
            <a:endParaRPr lang="en-US" dirty="0"/>
          </a:p>
        </p:txBody>
      </p:sp>
      <p:sp>
        <p:nvSpPr>
          <p:cNvPr id="3" name="Content Placeholder 2"/>
          <p:cNvSpPr>
            <a:spLocks noGrp="1"/>
          </p:cNvSpPr>
          <p:nvPr>
            <p:ph idx="1"/>
          </p:nvPr>
        </p:nvSpPr>
        <p:spPr>
          <a:xfrm>
            <a:off x="457200" y="1447800"/>
            <a:ext cx="7620000" cy="5257800"/>
          </a:xfrm>
        </p:spPr>
        <p:txBody>
          <a:bodyPr>
            <a:normAutofit fontScale="92500" lnSpcReduction="20000"/>
          </a:bodyPr>
          <a:lstStyle/>
          <a:p>
            <a:pPr marL="114300" indent="0">
              <a:buNone/>
            </a:pPr>
            <a:r>
              <a:rPr lang="en-US" sz="2000" dirty="0" smtClean="0"/>
              <a:t>Accessibility: Electronic and Information Technologies (EIT)</a:t>
            </a:r>
            <a:endParaRPr lang="en-US" sz="2000" dirty="0"/>
          </a:p>
          <a:p>
            <a:pPr marL="114300" indent="0">
              <a:buNone/>
            </a:pPr>
            <a:r>
              <a:rPr lang="en-US" sz="2000" dirty="0">
                <a:hlinkClick r:id="rId2"/>
              </a:rPr>
              <a:t>http</a:t>
            </a:r>
            <a:r>
              <a:rPr lang="en-US" sz="2000">
                <a:hlinkClick r:id="rId2"/>
              </a:rPr>
              <a:t>://</a:t>
            </a:r>
            <a:r>
              <a:rPr lang="en-US" sz="2000" smtClean="0">
                <a:hlinkClick r:id="rId2"/>
              </a:rPr>
              <a:t>scholarworks.umt.edu/ml_pubs/24/</a:t>
            </a:r>
            <a:endParaRPr lang="en-US" sz="2000" dirty="0"/>
          </a:p>
          <a:p>
            <a:pPr marL="114300" indent="0">
              <a:buNone/>
            </a:pPr>
            <a:endParaRPr lang="en-US" sz="2000" dirty="0" smtClean="0"/>
          </a:p>
          <a:p>
            <a:pPr marL="114300" indent="0">
              <a:buNone/>
            </a:pPr>
            <a:r>
              <a:rPr lang="en-US" sz="2000" dirty="0" smtClean="0"/>
              <a:t>Accessibility</a:t>
            </a:r>
            <a:r>
              <a:rPr lang="en-US" sz="2000" dirty="0"/>
              <a:t>: Opening Windows to Digital Collections</a:t>
            </a:r>
          </a:p>
          <a:p>
            <a:pPr marL="114300" indent="0">
              <a:buNone/>
            </a:pPr>
            <a:r>
              <a:rPr lang="en-US" sz="2000" dirty="0">
                <a:hlinkClick r:id="rId3"/>
              </a:rPr>
              <a:t>http://scholarworks.umt.edu/ml_pubs/16</a:t>
            </a:r>
            <a:r>
              <a:rPr lang="en-US" sz="2000" dirty="0" smtClean="0">
                <a:hlinkClick r:id="rId3"/>
              </a:rPr>
              <a:t>/</a:t>
            </a:r>
            <a:endParaRPr lang="en-US" sz="2000" dirty="0" smtClean="0"/>
          </a:p>
          <a:p>
            <a:pPr marL="114300" indent="0">
              <a:buNone/>
            </a:pPr>
            <a:endParaRPr lang="en-US" sz="2000" dirty="0" smtClean="0"/>
          </a:p>
          <a:p>
            <a:pPr marL="114300" indent="0">
              <a:buNone/>
            </a:pPr>
            <a:r>
              <a:rPr lang="en-US" sz="2000" dirty="0" smtClean="0"/>
              <a:t>Do </a:t>
            </a:r>
            <a:r>
              <a:rPr lang="en-US" sz="2000" dirty="0"/>
              <a:t>you hear what I see? Assessing accessibility of Digital Commons and CONTENTdm</a:t>
            </a:r>
          </a:p>
          <a:p>
            <a:pPr marL="114300" indent="0">
              <a:buNone/>
            </a:pPr>
            <a:r>
              <a:rPr lang="en-US" sz="2000" dirty="0">
                <a:hlinkClick r:id="rId4"/>
              </a:rPr>
              <a:t>http://scholarworks.umt.edu/ml_pubs/20</a:t>
            </a:r>
            <a:r>
              <a:rPr lang="en-US" sz="2000" dirty="0" smtClean="0">
                <a:hlinkClick r:id="rId4"/>
              </a:rPr>
              <a:t>/</a:t>
            </a:r>
            <a:endParaRPr lang="en-US" sz="2000" dirty="0" smtClean="0"/>
          </a:p>
          <a:p>
            <a:pPr marL="114300" indent="0">
              <a:buNone/>
            </a:pPr>
            <a:endParaRPr lang="en-US" sz="2000" dirty="0"/>
          </a:p>
          <a:p>
            <a:pPr marL="114300" indent="0">
              <a:buNone/>
            </a:pPr>
            <a:r>
              <a:rPr lang="en-US" sz="2000" dirty="0" smtClean="0"/>
              <a:t>Impacts of Metadata on Accessibility of Digital Collections</a:t>
            </a:r>
          </a:p>
          <a:p>
            <a:pPr marL="114300" indent="0">
              <a:buNone/>
            </a:pPr>
            <a:r>
              <a:rPr lang="en-US" sz="2000" dirty="0" smtClean="0">
                <a:hlinkClick r:id="rId5"/>
              </a:rPr>
              <a:t>http://scholarworks.umt.edu/ml_pubs/18/</a:t>
            </a:r>
            <a:endParaRPr lang="en-US" sz="2000" dirty="0" smtClean="0"/>
          </a:p>
          <a:p>
            <a:pPr marL="114300" indent="0">
              <a:buNone/>
            </a:pPr>
            <a:endParaRPr lang="en-US" sz="2000" dirty="0"/>
          </a:p>
          <a:p>
            <a:pPr marL="114300" indent="0">
              <a:buNone/>
            </a:pPr>
            <a:r>
              <a:rPr lang="en-US" sz="2000" dirty="0" smtClean="0"/>
              <a:t>WebAIM (Web Accessibility in Mind)</a:t>
            </a:r>
          </a:p>
          <a:p>
            <a:pPr marL="114300" indent="0">
              <a:buNone/>
            </a:pPr>
            <a:r>
              <a:rPr lang="en-US" sz="2000" dirty="0">
                <a:hlinkClick r:id="rId6"/>
              </a:rPr>
              <a:t>http://webaim.org</a:t>
            </a:r>
            <a:r>
              <a:rPr lang="en-US" sz="2000" dirty="0" smtClean="0">
                <a:hlinkClick r:id="rId6"/>
              </a:rPr>
              <a:t>/</a:t>
            </a:r>
            <a:endParaRPr lang="en-US" sz="2000" dirty="0" smtClean="0"/>
          </a:p>
          <a:p>
            <a:pPr marL="114300" indent="0">
              <a:buNone/>
            </a:pPr>
            <a:endParaRPr lang="en-US" sz="2000" dirty="0" smtClean="0"/>
          </a:p>
          <a:p>
            <a:pPr marL="114300" indent="0">
              <a:buNone/>
            </a:pPr>
            <a:r>
              <a:rPr lang="en-US" sz="2000" dirty="0"/>
              <a:t>World Wide Web Consortium (W3C) Web Accessibility Initiative </a:t>
            </a:r>
            <a:r>
              <a:rPr lang="en-US" sz="2000" dirty="0">
                <a:hlinkClick r:id="rId7"/>
              </a:rPr>
              <a:t>https://www.w3.org/WAI/</a:t>
            </a:r>
            <a:endParaRPr lang="en-US" sz="2000" dirty="0"/>
          </a:p>
          <a:p>
            <a:pPr marL="114300" indent="0">
              <a:buNone/>
            </a:pPr>
            <a:endParaRPr lang="en-US" dirty="0"/>
          </a:p>
        </p:txBody>
      </p:sp>
    </p:spTree>
    <p:extLst>
      <p:ext uri="{BB962C8B-B14F-4D97-AF65-F5344CB8AC3E}">
        <p14:creationId xmlns:p14="http://schemas.microsoft.com/office/powerpoint/2010/main" val="1264155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148</TotalTime>
  <Words>784</Words>
  <Application>Microsoft Office PowerPoint</Application>
  <PresentationFormat>On-screen Show (4:3)</PresentationFormat>
  <Paragraphs>77</Paragraphs>
  <Slides>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Adjacency</vt:lpstr>
      <vt:lpstr>Image</vt:lpstr>
      <vt:lpstr>Accessibility: Electronic and Information Technologies (EIT)</vt:lpstr>
      <vt:lpstr>EIT Defined</vt:lpstr>
      <vt:lpstr>Accessible EIT:  What We Have Learned</vt:lpstr>
      <vt:lpstr>Accessible EIT:  What We Have Learned</vt:lpstr>
      <vt:lpstr>CONTENTdm Assessment: Key Results</vt:lpstr>
      <vt:lpstr>CONTENTdm: Key Recommendation</vt:lpstr>
      <vt:lpstr>Accessibility and Cataloging</vt:lpstr>
      <vt:lpstr>Cataloging and Connecting People with Resources</vt:lpstr>
      <vt:lpstr>Resources: Accessible 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and Information Technology Accessibility (EITA)</dc:title>
  <dc:creator>Wendy Walker</dc:creator>
  <cp:lastModifiedBy>Wendy Walker</cp:lastModifiedBy>
  <cp:revision>40</cp:revision>
  <dcterms:created xsi:type="dcterms:W3CDTF">2016-03-18T20:36:14Z</dcterms:created>
  <dcterms:modified xsi:type="dcterms:W3CDTF">2016-03-28T19:54:42Z</dcterms:modified>
</cp:coreProperties>
</file>