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notesSlides/notesSlide5.xml" ContentType="application/vnd.openxmlformats-officedocument.presentationml.notesSlide+xml"/>
  <Override PartName="/ppt/tags/tag12.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notesSlides/notesSlide8.xml" ContentType="application/vnd.openxmlformats-officedocument.presentationml.notesSlide+xml"/>
  <Override PartName="/ppt/tags/tag15.xml" ContentType="application/vnd.openxmlformats-officedocument.presentationml.tags+xml"/>
  <Override PartName="/ppt/notesSlides/notesSlide9.xml" ContentType="application/vnd.openxmlformats-officedocument.presentationml.notesSlide+xml"/>
  <Override PartName="/ppt/tags/tag16.xml" ContentType="application/vnd.openxmlformats-officedocument.presentationml.tags+xml"/>
  <Override PartName="/ppt/notesSlides/notesSlide10.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11.xml" ContentType="application/vnd.openxmlformats-officedocument.presentationml.notesSlide+xml"/>
  <Override PartName="/ppt/tags/tag19.xml" ContentType="application/vnd.openxmlformats-officedocument.presentationml.tags+xml"/>
  <Override PartName="/ppt/notesSlides/notesSlide12.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13.xml" ContentType="application/vnd.openxmlformats-officedocument.presentationml.notesSlide+xml"/>
  <Override PartName="/ppt/tags/tag24.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2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7"/>
  </p:notesMasterIdLst>
  <p:handoutMasterIdLst>
    <p:handoutMasterId r:id="rId38"/>
  </p:handoutMasterIdLst>
  <p:sldIdLst>
    <p:sldId id="256" r:id="rId2"/>
    <p:sldId id="338" r:id="rId3"/>
    <p:sldId id="337" r:id="rId4"/>
    <p:sldId id="309" r:id="rId5"/>
    <p:sldId id="310" r:id="rId6"/>
    <p:sldId id="339" r:id="rId7"/>
    <p:sldId id="340" r:id="rId8"/>
    <p:sldId id="336" r:id="rId9"/>
    <p:sldId id="331" r:id="rId10"/>
    <p:sldId id="332" r:id="rId11"/>
    <p:sldId id="343" r:id="rId12"/>
    <p:sldId id="308" r:id="rId13"/>
    <p:sldId id="342" r:id="rId14"/>
    <p:sldId id="353" r:id="rId15"/>
    <p:sldId id="311" r:id="rId16"/>
    <p:sldId id="289" r:id="rId17"/>
    <p:sldId id="290" r:id="rId18"/>
    <p:sldId id="312" r:id="rId19"/>
    <p:sldId id="313" r:id="rId20"/>
    <p:sldId id="314" r:id="rId21"/>
    <p:sldId id="315" r:id="rId22"/>
    <p:sldId id="317" r:id="rId23"/>
    <p:sldId id="318" r:id="rId24"/>
    <p:sldId id="319" r:id="rId25"/>
    <p:sldId id="345" r:id="rId26"/>
    <p:sldId id="346" r:id="rId27"/>
    <p:sldId id="347" r:id="rId28"/>
    <p:sldId id="348" r:id="rId29"/>
    <p:sldId id="344" r:id="rId30"/>
    <p:sldId id="349" r:id="rId31"/>
    <p:sldId id="293" r:id="rId32"/>
    <p:sldId id="354" r:id="rId33"/>
    <p:sldId id="355" r:id="rId34"/>
    <p:sldId id="351" r:id="rId35"/>
    <p:sldId id="327" r:id="rId36"/>
  </p:sldIdLst>
  <p:sldSz cx="9144000" cy="6858000" type="screen4x3"/>
  <p:notesSz cx="7077075" cy="9051925"/>
  <p:custDataLst>
    <p:tags r:id="rId39"/>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2438"/>
          </a:xfrm>
          <a:prstGeom prst="rect">
            <a:avLst/>
          </a:prstGeom>
        </p:spPr>
        <p:txBody>
          <a:bodyPr vert="horz" lIns="91440" tIns="45720" rIns="91440" bIns="45720"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4008438" y="0"/>
            <a:ext cx="3067050" cy="452438"/>
          </a:xfrm>
          <a:prstGeom prst="rect">
            <a:avLst/>
          </a:prstGeom>
        </p:spPr>
        <p:txBody>
          <a:bodyPr vert="horz" lIns="91440" tIns="45720" rIns="91440" bIns="45720" rtlCol="0"/>
          <a:lstStyle>
            <a:lvl1pPr algn="r">
              <a:defRPr sz="1200">
                <a:latin typeface="Arial" charset="0"/>
                <a:cs typeface="+mn-cs"/>
              </a:defRPr>
            </a:lvl1pPr>
          </a:lstStyle>
          <a:p>
            <a:pPr>
              <a:defRPr/>
            </a:pPr>
            <a:fld id="{27EC9B10-25CC-4925-9007-9BDEB2770416}" type="datetimeFigureOut">
              <a:rPr lang="en-US"/>
              <a:pPr>
                <a:defRPr/>
              </a:pPr>
              <a:t>9/20/2014</a:t>
            </a:fld>
            <a:endParaRPr lang="en-US"/>
          </a:p>
        </p:txBody>
      </p:sp>
      <p:sp>
        <p:nvSpPr>
          <p:cNvPr id="4" name="Footer Placeholder 3"/>
          <p:cNvSpPr>
            <a:spLocks noGrp="1"/>
          </p:cNvSpPr>
          <p:nvPr>
            <p:ph type="ftr" sz="quarter" idx="2"/>
          </p:nvPr>
        </p:nvSpPr>
        <p:spPr>
          <a:xfrm>
            <a:off x="0" y="8597900"/>
            <a:ext cx="3067050" cy="452438"/>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4008438" y="8597900"/>
            <a:ext cx="3067050" cy="452438"/>
          </a:xfrm>
          <a:prstGeom prst="rect">
            <a:avLst/>
          </a:prstGeom>
        </p:spPr>
        <p:txBody>
          <a:bodyPr vert="horz" lIns="91440" tIns="45720" rIns="91440" bIns="45720" rtlCol="0" anchor="b"/>
          <a:lstStyle>
            <a:lvl1pPr algn="r">
              <a:defRPr sz="1200">
                <a:latin typeface="Arial" charset="0"/>
                <a:cs typeface="+mn-cs"/>
              </a:defRPr>
            </a:lvl1pPr>
          </a:lstStyle>
          <a:p>
            <a:pPr>
              <a:defRPr/>
            </a:pPr>
            <a:fld id="{4B9091BB-9BFD-4A34-8877-651BC776ECDB}" type="slidenum">
              <a:rPr lang="en-US"/>
              <a:pPr>
                <a:defRPr/>
              </a:pPr>
              <a:t>‹#›</a:t>
            </a:fld>
            <a:endParaRPr lang="en-US"/>
          </a:p>
        </p:txBody>
      </p:sp>
    </p:spTree>
    <p:extLst>
      <p:ext uri="{BB962C8B-B14F-4D97-AF65-F5344CB8AC3E}">
        <p14:creationId xmlns:p14="http://schemas.microsoft.com/office/powerpoint/2010/main" val="20508907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67050" cy="4524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mn-cs"/>
              </a:defRPr>
            </a:lvl1pPr>
          </a:lstStyle>
          <a:p>
            <a:pPr>
              <a:defRPr/>
            </a:pPr>
            <a:endParaRPr lang="en-US"/>
          </a:p>
        </p:txBody>
      </p:sp>
      <p:sp>
        <p:nvSpPr>
          <p:cNvPr id="34819" name="Rectangle 3"/>
          <p:cNvSpPr>
            <a:spLocks noGrp="1" noChangeArrowheads="1"/>
          </p:cNvSpPr>
          <p:nvPr>
            <p:ph type="dt" idx="1"/>
          </p:nvPr>
        </p:nvSpPr>
        <p:spPr bwMode="auto">
          <a:xfrm>
            <a:off x="4008438" y="0"/>
            <a:ext cx="3067050" cy="4524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mn-cs"/>
              </a:defRPr>
            </a:lvl1pPr>
          </a:lstStyle>
          <a:p>
            <a:pPr>
              <a:defRPr/>
            </a:pPr>
            <a:fld id="{46B7F7EC-760D-4028-BDBD-BBB0C188EBE6}" type="datetimeFigureOut">
              <a:rPr lang="en-US"/>
              <a:pPr>
                <a:defRPr/>
              </a:pPr>
              <a:t>9/20/2014</a:t>
            </a:fld>
            <a:endParaRPr lang="en-US"/>
          </a:p>
        </p:txBody>
      </p:sp>
      <p:sp>
        <p:nvSpPr>
          <p:cNvPr id="33796" name="Rectangle 4"/>
          <p:cNvSpPr>
            <a:spLocks noGrp="1" noRot="1" noChangeAspect="1" noChangeArrowheads="1" noTextEdit="1"/>
          </p:cNvSpPr>
          <p:nvPr>
            <p:ph type="sldImg" idx="2"/>
          </p:nvPr>
        </p:nvSpPr>
        <p:spPr bwMode="auto">
          <a:xfrm>
            <a:off x="1276350" y="679450"/>
            <a:ext cx="4524375" cy="3394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1" name="Rectangle 5"/>
          <p:cNvSpPr>
            <a:spLocks noGrp="1" noChangeArrowheads="1"/>
          </p:cNvSpPr>
          <p:nvPr>
            <p:ph type="body" sz="quarter" idx="3"/>
          </p:nvPr>
        </p:nvSpPr>
        <p:spPr bwMode="auto">
          <a:xfrm>
            <a:off x="708025" y="4298950"/>
            <a:ext cx="5661025" cy="407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2" name="Rectangle 6"/>
          <p:cNvSpPr>
            <a:spLocks noGrp="1" noChangeArrowheads="1"/>
          </p:cNvSpPr>
          <p:nvPr>
            <p:ph type="ftr" sz="quarter" idx="4"/>
          </p:nvPr>
        </p:nvSpPr>
        <p:spPr bwMode="auto">
          <a:xfrm>
            <a:off x="0" y="8597900"/>
            <a:ext cx="3067050" cy="4524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mn-cs"/>
              </a:defRPr>
            </a:lvl1pPr>
          </a:lstStyle>
          <a:p>
            <a:pPr>
              <a:defRPr/>
            </a:pPr>
            <a:endParaRPr lang="en-US"/>
          </a:p>
        </p:txBody>
      </p:sp>
      <p:sp>
        <p:nvSpPr>
          <p:cNvPr id="34823" name="Rectangle 7"/>
          <p:cNvSpPr>
            <a:spLocks noGrp="1" noChangeArrowheads="1"/>
          </p:cNvSpPr>
          <p:nvPr>
            <p:ph type="sldNum" sz="quarter" idx="5"/>
          </p:nvPr>
        </p:nvSpPr>
        <p:spPr bwMode="auto">
          <a:xfrm>
            <a:off x="4008438" y="8597900"/>
            <a:ext cx="3067050" cy="4524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cs typeface="+mn-cs"/>
              </a:defRPr>
            </a:lvl1pPr>
          </a:lstStyle>
          <a:p>
            <a:pPr>
              <a:defRPr/>
            </a:pPr>
            <a:fld id="{B39FA81C-F430-4ED9-86D4-7BB26CF9DBF3}" type="slidenum">
              <a:rPr lang="en-US"/>
              <a:pPr>
                <a:defRPr/>
              </a:pPr>
              <a:t>‹#›</a:t>
            </a:fld>
            <a:endParaRPr lang="en-US"/>
          </a:p>
        </p:txBody>
      </p:sp>
    </p:spTree>
    <p:extLst>
      <p:ext uri="{BB962C8B-B14F-4D97-AF65-F5344CB8AC3E}">
        <p14:creationId xmlns:p14="http://schemas.microsoft.com/office/powerpoint/2010/main" val="28036126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google.com/url?q=http://www.everyday-thai.com/learn_thai_online/speak/intermediate_lessons.html&amp;ust=1346177216659008&amp;usg=AFQjCNExqh1jssHOi9Db0svXWnaNQ_srcQ"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hlinkClick r:id="rId3" action="ppaction://hlinkfile"/>
              </a:rPr>
              <a:t>Image taken from:  http://www.everyday-thai.com/learn_thai_online/speak/intermediate_lessons.html</a:t>
            </a:r>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CCBBA21E-EA87-4B10-B82D-939502CBBFFA}" type="slidenum">
              <a:rPr lang="en-US" altLang="en-US" smtClean="0">
                <a:latin typeface="Chalkboard"/>
                <a:ea typeface="ヒラギノ角ゴ Pro W3"/>
                <a:cs typeface="ヒラギノ角ゴ Pro W3"/>
              </a:rPr>
              <a:pPr>
                <a:spcBef>
                  <a:spcPct val="0"/>
                </a:spcBef>
              </a:pPr>
              <a:t>17</a:t>
            </a:fld>
            <a:endParaRPr lang="en-US" altLang="en-US" smtClean="0">
              <a:latin typeface="Chalkboard"/>
              <a:ea typeface="ヒラギノ角ゴ Pro W3"/>
              <a:cs typeface="ヒラギノ角ゴ Pro W3"/>
            </a:endParaRPr>
          </a:p>
        </p:txBody>
      </p:sp>
      <p:sp>
        <p:nvSpPr>
          <p:cNvPr id="49155" name="Rectangle 2"/>
          <p:cNvSpPr>
            <a:spLocks noGrp="1" noRot="1" noChangeAspect="1" noChangeArrowheads="1" noTextEdit="1"/>
          </p:cNvSpPr>
          <p:nvPr>
            <p:ph type="sldImg"/>
          </p:nvPr>
        </p:nvSpPr>
        <p:spPr>
          <a:solidFill>
            <a:srgbClr val="FFFFFF"/>
          </a:solidFill>
          <a:ln/>
        </p:spPr>
      </p:sp>
      <p:sp>
        <p:nvSpPr>
          <p:cNvPr id="4915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smtClean="0">
                <a:latin typeface="Chalkboard"/>
                <a:ea typeface="ヒラギノ角ゴ Pro W3"/>
                <a:cs typeface="ヒラギノ角ゴ Pro W3"/>
              </a:rPr>
              <a:t>Slide taken from Susan Hatfield’s Presentation on “Coaching Assessment: Student Learning Outcomes”</a:t>
            </a:r>
          </a:p>
          <a:p>
            <a:pPr eaLnBrk="1" hangingPunct="1"/>
            <a:endParaRPr lang="en-US" altLang="en-US" smtClean="0">
              <a:latin typeface="Chalkboard"/>
              <a:ea typeface="ヒラギノ角ゴ Pro W3"/>
              <a:cs typeface="ヒラギノ角ゴ Pro W3"/>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4276"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defRPr/>
            </a:pPr>
            <a:fld id="{C7F6188E-392B-4EE6-8ABD-C982DD891733}" type="slidenum">
              <a:rPr lang="en-US" altLang="en-US" smtClean="0">
                <a:latin typeface="Arial" pitchFamily="34" charset="0"/>
              </a:rPr>
              <a:pPr>
                <a:spcBef>
                  <a:spcPct val="0"/>
                </a:spcBef>
                <a:defRPr/>
              </a:pPr>
              <a:t>19</a:t>
            </a:fld>
            <a:endParaRPr lang="en-US" alt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Cambell, D. M., Melenyzer, B. J., Nettles, D. H., &amp; Wyman, R. M. (2000).  </a:t>
            </a:r>
            <a:r>
              <a:rPr lang="en-US" altLang="en-US" i="1" smtClean="0"/>
              <a:t>Portfolio and performance assessment in teacher educations.</a:t>
            </a:r>
            <a:r>
              <a:rPr lang="en-US" altLang="en-US" smtClean="0"/>
              <a:t>  Boston: Allyn and Bacon.</a:t>
            </a:r>
          </a:p>
          <a:p>
            <a:endParaRPr lang="en-US" altLang="en-US" smtClean="0"/>
          </a:p>
        </p:txBody>
      </p:sp>
      <p:sp>
        <p:nvSpPr>
          <p:cNvPr id="55300"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defRPr/>
            </a:pPr>
            <a:fld id="{F9B18A44-6A50-4245-BEA6-E66CA4D34F72}" type="slidenum">
              <a:rPr lang="en-US" altLang="en-US" smtClean="0">
                <a:latin typeface="Arial" pitchFamily="34" charset="0"/>
              </a:rPr>
              <a:pPr>
                <a:spcBef>
                  <a:spcPct val="0"/>
                </a:spcBef>
                <a:defRPr/>
              </a:pPr>
              <a:t>20</a:t>
            </a:fld>
            <a:endParaRPr lang="en-US" alt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1444"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defRPr/>
            </a:pPr>
            <a:fld id="{076DD442-ABE9-4891-845F-846779808738}" type="slidenum">
              <a:rPr lang="en-US" altLang="en-US" smtClean="0">
                <a:latin typeface="Arial" pitchFamily="34" charset="0"/>
              </a:rPr>
              <a:pPr>
                <a:spcBef>
                  <a:spcPct val="0"/>
                </a:spcBef>
                <a:defRPr/>
              </a:pPr>
              <a:t>24</a:t>
            </a:fld>
            <a:endParaRPr lang="en-US" alt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defRPr/>
            </a:pPr>
            <a:fld id="{B6B46095-DDDA-4160-88B2-6A68BFBEFD37}" type="slidenum">
              <a:rPr lang="en-US" altLang="en-US" smtClean="0">
                <a:latin typeface="Chalkboard"/>
                <a:ea typeface="MS PGothic" pitchFamily="34" charset="-128"/>
              </a:rPr>
              <a:pPr>
                <a:spcBef>
                  <a:spcPct val="0"/>
                </a:spcBef>
                <a:defRPr/>
              </a:pPr>
              <a:t>31</a:t>
            </a:fld>
            <a:endParaRPr lang="en-US" altLang="en-US" smtClean="0">
              <a:latin typeface="Chalkboard"/>
              <a:ea typeface="MS PGothic" pitchFamily="34" charset="-128"/>
            </a:endParaRPr>
          </a:p>
        </p:txBody>
      </p:sp>
      <p:sp>
        <p:nvSpPr>
          <p:cNvPr id="50179" name="Rectangle 2"/>
          <p:cNvSpPr>
            <a:spLocks noGrp="1" noRot="1" noChangeAspect="1" noChangeArrowheads="1" noTextEdit="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smtClean="0">
                <a:latin typeface="Chalkboard"/>
                <a:ea typeface="ヒラギノ角ゴ Pro W3"/>
                <a:cs typeface="ヒラギノ角ゴ Pro W3"/>
              </a:rPr>
              <a:t>Slide taken from Susan Hatfield’s Presentation on “Coaching Assessment: Student Learning Outcomes”</a:t>
            </a:r>
          </a:p>
          <a:p>
            <a:pPr eaLnBrk="1" hangingPunct="1"/>
            <a:endParaRPr lang="en-US" altLang="en-US" smtClean="0">
              <a:latin typeface="Chalkboar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Everyone</a:t>
            </a:r>
            <a:r>
              <a:rPr lang="en-US" baseline="0" dirty="0" smtClean="0"/>
              <a:t> in each department should not be required to cover everything</a:t>
            </a:r>
            <a:endParaRPr lang="en-US" dirty="0"/>
          </a:p>
        </p:txBody>
      </p:sp>
      <p:sp>
        <p:nvSpPr>
          <p:cNvPr id="4" name="Slide Number Placeholder 3"/>
          <p:cNvSpPr>
            <a:spLocks noGrp="1"/>
          </p:cNvSpPr>
          <p:nvPr>
            <p:ph type="sldNum" sz="quarter" idx="10"/>
          </p:nvPr>
        </p:nvSpPr>
        <p:spPr/>
        <p:txBody>
          <a:bodyPr/>
          <a:lstStyle/>
          <a:p>
            <a:fld id="{F19874D1-6D93-4370-B6E9-BA513098F67F}" type="slidenum">
              <a:rPr lang="en-US" smtClean="0"/>
              <a:t>32</a:t>
            </a:fld>
            <a:endParaRPr lang="en-US"/>
          </a:p>
        </p:txBody>
      </p:sp>
    </p:spTree>
    <p:extLst>
      <p:ext uri="{BB962C8B-B14F-4D97-AF65-F5344CB8AC3E}">
        <p14:creationId xmlns:p14="http://schemas.microsoft.com/office/powerpoint/2010/main" val="1714882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 Note: The eliminated outcomes can still be course-level</a:t>
            </a:r>
            <a:r>
              <a:rPr lang="en-US" baseline="0" dirty="0" smtClean="0"/>
              <a:t> outcomes. They need not disappear completely from the curriculum.</a:t>
            </a:r>
          </a:p>
          <a:p>
            <a:r>
              <a:rPr lang="en-US" baseline="0" dirty="0" smtClean="0"/>
              <a:t>**Working together toward common outcomes can increase the likelihood that students will meet or exceed expectations.</a:t>
            </a:r>
          </a:p>
          <a:p>
            <a:r>
              <a:rPr lang="en-US" baseline="0" dirty="0" smtClean="0"/>
              <a:t>*** For example, at the beginning of the course or unit, a faculty member can remind students what they were introduced to in another course and explain how the current course will have them practice or expand their knowledge.  Don’t expect students to be able to make those connections by themselves.</a:t>
            </a:r>
            <a:endParaRPr lang="en-US" dirty="0"/>
          </a:p>
        </p:txBody>
      </p:sp>
      <p:sp>
        <p:nvSpPr>
          <p:cNvPr id="4" name="Slide Number Placeholder 3"/>
          <p:cNvSpPr>
            <a:spLocks noGrp="1"/>
          </p:cNvSpPr>
          <p:nvPr>
            <p:ph type="sldNum" sz="quarter" idx="10"/>
          </p:nvPr>
        </p:nvSpPr>
        <p:spPr/>
        <p:txBody>
          <a:bodyPr/>
          <a:lstStyle/>
          <a:p>
            <a:fld id="{F19874D1-6D93-4370-B6E9-BA513098F67F}" type="slidenum">
              <a:rPr lang="en-US" smtClean="0"/>
              <a:t>33</a:t>
            </a:fld>
            <a:endParaRPr lang="en-US"/>
          </a:p>
        </p:txBody>
      </p:sp>
    </p:spTree>
    <p:extLst>
      <p:ext uri="{BB962C8B-B14F-4D97-AF65-F5344CB8AC3E}">
        <p14:creationId xmlns:p14="http://schemas.microsoft.com/office/powerpoint/2010/main" val="2233155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Thomas Angelo (2000) described this as “A vision worth working toward.”</a:t>
            </a: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1E1B5EE-B303-43E0-BD84-88C75B54E0C1}" type="slidenum">
              <a:rPr lang="en-US" altLang="en-US" smtClean="0"/>
              <a:pPr/>
              <a:t>6</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Slide taken from Debbie Smith’s 2010 presentation at UMKC, “I Survived Assessment”</a:t>
            </a:r>
          </a:p>
        </p:txBody>
      </p:sp>
      <p:sp>
        <p:nvSpPr>
          <p:cNvPr id="51204"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defRPr/>
            </a:pPr>
            <a:fld id="{38E2BB11-180E-4007-8631-1C8321E83D50}" type="slidenum">
              <a:rPr lang="en-US" altLang="en-US" smtClean="0">
                <a:latin typeface="Arial" pitchFamily="34" charset="0"/>
              </a:rPr>
              <a:pPr>
                <a:spcBef>
                  <a:spcPct val="0"/>
                </a:spcBef>
                <a:defRPr/>
              </a:pPr>
              <a:t>9</a:t>
            </a:fld>
            <a:endParaRPr lang="en-US"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Chalkboard"/>
                <a:ea typeface="ヒラギノ角ゴ Pro W3"/>
                <a:cs typeface="ヒラギノ角ゴ Pro W3"/>
              </a:rPr>
              <a:t>Slide taken from Susan Hatfield’s Presentation on “Coaching Assessment: Student Learning Outcomes”</a:t>
            </a:r>
          </a:p>
          <a:p>
            <a:endParaRPr lang="en-US" altLang="en-US" smtClean="0"/>
          </a:p>
        </p:txBody>
      </p:sp>
      <p:sp>
        <p:nvSpPr>
          <p:cNvPr id="52228"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defRPr/>
            </a:pPr>
            <a:fld id="{1FF668B2-8060-4C2C-8E80-A69460DF5ED8}" type="slidenum">
              <a:rPr lang="en-US" altLang="en-US" smtClean="0">
                <a:latin typeface="Arial" pitchFamily="34" charset="0"/>
              </a:rPr>
              <a:pPr>
                <a:spcBef>
                  <a:spcPct val="0"/>
                </a:spcBef>
                <a:defRPr/>
              </a:pPr>
              <a:t>10</a:t>
            </a:fld>
            <a:endParaRPr lang="en-US" alt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Word Cloud image take from http://www.assessment.uconn.edu/</a:t>
            </a:r>
          </a:p>
        </p:txBody>
      </p:sp>
      <p:sp>
        <p:nvSpPr>
          <p:cNvPr id="48132"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defRPr/>
            </a:pPr>
            <a:fld id="{0B2B1072-E889-4748-93A1-CAD9536C1594}" type="slidenum">
              <a:rPr lang="en-US" altLang="en-US" smtClean="0">
                <a:latin typeface="Arial" pitchFamily="34" charset="0"/>
              </a:rPr>
              <a:pPr>
                <a:spcBef>
                  <a:spcPct val="0"/>
                </a:spcBef>
                <a:defRPr/>
              </a:pPr>
              <a:t>12</a:t>
            </a:fld>
            <a:endParaRPr lang="en-US" alt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altLang="en-US" b="1" i="1" smtClean="0"/>
              <a:t>S</a:t>
            </a:r>
            <a:r>
              <a:rPr lang="en-US" altLang="en-US" i="1" smtClean="0"/>
              <a:t>pecific</a:t>
            </a:r>
          </a:p>
          <a:p>
            <a:pPr>
              <a:lnSpc>
                <a:spcPct val="80000"/>
              </a:lnSpc>
            </a:pPr>
            <a:r>
              <a:rPr lang="en-US" altLang="en-US" i="1" smtClean="0"/>
              <a:t>	-Clear and definite terms describing the abilities, knowledge, values, attitudes, and performance</a:t>
            </a:r>
          </a:p>
          <a:p>
            <a:pPr>
              <a:lnSpc>
                <a:spcPct val="80000"/>
              </a:lnSpc>
            </a:pPr>
            <a:endParaRPr lang="en-US" altLang="en-US" i="1" smtClean="0"/>
          </a:p>
          <a:p>
            <a:pPr>
              <a:lnSpc>
                <a:spcPct val="80000"/>
              </a:lnSpc>
            </a:pPr>
            <a:r>
              <a:rPr lang="en-US" altLang="en-US" b="1" smtClean="0"/>
              <a:t>M</a:t>
            </a:r>
            <a:r>
              <a:rPr lang="en-US" altLang="en-US" smtClean="0"/>
              <a:t>easurable</a:t>
            </a:r>
          </a:p>
          <a:p>
            <a:pPr>
              <a:lnSpc>
                <a:spcPct val="80000"/>
              </a:lnSpc>
            </a:pPr>
            <a:r>
              <a:rPr lang="en-US" altLang="en-US" sz="800" smtClean="0"/>
              <a:t>	</a:t>
            </a:r>
            <a:r>
              <a:rPr lang="en-US" altLang="en-US" smtClean="0"/>
              <a:t>-It is feasible to get data:  data are accurate and reliable; it can be assessed in more than one way</a:t>
            </a:r>
          </a:p>
          <a:p>
            <a:pPr>
              <a:lnSpc>
                <a:spcPct val="80000"/>
              </a:lnSpc>
            </a:pPr>
            <a:endParaRPr lang="en-US" altLang="en-US" smtClean="0"/>
          </a:p>
          <a:p>
            <a:pPr>
              <a:lnSpc>
                <a:spcPct val="80000"/>
              </a:lnSpc>
            </a:pPr>
            <a:r>
              <a:rPr lang="en-US" altLang="en-US" b="1" smtClean="0"/>
              <a:t>A</a:t>
            </a:r>
            <a:r>
              <a:rPr lang="en-US" altLang="en-US" smtClean="0"/>
              <a:t>ggressive</a:t>
            </a:r>
            <a:r>
              <a:rPr lang="en-US" altLang="en-US" b="1" smtClean="0"/>
              <a:t> </a:t>
            </a:r>
            <a:r>
              <a:rPr lang="en-US" altLang="en-US" smtClean="0"/>
              <a:t>and</a:t>
            </a:r>
            <a:r>
              <a:rPr lang="en-US" altLang="en-US" b="1" smtClean="0"/>
              <a:t> A</a:t>
            </a:r>
            <a:r>
              <a:rPr lang="en-US" altLang="en-US" smtClean="0"/>
              <a:t>ttainable</a:t>
            </a:r>
          </a:p>
          <a:p>
            <a:pPr>
              <a:lnSpc>
                <a:spcPct val="80000"/>
              </a:lnSpc>
            </a:pPr>
            <a:r>
              <a:rPr lang="en-US" altLang="en-US" sz="800" smtClean="0"/>
              <a:t>	-</a:t>
            </a:r>
            <a:r>
              <a:rPr lang="en-US" altLang="en-US" smtClean="0"/>
              <a:t>The outcome has the potential to move the program or unit forward</a:t>
            </a:r>
          </a:p>
          <a:p>
            <a:pPr>
              <a:lnSpc>
                <a:spcPct val="80000"/>
              </a:lnSpc>
            </a:pPr>
            <a:endParaRPr lang="en-US" altLang="en-US" smtClean="0"/>
          </a:p>
          <a:p>
            <a:pPr>
              <a:lnSpc>
                <a:spcPct val="80000"/>
              </a:lnSpc>
            </a:pPr>
            <a:r>
              <a:rPr lang="en-US" altLang="en-US" b="1" smtClean="0"/>
              <a:t>R</a:t>
            </a:r>
            <a:r>
              <a:rPr lang="en-US" altLang="en-US" smtClean="0"/>
              <a:t>esults – oriented</a:t>
            </a:r>
          </a:p>
          <a:p>
            <a:pPr>
              <a:lnSpc>
                <a:spcPct val="80000"/>
              </a:lnSpc>
            </a:pPr>
            <a:r>
              <a:rPr lang="en-US" altLang="en-US" sz="800" smtClean="0"/>
              <a:t>	-</a:t>
            </a:r>
            <a:r>
              <a:rPr lang="en-US" altLang="en-US" smtClean="0"/>
              <a:t>Describe what standards are expected from students or the functional area being assessed</a:t>
            </a:r>
          </a:p>
          <a:p>
            <a:pPr>
              <a:lnSpc>
                <a:spcPct val="80000"/>
              </a:lnSpc>
            </a:pPr>
            <a:endParaRPr lang="en-US" altLang="en-US" smtClean="0"/>
          </a:p>
          <a:p>
            <a:pPr>
              <a:lnSpc>
                <a:spcPct val="80000"/>
              </a:lnSpc>
            </a:pPr>
            <a:r>
              <a:rPr lang="en-US" altLang="en-US" b="1" smtClean="0"/>
              <a:t>T</a:t>
            </a:r>
            <a:r>
              <a:rPr lang="en-US" altLang="en-US" smtClean="0"/>
              <a:t>ime-bound</a:t>
            </a:r>
          </a:p>
          <a:p>
            <a:pPr>
              <a:lnSpc>
                <a:spcPct val="80000"/>
              </a:lnSpc>
            </a:pPr>
            <a:r>
              <a:rPr lang="en-US" altLang="en-US" smtClean="0"/>
              <a:t>	</a:t>
            </a:r>
            <a:r>
              <a:rPr lang="en-US" altLang="en-US" sz="1400" smtClean="0"/>
              <a:t>-</a:t>
            </a:r>
            <a:r>
              <a:rPr lang="en-US" altLang="en-US" smtClean="0"/>
              <a:t>Describe a specified time period for accomplishing the outcome</a:t>
            </a:r>
          </a:p>
          <a:p>
            <a:endParaRPr lang="en-US" altLang="en-US" smtClean="0"/>
          </a:p>
        </p:txBody>
      </p:sp>
      <p:sp>
        <p:nvSpPr>
          <p:cNvPr id="53252"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defRPr/>
            </a:pPr>
            <a:fld id="{10F33246-DD2D-4AAF-8A3D-803415E12D6B}" type="slidenum">
              <a:rPr lang="en-US" altLang="en-US" smtClean="0">
                <a:latin typeface="Arial" pitchFamily="34" charset="0"/>
              </a:rPr>
              <a:pPr>
                <a:spcBef>
                  <a:spcPct val="0"/>
                </a:spcBef>
                <a:defRPr/>
              </a:pPr>
              <a:t>15</a:t>
            </a:fld>
            <a:endParaRPr lang="en-US" alt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FE726659-F8D3-49DC-BF37-4FA682E9CA6A}" type="slidenum">
              <a:rPr lang="en-US" altLang="en-US" smtClean="0">
                <a:latin typeface="Chalkboard"/>
                <a:ea typeface="ヒラギノ角ゴ Pro W3"/>
                <a:cs typeface="ヒラギノ角ゴ Pro W3"/>
              </a:rPr>
              <a:pPr>
                <a:spcBef>
                  <a:spcPct val="0"/>
                </a:spcBef>
              </a:pPr>
              <a:t>16</a:t>
            </a:fld>
            <a:endParaRPr lang="en-US" altLang="en-US" smtClean="0">
              <a:latin typeface="Chalkboard"/>
              <a:ea typeface="ヒラギノ角ゴ Pro W3"/>
              <a:cs typeface="ヒラギノ角ゴ Pro W3"/>
            </a:endParaRPr>
          </a:p>
        </p:txBody>
      </p:sp>
      <p:sp>
        <p:nvSpPr>
          <p:cNvPr id="48131" name="Rectangle 2"/>
          <p:cNvSpPr>
            <a:spLocks noGrp="1" noRot="1" noChangeAspect="1" noChangeArrowheads="1" noTextEdit="1"/>
          </p:cNvSpPr>
          <p:nvPr>
            <p:ph type="sldImg"/>
          </p:nvPr>
        </p:nvSpPr>
        <p:spPr>
          <a:solidFill>
            <a:srgbClr val="FFFFFF"/>
          </a:solidFill>
          <a:ln/>
        </p:spPr>
      </p:sp>
      <p:sp>
        <p:nvSpPr>
          <p:cNvPr id="4813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smtClean="0">
                <a:latin typeface="Chalkboard"/>
                <a:ea typeface="ヒラギノ角ゴ Pro W3"/>
                <a:cs typeface="ヒラギノ角ゴ Pro W3"/>
              </a:rPr>
              <a:t>Slide taken from Susan Hatfield’s Presentation on “Coaching Assessment: Student Learning Outcomes”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7179"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718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p:txBody>
          <a:bodyPr/>
          <a:lstStyle>
            <a:lvl1pPr>
              <a:defRPr/>
            </a:lvl1pPr>
          </a:lstStyle>
          <a:p>
            <a:pPr>
              <a:defRPr/>
            </a:pPr>
            <a:fld id="{D0D0E094-139A-4E81-BBF7-25A7FA7917DE}" type="slidenum">
              <a:rPr lang="en-US"/>
              <a:pPr>
                <a:defRPr/>
              </a:pPr>
              <a:t>‹#›</a:t>
            </a:fld>
            <a:endParaRPr lang="en-US"/>
          </a:p>
        </p:txBody>
      </p:sp>
    </p:spTree>
    <p:extLst>
      <p:ext uri="{BB962C8B-B14F-4D97-AF65-F5344CB8AC3E}">
        <p14:creationId xmlns:p14="http://schemas.microsoft.com/office/powerpoint/2010/main" val="3097827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B0F5CFE0-6A24-49B4-B507-5D3395BE408C}" type="slidenum">
              <a:rPr lang="en-US"/>
              <a:pPr>
                <a:defRPr/>
              </a:pPr>
              <a:t>‹#›</a:t>
            </a:fld>
            <a:endParaRPr lang="en-US"/>
          </a:p>
        </p:txBody>
      </p:sp>
    </p:spTree>
    <p:extLst>
      <p:ext uri="{BB962C8B-B14F-4D97-AF65-F5344CB8AC3E}">
        <p14:creationId xmlns:p14="http://schemas.microsoft.com/office/powerpoint/2010/main" val="2937680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B5E46DEC-63E2-42C7-909C-7188A778BDB6}" type="slidenum">
              <a:rPr lang="en-US"/>
              <a:pPr>
                <a:defRPr/>
              </a:pPr>
              <a:t>‹#›</a:t>
            </a:fld>
            <a:endParaRPr lang="en-US"/>
          </a:p>
        </p:txBody>
      </p:sp>
    </p:spTree>
    <p:extLst>
      <p:ext uri="{BB962C8B-B14F-4D97-AF65-F5344CB8AC3E}">
        <p14:creationId xmlns:p14="http://schemas.microsoft.com/office/powerpoint/2010/main" val="1690279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FD4C4939-A40E-4ACB-9129-86ACE7C12BD1}" type="slidenum">
              <a:rPr lang="en-US"/>
              <a:pPr>
                <a:defRPr/>
              </a:pPr>
              <a:t>‹#›</a:t>
            </a:fld>
            <a:endParaRPr lang="en-US"/>
          </a:p>
        </p:txBody>
      </p:sp>
    </p:spTree>
    <p:extLst>
      <p:ext uri="{BB962C8B-B14F-4D97-AF65-F5344CB8AC3E}">
        <p14:creationId xmlns:p14="http://schemas.microsoft.com/office/powerpoint/2010/main" val="276855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9008AFE8-63B5-4FA3-BBCC-9EDDAFF20C0F}" type="slidenum">
              <a:rPr lang="en-US"/>
              <a:pPr>
                <a:defRPr/>
              </a:pPr>
              <a:t>‹#›</a:t>
            </a:fld>
            <a:endParaRPr lang="en-US"/>
          </a:p>
        </p:txBody>
      </p:sp>
    </p:spTree>
    <p:extLst>
      <p:ext uri="{BB962C8B-B14F-4D97-AF65-F5344CB8AC3E}">
        <p14:creationId xmlns:p14="http://schemas.microsoft.com/office/powerpoint/2010/main" val="99821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3DCD6746-004B-412D-8A1E-D7ACF637062D}" type="slidenum">
              <a:rPr lang="en-US"/>
              <a:pPr>
                <a:defRPr/>
              </a:pPr>
              <a:t>‹#›</a:t>
            </a:fld>
            <a:endParaRPr lang="en-US"/>
          </a:p>
        </p:txBody>
      </p:sp>
    </p:spTree>
    <p:extLst>
      <p:ext uri="{BB962C8B-B14F-4D97-AF65-F5344CB8AC3E}">
        <p14:creationId xmlns:p14="http://schemas.microsoft.com/office/powerpoint/2010/main" val="580612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A70FDD48-86A7-4860-83A9-117E040B3C80}" type="slidenum">
              <a:rPr lang="en-US"/>
              <a:pPr>
                <a:defRPr/>
              </a:pPr>
              <a:t>‹#›</a:t>
            </a:fld>
            <a:endParaRPr lang="en-US"/>
          </a:p>
        </p:txBody>
      </p:sp>
    </p:spTree>
    <p:extLst>
      <p:ext uri="{BB962C8B-B14F-4D97-AF65-F5344CB8AC3E}">
        <p14:creationId xmlns:p14="http://schemas.microsoft.com/office/powerpoint/2010/main" val="2581690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40482541-ACEB-42B1-A674-D6341D8BD06C}" type="slidenum">
              <a:rPr lang="en-US"/>
              <a:pPr>
                <a:defRPr/>
              </a:pPr>
              <a:t>‹#›</a:t>
            </a:fld>
            <a:endParaRPr lang="en-US"/>
          </a:p>
        </p:txBody>
      </p:sp>
    </p:spTree>
    <p:extLst>
      <p:ext uri="{BB962C8B-B14F-4D97-AF65-F5344CB8AC3E}">
        <p14:creationId xmlns:p14="http://schemas.microsoft.com/office/powerpoint/2010/main" val="3983672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C929B3D6-392A-4141-9137-32F48B7B6094}" type="slidenum">
              <a:rPr lang="en-US"/>
              <a:pPr>
                <a:defRPr/>
              </a:pPr>
              <a:t>‹#›</a:t>
            </a:fld>
            <a:endParaRPr lang="en-US"/>
          </a:p>
        </p:txBody>
      </p:sp>
    </p:spTree>
    <p:extLst>
      <p:ext uri="{BB962C8B-B14F-4D97-AF65-F5344CB8AC3E}">
        <p14:creationId xmlns:p14="http://schemas.microsoft.com/office/powerpoint/2010/main" val="1257896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647B600E-78A7-4525-BFA8-A0B38127B1B0}" type="slidenum">
              <a:rPr lang="en-US"/>
              <a:pPr>
                <a:defRPr/>
              </a:pPr>
              <a:t>‹#›</a:t>
            </a:fld>
            <a:endParaRPr lang="en-US"/>
          </a:p>
        </p:txBody>
      </p:sp>
    </p:spTree>
    <p:extLst>
      <p:ext uri="{BB962C8B-B14F-4D97-AF65-F5344CB8AC3E}">
        <p14:creationId xmlns:p14="http://schemas.microsoft.com/office/powerpoint/2010/main" val="393896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52E70C77-032E-423D-A9EC-447BB50F17B0}" type="slidenum">
              <a:rPr lang="en-US"/>
              <a:pPr>
                <a:defRPr/>
              </a:pPr>
              <a:t>‹#›</a:t>
            </a:fld>
            <a:endParaRPr lang="en-US"/>
          </a:p>
        </p:txBody>
      </p:sp>
    </p:spTree>
    <p:extLst>
      <p:ext uri="{BB962C8B-B14F-4D97-AF65-F5344CB8AC3E}">
        <p14:creationId xmlns:p14="http://schemas.microsoft.com/office/powerpoint/2010/main" val="980811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BED55BAF-B08C-475D-8106-B3E939632053}" type="slidenum">
              <a:rPr lang="en-US"/>
              <a:pPr>
                <a:defRPr/>
              </a:pPr>
              <a:t>‹#›</a:t>
            </a:fld>
            <a:endParaRPr lang="en-US"/>
          </a:p>
        </p:txBody>
      </p:sp>
    </p:spTree>
    <p:extLst>
      <p:ext uri="{BB962C8B-B14F-4D97-AF65-F5344CB8AC3E}">
        <p14:creationId xmlns:p14="http://schemas.microsoft.com/office/powerpoint/2010/main" val="1869896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2400" smtClean="0">
                  <a:latin typeface="Times New Roman" pitchFamily="18" charset="0"/>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53"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cs typeface="+mn-cs"/>
              </a:defRPr>
            </a:lvl1pPr>
          </a:lstStyle>
          <a:p>
            <a:pPr>
              <a:defRPr/>
            </a:pPr>
            <a:endParaRPr lang="en-US"/>
          </a:p>
        </p:txBody>
      </p:sp>
      <p:sp>
        <p:nvSpPr>
          <p:cNvPr id="6154"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cs typeface="+mn-cs"/>
              </a:defRPr>
            </a:lvl1pPr>
          </a:lstStyle>
          <a:p>
            <a:pPr>
              <a:defRPr/>
            </a:pPr>
            <a:endParaRPr lang="en-US"/>
          </a:p>
        </p:txBody>
      </p:sp>
      <p:sp>
        <p:nvSpPr>
          <p:cNvPr id="6155"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cs typeface="+mn-cs"/>
              </a:defRPr>
            </a:lvl1pPr>
          </a:lstStyle>
          <a:p>
            <a:pPr>
              <a:defRPr/>
            </a:pPr>
            <a:fld id="{482EEB93-6660-4C70-9A0E-B1E1E4A9D875}" type="slidenum">
              <a:rPr lang="en-US"/>
              <a:pPr>
                <a:defRPr/>
              </a:pPr>
              <a:t>‹#›</a:t>
            </a:fld>
            <a:endParaRPr lang="en-US"/>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4037"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 id="2147484036" r:id="rId12"/>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13.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hyperlink" Target="http://www.aspeninstitute.org/sites/default/files/content/docs/pubs/Creating%20A%20Faculty%20Culture%20of%20Student%20Success.pdf" TargetMode="External"/><Relationship Id="rId2" Type="http://schemas.openxmlformats.org/officeDocument/2006/relationships/hyperlink" Target="http://www.learningoutcomeassessment.org/documents/ABfaculty.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14.xml"/><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8.xm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4.xml"/><Relationship Id="rId7" Type="http://schemas.openxmlformats.org/officeDocument/2006/relationships/oleObject" Target="../embeddings/oleObject1.bin"/><Relationship Id="rId2" Type="http://schemas.openxmlformats.org/officeDocument/2006/relationships/tags" Target="../tags/tag3.xml"/><Relationship Id="rId1" Type="http://schemas.openxmlformats.org/officeDocument/2006/relationships/vmlDrawing" Target="../drawings/vmlDrawing1.v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rubistar.4teachers.org/" TargetMode="Externa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4.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4.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23.xml"/><Relationship Id="rId4" Type="http://schemas.openxmlformats.org/officeDocument/2006/relationships/image" Target="../media/image14.jpeg"/></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cte.ku.edu/gallery/index.shtml" TargetMode="External"/><Relationship Id="rId2" Type="http://schemas.openxmlformats.org/officeDocument/2006/relationships/hyperlink" Target="http://www.slcc.edu/assessment/examples-of-excellence.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mailto:nathan.lindsay@umontana.edu" TargetMode="External"/><Relationship Id="rId2" Type="http://schemas.openxmlformats.org/officeDocument/2006/relationships/slideLayout" Target="../slideLayouts/slideLayout4.xml"/><Relationship Id="rId1" Type="http://schemas.openxmlformats.org/officeDocument/2006/relationships/tags" Target="../tags/tag25.xml"/><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tags" Target="../tags/tag9.xml"/><Relationship Id="rId7" Type="http://schemas.openxmlformats.org/officeDocument/2006/relationships/oleObject" Target="../embeddings/oleObject2.bin"/><Relationship Id="rId2" Type="http://schemas.openxmlformats.org/officeDocument/2006/relationships/tags" Target="../tags/tag8.xml"/><Relationship Id="rId1" Type="http://schemas.openxmlformats.org/officeDocument/2006/relationships/vmlDrawing" Target="../drawings/vmlDrawing2.v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057400" y="1066800"/>
            <a:ext cx="7086600" cy="2209800"/>
          </a:xfrm>
        </p:spPr>
        <p:txBody>
          <a:bodyPr/>
          <a:lstStyle/>
          <a:p>
            <a:pPr algn="ctr" eaLnBrk="1" hangingPunct="1"/>
            <a:r>
              <a:rPr lang="en-US" altLang="en-US" sz="3200" u="sng" dirty="0" smtClean="0"/>
              <a:t>Assessment for Learning</a:t>
            </a:r>
            <a:r>
              <a:rPr lang="en-US" altLang="en-US" sz="3200" dirty="0" smtClean="0"/>
              <a:t>:</a:t>
            </a:r>
            <a:br>
              <a:rPr lang="en-US" altLang="en-US" sz="3200" dirty="0" smtClean="0"/>
            </a:br>
            <a:r>
              <a:rPr lang="en-US" altLang="en-US" sz="3200" dirty="0" smtClean="0"/>
              <a:t>Strategies for Improving </a:t>
            </a:r>
            <a:br>
              <a:rPr lang="en-US" altLang="en-US" sz="3200" dirty="0" smtClean="0"/>
            </a:br>
            <a:r>
              <a:rPr lang="en-US" altLang="en-US" sz="3200" dirty="0" smtClean="0"/>
              <a:t>Assessments and Curriculum Maps</a:t>
            </a:r>
            <a:r>
              <a:rPr lang="en-US" altLang="en-US" sz="4000" dirty="0" smtClean="0"/>
              <a:t/>
            </a:r>
            <a:br>
              <a:rPr lang="en-US" altLang="en-US" sz="4000" dirty="0" smtClean="0"/>
            </a:br>
            <a:endParaRPr lang="en-US" altLang="en-US" sz="4000" dirty="0" smtClean="0"/>
          </a:p>
        </p:txBody>
      </p:sp>
      <p:sp>
        <p:nvSpPr>
          <p:cNvPr id="3075" name="Rectangle 3"/>
          <p:cNvSpPr>
            <a:spLocks noGrp="1" noChangeArrowheads="1"/>
          </p:cNvSpPr>
          <p:nvPr>
            <p:ph type="subTitle" idx="1"/>
          </p:nvPr>
        </p:nvSpPr>
        <p:spPr/>
        <p:txBody>
          <a:bodyPr/>
          <a:lstStyle/>
          <a:p>
            <a:pPr eaLnBrk="1" hangingPunct="1"/>
            <a:r>
              <a:rPr lang="en-US" altLang="en-US" sz="2400" dirty="0" smtClean="0"/>
              <a:t>Nathan Lindsay, UM Associate Provost</a:t>
            </a:r>
          </a:p>
          <a:p>
            <a:pPr eaLnBrk="1" hangingPunct="1"/>
            <a:r>
              <a:rPr lang="en-US" altLang="en-US" sz="2400" dirty="0" smtClean="0"/>
              <a:t>OCHE Assessment Workshop </a:t>
            </a:r>
          </a:p>
          <a:p>
            <a:pPr eaLnBrk="1" hangingPunct="1"/>
            <a:r>
              <a:rPr lang="en-US" altLang="en-US" sz="2400" dirty="0" smtClean="0"/>
              <a:t>September 22, 2014</a:t>
            </a:r>
          </a:p>
        </p:txBody>
      </p:sp>
      <p:pic>
        <p:nvPicPr>
          <p:cNvPr id="3076"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201" y="914401"/>
            <a:ext cx="2340048" cy="1752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p:cNvSpPr>
          <p:nvPr/>
        </p:nvSpPr>
        <p:spPr bwMode="auto">
          <a:xfrm>
            <a:off x="990600" y="5791200"/>
            <a:ext cx="3014663"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8100" tIns="38100" rIns="38100" bIns="38100"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latin typeface="Comic Sans MS" pitchFamily="66" charset="0"/>
                <a:sym typeface="Arial" pitchFamily="34" charset="0"/>
              </a:rPr>
              <a:t>Accreditation</a:t>
            </a:r>
          </a:p>
        </p:txBody>
      </p:sp>
      <p:sp>
        <p:nvSpPr>
          <p:cNvPr id="21506" name="Rectangle 2"/>
          <p:cNvSpPr>
            <a:spLocks/>
          </p:cNvSpPr>
          <p:nvPr/>
        </p:nvSpPr>
        <p:spPr bwMode="auto">
          <a:xfrm>
            <a:off x="1028700" y="4114800"/>
            <a:ext cx="30099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8100" tIns="38100" rIns="38100" bIns="38100"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latin typeface="Comic Sans MS" pitchFamily="66" charset="0"/>
                <a:sym typeface="Arial" pitchFamily="34" charset="0"/>
              </a:rPr>
              <a:t>Reporting</a:t>
            </a:r>
          </a:p>
        </p:txBody>
      </p:sp>
      <p:sp>
        <p:nvSpPr>
          <p:cNvPr id="21507" name="Rectangle 3"/>
          <p:cNvSpPr>
            <a:spLocks/>
          </p:cNvSpPr>
          <p:nvPr/>
        </p:nvSpPr>
        <p:spPr bwMode="auto">
          <a:xfrm>
            <a:off x="995363" y="3200400"/>
            <a:ext cx="30099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8100" tIns="38100" rIns="38100" bIns="38100"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latin typeface="Comic Sans MS" pitchFamily="66" charset="0"/>
                <a:sym typeface="Arial" pitchFamily="34" charset="0"/>
              </a:rPr>
              <a:t>Number &amp; Amount</a:t>
            </a:r>
          </a:p>
        </p:txBody>
      </p:sp>
      <p:sp>
        <p:nvSpPr>
          <p:cNvPr id="21508" name="Rectangle 4"/>
          <p:cNvSpPr>
            <a:spLocks/>
          </p:cNvSpPr>
          <p:nvPr/>
        </p:nvSpPr>
        <p:spPr bwMode="auto">
          <a:xfrm>
            <a:off x="4343400" y="3251200"/>
            <a:ext cx="30099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8100" tIns="38100" rIns="38100" bIns="38100"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latin typeface="Comic Sans MS" pitchFamily="66" charset="0"/>
                <a:sym typeface="Arial" pitchFamily="34" charset="0"/>
              </a:rPr>
              <a:t>Quality &amp; Utility</a:t>
            </a:r>
          </a:p>
        </p:txBody>
      </p:sp>
      <p:sp>
        <p:nvSpPr>
          <p:cNvPr id="21509" name="Rectangle 5"/>
          <p:cNvSpPr>
            <a:spLocks/>
          </p:cNvSpPr>
          <p:nvPr/>
        </p:nvSpPr>
        <p:spPr bwMode="auto">
          <a:xfrm>
            <a:off x="4340225" y="4114800"/>
            <a:ext cx="30099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8100" tIns="38100" rIns="38100" bIns="38100"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latin typeface="Comic Sans MS" pitchFamily="66" charset="0"/>
                <a:sym typeface="Arial" pitchFamily="34" charset="0"/>
              </a:rPr>
              <a:t>Interpreting</a:t>
            </a:r>
          </a:p>
        </p:txBody>
      </p:sp>
      <p:sp>
        <p:nvSpPr>
          <p:cNvPr id="21510" name="Rectangle 6"/>
          <p:cNvSpPr>
            <a:spLocks/>
          </p:cNvSpPr>
          <p:nvPr/>
        </p:nvSpPr>
        <p:spPr bwMode="auto">
          <a:xfrm>
            <a:off x="4343400" y="5791200"/>
            <a:ext cx="30099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8100" tIns="38100" rIns="38100" bIns="38100"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latin typeface="Comic Sans MS" pitchFamily="66" charset="0"/>
                <a:sym typeface="Arial" pitchFamily="34" charset="0"/>
              </a:rPr>
              <a:t>Learning</a:t>
            </a:r>
          </a:p>
        </p:txBody>
      </p:sp>
      <p:sp>
        <p:nvSpPr>
          <p:cNvPr id="21511" name="Rectangle 7"/>
          <p:cNvSpPr>
            <a:spLocks/>
          </p:cNvSpPr>
          <p:nvPr/>
        </p:nvSpPr>
        <p:spPr bwMode="auto">
          <a:xfrm>
            <a:off x="4343400" y="2362200"/>
            <a:ext cx="30099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8100" tIns="38100" rIns="38100" bIns="38100"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latin typeface="Comic Sans MS" pitchFamily="66" charset="0"/>
                <a:sym typeface="Arial" pitchFamily="34" charset="0"/>
              </a:rPr>
              <a:t>Internal Questions</a:t>
            </a:r>
          </a:p>
        </p:txBody>
      </p:sp>
      <p:sp>
        <p:nvSpPr>
          <p:cNvPr id="21512" name="Rectangle 8"/>
          <p:cNvSpPr>
            <a:spLocks/>
          </p:cNvSpPr>
          <p:nvPr/>
        </p:nvSpPr>
        <p:spPr bwMode="auto">
          <a:xfrm>
            <a:off x="990600" y="2362200"/>
            <a:ext cx="30099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8100" tIns="38100" rIns="38100" bIns="38100"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latin typeface="Comic Sans MS" pitchFamily="66" charset="0"/>
                <a:sym typeface="Arial" pitchFamily="34" charset="0"/>
              </a:rPr>
              <a:t>External Questions</a:t>
            </a:r>
          </a:p>
        </p:txBody>
      </p:sp>
      <p:sp>
        <p:nvSpPr>
          <p:cNvPr id="21513" name="Rectangle 9"/>
          <p:cNvSpPr>
            <a:spLocks/>
          </p:cNvSpPr>
          <p:nvPr/>
        </p:nvSpPr>
        <p:spPr bwMode="auto">
          <a:xfrm>
            <a:off x="990600" y="4953000"/>
            <a:ext cx="30226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8100" tIns="38100" rIns="38100" bIns="38100"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latin typeface="Comic Sans MS" pitchFamily="66" charset="0"/>
                <a:sym typeface="Arial" pitchFamily="34" charset="0"/>
              </a:rPr>
              <a:t>Collecting it</a:t>
            </a:r>
          </a:p>
        </p:txBody>
      </p:sp>
      <p:sp>
        <p:nvSpPr>
          <p:cNvPr id="21514" name="Rectangle 10"/>
          <p:cNvSpPr>
            <a:spLocks/>
          </p:cNvSpPr>
          <p:nvPr/>
        </p:nvSpPr>
        <p:spPr bwMode="auto">
          <a:xfrm>
            <a:off x="4343400" y="4953000"/>
            <a:ext cx="30480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8100" tIns="38100" rIns="38100" bIns="38100"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latin typeface="Comic Sans MS" pitchFamily="66" charset="0"/>
                <a:sym typeface="Arial" pitchFamily="34" charset="0"/>
              </a:rPr>
              <a:t>Using it</a:t>
            </a:r>
          </a:p>
        </p:txBody>
      </p:sp>
      <p:sp>
        <p:nvSpPr>
          <p:cNvPr id="18444" name="Rectangle 11"/>
          <p:cNvSpPr>
            <a:spLocks/>
          </p:cNvSpPr>
          <p:nvPr/>
        </p:nvSpPr>
        <p:spPr bwMode="auto">
          <a:xfrm>
            <a:off x="1041400" y="1446213"/>
            <a:ext cx="2997200" cy="787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3600">
                <a:latin typeface="Comic Sans MS" pitchFamily="66" charset="0"/>
                <a:sym typeface="Calibri" pitchFamily="34" charset="0"/>
              </a:rPr>
              <a:t>Compliance</a:t>
            </a:r>
          </a:p>
        </p:txBody>
      </p:sp>
      <p:sp>
        <p:nvSpPr>
          <p:cNvPr id="18445" name="Rectangle 12"/>
          <p:cNvSpPr>
            <a:spLocks/>
          </p:cNvSpPr>
          <p:nvPr/>
        </p:nvSpPr>
        <p:spPr bwMode="auto">
          <a:xfrm>
            <a:off x="4314825" y="1447800"/>
            <a:ext cx="2997200" cy="787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3600">
                <a:latin typeface="Comic Sans MS" pitchFamily="66" charset="0"/>
                <a:sym typeface="Calibri" pitchFamily="34" charset="0"/>
              </a:rPr>
              <a:t>Commitment</a:t>
            </a:r>
          </a:p>
        </p:txBody>
      </p:sp>
      <p:sp>
        <p:nvSpPr>
          <p:cNvPr id="12302" name="Rectangle 2"/>
          <p:cNvSpPr>
            <a:spLocks noGrp="1" noChangeArrowheads="1"/>
          </p:cNvSpPr>
          <p:nvPr>
            <p:ph type="title"/>
          </p:nvPr>
        </p:nvSpPr>
        <p:spPr>
          <a:xfrm>
            <a:off x="990600" y="152400"/>
            <a:ext cx="7772400" cy="1143000"/>
          </a:xfrm>
        </p:spPr>
        <p:txBody>
          <a:bodyPr/>
          <a:lstStyle/>
          <a:p>
            <a:r>
              <a:rPr lang="en-US" altLang="en-US" sz="4000" smtClean="0"/>
              <a:t>Assessing Our University’s (&amp; Your Department’s) Assessment Efforts</a:t>
            </a:r>
          </a:p>
        </p:txBody>
      </p:sp>
    </p:spTree>
    <p:custDataLst>
      <p:tags r:id="rId1"/>
    </p:custData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entr" presetSubtype="0" fill="hold" grpId="0" nodeType="clickEffect">
                                  <p:stCondLst>
                                    <p:cond delay="0"/>
                                  </p:stCondLst>
                                  <p:childTnLst>
                                    <p:set>
                                      <p:cBhvr>
                                        <p:cTn id="6" dur="1" fill="hold">
                                          <p:stCondLst>
                                            <p:cond delay="499"/>
                                          </p:stCondLst>
                                        </p:cTn>
                                        <p:tgtEl>
                                          <p:spTgt spid="215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0" presetClass="entr" presetSubtype="0" fill="hold" grpId="0" nodeType="clickEffect">
                                  <p:stCondLst>
                                    <p:cond delay="0"/>
                                  </p:stCondLst>
                                  <p:childTnLst>
                                    <p:set>
                                      <p:cBhvr>
                                        <p:cTn id="10" dur="1" fill="hold">
                                          <p:stCondLst>
                                            <p:cond delay="499"/>
                                          </p:stCondLst>
                                        </p:cTn>
                                        <p:tgtEl>
                                          <p:spTgt spid="215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0" presetClass="entr" presetSubtype="0" fill="hold" grpId="0" nodeType="clickEffect">
                                  <p:stCondLst>
                                    <p:cond delay="0"/>
                                  </p:stCondLst>
                                  <p:childTnLst>
                                    <p:set>
                                      <p:cBhvr>
                                        <p:cTn id="14" dur="1" fill="hold">
                                          <p:stCondLst>
                                            <p:cond delay="499"/>
                                          </p:stCondLst>
                                        </p:cTn>
                                        <p:tgtEl>
                                          <p:spTgt spid="2150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0" presetClass="entr" presetSubtype="0" fill="hold" grpId="0" nodeType="clickEffect">
                                  <p:stCondLst>
                                    <p:cond delay="0"/>
                                  </p:stCondLst>
                                  <p:childTnLst>
                                    <p:set>
                                      <p:cBhvr>
                                        <p:cTn id="18" dur="1" fill="hold">
                                          <p:stCondLst>
                                            <p:cond delay="499"/>
                                          </p:stCondLst>
                                        </p:cTn>
                                        <p:tgtEl>
                                          <p:spTgt spid="2150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0" presetClass="entr" presetSubtype="0" fill="hold" grpId="0" nodeType="clickEffect">
                                  <p:stCondLst>
                                    <p:cond delay="0"/>
                                  </p:stCondLst>
                                  <p:childTnLst>
                                    <p:set>
                                      <p:cBhvr>
                                        <p:cTn id="22" dur="1" fill="hold">
                                          <p:stCondLst>
                                            <p:cond delay="499"/>
                                          </p:stCondLst>
                                        </p:cTn>
                                        <p:tgtEl>
                                          <p:spTgt spid="2150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0" presetClass="entr" presetSubtype="0" fill="hold" grpId="0" nodeType="clickEffect">
                                  <p:stCondLst>
                                    <p:cond delay="0"/>
                                  </p:stCondLst>
                                  <p:childTnLst>
                                    <p:set>
                                      <p:cBhvr>
                                        <p:cTn id="26" dur="1" fill="hold">
                                          <p:stCondLst>
                                            <p:cond delay="499"/>
                                          </p:stCondLst>
                                        </p:cTn>
                                        <p:tgtEl>
                                          <p:spTgt spid="2150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0" presetClass="entr" presetSubtype="0" fill="hold" grpId="0" nodeType="clickEffect">
                                  <p:stCondLst>
                                    <p:cond delay="0"/>
                                  </p:stCondLst>
                                  <p:childTnLst>
                                    <p:set>
                                      <p:cBhvr>
                                        <p:cTn id="30" dur="1" fill="hold">
                                          <p:stCondLst>
                                            <p:cond delay="499"/>
                                          </p:stCondLst>
                                        </p:cTn>
                                        <p:tgtEl>
                                          <p:spTgt spid="2151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0" presetClass="entr" presetSubtype="0" fill="hold" grpId="0" nodeType="clickEffect">
                                  <p:stCondLst>
                                    <p:cond delay="0"/>
                                  </p:stCondLst>
                                  <p:childTnLst>
                                    <p:set>
                                      <p:cBhvr>
                                        <p:cTn id="34" dur="1" fill="hold">
                                          <p:stCondLst>
                                            <p:cond delay="499"/>
                                          </p:stCondLst>
                                        </p:cTn>
                                        <p:tgtEl>
                                          <p:spTgt spid="2151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0" presetClass="entr" presetSubtype="0" fill="hold" grpId="0" nodeType="clickEffect">
                                  <p:stCondLst>
                                    <p:cond delay="0"/>
                                  </p:stCondLst>
                                  <p:childTnLst>
                                    <p:set>
                                      <p:cBhvr>
                                        <p:cTn id="38" dur="1" fill="hold">
                                          <p:stCondLst>
                                            <p:cond delay="499"/>
                                          </p:stCondLst>
                                        </p:cTn>
                                        <p:tgtEl>
                                          <p:spTgt spid="2150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0" presetClass="entr" presetSubtype="0" fill="hold" grpId="0" nodeType="clickEffect">
                                  <p:stCondLst>
                                    <p:cond delay="0"/>
                                  </p:stCondLst>
                                  <p:childTnLst>
                                    <p:set>
                                      <p:cBhvr>
                                        <p:cTn id="42" dur="1" fill="hold">
                                          <p:stCondLst>
                                            <p:cond delay="499"/>
                                          </p:stCondLst>
                                        </p:cTn>
                                        <p:tgtEl>
                                          <p:spTgt spid="21510"/>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accel="50000" decel="50000" fill="hold" grpId="0" nodeType="clickEffect">
                                  <p:stCondLst>
                                    <p:cond delay="0"/>
                                  </p:stCondLst>
                                  <p:childTnLst>
                                    <p:set>
                                      <p:cBhvr>
                                        <p:cTn id="46" dur="1" fill="hold">
                                          <p:stCondLst>
                                            <p:cond delay="0"/>
                                          </p:stCondLst>
                                        </p:cTn>
                                        <p:tgtEl>
                                          <p:spTgt spid="18444"/>
                                        </p:tgtEl>
                                        <p:attrNameLst>
                                          <p:attrName>style.visibility</p:attrName>
                                        </p:attrNameLst>
                                      </p:cBhvr>
                                      <p:to>
                                        <p:strVal val="visible"/>
                                      </p:to>
                                    </p:set>
                                    <p:anim calcmode="lin" valueType="num">
                                      <p:cBhvr additive="base">
                                        <p:cTn id="47" dur="500" fill="hold"/>
                                        <p:tgtEl>
                                          <p:spTgt spid="18444"/>
                                        </p:tgtEl>
                                        <p:attrNameLst>
                                          <p:attrName>ppt_x</p:attrName>
                                        </p:attrNameLst>
                                      </p:cBhvr>
                                      <p:tavLst>
                                        <p:tav tm="0">
                                          <p:val>
                                            <p:strVal val="0-#ppt_w/2"/>
                                          </p:val>
                                        </p:tav>
                                        <p:tav tm="100000">
                                          <p:val>
                                            <p:strVal val="#ppt_x"/>
                                          </p:val>
                                        </p:tav>
                                      </p:tavLst>
                                    </p:anim>
                                    <p:anim calcmode="lin" valueType="num">
                                      <p:cBhvr additive="base">
                                        <p:cTn id="48" dur="500" fill="hold"/>
                                        <p:tgtEl>
                                          <p:spTgt spid="18444"/>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2" accel="50000" decel="50000" fill="hold" grpId="0" nodeType="clickEffect">
                                  <p:stCondLst>
                                    <p:cond delay="0"/>
                                  </p:stCondLst>
                                  <p:childTnLst>
                                    <p:set>
                                      <p:cBhvr>
                                        <p:cTn id="52" dur="1" fill="hold">
                                          <p:stCondLst>
                                            <p:cond delay="0"/>
                                          </p:stCondLst>
                                        </p:cTn>
                                        <p:tgtEl>
                                          <p:spTgt spid="18445"/>
                                        </p:tgtEl>
                                        <p:attrNameLst>
                                          <p:attrName>style.visibility</p:attrName>
                                        </p:attrNameLst>
                                      </p:cBhvr>
                                      <p:to>
                                        <p:strVal val="visible"/>
                                      </p:to>
                                    </p:set>
                                    <p:anim calcmode="lin" valueType="num">
                                      <p:cBhvr additive="base">
                                        <p:cTn id="53" dur="500" fill="hold"/>
                                        <p:tgtEl>
                                          <p:spTgt spid="18445"/>
                                        </p:tgtEl>
                                        <p:attrNameLst>
                                          <p:attrName>ppt_x</p:attrName>
                                        </p:attrNameLst>
                                      </p:cBhvr>
                                      <p:tavLst>
                                        <p:tav tm="0">
                                          <p:val>
                                            <p:strVal val="1+#ppt_w/2"/>
                                          </p:val>
                                        </p:tav>
                                        <p:tav tm="100000">
                                          <p:val>
                                            <p:strVal val="#ppt_x"/>
                                          </p:val>
                                        </p:tav>
                                      </p:tavLst>
                                    </p:anim>
                                    <p:anim calcmode="lin" valueType="num">
                                      <p:cBhvr additive="base">
                                        <p:cTn id="54" dur="500" fill="hold"/>
                                        <p:tgtEl>
                                          <p:spTgt spid="184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animBg="1" autoUpdateAnimBg="0"/>
      <p:bldP spid="21506" grpId="0" animBg="1" autoUpdateAnimBg="0"/>
      <p:bldP spid="21507" grpId="0" animBg="1" autoUpdateAnimBg="0"/>
      <p:bldP spid="21508" grpId="0" animBg="1" autoUpdateAnimBg="0"/>
      <p:bldP spid="21509" grpId="0" animBg="1" autoUpdateAnimBg="0"/>
      <p:bldP spid="21510" grpId="0" animBg="1" autoUpdateAnimBg="0"/>
      <p:bldP spid="21511" grpId="0" animBg="1" autoUpdateAnimBg="0"/>
      <p:bldP spid="21512" grpId="0" animBg="1" autoUpdateAnimBg="0"/>
      <p:bldP spid="21513" grpId="0" animBg="1" autoUpdateAnimBg="0"/>
      <p:bldP spid="21514" grpId="0" animBg="1" autoUpdateAnimBg="0"/>
      <p:bldP spid="18444" grpId="0" animBg="1"/>
      <p:bldP spid="1844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914400" y="277813"/>
            <a:ext cx="8001000" cy="1143000"/>
          </a:xfrm>
        </p:spPr>
        <p:txBody>
          <a:bodyPr/>
          <a:lstStyle/>
          <a:p>
            <a:r>
              <a:rPr lang="en-US" altLang="en-US" sz="4000" dirty="0" smtClean="0"/>
              <a:t>SWOT Analysis of Student Learning</a:t>
            </a:r>
          </a:p>
        </p:txBody>
      </p:sp>
      <p:graphicFrame>
        <p:nvGraphicFramePr>
          <p:cNvPr id="7" name="Content Placeholder 6"/>
          <p:cNvGraphicFramePr>
            <a:graphicFrameLocks noGrp="1"/>
          </p:cNvGraphicFramePr>
          <p:nvPr>
            <p:ph sz="half" idx="1"/>
          </p:nvPr>
        </p:nvGraphicFramePr>
        <p:xfrm>
          <a:off x="685800" y="1600200"/>
          <a:ext cx="4648200" cy="4600015"/>
        </p:xfrm>
        <a:graphic>
          <a:graphicData uri="http://schemas.openxmlformats.org/drawingml/2006/table">
            <a:tbl>
              <a:tblPr firstRow="1" firstCol="1" bandRow="1"/>
              <a:tblGrid>
                <a:gridCol w="943651"/>
                <a:gridCol w="1850213"/>
                <a:gridCol w="1854336"/>
              </a:tblGrid>
              <a:tr h="455812">
                <a:tc>
                  <a:txBody>
                    <a:bodyPr/>
                    <a:lstStyle/>
                    <a:p>
                      <a:pPr algn="ctr"/>
                      <a:r>
                        <a:rPr lang="en-US" sz="1400" dirty="0">
                          <a:effectLst/>
                          <a:latin typeface="Calibri"/>
                          <a:cs typeface="Times New Roman"/>
                        </a:rPr>
                        <a:t> </a:t>
                      </a:r>
                      <a:endParaRPr lang="en-US" sz="1000" dirty="0">
                        <a:effectLst/>
                        <a:latin typeface="Calibri"/>
                        <a:cs typeface="Times New Roman"/>
                      </a:endParaRPr>
                    </a:p>
                  </a:txBody>
                  <a:tcPr marL="60798" marR="60798" marT="0" marB="0" anchor="ctr">
                    <a:lnL>
                      <a:noFill/>
                    </a:lnL>
                    <a:lnR>
                      <a:noFill/>
                    </a:lnR>
                    <a:lnT>
                      <a:noFill/>
                    </a:lnT>
                    <a:lnB>
                      <a:noFill/>
                    </a:lnB>
                    <a:solidFill>
                      <a:srgbClr val="FFFFFF"/>
                    </a:solidFill>
                  </a:tcPr>
                </a:tc>
                <a:tc gridSpan="2">
                  <a:txBody>
                    <a:bodyPr/>
                    <a:lstStyle/>
                    <a:p>
                      <a:pPr algn="ctr"/>
                      <a:r>
                        <a:rPr lang="en-US" sz="2000">
                          <a:effectLst/>
                          <a:latin typeface="Calibri"/>
                          <a:cs typeface="Times New Roman"/>
                        </a:rPr>
                        <a:t>SWOT Analysis Chart</a:t>
                      </a:r>
                      <a:endParaRPr lang="en-US" sz="1000">
                        <a:effectLst/>
                        <a:latin typeface="Calibri"/>
                        <a:cs typeface="Times New Roman"/>
                      </a:endParaRPr>
                    </a:p>
                  </a:txBody>
                  <a:tcPr marL="60798" marR="60798"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546974">
                <a:tc>
                  <a:txBody>
                    <a:bodyPr/>
                    <a:lstStyle/>
                    <a:p>
                      <a:pPr algn="ctr"/>
                      <a:r>
                        <a:rPr lang="en-US" sz="1400">
                          <a:effectLst/>
                          <a:latin typeface="Calibri"/>
                          <a:cs typeface="Times New Roman"/>
                        </a:rPr>
                        <a:t> </a:t>
                      </a:r>
                      <a:endParaRPr lang="en-US" sz="1000">
                        <a:effectLst/>
                        <a:latin typeface="Calibri"/>
                        <a:cs typeface="Times New Roman"/>
                      </a:endParaRPr>
                    </a:p>
                  </a:txBody>
                  <a:tcPr marL="60798" marR="60798"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r>
                        <a:rPr lang="en-US" sz="1400">
                          <a:effectLst/>
                          <a:latin typeface="Calibri"/>
                          <a:cs typeface="Times New Roman"/>
                        </a:rPr>
                        <a:t>Helpful</a:t>
                      </a:r>
                      <a:endParaRPr lang="en-US" sz="1000">
                        <a:effectLst/>
                        <a:latin typeface="Calibri"/>
                        <a:cs typeface="Times New Roman"/>
                      </a:endParaRPr>
                    </a:p>
                    <a:p>
                      <a:pPr algn="ctr"/>
                      <a:r>
                        <a:rPr lang="en-US" sz="1000">
                          <a:effectLst/>
                          <a:latin typeface="Calibri"/>
                          <a:cs typeface="Times New Roman"/>
                        </a:rPr>
                        <a:t>to achieving the objective</a:t>
                      </a: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r>
                        <a:rPr lang="en-US" sz="1400">
                          <a:effectLst/>
                          <a:latin typeface="Calibri"/>
                          <a:cs typeface="Times New Roman"/>
                        </a:rPr>
                        <a:t>Harmful</a:t>
                      </a:r>
                      <a:endParaRPr lang="en-US" sz="1000">
                        <a:effectLst/>
                        <a:latin typeface="Calibri"/>
                        <a:cs typeface="Times New Roman"/>
                      </a:endParaRPr>
                    </a:p>
                    <a:p>
                      <a:pPr algn="ctr"/>
                      <a:r>
                        <a:rPr lang="en-US" sz="1000">
                          <a:effectLst/>
                          <a:latin typeface="Calibri"/>
                          <a:cs typeface="Times New Roman"/>
                        </a:rPr>
                        <a:t>to achieving the objective</a:t>
                      </a: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r h="1787249">
                <a:tc>
                  <a:txBody>
                    <a:bodyPr/>
                    <a:lstStyle/>
                    <a:p>
                      <a:pPr marL="71755" marR="71755" algn="ctr">
                        <a:spcBef>
                          <a:spcPts val="0"/>
                        </a:spcBef>
                        <a:spcAft>
                          <a:spcPts val="0"/>
                        </a:spcAft>
                      </a:pPr>
                      <a:r>
                        <a:rPr lang="en-US" sz="1400">
                          <a:effectLst/>
                          <a:latin typeface="Calibri"/>
                          <a:cs typeface="Times New Roman"/>
                        </a:rPr>
                        <a:t>Internal origin</a:t>
                      </a:r>
                      <a:endParaRPr lang="en-US" sz="1000">
                        <a:effectLst/>
                        <a:latin typeface="Calibri"/>
                        <a:cs typeface="Times New Roman"/>
                      </a:endParaRPr>
                    </a:p>
                    <a:p>
                      <a:pPr marL="71755" marR="71755" algn="ctr">
                        <a:spcBef>
                          <a:spcPts val="0"/>
                        </a:spcBef>
                        <a:spcAft>
                          <a:spcPts val="0"/>
                        </a:spcAft>
                      </a:pPr>
                      <a:r>
                        <a:rPr lang="en-US" sz="1000">
                          <a:effectLst/>
                          <a:latin typeface="Calibri"/>
                          <a:cs typeface="Times New Roman"/>
                        </a:rPr>
                        <a:t>(attributes of the organization)</a:t>
                      </a:r>
                    </a:p>
                  </a:txBody>
                  <a:tcPr marL="60798" marR="6079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r>
                        <a:rPr lang="en-US" sz="1400">
                          <a:effectLst/>
                          <a:latin typeface="Calibri"/>
                          <a:cs typeface="Times New Roman"/>
                        </a:rPr>
                        <a:t>Strengths</a:t>
                      </a:r>
                      <a:endParaRPr lang="en-US" sz="1000">
                        <a:effectLst/>
                        <a:latin typeface="Calibri"/>
                        <a:cs typeface="Times New Roman"/>
                      </a:endParaRP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r>
                        <a:rPr lang="en-US" sz="1400" dirty="0">
                          <a:effectLst/>
                          <a:latin typeface="Calibri"/>
                          <a:cs typeface="Times New Roman"/>
                        </a:rPr>
                        <a:t>Weaknesses</a:t>
                      </a:r>
                      <a:endParaRPr lang="en-US" sz="1000" dirty="0">
                        <a:effectLst/>
                        <a:latin typeface="Calibri"/>
                        <a:cs typeface="Times New Roman"/>
                      </a:endParaRP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1809980">
                <a:tc>
                  <a:txBody>
                    <a:bodyPr/>
                    <a:lstStyle/>
                    <a:p>
                      <a:pPr marL="71755" marR="71755" algn="ctr">
                        <a:spcBef>
                          <a:spcPts val="0"/>
                        </a:spcBef>
                        <a:spcAft>
                          <a:spcPts val="0"/>
                        </a:spcAft>
                      </a:pPr>
                      <a:r>
                        <a:rPr lang="en-US" sz="1400">
                          <a:effectLst/>
                          <a:latin typeface="Calibri"/>
                          <a:cs typeface="Times New Roman"/>
                        </a:rPr>
                        <a:t>External origin</a:t>
                      </a:r>
                      <a:endParaRPr lang="en-US" sz="1000">
                        <a:effectLst/>
                        <a:latin typeface="Calibri"/>
                        <a:cs typeface="Times New Roman"/>
                      </a:endParaRPr>
                    </a:p>
                    <a:p>
                      <a:pPr marL="71755" marR="71755" algn="ctr">
                        <a:spcBef>
                          <a:spcPts val="0"/>
                        </a:spcBef>
                        <a:spcAft>
                          <a:spcPts val="0"/>
                        </a:spcAft>
                      </a:pPr>
                      <a:r>
                        <a:rPr lang="en-US" sz="1000">
                          <a:effectLst/>
                          <a:latin typeface="Calibri"/>
                          <a:cs typeface="Times New Roman"/>
                        </a:rPr>
                        <a:t>(attributes of the environment)</a:t>
                      </a:r>
                    </a:p>
                  </a:txBody>
                  <a:tcPr marL="60798" marR="6079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algn="ctr"/>
                      <a:r>
                        <a:rPr lang="en-US" sz="1400" dirty="0">
                          <a:effectLst/>
                          <a:latin typeface="Calibri"/>
                          <a:cs typeface="Times New Roman"/>
                        </a:rPr>
                        <a:t>Opportunities</a:t>
                      </a:r>
                      <a:endParaRPr lang="en-US" sz="1000" dirty="0">
                        <a:effectLst/>
                        <a:latin typeface="Calibri"/>
                        <a:cs typeface="Times New Roman"/>
                      </a:endParaRP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r>
                        <a:rPr lang="en-US" sz="1400" dirty="0">
                          <a:effectLst/>
                          <a:latin typeface="Calibri"/>
                          <a:cs typeface="Times New Roman"/>
                        </a:rPr>
                        <a:t>Threats</a:t>
                      </a:r>
                      <a:endParaRPr lang="en-US" sz="1000" dirty="0">
                        <a:effectLst/>
                        <a:latin typeface="Calibri"/>
                        <a:cs typeface="Times New Roman"/>
                      </a:endParaRPr>
                    </a:p>
                  </a:txBody>
                  <a:tcPr marL="60798" marR="607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9"/>
                    </a:solidFill>
                  </a:tcPr>
                </a:tc>
              </a:tr>
            </a:tbl>
          </a:graphicData>
        </a:graphic>
      </p:graphicFrame>
      <p:sp>
        <p:nvSpPr>
          <p:cNvPr id="23556" name="Content Placeholder 3"/>
          <p:cNvSpPr>
            <a:spLocks noGrp="1"/>
          </p:cNvSpPr>
          <p:nvPr>
            <p:ph sz="half" idx="2"/>
          </p:nvPr>
        </p:nvSpPr>
        <p:spPr>
          <a:xfrm>
            <a:off x="5410200" y="1946275"/>
            <a:ext cx="3505200" cy="4530725"/>
          </a:xfrm>
        </p:spPr>
        <p:txBody>
          <a:bodyPr/>
          <a:lstStyle/>
          <a:p>
            <a:r>
              <a:rPr lang="en-US" altLang="en-US" dirty="0" smtClean="0"/>
              <a:t>Provides a forum for faculty to voice their concerns.</a:t>
            </a:r>
          </a:p>
          <a:p>
            <a:r>
              <a:rPr lang="en-US" altLang="en-US" dirty="0" smtClean="0"/>
              <a:t>Provides potential solutions for challenges and a roadmap for future assessment initiatives.</a:t>
            </a:r>
          </a:p>
          <a:p>
            <a:endParaRPr lang="en-US" altLang="en-US" dirty="0" smtClean="0"/>
          </a:p>
        </p:txBody>
      </p:sp>
    </p:spTree>
    <p:extLst>
      <p:ext uri="{BB962C8B-B14F-4D97-AF65-F5344CB8AC3E}">
        <p14:creationId xmlns:p14="http://schemas.microsoft.com/office/powerpoint/2010/main" val="1990416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170"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 y="76200"/>
            <a:ext cx="8878888" cy="644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lstStyle/>
          <a:p>
            <a:r>
              <a:rPr lang="en-US" dirty="0" smtClean="0"/>
              <a:t>“What New Faculty Need to Know about Assessment” (</a:t>
            </a:r>
            <a:r>
              <a:rPr lang="en-US" dirty="0" smtClean="0">
                <a:hlinkClick r:id="rId2"/>
              </a:rPr>
              <a:t>http://www.learningoutcomeassessment.org/documents/ABfaculty.pdf</a:t>
            </a:r>
            <a:r>
              <a:rPr lang="en-US" dirty="0" smtClean="0"/>
              <a:t> )</a:t>
            </a:r>
          </a:p>
          <a:p>
            <a:r>
              <a:rPr lang="en-US" dirty="0" smtClean="0"/>
              <a:t>“Creating a Faculty Culture of Student Success” (</a:t>
            </a:r>
            <a:r>
              <a:rPr lang="en-US" dirty="0" smtClean="0">
                <a:hlinkClick r:id="rId3"/>
              </a:rPr>
              <a:t>http://www.aspeninstitute.org/sites/default/files/content/docs/pubs/Creating%20A%20Faculty%20Culture%20of%20Student%20Success.pdf</a:t>
            </a:r>
            <a:r>
              <a:rPr lang="en-US" dirty="0" smtClean="0"/>
              <a:t>) </a:t>
            </a:r>
          </a:p>
          <a:p>
            <a:endParaRPr lang="en-US" dirty="0"/>
          </a:p>
        </p:txBody>
      </p:sp>
    </p:spTree>
    <p:extLst>
      <p:ext uri="{BB962C8B-B14F-4D97-AF65-F5344CB8AC3E}">
        <p14:creationId xmlns:p14="http://schemas.microsoft.com/office/powerpoint/2010/main" val="3560512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“Closing the Loop” in Assessment</a:t>
            </a:r>
          </a:p>
        </p:txBody>
      </p:sp>
      <p:sp>
        <p:nvSpPr>
          <p:cNvPr id="24579" name="Content Placeholder 2"/>
          <p:cNvSpPr>
            <a:spLocks noGrp="1"/>
          </p:cNvSpPr>
          <p:nvPr>
            <p:ph sz="half" idx="1"/>
          </p:nvPr>
        </p:nvSpPr>
        <p:spPr>
          <a:xfrm>
            <a:off x="685800" y="1828800"/>
            <a:ext cx="4114800" cy="4530725"/>
          </a:xfrm>
        </p:spPr>
        <p:txBody>
          <a:bodyPr/>
          <a:lstStyle/>
          <a:p>
            <a:pPr marL="514350" indent="-514350">
              <a:spcAft>
                <a:spcPts val="1200"/>
              </a:spcAft>
              <a:buFont typeface="+mj-lt"/>
              <a:buAutoNum type="arabicPeriod"/>
            </a:pPr>
            <a:r>
              <a:rPr lang="en-US" altLang="en-US" sz="3200" dirty="0" smtClean="0"/>
              <a:t>Identify outcomes</a:t>
            </a:r>
          </a:p>
          <a:p>
            <a:pPr marL="514350" indent="-514350">
              <a:spcAft>
                <a:spcPts val="1200"/>
              </a:spcAft>
              <a:buFont typeface="+mj-lt"/>
              <a:buAutoNum type="arabicPeriod"/>
            </a:pPr>
            <a:r>
              <a:rPr lang="en-US" altLang="en-US" sz="3200" dirty="0" smtClean="0"/>
              <a:t>Gather evidence</a:t>
            </a:r>
          </a:p>
          <a:p>
            <a:pPr marL="514350" indent="-514350">
              <a:spcAft>
                <a:spcPts val="1200"/>
              </a:spcAft>
              <a:buFont typeface="+mj-lt"/>
              <a:buAutoNum type="arabicPeriod"/>
            </a:pPr>
            <a:r>
              <a:rPr lang="en-US" altLang="en-US" sz="3200" dirty="0" smtClean="0"/>
              <a:t>Interpret evidence</a:t>
            </a:r>
          </a:p>
          <a:p>
            <a:pPr marL="514350" indent="-514350">
              <a:spcAft>
                <a:spcPts val="1200"/>
              </a:spcAft>
              <a:buFont typeface="+mj-lt"/>
              <a:buAutoNum type="arabicPeriod"/>
            </a:pPr>
            <a:r>
              <a:rPr lang="en-US" altLang="en-US" sz="3200" dirty="0" smtClean="0"/>
              <a:t>Implement change</a:t>
            </a:r>
          </a:p>
          <a:p>
            <a:pPr marL="514350" indent="-514350">
              <a:spcAft>
                <a:spcPts val="1200"/>
              </a:spcAft>
              <a:buFont typeface="+mj-lt"/>
              <a:buAutoNum type="arabicPeriod"/>
            </a:pPr>
            <a:r>
              <a:rPr lang="en-US" altLang="en-US" sz="3200" dirty="0" smtClean="0"/>
              <a:t>Gather evidence again</a:t>
            </a:r>
          </a:p>
        </p:txBody>
      </p:sp>
      <p:pic>
        <p:nvPicPr>
          <p:cNvPr id="45058" name="Picture 2" descr="The Assessment Cycle"/>
          <p:cNvPicPr>
            <a:picLocks noChangeAspect="1" noChangeArrowheads="1"/>
          </p:cNvPicPr>
          <p:nvPr/>
        </p:nvPicPr>
        <p:blipFill>
          <a:blip r:embed="rId2"/>
          <a:srcRect/>
          <a:stretch>
            <a:fillRect/>
          </a:stretch>
        </p:blipFill>
        <p:spPr bwMode="auto">
          <a:xfrm>
            <a:off x="4800600" y="1676400"/>
            <a:ext cx="4057650" cy="36671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4581" name="Rectangle 5"/>
          <p:cNvSpPr>
            <a:spLocks noChangeArrowheads="1"/>
          </p:cNvSpPr>
          <p:nvPr/>
        </p:nvSpPr>
        <p:spPr bwMode="auto">
          <a:xfrm>
            <a:off x="4536051" y="54864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1200" b="1" dirty="0"/>
              <a:t>The Assessment Cycle</a:t>
            </a:r>
          </a:p>
          <a:p>
            <a:pPr eaLnBrk="1" hangingPunct="1"/>
            <a:r>
              <a:rPr lang="en-US" altLang="en-US" sz="1200" i="1" dirty="0"/>
              <a:t>From Maki, P. L. (2002). Developing an assessment plan to learn about learning. The Journal of Academic Librarianship.</a:t>
            </a:r>
            <a:endParaRPr lang="en-US" altLang="en-US" sz="1200" dirty="0"/>
          </a:p>
        </p:txBody>
      </p:sp>
    </p:spTree>
    <p:extLst>
      <p:ext uri="{BB962C8B-B14F-4D97-AF65-F5344CB8AC3E}">
        <p14:creationId xmlns:p14="http://schemas.microsoft.com/office/powerpoint/2010/main" val="22614423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Initial Assessment Components for Each Academic Degree</a:t>
            </a:r>
            <a:endParaRPr lang="en-US" dirty="0"/>
          </a:p>
        </p:txBody>
      </p:sp>
      <p:sp>
        <p:nvSpPr>
          <p:cNvPr id="13315" name="Content Placeholder 6"/>
          <p:cNvSpPr>
            <a:spLocks noGrp="1"/>
          </p:cNvSpPr>
          <p:nvPr>
            <p:ph sz="half" idx="1"/>
          </p:nvPr>
        </p:nvSpPr>
        <p:spPr>
          <a:xfrm>
            <a:off x="1143000" y="1752600"/>
            <a:ext cx="4156075" cy="5267325"/>
          </a:xfrm>
        </p:spPr>
        <p:txBody>
          <a:bodyPr/>
          <a:lstStyle/>
          <a:p>
            <a:r>
              <a:rPr lang="en-US" altLang="en-US" dirty="0" smtClean="0"/>
              <a:t>Mission statement</a:t>
            </a:r>
          </a:p>
          <a:p>
            <a:r>
              <a:rPr lang="en-US" altLang="en-US" dirty="0" smtClean="0"/>
              <a:t>Department Objectives (usually 2-3)</a:t>
            </a:r>
          </a:p>
          <a:p>
            <a:r>
              <a:rPr lang="en-US" altLang="en-US" dirty="0" smtClean="0"/>
              <a:t>Student Learning Goals (usually 3-7)</a:t>
            </a:r>
          </a:p>
          <a:p>
            <a:pPr lvl="1"/>
            <a:r>
              <a:rPr lang="en-US" altLang="en-US" dirty="0" smtClean="0"/>
              <a:t>Remember: </a:t>
            </a:r>
            <a:r>
              <a:rPr lang="en-US" altLang="en-US" i="1" dirty="0" smtClean="0"/>
              <a:t>SMART</a:t>
            </a:r>
          </a:p>
          <a:p>
            <a:pPr lvl="2"/>
            <a:r>
              <a:rPr lang="en-US" altLang="en-US" i="1" dirty="0" smtClean="0"/>
              <a:t>Specific</a:t>
            </a:r>
          </a:p>
          <a:p>
            <a:pPr lvl="2"/>
            <a:r>
              <a:rPr lang="en-US" altLang="en-US" i="1" dirty="0" smtClean="0"/>
              <a:t>Measurable </a:t>
            </a:r>
          </a:p>
          <a:p>
            <a:pPr lvl="2"/>
            <a:r>
              <a:rPr lang="en-US" altLang="en-US" i="1" dirty="0" smtClean="0"/>
              <a:t>Attainable </a:t>
            </a:r>
          </a:p>
          <a:p>
            <a:pPr lvl="2"/>
            <a:r>
              <a:rPr lang="en-US" altLang="en-US" i="1" dirty="0" smtClean="0"/>
              <a:t>Relevant/Results-Oriented </a:t>
            </a:r>
          </a:p>
          <a:p>
            <a:pPr lvl="2"/>
            <a:r>
              <a:rPr lang="en-US" altLang="en-US" i="1" dirty="0" smtClean="0"/>
              <a:t>Time-bound</a:t>
            </a:r>
          </a:p>
        </p:txBody>
      </p:sp>
      <p:pic>
        <p:nvPicPr>
          <p:cNvPr id="13316" name="Content Placeholder 8" descr="mountain_climbing.jpg"/>
          <p:cNvPicPr>
            <a:picLocks noGrp="1" noChangeAspect="1"/>
          </p:cNvPicPr>
          <p:nvPr>
            <p:ph sz="half" idx="2"/>
          </p:nvPr>
        </p:nvPicPr>
        <p:blipFill>
          <a:blip r:embed="rId4">
            <a:extLst>
              <a:ext uri="{28A0092B-C50C-407E-A947-70E740481C1C}">
                <a14:useLocalDpi xmlns:a14="http://schemas.microsoft.com/office/drawing/2010/main" val="0"/>
              </a:ext>
            </a:extLst>
          </a:blip>
          <a:srcRect l="-9056" r="-9056"/>
          <a:stretch>
            <a:fillRect/>
          </a:stretch>
        </p:blipFill>
        <p:spPr>
          <a:xfrm>
            <a:off x="5302250" y="1828800"/>
            <a:ext cx="3810000" cy="4530725"/>
          </a:xfrm>
        </p:spPr>
      </p:pic>
    </p:spTree>
    <p:custDataLst>
      <p:tags r:id="rId1"/>
    </p:custDataLst>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28675" name="Rectangle 3"/>
          <p:cNvSpPr>
            <a:spLocks noChangeArrowheads="1"/>
          </p:cNvSpPr>
          <p:nvPr/>
        </p:nvSpPr>
        <p:spPr bwMode="auto">
          <a:xfrm>
            <a:off x="2133600" y="381000"/>
            <a:ext cx="2286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28676" name="Rectangle 4"/>
          <p:cNvSpPr>
            <a:spLocks noChangeArrowheads="1"/>
          </p:cNvSpPr>
          <p:nvPr/>
        </p:nvSpPr>
        <p:spPr bwMode="auto">
          <a:xfrm>
            <a:off x="533400" y="6096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KNOWLEDGE</a:t>
            </a:r>
          </a:p>
        </p:txBody>
      </p:sp>
      <p:sp>
        <p:nvSpPr>
          <p:cNvPr id="28677" name="Rectangle 5"/>
          <p:cNvSpPr>
            <a:spLocks noChangeArrowheads="1"/>
          </p:cNvSpPr>
          <p:nvPr/>
        </p:nvSpPr>
        <p:spPr bwMode="auto">
          <a:xfrm>
            <a:off x="2057400" y="3048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COMPREHENSION</a:t>
            </a:r>
          </a:p>
        </p:txBody>
      </p:sp>
      <p:sp>
        <p:nvSpPr>
          <p:cNvPr id="28678" name="Rectangle 6"/>
          <p:cNvSpPr>
            <a:spLocks noChangeArrowheads="1"/>
          </p:cNvSpPr>
          <p:nvPr/>
        </p:nvSpPr>
        <p:spPr bwMode="auto">
          <a:xfrm>
            <a:off x="3733800" y="5334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APPLICATION</a:t>
            </a:r>
          </a:p>
        </p:txBody>
      </p:sp>
      <p:sp>
        <p:nvSpPr>
          <p:cNvPr id="28679" name="Rectangle 7"/>
          <p:cNvSpPr>
            <a:spLocks noChangeArrowheads="1"/>
          </p:cNvSpPr>
          <p:nvPr/>
        </p:nvSpPr>
        <p:spPr bwMode="auto">
          <a:xfrm>
            <a:off x="5181600" y="3048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ANALYSIS</a:t>
            </a:r>
          </a:p>
        </p:txBody>
      </p:sp>
      <p:sp>
        <p:nvSpPr>
          <p:cNvPr id="28680" name="Rectangle 8"/>
          <p:cNvSpPr>
            <a:spLocks noChangeArrowheads="1"/>
          </p:cNvSpPr>
          <p:nvPr/>
        </p:nvSpPr>
        <p:spPr bwMode="auto">
          <a:xfrm>
            <a:off x="6553200" y="5334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SYNTHESIS</a:t>
            </a:r>
          </a:p>
        </p:txBody>
      </p:sp>
      <p:sp>
        <p:nvSpPr>
          <p:cNvPr id="28681" name="Rectangle 9"/>
          <p:cNvSpPr>
            <a:spLocks noChangeArrowheads="1"/>
          </p:cNvSpPr>
          <p:nvPr/>
        </p:nvSpPr>
        <p:spPr bwMode="auto">
          <a:xfrm>
            <a:off x="8001000" y="381000"/>
            <a:ext cx="76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EVALUATION</a:t>
            </a:r>
          </a:p>
        </p:txBody>
      </p:sp>
      <p:sp>
        <p:nvSpPr>
          <p:cNvPr id="28682" name="Rectangle 10"/>
          <p:cNvSpPr>
            <a:spLocks noChangeArrowheads="1"/>
          </p:cNvSpPr>
          <p:nvPr/>
        </p:nvSpPr>
        <p:spPr bwMode="auto">
          <a:xfrm>
            <a:off x="533400" y="13716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120000"/>
              </a:lnSpc>
              <a:spcBef>
                <a:spcPct val="0"/>
              </a:spcBef>
              <a:buClrTx/>
              <a:buSzTx/>
              <a:buFontTx/>
              <a:buNone/>
            </a:pPr>
            <a:r>
              <a:rPr lang="en-US" altLang="en-US" sz="1600" b="1"/>
              <a:t>Cite</a:t>
            </a:r>
          </a:p>
          <a:p>
            <a:pPr algn="ctr" eaLnBrk="1" hangingPunct="1">
              <a:lnSpc>
                <a:spcPct val="120000"/>
              </a:lnSpc>
              <a:spcBef>
                <a:spcPct val="0"/>
              </a:spcBef>
              <a:buClrTx/>
              <a:buSzTx/>
              <a:buFontTx/>
              <a:buNone/>
            </a:pPr>
            <a:r>
              <a:rPr lang="en-US" altLang="en-US" sz="1600" b="1"/>
              <a:t>Count</a:t>
            </a:r>
          </a:p>
          <a:p>
            <a:pPr algn="ctr" eaLnBrk="1" hangingPunct="1">
              <a:lnSpc>
                <a:spcPct val="120000"/>
              </a:lnSpc>
              <a:spcBef>
                <a:spcPct val="0"/>
              </a:spcBef>
              <a:buClrTx/>
              <a:buSzTx/>
              <a:buFontTx/>
              <a:buNone/>
            </a:pPr>
            <a:r>
              <a:rPr lang="en-US" altLang="en-US" sz="1600" b="1"/>
              <a:t>Define</a:t>
            </a:r>
          </a:p>
          <a:p>
            <a:pPr algn="ctr" eaLnBrk="1" hangingPunct="1">
              <a:lnSpc>
                <a:spcPct val="120000"/>
              </a:lnSpc>
              <a:spcBef>
                <a:spcPct val="0"/>
              </a:spcBef>
              <a:buClrTx/>
              <a:buSzTx/>
              <a:buFontTx/>
              <a:buNone/>
            </a:pPr>
            <a:r>
              <a:rPr lang="en-US" altLang="en-US" sz="1600" b="1"/>
              <a:t>Draw</a:t>
            </a:r>
          </a:p>
          <a:p>
            <a:pPr algn="ctr" eaLnBrk="1" hangingPunct="1">
              <a:lnSpc>
                <a:spcPct val="120000"/>
              </a:lnSpc>
              <a:spcBef>
                <a:spcPct val="0"/>
              </a:spcBef>
              <a:buClrTx/>
              <a:buSzTx/>
              <a:buFontTx/>
              <a:buNone/>
            </a:pPr>
            <a:r>
              <a:rPr lang="en-US" altLang="en-US" sz="1600" b="1"/>
              <a:t>Identify</a:t>
            </a:r>
          </a:p>
          <a:p>
            <a:pPr algn="ctr" eaLnBrk="1" hangingPunct="1">
              <a:lnSpc>
                <a:spcPct val="120000"/>
              </a:lnSpc>
              <a:spcBef>
                <a:spcPct val="0"/>
              </a:spcBef>
              <a:buClrTx/>
              <a:buSzTx/>
              <a:buFontTx/>
              <a:buNone/>
            </a:pPr>
            <a:r>
              <a:rPr lang="en-US" altLang="en-US" sz="1600" b="1"/>
              <a:t>List</a:t>
            </a:r>
          </a:p>
          <a:p>
            <a:pPr algn="ctr" eaLnBrk="1" hangingPunct="1">
              <a:lnSpc>
                <a:spcPct val="120000"/>
              </a:lnSpc>
              <a:spcBef>
                <a:spcPct val="0"/>
              </a:spcBef>
              <a:buClrTx/>
              <a:buSzTx/>
              <a:buFontTx/>
              <a:buNone/>
            </a:pPr>
            <a:r>
              <a:rPr lang="en-US" altLang="en-US" sz="1600" b="1"/>
              <a:t>Name</a:t>
            </a:r>
          </a:p>
          <a:p>
            <a:pPr algn="ctr" eaLnBrk="1" hangingPunct="1">
              <a:lnSpc>
                <a:spcPct val="120000"/>
              </a:lnSpc>
              <a:spcBef>
                <a:spcPct val="0"/>
              </a:spcBef>
              <a:buClrTx/>
              <a:buSzTx/>
              <a:buFontTx/>
              <a:buNone/>
            </a:pPr>
            <a:r>
              <a:rPr lang="en-US" altLang="en-US" sz="1600" b="1"/>
              <a:t>Point</a:t>
            </a:r>
          </a:p>
          <a:p>
            <a:pPr algn="ctr" eaLnBrk="1" hangingPunct="1">
              <a:lnSpc>
                <a:spcPct val="120000"/>
              </a:lnSpc>
              <a:spcBef>
                <a:spcPct val="0"/>
              </a:spcBef>
              <a:buClrTx/>
              <a:buSzTx/>
              <a:buFontTx/>
              <a:buNone/>
            </a:pPr>
            <a:r>
              <a:rPr lang="en-US" altLang="en-US" sz="1600" b="1"/>
              <a:t>Quote</a:t>
            </a:r>
          </a:p>
          <a:p>
            <a:pPr algn="ctr" eaLnBrk="1" hangingPunct="1">
              <a:lnSpc>
                <a:spcPct val="120000"/>
              </a:lnSpc>
              <a:spcBef>
                <a:spcPct val="0"/>
              </a:spcBef>
              <a:buClrTx/>
              <a:buSzTx/>
              <a:buFontTx/>
              <a:buNone/>
            </a:pPr>
            <a:r>
              <a:rPr lang="en-US" altLang="en-US" sz="1600" b="1"/>
              <a:t>Read</a:t>
            </a:r>
          </a:p>
          <a:p>
            <a:pPr algn="ctr" eaLnBrk="1" hangingPunct="1">
              <a:lnSpc>
                <a:spcPct val="120000"/>
              </a:lnSpc>
              <a:spcBef>
                <a:spcPct val="0"/>
              </a:spcBef>
              <a:buClrTx/>
              <a:buSzTx/>
              <a:buFontTx/>
              <a:buNone/>
            </a:pPr>
            <a:r>
              <a:rPr lang="en-US" altLang="en-US" sz="1600" b="1"/>
              <a:t>Recite</a:t>
            </a:r>
          </a:p>
          <a:p>
            <a:pPr algn="ctr" eaLnBrk="1" hangingPunct="1">
              <a:lnSpc>
                <a:spcPct val="120000"/>
              </a:lnSpc>
              <a:spcBef>
                <a:spcPct val="0"/>
              </a:spcBef>
              <a:buClrTx/>
              <a:buSzTx/>
              <a:buFontTx/>
              <a:buNone/>
            </a:pPr>
            <a:r>
              <a:rPr lang="en-US" altLang="en-US" sz="1600" b="1"/>
              <a:t>Record</a:t>
            </a:r>
          </a:p>
          <a:p>
            <a:pPr algn="ctr" eaLnBrk="1" hangingPunct="1">
              <a:lnSpc>
                <a:spcPct val="120000"/>
              </a:lnSpc>
              <a:spcBef>
                <a:spcPct val="0"/>
              </a:spcBef>
              <a:buClrTx/>
              <a:buSzTx/>
              <a:buFontTx/>
              <a:buNone/>
            </a:pPr>
            <a:r>
              <a:rPr lang="en-US" altLang="en-US" sz="1600" b="1"/>
              <a:t>Repeat</a:t>
            </a:r>
          </a:p>
          <a:p>
            <a:pPr algn="ctr" eaLnBrk="1" hangingPunct="1">
              <a:lnSpc>
                <a:spcPct val="120000"/>
              </a:lnSpc>
              <a:spcBef>
                <a:spcPct val="0"/>
              </a:spcBef>
              <a:buClrTx/>
              <a:buSzTx/>
              <a:buFontTx/>
              <a:buNone/>
            </a:pPr>
            <a:r>
              <a:rPr lang="en-US" altLang="en-US" sz="1600" b="1"/>
              <a:t>Select</a:t>
            </a:r>
          </a:p>
          <a:p>
            <a:pPr algn="ctr" eaLnBrk="1" hangingPunct="1">
              <a:lnSpc>
                <a:spcPct val="120000"/>
              </a:lnSpc>
              <a:spcBef>
                <a:spcPct val="0"/>
              </a:spcBef>
              <a:buClrTx/>
              <a:buSzTx/>
              <a:buFontTx/>
              <a:buNone/>
            </a:pPr>
            <a:r>
              <a:rPr lang="en-US" altLang="en-US" sz="1600" b="1"/>
              <a:t>State</a:t>
            </a:r>
          </a:p>
          <a:p>
            <a:pPr algn="ctr" eaLnBrk="1" hangingPunct="1">
              <a:lnSpc>
                <a:spcPct val="120000"/>
              </a:lnSpc>
              <a:spcBef>
                <a:spcPct val="0"/>
              </a:spcBef>
              <a:buClrTx/>
              <a:buSzTx/>
              <a:buFontTx/>
              <a:buNone/>
            </a:pPr>
            <a:r>
              <a:rPr lang="en-US" altLang="en-US" sz="1600" b="1"/>
              <a:t>Tabulate</a:t>
            </a:r>
          </a:p>
          <a:p>
            <a:pPr algn="ctr" eaLnBrk="1" hangingPunct="1">
              <a:lnSpc>
                <a:spcPct val="120000"/>
              </a:lnSpc>
              <a:spcBef>
                <a:spcPct val="0"/>
              </a:spcBef>
              <a:buClrTx/>
              <a:buSzTx/>
              <a:buFontTx/>
              <a:buNone/>
            </a:pPr>
            <a:r>
              <a:rPr lang="en-US" altLang="en-US" sz="1600" b="1"/>
              <a:t>Tell</a:t>
            </a:r>
          </a:p>
          <a:p>
            <a:pPr algn="ctr" eaLnBrk="1" hangingPunct="1">
              <a:lnSpc>
                <a:spcPct val="120000"/>
              </a:lnSpc>
              <a:spcBef>
                <a:spcPct val="0"/>
              </a:spcBef>
              <a:buClrTx/>
              <a:buSzTx/>
              <a:buFontTx/>
              <a:buNone/>
            </a:pPr>
            <a:r>
              <a:rPr lang="en-US" altLang="en-US" sz="1600" b="1"/>
              <a:t>Trace</a:t>
            </a:r>
          </a:p>
          <a:p>
            <a:pPr algn="ctr" eaLnBrk="1" hangingPunct="1">
              <a:lnSpc>
                <a:spcPct val="120000"/>
              </a:lnSpc>
              <a:spcBef>
                <a:spcPct val="0"/>
              </a:spcBef>
              <a:buClrTx/>
              <a:buSzTx/>
              <a:buFontTx/>
              <a:buNone/>
            </a:pPr>
            <a:r>
              <a:rPr lang="en-US" altLang="en-US" sz="1600" b="1"/>
              <a:t>Underline</a:t>
            </a:r>
          </a:p>
          <a:p>
            <a:pPr algn="ctr" eaLnBrk="1" hangingPunct="1">
              <a:lnSpc>
                <a:spcPct val="120000"/>
              </a:lnSpc>
              <a:spcBef>
                <a:spcPct val="0"/>
              </a:spcBef>
              <a:buClrTx/>
              <a:buSzTx/>
              <a:buFontTx/>
              <a:buNone/>
            </a:pPr>
            <a:endParaRPr lang="en-US" altLang="en-US" sz="1200"/>
          </a:p>
        </p:txBody>
      </p:sp>
      <p:sp>
        <p:nvSpPr>
          <p:cNvPr id="28683" name="Rectangle 11"/>
          <p:cNvSpPr>
            <a:spLocks noChangeArrowheads="1"/>
          </p:cNvSpPr>
          <p:nvPr/>
        </p:nvSpPr>
        <p:spPr bwMode="auto">
          <a:xfrm>
            <a:off x="1905000" y="11430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120000"/>
              </a:lnSpc>
              <a:spcBef>
                <a:spcPct val="0"/>
              </a:spcBef>
              <a:buClrTx/>
              <a:buSzTx/>
              <a:buFontTx/>
              <a:buNone/>
            </a:pPr>
            <a:r>
              <a:rPr lang="en-US" altLang="en-US" sz="1600" b="1"/>
              <a:t>Associate</a:t>
            </a:r>
          </a:p>
          <a:p>
            <a:pPr algn="ctr" eaLnBrk="1" hangingPunct="1">
              <a:lnSpc>
                <a:spcPct val="120000"/>
              </a:lnSpc>
              <a:spcBef>
                <a:spcPct val="0"/>
              </a:spcBef>
              <a:buClrTx/>
              <a:buSzTx/>
              <a:buFontTx/>
              <a:buNone/>
            </a:pPr>
            <a:r>
              <a:rPr lang="en-US" altLang="en-US" sz="1600" b="1"/>
              <a:t>Classify</a:t>
            </a:r>
          </a:p>
          <a:p>
            <a:pPr algn="ctr" eaLnBrk="1" hangingPunct="1">
              <a:lnSpc>
                <a:spcPct val="120000"/>
              </a:lnSpc>
              <a:spcBef>
                <a:spcPct val="0"/>
              </a:spcBef>
              <a:buClrTx/>
              <a:buSzTx/>
              <a:buFontTx/>
              <a:buNone/>
            </a:pPr>
            <a:r>
              <a:rPr lang="en-US" altLang="en-US" sz="1600" b="1"/>
              <a:t>Compare</a:t>
            </a:r>
          </a:p>
          <a:p>
            <a:pPr algn="ctr" eaLnBrk="1" hangingPunct="1">
              <a:lnSpc>
                <a:spcPct val="120000"/>
              </a:lnSpc>
              <a:spcBef>
                <a:spcPct val="0"/>
              </a:spcBef>
              <a:buClrTx/>
              <a:buSzTx/>
              <a:buFontTx/>
              <a:buNone/>
            </a:pPr>
            <a:r>
              <a:rPr lang="en-US" altLang="en-US" sz="1600" b="1"/>
              <a:t>Compute</a:t>
            </a:r>
          </a:p>
          <a:p>
            <a:pPr algn="ctr" eaLnBrk="1" hangingPunct="1">
              <a:lnSpc>
                <a:spcPct val="120000"/>
              </a:lnSpc>
              <a:spcBef>
                <a:spcPct val="0"/>
              </a:spcBef>
              <a:buClrTx/>
              <a:buSzTx/>
              <a:buFontTx/>
              <a:buNone/>
            </a:pPr>
            <a:r>
              <a:rPr lang="en-US" altLang="en-US" sz="1600" b="1"/>
              <a:t>Contrast</a:t>
            </a:r>
          </a:p>
          <a:p>
            <a:pPr algn="ctr" eaLnBrk="1" hangingPunct="1">
              <a:lnSpc>
                <a:spcPct val="120000"/>
              </a:lnSpc>
              <a:spcBef>
                <a:spcPct val="0"/>
              </a:spcBef>
              <a:buClrTx/>
              <a:buSzTx/>
              <a:buFontTx/>
              <a:buNone/>
            </a:pPr>
            <a:r>
              <a:rPr lang="en-US" altLang="en-US" sz="1600" b="1"/>
              <a:t>Differentiate</a:t>
            </a:r>
          </a:p>
          <a:p>
            <a:pPr algn="ctr" eaLnBrk="1" hangingPunct="1">
              <a:lnSpc>
                <a:spcPct val="120000"/>
              </a:lnSpc>
              <a:spcBef>
                <a:spcPct val="0"/>
              </a:spcBef>
              <a:buClrTx/>
              <a:buSzTx/>
              <a:buFontTx/>
              <a:buNone/>
            </a:pPr>
            <a:r>
              <a:rPr lang="en-US" altLang="en-US" sz="1600" b="1"/>
              <a:t>Discuss</a:t>
            </a:r>
          </a:p>
          <a:p>
            <a:pPr algn="ctr" eaLnBrk="1" hangingPunct="1">
              <a:lnSpc>
                <a:spcPct val="120000"/>
              </a:lnSpc>
              <a:spcBef>
                <a:spcPct val="0"/>
              </a:spcBef>
              <a:buClrTx/>
              <a:buSzTx/>
              <a:buFontTx/>
              <a:buNone/>
            </a:pPr>
            <a:r>
              <a:rPr lang="en-US" altLang="en-US" sz="1600" b="1"/>
              <a:t>Distinguish</a:t>
            </a:r>
          </a:p>
          <a:p>
            <a:pPr algn="ctr" eaLnBrk="1" hangingPunct="1">
              <a:lnSpc>
                <a:spcPct val="120000"/>
              </a:lnSpc>
              <a:spcBef>
                <a:spcPct val="0"/>
              </a:spcBef>
              <a:buClrTx/>
              <a:buSzTx/>
              <a:buFontTx/>
              <a:buNone/>
            </a:pPr>
            <a:r>
              <a:rPr lang="en-US" altLang="en-US" sz="1600" b="1"/>
              <a:t>Estimate</a:t>
            </a:r>
          </a:p>
          <a:p>
            <a:pPr algn="ctr" eaLnBrk="1" hangingPunct="1">
              <a:lnSpc>
                <a:spcPct val="120000"/>
              </a:lnSpc>
              <a:spcBef>
                <a:spcPct val="0"/>
              </a:spcBef>
              <a:buClrTx/>
              <a:buSzTx/>
              <a:buFontTx/>
              <a:buNone/>
            </a:pPr>
            <a:r>
              <a:rPr lang="en-US" altLang="en-US" sz="1600" b="1"/>
              <a:t>Explain</a:t>
            </a:r>
          </a:p>
          <a:p>
            <a:pPr algn="ctr" eaLnBrk="1" hangingPunct="1">
              <a:lnSpc>
                <a:spcPct val="120000"/>
              </a:lnSpc>
              <a:spcBef>
                <a:spcPct val="0"/>
              </a:spcBef>
              <a:buClrTx/>
              <a:buSzTx/>
              <a:buFontTx/>
              <a:buNone/>
            </a:pPr>
            <a:r>
              <a:rPr lang="en-US" altLang="en-US" sz="1600" b="1"/>
              <a:t>Express</a:t>
            </a:r>
          </a:p>
          <a:p>
            <a:pPr algn="ctr" eaLnBrk="1" hangingPunct="1">
              <a:lnSpc>
                <a:spcPct val="120000"/>
              </a:lnSpc>
              <a:spcBef>
                <a:spcPct val="0"/>
              </a:spcBef>
              <a:buClrTx/>
              <a:buSzTx/>
              <a:buFontTx/>
              <a:buNone/>
            </a:pPr>
            <a:r>
              <a:rPr lang="en-US" altLang="en-US" sz="1600" b="1"/>
              <a:t>Extrapolate</a:t>
            </a:r>
          </a:p>
          <a:p>
            <a:pPr algn="ctr" eaLnBrk="1" hangingPunct="1">
              <a:lnSpc>
                <a:spcPct val="120000"/>
              </a:lnSpc>
              <a:spcBef>
                <a:spcPct val="0"/>
              </a:spcBef>
              <a:buClrTx/>
              <a:buSzTx/>
              <a:buFontTx/>
              <a:buNone/>
            </a:pPr>
            <a:r>
              <a:rPr lang="en-US" altLang="en-US" sz="1600" b="1"/>
              <a:t>Interpolate</a:t>
            </a:r>
          </a:p>
          <a:p>
            <a:pPr algn="ctr" eaLnBrk="1" hangingPunct="1">
              <a:lnSpc>
                <a:spcPct val="120000"/>
              </a:lnSpc>
              <a:spcBef>
                <a:spcPct val="0"/>
              </a:spcBef>
              <a:buClrTx/>
              <a:buSzTx/>
              <a:buFontTx/>
              <a:buNone/>
            </a:pPr>
            <a:r>
              <a:rPr lang="en-US" altLang="en-US" sz="1600" b="1"/>
              <a:t>Locate</a:t>
            </a:r>
          </a:p>
          <a:p>
            <a:pPr algn="ctr" eaLnBrk="1" hangingPunct="1">
              <a:lnSpc>
                <a:spcPct val="120000"/>
              </a:lnSpc>
              <a:spcBef>
                <a:spcPct val="0"/>
              </a:spcBef>
              <a:buClrTx/>
              <a:buSzTx/>
              <a:buFontTx/>
              <a:buNone/>
            </a:pPr>
            <a:r>
              <a:rPr lang="en-US" altLang="en-US" sz="1600" b="1"/>
              <a:t>Predict</a:t>
            </a:r>
          </a:p>
          <a:p>
            <a:pPr algn="ctr" eaLnBrk="1" hangingPunct="1">
              <a:lnSpc>
                <a:spcPct val="120000"/>
              </a:lnSpc>
              <a:spcBef>
                <a:spcPct val="0"/>
              </a:spcBef>
              <a:buClrTx/>
              <a:buSzTx/>
              <a:buFontTx/>
              <a:buNone/>
            </a:pPr>
            <a:r>
              <a:rPr lang="en-US" altLang="en-US" sz="1600" b="1"/>
              <a:t>Report</a:t>
            </a:r>
          </a:p>
          <a:p>
            <a:pPr algn="ctr" eaLnBrk="1" hangingPunct="1">
              <a:lnSpc>
                <a:spcPct val="120000"/>
              </a:lnSpc>
              <a:spcBef>
                <a:spcPct val="0"/>
              </a:spcBef>
              <a:buClrTx/>
              <a:buSzTx/>
              <a:buFontTx/>
              <a:buNone/>
            </a:pPr>
            <a:r>
              <a:rPr lang="en-US" altLang="en-US" sz="1600" b="1"/>
              <a:t>Restate</a:t>
            </a:r>
          </a:p>
          <a:p>
            <a:pPr algn="ctr" eaLnBrk="1" hangingPunct="1">
              <a:lnSpc>
                <a:spcPct val="120000"/>
              </a:lnSpc>
              <a:spcBef>
                <a:spcPct val="0"/>
              </a:spcBef>
              <a:buClrTx/>
              <a:buSzTx/>
              <a:buFontTx/>
              <a:buNone/>
            </a:pPr>
            <a:r>
              <a:rPr lang="en-US" altLang="en-US" sz="1600" b="1"/>
              <a:t>Review</a:t>
            </a:r>
          </a:p>
          <a:p>
            <a:pPr algn="ctr" eaLnBrk="1" hangingPunct="1">
              <a:lnSpc>
                <a:spcPct val="120000"/>
              </a:lnSpc>
              <a:spcBef>
                <a:spcPct val="0"/>
              </a:spcBef>
              <a:buClrTx/>
              <a:buSzTx/>
              <a:buFontTx/>
              <a:buNone/>
            </a:pPr>
            <a:r>
              <a:rPr lang="en-US" altLang="en-US" sz="1600" b="1"/>
              <a:t>Tell</a:t>
            </a:r>
          </a:p>
          <a:p>
            <a:pPr algn="ctr" eaLnBrk="1" hangingPunct="1">
              <a:lnSpc>
                <a:spcPct val="120000"/>
              </a:lnSpc>
              <a:spcBef>
                <a:spcPct val="0"/>
              </a:spcBef>
              <a:buClrTx/>
              <a:buSzTx/>
              <a:buFontTx/>
              <a:buNone/>
            </a:pPr>
            <a:r>
              <a:rPr lang="en-US" altLang="en-US" sz="1600" b="1"/>
              <a:t>Translate</a:t>
            </a:r>
            <a:endParaRPr lang="en-US" altLang="en-US" sz="1200"/>
          </a:p>
        </p:txBody>
      </p:sp>
      <p:sp>
        <p:nvSpPr>
          <p:cNvPr id="28684" name="Rectangle 12"/>
          <p:cNvSpPr>
            <a:spLocks noChangeArrowheads="1"/>
          </p:cNvSpPr>
          <p:nvPr/>
        </p:nvSpPr>
        <p:spPr bwMode="auto">
          <a:xfrm>
            <a:off x="3505200" y="13716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600" b="1"/>
              <a:t>Apply</a:t>
            </a:r>
          </a:p>
          <a:p>
            <a:pPr algn="ctr" eaLnBrk="1" hangingPunct="1">
              <a:spcBef>
                <a:spcPct val="0"/>
              </a:spcBef>
              <a:buClrTx/>
              <a:buSzTx/>
              <a:buFontTx/>
              <a:buNone/>
            </a:pPr>
            <a:r>
              <a:rPr lang="en-US" altLang="en-US" sz="1600" b="1"/>
              <a:t>Calculate</a:t>
            </a:r>
          </a:p>
          <a:p>
            <a:pPr algn="ctr" eaLnBrk="1" hangingPunct="1">
              <a:spcBef>
                <a:spcPct val="0"/>
              </a:spcBef>
              <a:buClrTx/>
              <a:buSzTx/>
              <a:buFontTx/>
              <a:buNone/>
            </a:pPr>
            <a:r>
              <a:rPr lang="en-US" altLang="en-US" sz="1600" b="1"/>
              <a:t>Classify</a:t>
            </a:r>
          </a:p>
          <a:p>
            <a:pPr algn="ctr" eaLnBrk="1" hangingPunct="1">
              <a:spcBef>
                <a:spcPct val="0"/>
              </a:spcBef>
              <a:buClrTx/>
              <a:buSzTx/>
              <a:buFontTx/>
              <a:buNone/>
            </a:pPr>
            <a:r>
              <a:rPr lang="en-US" altLang="en-US" sz="1600" b="1"/>
              <a:t>Demonstrate</a:t>
            </a:r>
          </a:p>
          <a:p>
            <a:pPr algn="ctr" eaLnBrk="1" hangingPunct="1">
              <a:spcBef>
                <a:spcPct val="0"/>
              </a:spcBef>
              <a:buClrTx/>
              <a:buSzTx/>
              <a:buFontTx/>
              <a:buNone/>
            </a:pPr>
            <a:r>
              <a:rPr lang="en-US" altLang="en-US" sz="1600" b="1"/>
              <a:t>Determine</a:t>
            </a:r>
          </a:p>
          <a:p>
            <a:pPr algn="ctr" eaLnBrk="1" hangingPunct="1">
              <a:spcBef>
                <a:spcPct val="0"/>
              </a:spcBef>
              <a:buClrTx/>
              <a:buSzTx/>
              <a:buFontTx/>
              <a:buNone/>
            </a:pPr>
            <a:r>
              <a:rPr lang="en-US" altLang="en-US" sz="1600" b="1"/>
              <a:t>Dramatize</a:t>
            </a:r>
          </a:p>
          <a:p>
            <a:pPr algn="ctr" eaLnBrk="1" hangingPunct="1">
              <a:spcBef>
                <a:spcPct val="0"/>
              </a:spcBef>
              <a:buClrTx/>
              <a:buSzTx/>
              <a:buFontTx/>
              <a:buNone/>
            </a:pPr>
            <a:r>
              <a:rPr lang="en-US" altLang="en-US" sz="1600" b="1"/>
              <a:t>Employ</a:t>
            </a:r>
          </a:p>
          <a:p>
            <a:pPr algn="ctr" eaLnBrk="1" hangingPunct="1">
              <a:spcBef>
                <a:spcPct val="0"/>
              </a:spcBef>
              <a:buClrTx/>
              <a:buSzTx/>
              <a:buFontTx/>
              <a:buNone/>
            </a:pPr>
            <a:r>
              <a:rPr lang="en-US" altLang="en-US" sz="1600" b="1"/>
              <a:t>Examine</a:t>
            </a:r>
          </a:p>
          <a:p>
            <a:pPr algn="ctr" eaLnBrk="1" hangingPunct="1">
              <a:spcBef>
                <a:spcPct val="0"/>
              </a:spcBef>
              <a:buClrTx/>
              <a:buSzTx/>
              <a:buFontTx/>
              <a:buNone/>
            </a:pPr>
            <a:r>
              <a:rPr lang="en-US" altLang="en-US" sz="1600" b="1"/>
              <a:t>Illustrate</a:t>
            </a:r>
          </a:p>
          <a:p>
            <a:pPr algn="ctr" eaLnBrk="1" hangingPunct="1">
              <a:spcBef>
                <a:spcPct val="0"/>
              </a:spcBef>
              <a:buClrTx/>
              <a:buSzTx/>
              <a:buFontTx/>
              <a:buNone/>
            </a:pPr>
            <a:r>
              <a:rPr lang="en-US" altLang="en-US" sz="1600" b="1"/>
              <a:t>Interpret</a:t>
            </a:r>
          </a:p>
          <a:p>
            <a:pPr algn="ctr" eaLnBrk="1" hangingPunct="1">
              <a:spcBef>
                <a:spcPct val="0"/>
              </a:spcBef>
              <a:buClrTx/>
              <a:buSzTx/>
              <a:buFontTx/>
              <a:buNone/>
            </a:pPr>
            <a:r>
              <a:rPr lang="en-US" altLang="en-US" sz="1600" b="1"/>
              <a:t>Locate</a:t>
            </a:r>
          </a:p>
          <a:p>
            <a:pPr algn="ctr" eaLnBrk="1" hangingPunct="1">
              <a:spcBef>
                <a:spcPct val="0"/>
              </a:spcBef>
              <a:buClrTx/>
              <a:buSzTx/>
              <a:buFontTx/>
              <a:buNone/>
            </a:pPr>
            <a:r>
              <a:rPr lang="en-US" altLang="en-US" sz="1600" b="1"/>
              <a:t>Operate</a:t>
            </a:r>
          </a:p>
          <a:p>
            <a:pPr algn="ctr" eaLnBrk="1" hangingPunct="1">
              <a:spcBef>
                <a:spcPct val="0"/>
              </a:spcBef>
              <a:buClrTx/>
              <a:buSzTx/>
              <a:buFontTx/>
              <a:buNone/>
            </a:pPr>
            <a:r>
              <a:rPr lang="en-US" altLang="en-US" sz="1600" b="1"/>
              <a:t>Order</a:t>
            </a:r>
          </a:p>
          <a:p>
            <a:pPr algn="ctr" eaLnBrk="1" hangingPunct="1">
              <a:spcBef>
                <a:spcPct val="0"/>
              </a:spcBef>
              <a:buClrTx/>
              <a:buSzTx/>
              <a:buFontTx/>
              <a:buNone/>
            </a:pPr>
            <a:r>
              <a:rPr lang="en-US" altLang="en-US" sz="1600" b="1"/>
              <a:t>Practice</a:t>
            </a:r>
          </a:p>
          <a:p>
            <a:pPr algn="ctr" eaLnBrk="1" hangingPunct="1">
              <a:spcBef>
                <a:spcPct val="0"/>
              </a:spcBef>
              <a:buClrTx/>
              <a:buSzTx/>
              <a:buFontTx/>
              <a:buNone/>
            </a:pPr>
            <a:r>
              <a:rPr lang="en-US" altLang="en-US" sz="1600" b="1"/>
              <a:t>Report</a:t>
            </a:r>
          </a:p>
          <a:p>
            <a:pPr algn="ctr" eaLnBrk="1" hangingPunct="1">
              <a:spcBef>
                <a:spcPct val="0"/>
              </a:spcBef>
              <a:buClrTx/>
              <a:buSzTx/>
              <a:buFontTx/>
              <a:buNone/>
            </a:pPr>
            <a:r>
              <a:rPr lang="en-US" altLang="en-US" sz="1600" b="1"/>
              <a:t>Restructure</a:t>
            </a:r>
          </a:p>
          <a:p>
            <a:pPr algn="ctr" eaLnBrk="1" hangingPunct="1">
              <a:spcBef>
                <a:spcPct val="0"/>
              </a:spcBef>
              <a:buClrTx/>
              <a:buSzTx/>
              <a:buFontTx/>
              <a:buNone/>
            </a:pPr>
            <a:r>
              <a:rPr lang="en-US" altLang="en-US" sz="1600" b="1"/>
              <a:t>Schedule</a:t>
            </a:r>
          </a:p>
          <a:p>
            <a:pPr algn="ctr" eaLnBrk="1" hangingPunct="1">
              <a:spcBef>
                <a:spcPct val="0"/>
              </a:spcBef>
              <a:buClrTx/>
              <a:buSzTx/>
              <a:buFontTx/>
              <a:buNone/>
            </a:pPr>
            <a:r>
              <a:rPr lang="en-US" altLang="en-US" sz="1600" b="1"/>
              <a:t>Sketch</a:t>
            </a:r>
          </a:p>
          <a:p>
            <a:pPr algn="ctr" eaLnBrk="1" hangingPunct="1">
              <a:spcBef>
                <a:spcPct val="0"/>
              </a:spcBef>
              <a:buClrTx/>
              <a:buSzTx/>
              <a:buFontTx/>
              <a:buNone/>
            </a:pPr>
            <a:r>
              <a:rPr lang="en-US" altLang="en-US" sz="1600" b="1"/>
              <a:t>Solve</a:t>
            </a:r>
          </a:p>
          <a:p>
            <a:pPr algn="ctr" eaLnBrk="1" hangingPunct="1">
              <a:spcBef>
                <a:spcPct val="0"/>
              </a:spcBef>
              <a:buClrTx/>
              <a:buSzTx/>
              <a:buFontTx/>
              <a:buNone/>
            </a:pPr>
            <a:r>
              <a:rPr lang="en-US" altLang="en-US" sz="1600" b="1"/>
              <a:t>Translate</a:t>
            </a:r>
          </a:p>
          <a:p>
            <a:pPr algn="ctr" eaLnBrk="1" hangingPunct="1">
              <a:spcBef>
                <a:spcPct val="0"/>
              </a:spcBef>
              <a:buClrTx/>
              <a:buSzTx/>
              <a:buFontTx/>
              <a:buNone/>
            </a:pPr>
            <a:r>
              <a:rPr lang="en-US" altLang="en-US" sz="1600" b="1"/>
              <a:t>Use</a:t>
            </a:r>
          </a:p>
          <a:p>
            <a:pPr algn="ctr" eaLnBrk="1" hangingPunct="1">
              <a:spcBef>
                <a:spcPct val="0"/>
              </a:spcBef>
              <a:buClrTx/>
              <a:buSzTx/>
              <a:buFontTx/>
              <a:buNone/>
            </a:pPr>
            <a:r>
              <a:rPr lang="en-US" altLang="en-US" sz="1600" b="1"/>
              <a:t>Write</a:t>
            </a:r>
            <a:endParaRPr lang="en-US" altLang="en-US" sz="1200"/>
          </a:p>
        </p:txBody>
      </p:sp>
      <p:sp>
        <p:nvSpPr>
          <p:cNvPr id="28685" name="Rectangle 13"/>
          <p:cNvSpPr>
            <a:spLocks noChangeArrowheads="1"/>
          </p:cNvSpPr>
          <p:nvPr/>
        </p:nvSpPr>
        <p:spPr bwMode="auto">
          <a:xfrm>
            <a:off x="5181600" y="12192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120000"/>
              </a:lnSpc>
              <a:spcBef>
                <a:spcPct val="0"/>
              </a:spcBef>
              <a:buClrTx/>
              <a:buSzTx/>
              <a:buFontTx/>
              <a:buNone/>
            </a:pPr>
            <a:r>
              <a:rPr lang="en-US" altLang="en-US" sz="1600" b="1"/>
              <a:t>Analyze</a:t>
            </a:r>
          </a:p>
          <a:p>
            <a:pPr algn="ctr" eaLnBrk="1" hangingPunct="1">
              <a:lnSpc>
                <a:spcPct val="120000"/>
              </a:lnSpc>
              <a:spcBef>
                <a:spcPct val="0"/>
              </a:spcBef>
              <a:buClrTx/>
              <a:buSzTx/>
              <a:buFontTx/>
              <a:buNone/>
            </a:pPr>
            <a:r>
              <a:rPr lang="en-US" altLang="en-US" sz="1600" b="1"/>
              <a:t>Appraise</a:t>
            </a:r>
          </a:p>
          <a:p>
            <a:pPr algn="ctr" eaLnBrk="1" hangingPunct="1">
              <a:lnSpc>
                <a:spcPct val="120000"/>
              </a:lnSpc>
              <a:spcBef>
                <a:spcPct val="0"/>
              </a:spcBef>
              <a:buClrTx/>
              <a:buSzTx/>
              <a:buFontTx/>
              <a:buNone/>
            </a:pPr>
            <a:r>
              <a:rPr lang="en-US" altLang="en-US" sz="1600" b="1"/>
              <a:t>Calculate</a:t>
            </a:r>
          </a:p>
          <a:p>
            <a:pPr algn="ctr" eaLnBrk="1" hangingPunct="1">
              <a:lnSpc>
                <a:spcPct val="120000"/>
              </a:lnSpc>
              <a:spcBef>
                <a:spcPct val="0"/>
              </a:spcBef>
              <a:buClrTx/>
              <a:buSzTx/>
              <a:buFontTx/>
              <a:buNone/>
            </a:pPr>
            <a:r>
              <a:rPr lang="en-US" altLang="en-US" sz="1600" b="1"/>
              <a:t>Categorize</a:t>
            </a:r>
          </a:p>
          <a:p>
            <a:pPr algn="ctr" eaLnBrk="1" hangingPunct="1">
              <a:lnSpc>
                <a:spcPct val="120000"/>
              </a:lnSpc>
              <a:spcBef>
                <a:spcPct val="0"/>
              </a:spcBef>
              <a:buClrTx/>
              <a:buSzTx/>
              <a:buFontTx/>
              <a:buNone/>
            </a:pPr>
            <a:r>
              <a:rPr lang="en-US" altLang="en-US" sz="1600" b="1"/>
              <a:t>Classify</a:t>
            </a:r>
          </a:p>
          <a:p>
            <a:pPr algn="ctr" eaLnBrk="1" hangingPunct="1">
              <a:lnSpc>
                <a:spcPct val="120000"/>
              </a:lnSpc>
              <a:spcBef>
                <a:spcPct val="0"/>
              </a:spcBef>
              <a:buClrTx/>
              <a:buSzTx/>
              <a:buFontTx/>
              <a:buNone/>
            </a:pPr>
            <a:r>
              <a:rPr lang="en-US" altLang="en-US" sz="1600" b="1"/>
              <a:t>Compare</a:t>
            </a:r>
          </a:p>
          <a:p>
            <a:pPr algn="ctr" eaLnBrk="1" hangingPunct="1">
              <a:lnSpc>
                <a:spcPct val="120000"/>
              </a:lnSpc>
              <a:spcBef>
                <a:spcPct val="0"/>
              </a:spcBef>
              <a:buClrTx/>
              <a:buSzTx/>
              <a:buFontTx/>
              <a:buNone/>
            </a:pPr>
            <a:r>
              <a:rPr lang="en-US" altLang="en-US" sz="1600" b="1"/>
              <a:t>Debate</a:t>
            </a:r>
          </a:p>
          <a:p>
            <a:pPr algn="ctr" eaLnBrk="1" hangingPunct="1">
              <a:lnSpc>
                <a:spcPct val="120000"/>
              </a:lnSpc>
              <a:spcBef>
                <a:spcPct val="0"/>
              </a:spcBef>
              <a:buClrTx/>
              <a:buSzTx/>
              <a:buFontTx/>
              <a:buNone/>
            </a:pPr>
            <a:r>
              <a:rPr lang="en-US" altLang="en-US" sz="1600" b="1"/>
              <a:t>Diagram</a:t>
            </a:r>
          </a:p>
          <a:p>
            <a:pPr algn="ctr" eaLnBrk="1" hangingPunct="1">
              <a:lnSpc>
                <a:spcPct val="120000"/>
              </a:lnSpc>
              <a:spcBef>
                <a:spcPct val="0"/>
              </a:spcBef>
              <a:buClrTx/>
              <a:buSzTx/>
              <a:buFontTx/>
              <a:buNone/>
            </a:pPr>
            <a:r>
              <a:rPr lang="en-US" altLang="en-US" sz="1600" b="1"/>
              <a:t>Differentiate</a:t>
            </a:r>
          </a:p>
          <a:p>
            <a:pPr algn="ctr" eaLnBrk="1" hangingPunct="1">
              <a:lnSpc>
                <a:spcPct val="120000"/>
              </a:lnSpc>
              <a:spcBef>
                <a:spcPct val="0"/>
              </a:spcBef>
              <a:buClrTx/>
              <a:buSzTx/>
              <a:buFontTx/>
              <a:buNone/>
            </a:pPr>
            <a:r>
              <a:rPr lang="en-US" altLang="en-US" sz="1600" b="1"/>
              <a:t>Distinguish</a:t>
            </a:r>
          </a:p>
          <a:p>
            <a:pPr algn="ctr" eaLnBrk="1" hangingPunct="1">
              <a:lnSpc>
                <a:spcPct val="120000"/>
              </a:lnSpc>
              <a:spcBef>
                <a:spcPct val="0"/>
              </a:spcBef>
              <a:buClrTx/>
              <a:buSzTx/>
              <a:buFontTx/>
              <a:buNone/>
            </a:pPr>
            <a:r>
              <a:rPr lang="en-US" altLang="en-US" sz="1600" b="1"/>
              <a:t>Examine</a:t>
            </a:r>
          </a:p>
          <a:p>
            <a:pPr algn="ctr" eaLnBrk="1" hangingPunct="1">
              <a:lnSpc>
                <a:spcPct val="120000"/>
              </a:lnSpc>
              <a:spcBef>
                <a:spcPct val="0"/>
              </a:spcBef>
              <a:buClrTx/>
              <a:buSzTx/>
              <a:buFontTx/>
              <a:buNone/>
            </a:pPr>
            <a:r>
              <a:rPr lang="en-US" altLang="en-US" sz="1600" b="1"/>
              <a:t>Experiment</a:t>
            </a:r>
          </a:p>
          <a:p>
            <a:pPr algn="ctr" eaLnBrk="1" hangingPunct="1">
              <a:lnSpc>
                <a:spcPct val="120000"/>
              </a:lnSpc>
              <a:spcBef>
                <a:spcPct val="0"/>
              </a:spcBef>
              <a:buClrTx/>
              <a:buSzTx/>
              <a:buFontTx/>
              <a:buNone/>
            </a:pPr>
            <a:r>
              <a:rPr lang="en-US" altLang="en-US" sz="1600" b="1"/>
              <a:t>Inspect</a:t>
            </a:r>
          </a:p>
          <a:p>
            <a:pPr algn="ctr" eaLnBrk="1" hangingPunct="1">
              <a:lnSpc>
                <a:spcPct val="120000"/>
              </a:lnSpc>
              <a:spcBef>
                <a:spcPct val="0"/>
              </a:spcBef>
              <a:buClrTx/>
              <a:buSzTx/>
              <a:buFontTx/>
              <a:buNone/>
            </a:pPr>
            <a:r>
              <a:rPr lang="en-US" altLang="en-US" sz="1600" b="1"/>
              <a:t>Inventory</a:t>
            </a:r>
          </a:p>
          <a:p>
            <a:pPr algn="ctr" eaLnBrk="1" hangingPunct="1">
              <a:lnSpc>
                <a:spcPct val="120000"/>
              </a:lnSpc>
              <a:spcBef>
                <a:spcPct val="0"/>
              </a:spcBef>
              <a:buClrTx/>
              <a:buSzTx/>
              <a:buFontTx/>
              <a:buNone/>
            </a:pPr>
            <a:r>
              <a:rPr lang="en-US" altLang="en-US" sz="1600" b="1"/>
              <a:t>Question</a:t>
            </a:r>
          </a:p>
          <a:p>
            <a:pPr algn="ctr" eaLnBrk="1" hangingPunct="1">
              <a:lnSpc>
                <a:spcPct val="120000"/>
              </a:lnSpc>
              <a:spcBef>
                <a:spcPct val="0"/>
              </a:spcBef>
              <a:buClrTx/>
              <a:buSzTx/>
              <a:buFontTx/>
              <a:buNone/>
            </a:pPr>
            <a:r>
              <a:rPr lang="en-US" altLang="en-US" sz="1600" b="1"/>
              <a:t>Separate</a:t>
            </a:r>
          </a:p>
          <a:p>
            <a:pPr algn="ctr" eaLnBrk="1" hangingPunct="1">
              <a:lnSpc>
                <a:spcPct val="120000"/>
              </a:lnSpc>
              <a:spcBef>
                <a:spcPct val="0"/>
              </a:spcBef>
              <a:buClrTx/>
              <a:buSzTx/>
              <a:buFontTx/>
              <a:buNone/>
            </a:pPr>
            <a:r>
              <a:rPr lang="en-US" altLang="en-US" sz="1600" b="1"/>
              <a:t>Su rize</a:t>
            </a:r>
          </a:p>
          <a:p>
            <a:pPr algn="ctr" eaLnBrk="1" hangingPunct="1">
              <a:lnSpc>
                <a:spcPct val="120000"/>
              </a:lnSpc>
              <a:spcBef>
                <a:spcPct val="0"/>
              </a:spcBef>
              <a:buClrTx/>
              <a:buSzTx/>
              <a:buFontTx/>
              <a:buNone/>
            </a:pPr>
            <a:r>
              <a:rPr lang="en-US" altLang="en-US" sz="1600" b="1"/>
              <a:t>Test</a:t>
            </a:r>
            <a:endParaRPr lang="en-US" altLang="en-US" sz="1200"/>
          </a:p>
        </p:txBody>
      </p:sp>
      <p:sp>
        <p:nvSpPr>
          <p:cNvPr id="28686" name="Rectangle 14"/>
          <p:cNvSpPr>
            <a:spLocks noChangeArrowheads="1"/>
          </p:cNvSpPr>
          <p:nvPr/>
        </p:nvSpPr>
        <p:spPr bwMode="auto">
          <a:xfrm>
            <a:off x="6553200" y="12192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120000"/>
              </a:lnSpc>
              <a:spcBef>
                <a:spcPct val="0"/>
              </a:spcBef>
              <a:buClrTx/>
              <a:buSzTx/>
              <a:buFontTx/>
              <a:buNone/>
            </a:pPr>
            <a:r>
              <a:rPr lang="en-US" altLang="en-US" sz="1600" b="1"/>
              <a:t>Arrange</a:t>
            </a:r>
          </a:p>
          <a:p>
            <a:pPr algn="ctr" eaLnBrk="1" hangingPunct="1">
              <a:lnSpc>
                <a:spcPct val="120000"/>
              </a:lnSpc>
              <a:spcBef>
                <a:spcPct val="0"/>
              </a:spcBef>
              <a:buClrTx/>
              <a:buSzTx/>
              <a:buFontTx/>
              <a:buNone/>
            </a:pPr>
            <a:r>
              <a:rPr lang="en-US" altLang="en-US" sz="1600" b="1"/>
              <a:t>Assemble</a:t>
            </a:r>
          </a:p>
          <a:p>
            <a:pPr algn="ctr" eaLnBrk="1" hangingPunct="1">
              <a:lnSpc>
                <a:spcPct val="120000"/>
              </a:lnSpc>
              <a:spcBef>
                <a:spcPct val="0"/>
              </a:spcBef>
              <a:buClrTx/>
              <a:buSzTx/>
              <a:buFontTx/>
              <a:buNone/>
            </a:pPr>
            <a:r>
              <a:rPr lang="en-US" altLang="en-US" sz="1600" b="1"/>
              <a:t>Collect</a:t>
            </a:r>
          </a:p>
          <a:p>
            <a:pPr algn="ctr" eaLnBrk="1" hangingPunct="1">
              <a:lnSpc>
                <a:spcPct val="120000"/>
              </a:lnSpc>
              <a:spcBef>
                <a:spcPct val="0"/>
              </a:spcBef>
              <a:buClrTx/>
              <a:buSzTx/>
              <a:buFontTx/>
              <a:buNone/>
            </a:pPr>
            <a:r>
              <a:rPr lang="en-US" altLang="en-US" sz="1600" b="1"/>
              <a:t>Compose</a:t>
            </a:r>
          </a:p>
          <a:p>
            <a:pPr algn="ctr" eaLnBrk="1" hangingPunct="1">
              <a:lnSpc>
                <a:spcPct val="120000"/>
              </a:lnSpc>
              <a:spcBef>
                <a:spcPct val="0"/>
              </a:spcBef>
              <a:buClrTx/>
              <a:buSzTx/>
              <a:buFontTx/>
              <a:buNone/>
            </a:pPr>
            <a:r>
              <a:rPr lang="en-US" altLang="en-US" sz="1600" b="1"/>
              <a:t>Construct</a:t>
            </a:r>
          </a:p>
          <a:p>
            <a:pPr algn="ctr" eaLnBrk="1" hangingPunct="1">
              <a:lnSpc>
                <a:spcPct val="120000"/>
              </a:lnSpc>
              <a:spcBef>
                <a:spcPct val="0"/>
              </a:spcBef>
              <a:buClrTx/>
              <a:buSzTx/>
              <a:buFontTx/>
              <a:buNone/>
            </a:pPr>
            <a:r>
              <a:rPr lang="en-US" altLang="en-US" sz="1600" b="1"/>
              <a:t>Create</a:t>
            </a:r>
          </a:p>
          <a:p>
            <a:pPr algn="ctr" eaLnBrk="1" hangingPunct="1">
              <a:lnSpc>
                <a:spcPct val="120000"/>
              </a:lnSpc>
              <a:spcBef>
                <a:spcPct val="0"/>
              </a:spcBef>
              <a:buClrTx/>
              <a:buSzTx/>
              <a:buFontTx/>
              <a:buNone/>
            </a:pPr>
            <a:r>
              <a:rPr lang="en-US" altLang="en-US" sz="1600" b="1"/>
              <a:t>Design</a:t>
            </a:r>
          </a:p>
          <a:p>
            <a:pPr algn="ctr" eaLnBrk="1" hangingPunct="1">
              <a:lnSpc>
                <a:spcPct val="120000"/>
              </a:lnSpc>
              <a:spcBef>
                <a:spcPct val="0"/>
              </a:spcBef>
              <a:buClrTx/>
              <a:buSzTx/>
              <a:buFontTx/>
              <a:buNone/>
            </a:pPr>
            <a:r>
              <a:rPr lang="en-US" altLang="en-US" sz="1600" b="1"/>
              <a:t>Formulate</a:t>
            </a:r>
          </a:p>
          <a:p>
            <a:pPr algn="ctr" eaLnBrk="1" hangingPunct="1">
              <a:lnSpc>
                <a:spcPct val="120000"/>
              </a:lnSpc>
              <a:spcBef>
                <a:spcPct val="0"/>
              </a:spcBef>
              <a:buClrTx/>
              <a:buSzTx/>
              <a:buFontTx/>
              <a:buNone/>
            </a:pPr>
            <a:r>
              <a:rPr lang="en-US" altLang="en-US" sz="1600" b="1"/>
              <a:t>Integrate</a:t>
            </a:r>
          </a:p>
          <a:p>
            <a:pPr algn="ctr" eaLnBrk="1" hangingPunct="1">
              <a:lnSpc>
                <a:spcPct val="120000"/>
              </a:lnSpc>
              <a:spcBef>
                <a:spcPct val="0"/>
              </a:spcBef>
              <a:buClrTx/>
              <a:buSzTx/>
              <a:buFontTx/>
              <a:buNone/>
            </a:pPr>
            <a:r>
              <a:rPr lang="en-US" altLang="en-US" sz="1600" b="1"/>
              <a:t>Manage</a:t>
            </a:r>
          </a:p>
          <a:p>
            <a:pPr algn="ctr" eaLnBrk="1" hangingPunct="1">
              <a:lnSpc>
                <a:spcPct val="120000"/>
              </a:lnSpc>
              <a:spcBef>
                <a:spcPct val="0"/>
              </a:spcBef>
              <a:buClrTx/>
              <a:buSzTx/>
              <a:buFontTx/>
              <a:buNone/>
            </a:pPr>
            <a:r>
              <a:rPr lang="en-US" altLang="en-US" sz="1600" b="1"/>
              <a:t>Organize</a:t>
            </a:r>
          </a:p>
          <a:p>
            <a:pPr algn="ctr" eaLnBrk="1" hangingPunct="1">
              <a:lnSpc>
                <a:spcPct val="120000"/>
              </a:lnSpc>
              <a:spcBef>
                <a:spcPct val="0"/>
              </a:spcBef>
              <a:buClrTx/>
              <a:buSzTx/>
              <a:buFontTx/>
              <a:buNone/>
            </a:pPr>
            <a:r>
              <a:rPr lang="en-US" altLang="en-US" sz="1600" b="1"/>
              <a:t>Plan</a:t>
            </a:r>
          </a:p>
          <a:p>
            <a:pPr algn="ctr" eaLnBrk="1" hangingPunct="1">
              <a:lnSpc>
                <a:spcPct val="120000"/>
              </a:lnSpc>
              <a:spcBef>
                <a:spcPct val="0"/>
              </a:spcBef>
              <a:buClrTx/>
              <a:buSzTx/>
              <a:buFontTx/>
              <a:buNone/>
            </a:pPr>
            <a:r>
              <a:rPr lang="en-US" altLang="en-US" sz="1600" b="1"/>
              <a:t>Prepare</a:t>
            </a:r>
          </a:p>
          <a:p>
            <a:pPr algn="ctr" eaLnBrk="1" hangingPunct="1">
              <a:lnSpc>
                <a:spcPct val="120000"/>
              </a:lnSpc>
              <a:spcBef>
                <a:spcPct val="0"/>
              </a:spcBef>
              <a:buClrTx/>
              <a:buSzTx/>
              <a:buFontTx/>
              <a:buNone/>
            </a:pPr>
            <a:r>
              <a:rPr lang="en-US" altLang="en-US" sz="1600" b="1"/>
              <a:t>Prescribe</a:t>
            </a:r>
          </a:p>
          <a:p>
            <a:pPr algn="ctr" eaLnBrk="1" hangingPunct="1">
              <a:lnSpc>
                <a:spcPct val="120000"/>
              </a:lnSpc>
              <a:spcBef>
                <a:spcPct val="0"/>
              </a:spcBef>
              <a:buClrTx/>
              <a:buSzTx/>
              <a:buFontTx/>
              <a:buNone/>
            </a:pPr>
            <a:r>
              <a:rPr lang="en-US" altLang="en-US" sz="1600" b="1"/>
              <a:t>Produce</a:t>
            </a:r>
            <a:br>
              <a:rPr lang="en-US" altLang="en-US" sz="1600" b="1"/>
            </a:br>
            <a:r>
              <a:rPr lang="en-US" altLang="en-US" sz="1600" b="1"/>
              <a:t>Propose</a:t>
            </a:r>
          </a:p>
          <a:p>
            <a:pPr algn="ctr" eaLnBrk="1" hangingPunct="1">
              <a:lnSpc>
                <a:spcPct val="120000"/>
              </a:lnSpc>
              <a:spcBef>
                <a:spcPct val="0"/>
              </a:spcBef>
              <a:buClrTx/>
              <a:buSzTx/>
              <a:buFontTx/>
              <a:buNone/>
            </a:pPr>
            <a:r>
              <a:rPr lang="en-US" altLang="en-US" sz="1600" b="1"/>
              <a:t>Specify</a:t>
            </a:r>
          </a:p>
          <a:p>
            <a:pPr algn="ctr" eaLnBrk="1" hangingPunct="1">
              <a:lnSpc>
                <a:spcPct val="120000"/>
              </a:lnSpc>
              <a:spcBef>
                <a:spcPct val="0"/>
              </a:spcBef>
              <a:buClrTx/>
              <a:buSzTx/>
              <a:buFontTx/>
              <a:buNone/>
            </a:pPr>
            <a:r>
              <a:rPr lang="en-US" altLang="en-US" sz="1600" b="1"/>
              <a:t>Synthesize</a:t>
            </a:r>
          </a:p>
          <a:p>
            <a:pPr algn="ctr" eaLnBrk="1" hangingPunct="1">
              <a:lnSpc>
                <a:spcPct val="120000"/>
              </a:lnSpc>
              <a:spcBef>
                <a:spcPct val="0"/>
              </a:spcBef>
              <a:buClrTx/>
              <a:buSzTx/>
              <a:buFontTx/>
              <a:buNone/>
            </a:pPr>
            <a:r>
              <a:rPr lang="en-US" altLang="en-US" sz="1600" b="1"/>
              <a:t>Write</a:t>
            </a:r>
            <a:endParaRPr lang="en-US" altLang="en-US" sz="1200"/>
          </a:p>
          <a:p>
            <a:pPr algn="ctr" eaLnBrk="1" hangingPunct="1">
              <a:spcBef>
                <a:spcPct val="0"/>
              </a:spcBef>
              <a:buClrTx/>
              <a:buSzTx/>
              <a:buFontTx/>
              <a:buNone/>
            </a:pPr>
            <a:endParaRPr lang="en-US" altLang="en-US" sz="1200"/>
          </a:p>
        </p:txBody>
      </p:sp>
      <p:sp>
        <p:nvSpPr>
          <p:cNvPr id="28687" name="Rectangle 15"/>
          <p:cNvSpPr>
            <a:spLocks noChangeArrowheads="1"/>
          </p:cNvSpPr>
          <p:nvPr/>
        </p:nvSpPr>
        <p:spPr bwMode="auto">
          <a:xfrm>
            <a:off x="8001000" y="12192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120000"/>
              </a:lnSpc>
              <a:spcBef>
                <a:spcPct val="0"/>
              </a:spcBef>
              <a:buClrTx/>
              <a:buSzTx/>
              <a:buFontTx/>
              <a:buNone/>
            </a:pPr>
            <a:r>
              <a:rPr lang="en-US" altLang="en-US" sz="1600" b="1"/>
              <a:t>Appraise</a:t>
            </a:r>
          </a:p>
          <a:p>
            <a:pPr algn="ctr" eaLnBrk="1" hangingPunct="1">
              <a:lnSpc>
                <a:spcPct val="120000"/>
              </a:lnSpc>
              <a:spcBef>
                <a:spcPct val="0"/>
              </a:spcBef>
              <a:buClrTx/>
              <a:buSzTx/>
              <a:buFontTx/>
              <a:buNone/>
            </a:pPr>
            <a:r>
              <a:rPr lang="en-US" altLang="en-US" sz="1600" b="1"/>
              <a:t>Assess</a:t>
            </a:r>
          </a:p>
          <a:p>
            <a:pPr algn="ctr" eaLnBrk="1" hangingPunct="1">
              <a:lnSpc>
                <a:spcPct val="120000"/>
              </a:lnSpc>
              <a:spcBef>
                <a:spcPct val="0"/>
              </a:spcBef>
              <a:buClrTx/>
              <a:buSzTx/>
              <a:buFontTx/>
              <a:buNone/>
            </a:pPr>
            <a:r>
              <a:rPr lang="en-US" altLang="en-US" sz="1600" b="1"/>
              <a:t>Choose</a:t>
            </a:r>
          </a:p>
          <a:p>
            <a:pPr algn="ctr" eaLnBrk="1" hangingPunct="1">
              <a:lnSpc>
                <a:spcPct val="120000"/>
              </a:lnSpc>
              <a:spcBef>
                <a:spcPct val="0"/>
              </a:spcBef>
              <a:buClrTx/>
              <a:buSzTx/>
              <a:buFontTx/>
              <a:buNone/>
            </a:pPr>
            <a:r>
              <a:rPr lang="en-US" altLang="en-US" sz="1600" b="1"/>
              <a:t>Compare</a:t>
            </a:r>
          </a:p>
          <a:p>
            <a:pPr algn="ctr" eaLnBrk="1" hangingPunct="1">
              <a:lnSpc>
                <a:spcPct val="120000"/>
              </a:lnSpc>
              <a:spcBef>
                <a:spcPct val="0"/>
              </a:spcBef>
              <a:buClrTx/>
              <a:buSzTx/>
              <a:buFontTx/>
              <a:buNone/>
            </a:pPr>
            <a:r>
              <a:rPr lang="en-US" altLang="en-US" sz="1600" b="1"/>
              <a:t>Criticize</a:t>
            </a:r>
          </a:p>
          <a:p>
            <a:pPr algn="ctr" eaLnBrk="1" hangingPunct="1">
              <a:lnSpc>
                <a:spcPct val="120000"/>
              </a:lnSpc>
              <a:spcBef>
                <a:spcPct val="0"/>
              </a:spcBef>
              <a:buClrTx/>
              <a:buSzTx/>
              <a:buFontTx/>
              <a:buNone/>
            </a:pPr>
            <a:r>
              <a:rPr lang="en-US" altLang="en-US" sz="1600" b="1"/>
              <a:t>Determine</a:t>
            </a:r>
          </a:p>
          <a:p>
            <a:pPr algn="ctr" eaLnBrk="1" hangingPunct="1">
              <a:lnSpc>
                <a:spcPct val="120000"/>
              </a:lnSpc>
              <a:spcBef>
                <a:spcPct val="0"/>
              </a:spcBef>
              <a:buClrTx/>
              <a:buSzTx/>
              <a:buFontTx/>
              <a:buNone/>
            </a:pPr>
            <a:r>
              <a:rPr lang="en-US" altLang="en-US" sz="1600" b="1"/>
              <a:t>Estimate</a:t>
            </a:r>
          </a:p>
          <a:p>
            <a:pPr algn="ctr" eaLnBrk="1" hangingPunct="1">
              <a:lnSpc>
                <a:spcPct val="120000"/>
              </a:lnSpc>
              <a:spcBef>
                <a:spcPct val="0"/>
              </a:spcBef>
              <a:buClrTx/>
              <a:buSzTx/>
              <a:buFontTx/>
              <a:buNone/>
            </a:pPr>
            <a:r>
              <a:rPr lang="en-US" altLang="en-US" sz="1600" b="1"/>
              <a:t>Evaluate</a:t>
            </a:r>
          </a:p>
          <a:p>
            <a:pPr algn="ctr" eaLnBrk="1" hangingPunct="1">
              <a:lnSpc>
                <a:spcPct val="120000"/>
              </a:lnSpc>
              <a:spcBef>
                <a:spcPct val="0"/>
              </a:spcBef>
              <a:buClrTx/>
              <a:buSzTx/>
              <a:buFontTx/>
              <a:buNone/>
            </a:pPr>
            <a:r>
              <a:rPr lang="en-US" altLang="en-US" sz="1600" b="1"/>
              <a:t>Grade</a:t>
            </a:r>
          </a:p>
          <a:p>
            <a:pPr algn="ctr" eaLnBrk="1" hangingPunct="1">
              <a:lnSpc>
                <a:spcPct val="120000"/>
              </a:lnSpc>
              <a:spcBef>
                <a:spcPct val="0"/>
              </a:spcBef>
              <a:buClrTx/>
              <a:buSzTx/>
              <a:buFontTx/>
              <a:buNone/>
            </a:pPr>
            <a:r>
              <a:rPr lang="en-US" altLang="en-US" sz="1600" b="1"/>
              <a:t>Judge</a:t>
            </a:r>
          </a:p>
          <a:p>
            <a:pPr algn="ctr" eaLnBrk="1" hangingPunct="1">
              <a:lnSpc>
                <a:spcPct val="120000"/>
              </a:lnSpc>
              <a:spcBef>
                <a:spcPct val="0"/>
              </a:spcBef>
              <a:buClrTx/>
              <a:buSzTx/>
              <a:buFontTx/>
              <a:buNone/>
            </a:pPr>
            <a:r>
              <a:rPr lang="en-US" altLang="en-US" sz="1600" b="1"/>
              <a:t>Measure</a:t>
            </a:r>
          </a:p>
          <a:p>
            <a:pPr algn="ctr" eaLnBrk="1" hangingPunct="1">
              <a:lnSpc>
                <a:spcPct val="120000"/>
              </a:lnSpc>
              <a:spcBef>
                <a:spcPct val="0"/>
              </a:spcBef>
              <a:buClrTx/>
              <a:buSzTx/>
              <a:buFontTx/>
              <a:buNone/>
            </a:pPr>
            <a:r>
              <a:rPr lang="en-US" altLang="en-US" sz="1600" b="1"/>
              <a:t>Rank</a:t>
            </a:r>
          </a:p>
          <a:p>
            <a:pPr algn="ctr" eaLnBrk="1" hangingPunct="1">
              <a:lnSpc>
                <a:spcPct val="120000"/>
              </a:lnSpc>
              <a:spcBef>
                <a:spcPct val="0"/>
              </a:spcBef>
              <a:buClrTx/>
              <a:buSzTx/>
              <a:buFontTx/>
              <a:buNone/>
            </a:pPr>
            <a:r>
              <a:rPr lang="en-US" altLang="en-US" sz="1600" b="1"/>
              <a:t>Rate</a:t>
            </a:r>
          </a:p>
          <a:p>
            <a:pPr algn="ctr" eaLnBrk="1" hangingPunct="1">
              <a:lnSpc>
                <a:spcPct val="120000"/>
              </a:lnSpc>
              <a:spcBef>
                <a:spcPct val="0"/>
              </a:spcBef>
              <a:buClrTx/>
              <a:buSzTx/>
              <a:buFontTx/>
              <a:buNone/>
            </a:pPr>
            <a:r>
              <a:rPr lang="en-US" altLang="en-US" sz="1600" b="1"/>
              <a:t>Recommend</a:t>
            </a:r>
          </a:p>
          <a:p>
            <a:pPr algn="ctr" eaLnBrk="1" hangingPunct="1">
              <a:lnSpc>
                <a:spcPct val="120000"/>
              </a:lnSpc>
              <a:spcBef>
                <a:spcPct val="0"/>
              </a:spcBef>
              <a:buClrTx/>
              <a:buSzTx/>
              <a:buFontTx/>
              <a:buNone/>
            </a:pPr>
            <a:r>
              <a:rPr lang="en-US" altLang="en-US" sz="1600" b="1"/>
              <a:t>Revise</a:t>
            </a:r>
          </a:p>
          <a:p>
            <a:pPr algn="ctr" eaLnBrk="1" hangingPunct="1">
              <a:lnSpc>
                <a:spcPct val="120000"/>
              </a:lnSpc>
              <a:spcBef>
                <a:spcPct val="0"/>
              </a:spcBef>
              <a:buClrTx/>
              <a:buSzTx/>
              <a:buFontTx/>
              <a:buNone/>
            </a:pPr>
            <a:r>
              <a:rPr lang="en-US" altLang="en-US" sz="1600" b="1"/>
              <a:t>Score</a:t>
            </a:r>
          </a:p>
          <a:p>
            <a:pPr algn="ctr" eaLnBrk="1" hangingPunct="1">
              <a:lnSpc>
                <a:spcPct val="120000"/>
              </a:lnSpc>
              <a:spcBef>
                <a:spcPct val="0"/>
              </a:spcBef>
              <a:buClrTx/>
              <a:buSzTx/>
              <a:buFontTx/>
              <a:buNone/>
            </a:pPr>
            <a:r>
              <a:rPr lang="en-US" altLang="en-US" sz="1600" b="1"/>
              <a:t>Select</a:t>
            </a:r>
          </a:p>
          <a:p>
            <a:pPr algn="ctr" eaLnBrk="1" hangingPunct="1">
              <a:lnSpc>
                <a:spcPct val="120000"/>
              </a:lnSpc>
              <a:spcBef>
                <a:spcPct val="0"/>
              </a:spcBef>
              <a:buClrTx/>
              <a:buSzTx/>
              <a:buFontTx/>
              <a:buNone/>
            </a:pPr>
            <a:r>
              <a:rPr lang="en-US" altLang="en-US" sz="1600" b="1"/>
              <a:t>Standardize</a:t>
            </a:r>
          </a:p>
          <a:p>
            <a:pPr algn="ctr" eaLnBrk="1" hangingPunct="1">
              <a:lnSpc>
                <a:spcPct val="120000"/>
              </a:lnSpc>
              <a:spcBef>
                <a:spcPct val="0"/>
              </a:spcBef>
              <a:buClrTx/>
              <a:buSzTx/>
              <a:buFontTx/>
              <a:buNone/>
            </a:pPr>
            <a:r>
              <a:rPr lang="en-US" altLang="en-US" sz="1600" b="1"/>
              <a:t>Test</a:t>
            </a:r>
          </a:p>
          <a:p>
            <a:pPr algn="ctr" eaLnBrk="1" hangingPunct="1">
              <a:lnSpc>
                <a:spcPct val="120000"/>
              </a:lnSpc>
              <a:spcBef>
                <a:spcPct val="0"/>
              </a:spcBef>
              <a:buClrTx/>
              <a:buSzTx/>
              <a:buFontTx/>
              <a:buNone/>
            </a:pPr>
            <a:r>
              <a:rPr lang="en-US" altLang="en-US" sz="1600" b="1"/>
              <a:t>Validate</a:t>
            </a:r>
            <a:endParaRPr lang="en-US" altLang="en-US" sz="1200"/>
          </a:p>
        </p:txBody>
      </p:sp>
      <p:sp>
        <p:nvSpPr>
          <p:cNvPr id="28688" name="Rectangle 16"/>
          <p:cNvSpPr>
            <a:spLocks noChangeArrowheads="1"/>
          </p:cNvSpPr>
          <p:nvPr/>
        </p:nvSpPr>
        <p:spPr bwMode="auto">
          <a:xfrm>
            <a:off x="365125" y="32004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90000"/>
              </a:lnSpc>
              <a:spcBef>
                <a:spcPct val="0"/>
              </a:spcBef>
              <a:buClrTx/>
              <a:buSzTx/>
              <a:buFontTx/>
              <a:buNone/>
            </a:pPr>
            <a:endParaRPr lang="en-US" altLang="en-US" sz="1400" b="1"/>
          </a:p>
        </p:txBody>
      </p:sp>
      <p:sp>
        <p:nvSpPr>
          <p:cNvPr id="28689" name="Rectangle 17"/>
          <p:cNvSpPr>
            <a:spLocks noChangeArrowheads="1"/>
          </p:cNvSpPr>
          <p:nvPr/>
        </p:nvSpPr>
        <p:spPr bwMode="auto">
          <a:xfrm>
            <a:off x="365125" y="41148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400" b="1"/>
          </a:p>
        </p:txBody>
      </p:sp>
      <p:sp>
        <p:nvSpPr>
          <p:cNvPr id="28690" name="Rectangle 18"/>
          <p:cNvSpPr>
            <a:spLocks noChangeArrowheads="1"/>
          </p:cNvSpPr>
          <p:nvPr/>
        </p:nvSpPr>
        <p:spPr bwMode="auto">
          <a:xfrm>
            <a:off x="365125" y="51054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90000"/>
              </a:lnSpc>
              <a:spcBef>
                <a:spcPct val="0"/>
              </a:spcBef>
              <a:buClrTx/>
              <a:buSzTx/>
              <a:buFontTx/>
              <a:buNone/>
            </a:pPr>
            <a:endParaRPr lang="en-US" altLang="en-US" sz="1400" b="1"/>
          </a:p>
        </p:txBody>
      </p:sp>
      <p:sp>
        <p:nvSpPr>
          <p:cNvPr id="28691" name="Rectangle 19"/>
          <p:cNvSpPr>
            <a:spLocks noChangeArrowheads="1"/>
          </p:cNvSpPr>
          <p:nvPr/>
        </p:nvSpPr>
        <p:spPr bwMode="auto">
          <a:xfrm>
            <a:off x="381000" y="59436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400" b="1"/>
          </a:p>
        </p:txBody>
      </p:sp>
      <p:sp>
        <p:nvSpPr>
          <p:cNvPr id="28692" name="Rectangle 20"/>
          <p:cNvSpPr>
            <a:spLocks noChangeArrowheads="1"/>
          </p:cNvSpPr>
          <p:nvPr/>
        </p:nvSpPr>
        <p:spPr bwMode="auto">
          <a:xfrm>
            <a:off x="-1616075" y="3135313"/>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a:p>
        </p:txBody>
      </p:sp>
      <p:sp>
        <p:nvSpPr>
          <p:cNvPr id="28693" name="AutoShape 21"/>
          <p:cNvSpPr>
            <a:spLocks noChangeArrowheads="1"/>
          </p:cNvSpPr>
          <p:nvPr/>
        </p:nvSpPr>
        <p:spPr bwMode="auto">
          <a:xfrm rot="5400000">
            <a:off x="1143000" y="-1143000"/>
            <a:ext cx="6858000" cy="9144000"/>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28694" name="AutoShape 22"/>
          <p:cNvSpPr>
            <a:spLocks noChangeArrowheads="1"/>
          </p:cNvSpPr>
          <p:nvPr/>
        </p:nvSpPr>
        <p:spPr bwMode="auto">
          <a:xfrm rot="10800000">
            <a:off x="0" y="0"/>
            <a:ext cx="9144000" cy="3429000"/>
          </a:xfrm>
          <a:prstGeom prst="rtTriangle">
            <a:avLst/>
          </a:prstGeom>
          <a:solidFill>
            <a:srgbClr val="6666FF">
              <a:alpha val="38039"/>
            </a:srgbClr>
          </a:solidFill>
          <a:ln w="12700">
            <a:solidFill>
              <a:schemeClr val="bg2"/>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28695" name="AutoShape 23"/>
          <p:cNvSpPr>
            <a:spLocks noChangeArrowheads="1"/>
          </p:cNvSpPr>
          <p:nvPr/>
        </p:nvSpPr>
        <p:spPr bwMode="auto">
          <a:xfrm rot="10800000" flipV="1">
            <a:off x="0" y="3429000"/>
            <a:ext cx="9144000" cy="3429000"/>
          </a:xfrm>
          <a:prstGeom prst="rtTriangle">
            <a:avLst/>
          </a:prstGeom>
          <a:solidFill>
            <a:srgbClr val="6666FF">
              <a:alpha val="38039"/>
            </a:srgbClr>
          </a:solidFill>
          <a:ln w="12700">
            <a:solidFill>
              <a:schemeClr val="bg2"/>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28696" name="Rectangle 24"/>
          <p:cNvSpPr>
            <a:spLocks noChangeArrowheads="1"/>
          </p:cNvSpPr>
          <p:nvPr/>
        </p:nvSpPr>
        <p:spPr bwMode="auto">
          <a:xfrm>
            <a:off x="5105400" y="5181600"/>
            <a:ext cx="3733800" cy="1066800"/>
          </a:xfrm>
          <a:prstGeom prst="rect">
            <a:avLst/>
          </a:prstGeom>
          <a:solidFill>
            <a:schemeClr val="bg1"/>
          </a:solidFill>
          <a:ln w="12700">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90000"/>
              </a:lnSpc>
              <a:spcBef>
                <a:spcPct val="0"/>
              </a:spcBef>
              <a:buClrTx/>
              <a:buSzTx/>
              <a:buFontTx/>
              <a:buNone/>
            </a:pPr>
            <a:r>
              <a:rPr lang="en-US" altLang="en-US"/>
              <a:t>Lower level course</a:t>
            </a:r>
          </a:p>
          <a:p>
            <a:pPr algn="ctr" eaLnBrk="1" hangingPunct="1">
              <a:lnSpc>
                <a:spcPct val="90000"/>
              </a:lnSpc>
              <a:spcBef>
                <a:spcPct val="0"/>
              </a:spcBef>
              <a:buClrTx/>
              <a:buSzTx/>
              <a:buFontTx/>
              <a:buNone/>
            </a:pPr>
            <a:r>
              <a:rPr lang="en-US" altLang="en-US"/>
              <a:t>outcomes</a:t>
            </a:r>
          </a:p>
        </p:txBody>
      </p:sp>
    </p:spTree>
    <p:custDataLst>
      <p:tags r:id="rId1"/>
    </p:custData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29699" name="Rectangle 3"/>
          <p:cNvSpPr>
            <a:spLocks noChangeArrowheads="1"/>
          </p:cNvSpPr>
          <p:nvPr/>
        </p:nvSpPr>
        <p:spPr bwMode="auto">
          <a:xfrm>
            <a:off x="2133600" y="381000"/>
            <a:ext cx="2286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29700" name="Rectangle 4"/>
          <p:cNvSpPr>
            <a:spLocks noChangeArrowheads="1"/>
          </p:cNvSpPr>
          <p:nvPr/>
        </p:nvSpPr>
        <p:spPr bwMode="auto">
          <a:xfrm>
            <a:off x="533400" y="6096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KNOWLEDGE</a:t>
            </a:r>
          </a:p>
        </p:txBody>
      </p:sp>
      <p:sp>
        <p:nvSpPr>
          <p:cNvPr id="29701" name="Rectangle 5"/>
          <p:cNvSpPr>
            <a:spLocks noChangeArrowheads="1"/>
          </p:cNvSpPr>
          <p:nvPr/>
        </p:nvSpPr>
        <p:spPr bwMode="auto">
          <a:xfrm>
            <a:off x="2057400" y="3048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COMPREHENSION</a:t>
            </a:r>
          </a:p>
        </p:txBody>
      </p:sp>
      <p:sp>
        <p:nvSpPr>
          <p:cNvPr id="29702" name="Rectangle 6"/>
          <p:cNvSpPr>
            <a:spLocks noChangeArrowheads="1"/>
          </p:cNvSpPr>
          <p:nvPr/>
        </p:nvSpPr>
        <p:spPr bwMode="auto">
          <a:xfrm>
            <a:off x="3733800" y="5334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APPLICATION</a:t>
            </a:r>
          </a:p>
        </p:txBody>
      </p:sp>
      <p:sp>
        <p:nvSpPr>
          <p:cNvPr id="29703" name="Rectangle 7"/>
          <p:cNvSpPr>
            <a:spLocks noChangeArrowheads="1"/>
          </p:cNvSpPr>
          <p:nvPr/>
        </p:nvSpPr>
        <p:spPr bwMode="auto">
          <a:xfrm>
            <a:off x="5181600" y="3048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ANALYSIS</a:t>
            </a:r>
          </a:p>
        </p:txBody>
      </p:sp>
      <p:sp>
        <p:nvSpPr>
          <p:cNvPr id="29704" name="Rectangle 8"/>
          <p:cNvSpPr>
            <a:spLocks noChangeArrowheads="1"/>
          </p:cNvSpPr>
          <p:nvPr/>
        </p:nvSpPr>
        <p:spPr bwMode="auto">
          <a:xfrm>
            <a:off x="6553200" y="5334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SYNTHESIS</a:t>
            </a:r>
          </a:p>
        </p:txBody>
      </p:sp>
      <p:sp>
        <p:nvSpPr>
          <p:cNvPr id="29705" name="Rectangle 9"/>
          <p:cNvSpPr>
            <a:spLocks noChangeArrowheads="1"/>
          </p:cNvSpPr>
          <p:nvPr/>
        </p:nvSpPr>
        <p:spPr bwMode="auto">
          <a:xfrm>
            <a:off x="8001000" y="381000"/>
            <a:ext cx="76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EVALUATION</a:t>
            </a:r>
          </a:p>
        </p:txBody>
      </p:sp>
      <p:sp>
        <p:nvSpPr>
          <p:cNvPr id="29706" name="Rectangle 10"/>
          <p:cNvSpPr>
            <a:spLocks noChangeArrowheads="1"/>
          </p:cNvSpPr>
          <p:nvPr/>
        </p:nvSpPr>
        <p:spPr bwMode="auto">
          <a:xfrm>
            <a:off x="533400" y="13716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120000"/>
              </a:lnSpc>
              <a:spcBef>
                <a:spcPct val="0"/>
              </a:spcBef>
              <a:buClrTx/>
              <a:buSzTx/>
              <a:buFontTx/>
              <a:buNone/>
            </a:pPr>
            <a:r>
              <a:rPr lang="en-US" altLang="en-US" sz="1600" b="1"/>
              <a:t>Cite</a:t>
            </a:r>
          </a:p>
          <a:p>
            <a:pPr algn="ctr" eaLnBrk="1" hangingPunct="1">
              <a:lnSpc>
                <a:spcPct val="120000"/>
              </a:lnSpc>
              <a:spcBef>
                <a:spcPct val="0"/>
              </a:spcBef>
              <a:buClrTx/>
              <a:buSzTx/>
              <a:buFontTx/>
              <a:buNone/>
            </a:pPr>
            <a:r>
              <a:rPr lang="en-US" altLang="en-US" sz="1600" b="1"/>
              <a:t>Count</a:t>
            </a:r>
          </a:p>
          <a:p>
            <a:pPr algn="ctr" eaLnBrk="1" hangingPunct="1">
              <a:lnSpc>
                <a:spcPct val="120000"/>
              </a:lnSpc>
              <a:spcBef>
                <a:spcPct val="0"/>
              </a:spcBef>
              <a:buClrTx/>
              <a:buSzTx/>
              <a:buFontTx/>
              <a:buNone/>
            </a:pPr>
            <a:r>
              <a:rPr lang="en-US" altLang="en-US" sz="1600" b="1"/>
              <a:t>Define</a:t>
            </a:r>
          </a:p>
          <a:p>
            <a:pPr algn="ctr" eaLnBrk="1" hangingPunct="1">
              <a:lnSpc>
                <a:spcPct val="120000"/>
              </a:lnSpc>
              <a:spcBef>
                <a:spcPct val="0"/>
              </a:spcBef>
              <a:buClrTx/>
              <a:buSzTx/>
              <a:buFontTx/>
              <a:buNone/>
            </a:pPr>
            <a:r>
              <a:rPr lang="en-US" altLang="en-US" sz="1600" b="1"/>
              <a:t>Draw</a:t>
            </a:r>
          </a:p>
          <a:p>
            <a:pPr algn="ctr" eaLnBrk="1" hangingPunct="1">
              <a:lnSpc>
                <a:spcPct val="120000"/>
              </a:lnSpc>
              <a:spcBef>
                <a:spcPct val="0"/>
              </a:spcBef>
              <a:buClrTx/>
              <a:buSzTx/>
              <a:buFontTx/>
              <a:buNone/>
            </a:pPr>
            <a:r>
              <a:rPr lang="en-US" altLang="en-US" sz="1600" b="1"/>
              <a:t>Identify</a:t>
            </a:r>
          </a:p>
          <a:p>
            <a:pPr algn="ctr" eaLnBrk="1" hangingPunct="1">
              <a:lnSpc>
                <a:spcPct val="120000"/>
              </a:lnSpc>
              <a:spcBef>
                <a:spcPct val="0"/>
              </a:spcBef>
              <a:buClrTx/>
              <a:buSzTx/>
              <a:buFontTx/>
              <a:buNone/>
            </a:pPr>
            <a:r>
              <a:rPr lang="en-US" altLang="en-US" sz="1600" b="1"/>
              <a:t>List</a:t>
            </a:r>
          </a:p>
          <a:p>
            <a:pPr algn="ctr" eaLnBrk="1" hangingPunct="1">
              <a:lnSpc>
                <a:spcPct val="120000"/>
              </a:lnSpc>
              <a:spcBef>
                <a:spcPct val="0"/>
              </a:spcBef>
              <a:buClrTx/>
              <a:buSzTx/>
              <a:buFontTx/>
              <a:buNone/>
            </a:pPr>
            <a:r>
              <a:rPr lang="en-US" altLang="en-US" sz="1600" b="1"/>
              <a:t>Name</a:t>
            </a:r>
          </a:p>
          <a:p>
            <a:pPr algn="ctr" eaLnBrk="1" hangingPunct="1">
              <a:lnSpc>
                <a:spcPct val="120000"/>
              </a:lnSpc>
              <a:spcBef>
                <a:spcPct val="0"/>
              </a:spcBef>
              <a:buClrTx/>
              <a:buSzTx/>
              <a:buFontTx/>
              <a:buNone/>
            </a:pPr>
            <a:r>
              <a:rPr lang="en-US" altLang="en-US" sz="1600" b="1"/>
              <a:t>Point</a:t>
            </a:r>
          </a:p>
          <a:p>
            <a:pPr algn="ctr" eaLnBrk="1" hangingPunct="1">
              <a:lnSpc>
                <a:spcPct val="120000"/>
              </a:lnSpc>
              <a:spcBef>
                <a:spcPct val="0"/>
              </a:spcBef>
              <a:buClrTx/>
              <a:buSzTx/>
              <a:buFontTx/>
              <a:buNone/>
            </a:pPr>
            <a:r>
              <a:rPr lang="en-US" altLang="en-US" sz="1600" b="1"/>
              <a:t>Quote</a:t>
            </a:r>
          </a:p>
          <a:p>
            <a:pPr algn="ctr" eaLnBrk="1" hangingPunct="1">
              <a:lnSpc>
                <a:spcPct val="120000"/>
              </a:lnSpc>
              <a:spcBef>
                <a:spcPct val="0"/>
              </a:spcBef>
              <a:buClrTx/>
              <a:buSzTx/>
              <a:buFontTx/>
              <a:buNone/>
            </a:pPr>
            <a:r>
              <a:rPr lang="en-US" altLang="en-US" sz="1600" b="1"/>
              <a:t>Read</a:t>
            </a:r>
          </a:p>
          <a:p>
            <a:pPr algn="ctr" eaLnBrk="1" hangingPunct="1">
              <a:lnSpc>
                <a:spcPct val="120000"/>
              </a:lnSpc>
              <a:spcBef>
                <a:spcPct val="0"/>
              </a:spcBef>
              <a:buClrTx/>
              <a:buSzTx/>
              <a:buFontTx/>
              <a:buNone/>
            </a:pPr>
            <a:r>
              <a:rPr lang="en-US" altLang="en-US" sz="1600" b="1"/>
              <a:t>Recite</a:t>
            </a:r>
          </a:p>
          <a:p>
            <a:pPr algn="ctr" eaLnBrk="1" hangingPunct="1">
              <a:lnSpc>
                <a:spcPct val="120000"/>
              </a:lnSpc>
              <a:spcBef>
                <a:spcPct val="0"/>
              </a:spcBef>
              <a:buClrTx/>
              <a:buSzTx/>
              <a:buFontTx/>
              <a:buNone/>
            </a:pPr>
            <a:r>
              <a:rPr lang="en-US" altLang="en-US" sz="1600" b="1"/>
              <a:t>Record</a:t>
            </a:r>
          </a:p>
          <a:p>
            <a:pPr algn="ctr" eaLnBrk="1" hangingPunct="1">
              <a:lnSpc>
                <a:spcPct val="120000"/>
              </a:lnSpc>
              <a:spcBef>
                <a:spcPct val="0"/>
              </a:spcBef>
              <a:buClrTx/>
              <a:buSzTx/>
              <a:buFontTx/>
              <a:buNone/>
            </a:pPr>
            <a:r>
              <a:rPr lang="en-US" altLang="en-US" sz="1600" b="1"/>
              <a:t>Repeat</a:t>
            </a:r>
          </a:p>
          <a:p>
            <a:pPr algn="ctr" eaLnBrk="1" hangingPunct="1">
              <a:lnSpc>
                <a:spcPct val="120000"/>
              </a:lnSpc>
              <a:spcBef>
                <a:spcPct val="0"/>
              </a:spcBef>
              <a:buClrTx/>
              <a:buSzTx/>
              <a:buFontTx/>
              <a:buNone/>
            </a:pPr>
            <a:r>
              <a:rPr lang="en-US" altLang="en-US" sz="1600" b="1"/>
              <a:t>Select</a:t>
            </a:r>
          </a:p>
          <a:p>
            <a:pPr algn="ctr" eaLnBrk="1" hangingPunct="1">
              <a:lnSpc>
                <a:spcPct val="120000"/>
              </a:lnSpc>
              <a:spcBef>
                <a:spcPct val="0"/>
              </a:spcBef>
              <a:buClrTx/>
              <a:buSzTx/>
              <a:buFontTx/>
              <a:buNone/>
            </a:pPr>
            <a:r>
              <a:rPr lang="en-US" altLang="en-US" sz="1600" b="1"/>
              <a:t>State</a:t>
            </a:r>
          </a:p>
          <a:p>
            <a:pPr algn="ctr" eaLnBrk="1" hangingPunct="1">
              <a:lnSpc>
                <a:spcPct val="120000"/>
              </a:lnSpc>
              <a:spcBef>
                <a:spcPct val="0"/>
              </a:spcBef>
              <a:buClrTx/>
              <a:buSzTx/>
              <a:buFontTx/>
              <a:buNone/>
            </a:pPr>
            <a:r>
              <a:rPr lang="en-US" altLang="en-US" sz="1600" b="1"/>
              <a:t>Tabulate</a:t>
            </a:r>
          </a:p>
          <a:p>
            <a:pPr algn="ctr" eaLnBrk="1" hangingPunct="1">
              <a:lnSpc>
                <a:spcPct val="120000"/>
              </a:lnSpc>
              <a:spcBef>
                <a:spcPct val="0"/>
              </a:spcBef>
              <a:buClrTx/>
              <a:buSzTx/>
              <a:buFontTx/>
              <a:buNone/>
            </a:pPr>
            <a:r>
              <a:rPr lang="en-US" altLang="en-US" sz="1600" b="1"/>
              <a:t>Tell</a:t>
            </a:r>
          </a:p>
          <a:p>
            <a:pPr algn="ctr" eaLnBrk="1" hangingPunct="1">
              <a:lnSpc>
                <a:spcPct val="120000"/>
              </a:lnSpc>
              <a:spcBef>
                <a:spcPct val="0"/>
              </a:spcBef>
              <a:buClrTx/>
              <a:buSzTx/>
              <a:buFontTx/>
              <a:buNone/>
            </a:pPr>
            <a:r>
              <a:rPr lang="en-US" altLang="en-US" sz="1600" b="1"/>
              <a:t>Trace</a:t>
            </a:r>
          </a:p>
          <a:p>
            <a:pPr algn="ctr" eaLnBrk="1" hangingPunct="1">
              <a:lnSpc>
                <a:spcPct val="120000"/>
              </a:lnSpc>
              <a:spcBef>
                <a:spcPct val="0"/>
              </a:spcBef>
              <a:buClrTx/>
              <a:buSzTx/>
              <a:buFontTx/>
              <a:buNone/>
            </a:pPr>
            <a:r>
              <a:rPr lang="en-US" altLang="en-US" sz="1600" b="1"/>
              <a:t>Underline</a:t>
            </a:r>
          </a:p>
          <a:p>
            <a:pPr algn="ctr" eaLnBrk="1" hangingPunct="1">
              <a:lnSpc>
                <a:spcPct val="120000"/>
              </a:lnSpc>
              <a:spcBef>
                <a:spcPct val="0"/>
              </a:spcBef>
              <a:buClrTx/>
              <a:buSzTx/>
              <a:buFontTx/>
              <a:buNone/>
            </a:pPr>
            <a:endParaRPr lang="en-US" altLang="en-US" sz="1200"/>
          </a:p>
        </p:txBody>
      </p:sp>
      <p:sp>
        <p:nvSpPr>
          <p:cNvPr id="29707" name="Rectangle 11"/>
          <p:cNvSpPr>
            <a:spLocks noChangeArrowheads="1"/>
          </p:cNvSpPr>
          <p:nvPr/>
        </p:nvSpPr>
        <p:spPr bwMode="auto">
          <a:xfrm>
            <a:off x="1905000" y="11430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120000"/>
              </a:lnSpc>
              <a:spcBef>
                <a:spcPct val="0"/>
              </a:spcBef>
              <a:buClrTx/>
              <a:buSzTx/>
              <a:buFontTx/>
              <a:buNone/>
            </a:pPr>
            <a:r>
              <a:rPr lang="en-US" altLang="en-US" sz="1600" b="1"/>
              <a:t>Associate</a:t>
            </a:r>
          </a:p>
          <a:p>
            <a:pPr algn="ctr" eaLnBrk="1" hangingPunct="1">
              <a:lnSpc>
                <a:spcPct val="120000"/>
              </a:lnSpc>
              <a:spcBef>
                <a:spcPct val="0"/>
              </a:spcBef>
              <a:buClrTx/>
              <a:buSzTx/>
              <a:buFontTx/>
              <a:buNone/>
            </a:pPr>
            <a:r>
              <a:rPr lang="en-US" altLang="en-US" sz="1600" b="1"/>
              <a:t>Classify</a:t>
            </a:r>
          </a:p>
          <a:p>
            <a:pPr algn="ctr" eaLnBrk="1" hangingPunct="1">
              <a:lnSpc>
                <a:spcPct val="120000"/>
              </a:lnSpc>
              <a:spcBef>
                <a:spcPct val="0"/>
              </a:spcBef>
              <a:buClrTx/>
              <a:buSzTx/>
              <a:buFontTx/>
              <a:buNone/>
            </a:pPr>
            <a:r>
              <a:rPr lang="en-US" altLang="en-US" sz="1600" b="1"/>
              <a:t>Compare</a:t>
            </a:r>
          </a:p>
          <a:p>
            <a:pPr algn="ctr" eaLnBrk="1" hangingPunct="1">
              <a:lnSpc>
                <a:spcPct val="120000"/>
              </a:lnSpc>
              <a:spcBef>
                <a:spcPct val="0"/>
              </a:spcBef>
              <a:buClrTx/>
              <a:buSzTx/>
              <a:buFontTx/>
              <a:buNone/>
            </a:pPr>
            <a:r>
              <a:rPr lang="en-US" altLang="en-US" sz="1600" b="1"/>
              <a:t>Compute</a:t>
            </a:r>
          </a:p>
          <a:p>
            <a:pPr algn="ctr" eaLnBrk="1" hangingPunct="1">
              <a:lnSpc>
                <a:spcPct val="120000"/>
              </a:lnSpc>
              <a:spcBef>
                <a:spcPct val="0"/>
              </a:spcBef>
              <a:buClrTx/>
              <a:buSzTx/>
              <a:buFontTx/>
              <a:buNone/>
            </a:pPr>
            <a:r>
              <a:rPr lang="en-US" altLang="en-US" sz="1600" b="1"/>
              <a:t>Contrast</a:t>
            </a:r>
          </a:p>
          <a:p>
            <a:pPr algn="ctr" eaLnBrk="1" hangingPunct="1">
              <a:lnSpc>
                <a:spcPct val="120000"/>
              </a:lnSpc>
              <a:spcBef>
                <a:spcPct val="0"/>
              </a:spcBef>
              <a:buClrTx/>
              <a:buSzTx/>
              <a:buFontTx/>
              <a:buNone/>
            </a:pPr>
            <a:r>
              <a:rPr lang="en-US" altLang="en-US" sz="1600" b="1"/>
              <a:t>Differentiate</a:t>
            </a:r>
          </a:p>
          <a:p>
            <a:pPr algn="ctr" eaLnBrk="1" hangingPunct="1">
              <a:lnSpc>
                <a:spcPct val="120000"/>
              </a:lnSpc>
              <a:spcBef>
                <a:spcPct val="0"/>
              </a:spcBef>
              <a:buClrTx/>
              <a:buSzTx/>
              <a:buFontTx/>
              <a:buNone/>
            </a:pPr>
            <a:r>
              <a:rPr lang="en-US" altLang="en-US" sz="1600" b="1"/>
              <a:t>Discuss</a:t>
            </a:r>
          </a:p>
          <a:p>
            <a:pPr algn="ctr" eaLnBrk="1" hangingPunct="1">
              <a:lnSpc>
                <a:spcPct val="120000"/>
              </a:lnSpc>
              <a:spcBef>
                <a:spcPct val="0"/>
              </a:spcBef>
              <a:buClrTx/>
              <a:buSzTx/>
              <a:buFontTx/>
              <a:buNone/>
            </a:pPr>
            <a:r>
              <a:rPr lang="en-US" altLang="en-US" sz="1600" b="1"/>
              <a:t>Distinguish</a:t>
            </a:r>
          </a:p>
          <a:p>
            <a:pPr algn="ctr" eaLnBrk="1" hangingPunct="1">
              <a:lnSpc>
                <a:spcPct val="120000"/>
              </a:lnSpc>
              <a:spcBef>
                <a:spcPct val="0"/>
              </a:spcBef>
              <a:buClrTx/>
              <a:buSzTx/>
              <a:buFontTx/>
              <a:buNone/>
            </a:pPr>
            <a:r>
              <a:rPr lang="en-US" altLang="en-US" sz="1600" b="1"/>
              <a:t>Estimate</a:t>
            </a:r>
          </a:p>
          <a:p>
            <a:pPr algn="ctr" eaLnBrk="1" hangingPunct="1">
              <a:lnSpc>
                <a:spcPct val="120000"/>
              </a:lnSpc>
              <a:spcBef>
                <a:spcPct val="0"/>
              </a:spcBef>
              <a:buClrTx/>
              <a:buSzTx/>
              <a:buFontTx/>
              <a:buNone/>
            </a:pPr>
            <a:r>
              <a:rPr lang="en-US" altLang="en-US" sz="1600" b="1"/>
              <a:t>Explain</a:t>
            </a:r>
          </a:p>
          <a:p>
            <a:pPr algn="ctr" eaLnBrk="1" hangingPunct="1">
              <a:lnSpc>
                <a:spcPct val="120000"/>
              </a:lnSpc>
              <a:spcBef>
                <a:spcPct val="0"/>
              </a:spcBef>
              <a:buClrTx/>
              <a:buSzTx/>
              <a:buFontTx/>
              <a:buNone/>
            </a:pPr>
            <a:r>
              <a:rPr lang="en-US" altLang="en-US" sz="1600" b="1"/>
              <a:t>Express</a:t>
            </a:r>
          </a:p>
          <a:p>
            <a:pPr algn="ctr" eaLnBrk="1" hangingPunct="1">
              <a:lnSpc>
                <a:spcPct val="120000"/>
              </a:lnSpc>
              <a:spcBef>
                <a:spcPct val="0"/>
              </a:spcBef>
              <a:buClrTx/>
              <a:buSzTx/>
              <a:buFontTx/>
              <a:buNone/>
            </a:pPr>
            <a:r>
              <a:rPr lang="en-US" altLang="en-US" sz="1600" b="1"/>
              <a:t>Extrapolate</a:t>
            </a:r>
          </a:p>
          <a:p>
            <a:pPr algn="ctr" eaLnBrk="1" hangingPunct="1">
              <a:lnSpc>
                <a:spcPct val="120000"/>
              </a:lnSpc>
              <a:spcBef>
                <a:spcPct val="0"/>
              </a:spcBef>
              <a:buClrTx/>
              <a:buSzTx/>
              <a:buFontTx/>
              <a:buNone/>
            </a:pPr>
            <a:r>
              <a:rPr lang="en-US" altLang="en-US" sz="1600" b="1"/>
              <a:t>Interpolate</a:t>
            </a:r>
          </a:p>
          <a:p>
            <a:pPr algn="ctr" eaLnBrk="1" hangingPunct="1">
              <a:lnSpc>
                <a:spcPct val="120000"/>
              </a:lnSpc>
              <a:spcBef>
                <a:spcPct val="0"/>
              </a:spcBef>
              <a:buClrTx/>
              <a:buSzTx/>
              <a:buFontTx/>
              <a:buNone/>
            </a:pPr>
            <a:r>
              <a:rPr lang="en-US" altLang="en-US" sz="1600" b="1"/>
              <a:t>Locate</a:t>
            </a:r>
          </a:p>
          <a:p>
            <a:pPr algn="ctr" eaLnBrk="1" hangingPunct="1">
              <a:lnSpc>
                <a:spcPct val="120000"/>
              </a:lnSpc>
              <a:spcBef>
                <a:spcPct val="0"/>
              </a:spcBef>
              <a:buClrTx/>
              <a:buSzTx/>
              <a:buFontTx/>
              <a:buNone/>
            </a:pPr>
            <a:r>
              <a:rPr lang="en-US" altLang="en-US" sz="1600" b="1"/>
              <a:t>Predict</a:t>
            </a:r>
          </a:p>
          <a:p>
            <a:pPr algn="ctr" eaLnBrk="1" hangingPunct="1">
              <a:lnSpc>
                <a:spcPct val="120000"/>
              </a:lnSpc>
              <a:spcBef>
                <a:spcPct val="0"/>
              </a:spcBef>
              <a:buClrTx/>
              <a:buSzTx/>
              <a:buFontTx/>
              <a:buNone/>
            </a:pPr>
            <a:r>
              <a:rPr lang="en-US" altLang="en-US" sz="1600" b="1"/>
              <a:t>Report</a:t>
            </a:r>
          </a:p>
          <a:p>
            <a:pPr algn="ctr" eaLnBrk="1" hangingPunct="1">
              <a:lnSpc>
                <a:spcPct val="120000"/>
              </a:lnSpc>
              <a:spcBef>
                <a:spcPct val="0"/>
              </a:spcBef>
              <a:buClrTx/>
              <a:buSzTx/>
              <a:buFontTx/>
              <a:buNone/>
            </a:pPr>
            <a:r>
              <a:rPr lang="en-US" altLang="en-US" sz="1600" b="1"/>
              <a:t>Restate</a:t>
            </a:r>
          </a:p>
          <a:p>
            <a:pPr algn="ctr" eaLnBrk="1" hangingPunct="1">
              <a:lnSpc>
                <a:spcPct val="120000"/>
              </a:lnSpc>
              <a:spcBef>
                <a:spcPct val="0"/>
              </a:spcBef>
              <a:buClrTx/>
              <a:buSzTx/>
              <a:buFontTx/>
              <a:buNone/>
            </a:pPr>
            <a:r>
              <a:rPr lang="en-US" altLang="en-US" sz="1600" b="1"/>
              <a:t>Review</a:t>
            </a:r>
          </a:p>
          <a:p>
            <a:pPr algn="ctr" eaLnBrk="1" hangingPunct="1">
              <a:lnSpc>
                <a:spcPct val="120000"/>
              </a:lnSpc>
              <a:spcBef>
                <a:spcPct val="0"/>
              </a:spcBef>
              <a:buClrTx/>
              <a:buSzTx/>
              <a:buFontTx/>
              <a:buNone/>
            </a:pPr>
            <a:r>
              <a:rPr lang="en-US" altLang="en-US" sz="1600" b="1"/>
              <a:t>Tell</a:t>
            </a:r>
          </a:p>
          <a:p>
            <a:pPr algn="ctr" eaLnBrk="1" hangingPunct="1">
              <a:lnSpc>
                <a:spcPct val="120000"/>
              </a:lnSpc>
              <a:spcBef>
                <a:spcPct val="0"/>
              </a:spcBef>
              <a:buClrTx/>
              <a:buSzTx/>
              <a:buFontTx/>
              <a:buNone/>
            </a:pPr>
            <a:r>
              <a:rPr lang="en-US" altLang="en-US" sz="1600" b="1"/>
              <a:t>Translate</a:t>
            </a:r>
            <a:endParaRPr lang="en-US" altLang="en-US" sz="1200"/>
          </a:p>
        </p:txBody>
      </p:sp>
      <p:sp>
        <p:nvSpPr>
          <p:cNvPr id="29708" name="Rectangle 12"/>
          <p:cNvSpPr>
            <a:spLocks noChangeArrowheads="1"/>
          </p:cNvSpPr>
          <p:nvPr/>
        </p:nvSpPr>
        <p:spPr bwMode="auto">
          <a:xfrm>
            <a:off x="3505200" y="13716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600" b="1"/>
              <a:t>Apply</a:t>
            </a:r>
          </a:p>
          <a:p>
            <a:pPr algn="ctr" eaLnBrk="1" hangingPunct="1">
              <a:spcBef>
                <a:spcPct val="0"/>
              </a:spcBef>
              <a:buClrTx/>
              <a:buSzTx/>
              <a:buFontTx/>
              <a:buNone/>
            </a:pPr>
            <a:r>
              <a:rPr lang="en-US" altLang="en-US" sz="1600" b="1"/>
              <a:t>Calculate</a:t>
            </a:r>
          </a:p>
          <a:p>
            <a:pPr algn="ctr" eaLnBrk="1" hangingPunct="1">
              <a:spcBef>
                <a:spcPct val="0"/>
              </a:spcBef>
              <a:buClrTx/>
              <a:buSzTx/>
              <a:buFontTx/>
              <a:buNone/>
            </a:pPr>
            <a:r>
              <a:rPr lang="en-US" altLang="en-US" sz="1600" b="1"/>
              <a:t>Classify</a:t>
            </a:r>
          </a:p>
          <a:p>
            <a:pPr algn="ctr" eaLnBrk="1" hangingPunct="1">
              <a:spcBef>
                <a:spcPct val="0"/>
              </a:spcBef>
              <a:buClrTx/>
              <a:buSzTx/>
              <a:buFontTx/>
              <a:buNone/>
            </a:pPr>
            <a:r>
              <a:rPr lang="en-US" altLang="en-US" sz="1600" b="1"/>
              <a:t>Demonstrate</a:t>
            </a:r>
          </a:p>
          <a:p>
            <a:pPr algn="ctr" eaLnBrk="1" hangingPunct="1">
              <a:spcBef>
                <a:spcPct val="0"/>
              </a:spcBef>
              <a:buClrTx/>
              <a:buSzTx/>
              <a:buFontTx/>
              <a:buNone/>
            </a:pPr>
            <a:r>
              <a:rPr lang="en-US" altLang="en-US" sz="1600" b="1"/>
              <a:t>Determine</a:t>
            </a:r>
          </a:p>
          <a:p>
            <a:pPr algn="ctr" eaLnBrk="1" hangingPunct="1">
              <a:spcBef>
                <a:spcPct val="0"/>
              </a:spcBef>
              <a:buClrTx/>
              <a:buSzTx/>
              <a:buFontTx/>
              <a:buNone/>
            </a:pPr>
            <a:r>
              <a:rPr lang="en-US" altLang="en-US" sz="1600" b="1"/>
              <a:t>Dramatize</a:t>
            </a:r>
          </a:p>
          <a:p>
            <a:pPr algn="ctr" eaLnBrk="1" hangingPunct="1">
              <a:spcBef>
                <a:spcPct val="0"/>
              </a:spcBef>
              <a:buClrTx/>
              <a:buSzTx/>
              <a:buFontTx/>
              <a:buNone/>
            </a:pPr>
            <a:r>
              <a:rPr lang="en-US" altLang="en-US" sz="1600" b="1"/>
              <a:t>Employ</a:t>
            </a:r>
          </a:p>
          <a:p>
            <a:pPr algn="ctr" eaLnBrk="1" hangingPunct="1">
              <a:spcBef>
                <a:spcPct val="0"/>
              </a:spcBef>
              <a:buClrTx/>
              <a:buSzTx/>
              <a:buFontTx/>
              <a:buNone/>
            </a:pPr>
            <a:r>
              <a:rPr lang="en-US" altLang="en-US" sz="1600" b="1"/>
              <a:t>Examine</a:t>
            </a:r>
          </a:p>
          <a:p>
            <a:pPr algn="ctr" eaLnBrk="1" hangingPunct="1">
              <a:spcBef>
                <a:spcPct val="0"/>
              </a:spcBef>
              <a:buClrTx/>
              <a:buSzTx/>
              <a:buFontTx/>
              <a:buNone/>
            </a:pPr>
            <a:r>
              <a:rPr lang="en-US" altLang="en-US" sz="1600" b="1"/>
              <a:t>Illustrate</a:t>
            </a:r>
          </a:p>
          <a:p>
            <a:pPr algn="ctr" eaLnBrk="1" hangingPunct="1">
              <a:spcBef>
                <a:spcPct val="0"/>
              </a:spcBef>
              <a:buClrTx/>
              <a:buSzTx/>
              <a:buFontTx/>
              <a:buNone/>
            </a:pPr>
            <a:r>
              <a:rPr lang="en-US" altLang="en-US" sz="1600" b="1"/>
              <a:t>Interpret</a:t>
            </a:r>
          </a:p>
          <a:p>
            <a:pPr algn="ctr" eaLnBrk="1" hangingPunct="1">
              <a:spcBef>
                <a:spcPct val="0"/>
              </a:spcBef>
              <a:buClrTx/>
              <a:buSzTx/>
              <a:buFontTx/>
              <a:buNone/>
            </a:pPr>
            <a:r>
              <a:rPr lang="en-US" altLang="en-US" sz="1600" b="1"/>
              <a:t>Locate</a:t>
            </a:r>
          </a:p>
          <a:p>
            <a:pPr algn="ctr" eaLnBrk="1" hangingPunct="1">
              <a:spcBef>
                <a:spcPct val="0"/>
              </a:spcBef>
              <a:buClrTx/>
              <a:buSzTx/>
              <a:buFontTx/>
              <a:buNone/>
            </a:pPr>
            <a:r>
              <a:rPr lang="en-US" altLang="en-US" sz="1600" b="1"/>
              <a:t>Operate</a:t>
            </a:r>
          </a:p>
          <a:p>
            <a:pPr algn="ctr" eaLnBrk="1" hangingPunct="1">
              <a:spcBef>
                <a:spcPct val="0"/>
              </a:spcBef>
              <a:buClrTx/>
              <a:buSzTx/>
              <a:buFontTx/>
              <a:buNone/>
            </a:pPr>
            <a:r>
              <a:rPr lang="en-US" altLang="en-US" sz="1600" b="1"/>
              <a:t>Order</a:t>
            </a:r>
          </a:p>
          <a:p>
            <a:pPr algn="ctr" eaLnBrk="1" hangingPunct="1">
              <a:spcBef>
                <a:spcPct val="0"/>
              </a:spcBef>
              <a:buClrTx/>
              <a:buSzTx/>
              <a:buFontTx/>
              <a:buNone/>
            </a:pPr>
            <a:r>
              <a:rPr lang="en-US" altLang="en-US" sz="1600" b="1"/>
              <a:t>Practice</a:t>
            </a:r>
          </a:p>
          <a:p>
            <a:pPr algn="ctr" eaLnBrk="1" hangingPunct="1">
              <a:spcBef>
                <a:spcPct val="0"/>
              </a:spcBef>
              <a:buClrTx/>
              <a:buSzTx/>
              <a:buFontTx/>
              <a:buNone/>
            </a:pPr>
            <a:r>
              <a:rPr lang="en-US" altLang="en-US" sz="1600" b="1"/>
              <a:t>Report</a:t>
            </a:r>
          </a:p>
          <a:p>
            <a:pPr algn="ctr" eaLnBrk="1" hangingPunct="1">
              <a:spcBef>
                <a:spcPct val="0"/>
              </a:spcBef>
              <a:buClrTx/>
              <a:buSzTx/>
              <a:buFontTx/>
              <a:buNone/>
            </a:pPr>
            <a:r>
              <a:rPr lang="en-US" altLang="en-US" sz="1600" b="1"/>
              <a:t>Restructure</a:t>
            </a:r>
          </a:p>
          <a:p>
            <a:pPr algn="ctr" eaLnBrk="1" hangingPunct="1">
              <a:spcBef>
                <a:spcPct val="0"/>
              </a:spcBef>
              <a:buClrTx/>
              <a:buSzTx/>
              <a:buFontTx/>
              <a:buNone/>
            </a:pPr>
            <a:r>
              <a:rPr lang="en-US" altLang="en-US" sz="1600" b="1"/>
              <a:t>Schedule</a:t>
            </a:r>
          </a:p>
          <a:p>
            <a:pPr algn="ctr" eaLnBrk="1" hangingPunct="1">
              <a:spcBef>
                <a:spcPct val="0"/>
              </a:spcBef>
              <a:buClrTx/>
              <a:buSzTx/>
              <a:buFontTx/>
              <a:buNone/>
            </a:pPr>
            <a:r>
              <a:rPr lang="en-US" altLang="en-US" sz="1600" b="1"/>
              <a:t>Sketch</a:t>
            </a:r>
          </a:p>
          <a:p>
            <a:pPr algn="ctr" eaLnBrk="1" hangingPunct="1">
              <a:spcBef>
                <a:spcPct val="0"/>
              </a:spcBef>
              <a:buClrTx/>
              <a:buSzTx/>
              <a:buFontTx/>
              <a:buNone/>
            </a:pPr>
            <a:r>
              <a:rPr lang="en-US" altLang="en-US" sz="1600" b="1"/>
              <a:t>Solve</a:t>
            </a:r>
          </a:p>
          <a:p>
            <a:pPr algn="ctr" eaLnBrk="1" hangingPunct="1">
              <a:spcBef>
                <a:spcPct val="0"/>
              </a:spcBef>
              <a:buClrTx/>
              <a:buSzTx/>
              <a:buFontTx/>
              <a:buNone/>
            </a:pPr>
            <a:r>
              <a:rPr lang="en-US" altLang="en-US" sz="1600" b="1"/>
              <a:t>Translate</a:t>
            </a:r>
          </a:p>
          <a:p>
            <a:pPr algn="ctr" eaLnBrk="1" hangingPunct="1">
              <a:spcBef>
                <a:spcPct val="0"/>
              </a:spcBef>
              <a:buClrTx/>
              <a:buSzTx/>
              <a:buFontTx/>
              <a:buNone/>
            </a:pPr>
            <a:r>
              <a:rPr lang="en-US" altLang="en-US" sz="1600" b="1"/>
              <a:t>Use</a:t>
            </a:r>
          </a:p>
          <a:p>
            <a:pPr algn="ctr" eaLnBrk="1" hangingPunct="1">
              <a:spcBef>
                <a:spcPct val="0"/>
              </a:spcBef>
              <a:buClrTx/>
              <a:buSzTx/>
              <a:buFontTx/>
              <a:buNone/>
            </a:pPr>
            <a:r>
              <a:rPr lang="en-US" altLang="en-US" sz="1600" b="1"/>
              <a:t>Write</a:t>
            </a:r>
            <a:endParaRPr lang="en-US" altLang="en-US" sz="1200"/>
          </a:p>
        </p:txBody>
      </p:sp>
      <p:sp>
        <p:nvSpPr>
          <p:cNvPr id="29709" name="Rectangle 13"/>
          <p:cNvSpPr>
            <a:spLocks noChangeArrowheads="1"/>
          </p:cNvSpPr>
          <p:nvPr/>
        </p:nvSpPr>
        <p:spPr bwMode="auto">
          <a:xfrm>
            <a:off x="5181600" y="12192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120000"/>
              </a:lnSpc>
              <a:spcBef>
                <a:spcPct val="0"/>
              </a:spcBef>
              <a:buClrTx/>
              <a:buSzTx/>
              <a:buFontTx/>
              <a:buNone/>
            </a:pPr>
            <a:r>
              <a:rPr lang="en-US" altLang="en-US" sz="1600" b="1"/>
              <a:t>Analyze</a:t>
            </a:r>
          </a:p>
          <a:p>
            <a:pPr algn="ctr" eaLnBrk="1" hangingPunct="1">
              <a:lnSpc>
                <a:spcPct val="120000"/>
              </a:lnSpc>
              <a:spcBef>
                <a:spcPct val="0"/>
              </a:spcBef>
              <a:buClrTx/>
              <a:buSzTx/>
              <a:buFontTx/>
              <a:buNone/>
            </a:pPr>
            <a:r>
              <a:rPr lang="en-US" altLang="en-US" sz="1600" b="1"/>
              <a:t>Appraise</a:t>
            </a:r>
          </a:p>
          <a:p>
            <a:pPr algn="ctr" eaLnBrk="1" hangingPunct="1">
              <a:lnSpc>
                <a:spcPct val="120000"/>
              </a:lnSpc>
              <a:spcBef>
                <a:spcPct val="0"/>
              </a:spcBef>
              <a:buClrTx/>
              <a:buSzTx/>
              <a:buFontTx/>
              <a:buNone/>
            </a:pPr>
            <a:r>
              <a:rPr lang="en-US" altLang="en-US" sz="1600" b="1"/>
              <a:t>Calculate</a:t>
            </a:r>
          </a:p>
          <a:p>
            <a:pPr algn="ctr" eaLnBrk="1" hangingPunct="1">
              <a:lnSpc>
                <a:spcPct val="120000"/>
              </a:lnSpc>
              <a:spcBef>
                <a:spcPct val="0"/>
              </a:spcBef>
              <a:buClrTx/>
              <a:buSzTx/>
              <a:buFontTx/>
              <a:buNone/>
            </a:pPr>
            <a:r>
              <a:rPr lang="en-US" altLang="en-US" sz="1600" b="1"/>
              <a:t>Categorize</a:t>
            </a:r>
          </a:p>
          <a:p>
            <a:pPr algn="ctr" eaLnBrk="1" hangingPunct="1">
              <a:lnSpc>
                <a:spcPct val="120000"/>
              </a:lnSpc>
              <a:spcBef>
                <a:spcPct val="0"/>
              </a:spcBef>
              <a:buClrTx/>
              <a:buSzTx/>
              <a:buFontTx/>
              <a:buNone/>
            </a:pPr>
            <a:r>
              <a:rPr lang="en-US" altLang="en-US" sz="1600" b="1"/>
              <a:t>Classify</a:t>
            </a:r>
          </a:p>
          <a:p>
            <a:pPr algn="ctr" eaLnBrk="1" hangingPunct="1">
              <a:lnSpc>
                <a:spcPct val="120000"/>
              </a:lnSpc>
              <a:spcBef>
                <a:spcPct val="0"/>
              </a:spcBef>
              <a:buClrTx/>
              <a:buSzTx/>
              <a:buFontTx/>
              <a:buNone/>
            </a:pPr>
            <a:r>
              <a:rPr lang="en-US" altLang="en-US" sz="1600" b="1"/>
              <a:t>Compare</a:t>
            </a:r>
          </a:p>
          <a:p>
            <a:pPr algn="ctr" eaLnBrk="1" hangingPunct="1">
              <a:lnSpc>
                <a:spcPct val="120000"/>
              </a:lnSpc>
              <a:spcBef>
                <a:spcPct val="0"/>
              </a:spcBef>
              <a:buClrTx/>
              <a:buSzTx/>
              <a:buFontTx/>
              <a:buNone/>
            </a:pPr>
            <a:r>
              <a:rPr lang="en-US" altLang="en-US" sz="1600" b="1"/>
              <a:t>Debate</a:t>
            </a:r>
          </a:p>
          <a:p>
            <a:pPr algn="ctr" eaLnBrk="1" hangingPunct="1">
              <a:lnSpc>
                <a:spcPct val="120000"/>
              </a:lnSpc>
              <a:spcBef>
                <a:spcPct val="0"/>
              </a:spcBef>
              <a:buClrTx/>
              <a:buSzTx/>
              <a:buFontTx/>
              <a:buNone/>
            </a:pPr>
            <a:r>
              <a:rPr lang="en-US" altLang="en-US" sz="1600" b="1"/>
              <a:t>Diagram</a:t>
            </a:r>
          </a:p>
          <a:p>
            <a:pPr algn="ctr" eaLnBrk="1" hangingPunct="1">
              <a:lnSpc>
                <a:spcPct val="120000"/>
              </a:lnSpc>
              <a:spcBef>
                <a:spcPct val="0"/>
              </a:spcBef>
              <a:buClrTx/>
              <a:buSzTx/>
              <a:buFontTx/>
              <a:buNone/>
            </a:pPr>
            <a:r>
              <a:rPr lang="en-US" altLang="en-US" sz="1600" b="1"/>
              <a:t>Differentiate</a:t>
            </a:r>
          </a:p>
          <a:p>
            <a:pPr algn="ctr" eaLnBrk="1" hangingPunct="1">
              <a:lnSpc>
                <a:spcPct val="120000"/>
              </a:lnSpc>
              <a:spcBef>
                <a:spcPct val="0"/>
              </a:spcBef>
              <a:buClrTx/>
              <a:buSzTx/>
              <a:buFontTx/>
              <a:buNone/>
            </a:pPr>
            <a:r>
              <a:rPr lang="en-US" altLang="en-US" sz="1600" b="1"/>
              <a:t>Distinguish</a:t>
            </a:r>
          </a:p>
          <a:p>
            <a:pPr algn="ctr" eaLnBrk="1" hangingPunct="1">
              <a:lnSpc>
                <a:spcPct val="120000"/>
              </a:lnSpc>
              <a:spcBef>
                <a:spcPct val="0"/>
              </a:spcBef>
              <a:buClrTx/>
              <a:buSzTx/>
              <a:buFontTx/>
              <a:buNone/>
            </a:pPr>
            <a:r>
              <a:rPr lang="en-US" altLang="en-US" sz="1600" b="1"/>
              <a:t>Examine</a:t>
            </a:r>
          </a:p>
          <a:p>
            <a:pPr algn="ctr" eaLnBrk="1" hangingPunct="1">
              <a:lnSpc>
                <a:spcPct val="120000"/>
              </a:lnSpc>
              <a:spcBef>
                <a:spcPct val="0"/>
              </a:spcBef>
              <a:buClrTx/>
              <a:buSzTx/>
              <a:buFontTx/>
              <a:buNone/>
            </a:pPr>
            <a:r>
              <a:rPr lang="en-US" altLang="en-US" sz="1600" b="1"/>
              <a:t>Experiment</a:t>
            </a:r>
          </a:p>
          <a:p>
            <a:pPr algn="ctr" eaLnBrk="1" hangingPunct="1">
              <a:lnSpc>
                <a:spcPct val="120000"/>
              </a:lnSpc>
              <a:spcBef>
                <a:spcPct val="0"/>
              </a:spcBef>
              <a:buClrTx/>
              <a:buSzTx/>
              <a:buFontTx/>
              <a:buNone/>
            </a:pPr>
            <a:r>
              <a:rPr lang="en-US" altLang="en-US" sz="1600" b="1"/>
              <a:t>Inspect</a:t>
            </a:r>
          </a:p>
          <a:p>
            <a:pPr algn="ctr" eaLnBrk="1" hangingPunct="1">
              <a:lnSpc>
                <a:spcPct val="120000"/>
              </a:lnSpc>
              <a:spcBef>
                <a:spcPct val="0"/>
              </a:spcBef>
              <a:buClrTx/>
              <a:buSzTx/>
              <a:buFontTx/>
              <a:buNone/>
            </a:pPr>
            <a:r>
              <a:rPr lang="en-US" altLang="en-US" sz="1600" b="1"/>
              <a:t>Inventory</a:t>
            </a:r>
          </a:p>
          <a:p>
            <a:pPr algn="ctr" eaLnBrk="1" hangingPunct="1">
              <a:lnSpc>
                <a:spcPct val="120000"/>
              </a:lnSpc>
              <a:spcBef>
                <a:spcPct val="0"/>
              </a:spcBef>
              <a:buClrTx/>
              <a:buSzTx/>
              <a:buFontTx/>
              <a:buNone/>
            </a:pPr>
            <a:r>
              <a:rPr lang="en-US" altLang="en-US" sz="1600" b="1"/>
              <a:t>Question</a:t>
            </a:r>
          </a:p>
          <a:p>
            <a:pPr algn="ctr" eaLnBrk="1" hangingPunct="1">
              <a:lnSpc>
                <a:spcPct val="120000"/>
              </a:lnSpc>
              <a:spcBef>
                <a:spcPct val="0"/>
              </a:spcBef>
              <a:buClrTx/>
              <a:buSzTx/>
              <a:buFontTx/>
              <a:buNone/>
            </a:pPr>
            <a:r>
              <a:rPr lang="en-US" altLang="en-US" sz="1600" b="1"/>
              <a:t>Separate</a:t>
            </a:r>
          </a:p>
          <a:p>
            <a:pPr algn="ctr" eaLnBrk="1" hangingPunct="1">
              <a:lnSpc>
                <a:spcPct val="120000"/>
              </a:lnSpc>
              <a:spcBef>
                <a:spcPct val="0"/>
              </a:spcBef>
              <a:buClrTx/>
              <a:buSzTx/>
              <a:buFontTx/>
              <a:buNone/>
            </a:pPr>
            <a:r>
              <a:rPr lang="en-US" altLang="en-US" sz="1600" b="1"/>
              <a:t>Summarize</a:t>
            </a:r>
          </a:p>
          <a:p>
            <a:pPr algn="ctr" eaLnBrk="1" hangingPunct="1">
              <a:lnSpc>
                <a:spcPct val="120000"/>
              </a:lnSpc>
              <a:spcBef>
                <a:spcPct val="0"/>
              </a:spcBef>
              <a:buClrTx/>
              <a:buSzTx/>
              <a:buFontTx/>
              <a:buNone/>
            </a:pPr>
            <a:r>
              <a:rPr lang="en-US" altLang="en-US" sz="1600" b="1"/>
              <a:t>Test</a:t>
            </a:r>
            <a:endParaRPr lang="en-US" altLang="en-US" sz="1200"/>
          </a:p>
        </p:txBody>
      </p:sp>
      <p:sp>
        <p:nvSpPr>
          <p:cNvPr id="29710" name="Rectangle 14"/>
          <p:cNvSpPr>
            <a:spLocks noChangeArrowheads="1"/>
          </p:cNvSpPr>
          <p:nvPr/>
        </p:nvSpPr>
        <p:spPr bwMode="auto">
          <a:xfrm>
            <a:off x="6553200" y="12192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120000"/>
              </a:lnSpc>
              <a:spcBef>
                <a:spcPct val="0"/>
              </a:spcBef>
              <a:buClrTx/>
              <a:buSzTx/>
              <a:buFontTx/>
              <a:buNone/>
            </a:pPr>
            <a:r>
              <a:rPr lang="en-US" altLang="en-US" sz="1600" b="1"/>
              <a:t>Arrange</a:t>
            </a:r>
          </a:p>
          <a:p>
            <a:pPr algn="ctr" eaLnBrk="1" hangingPunct="1">
              <a:lnSpc>
                <a:spcPct val="120000"/>
              </a:lnSpc>
              <a:spcBef>
                <a:spcPct val="0"/>
              </a:spcBef>
              <a:buClrTx/>
              <a:buSzTx/>
              <a:buFontTx/>
              <a:buNone/>
            </a:pPr>
            <a:r>
              <a:rPr lang="en-US" altLang="en-US" sz="1600" b="1"/>
              <a:t>Assemble</a:t>
            </a:r>
          </a:p>
          <a:p>
            <a:pPr algn="ctr" eaLnBrk="1" hangingPunct="1">
              <a:lnSpc>
                <a:spcPct val="120000"/>
              </a:lnSpc>
              <a:spcBef>
                <a:spcPct val="0"/>
              </a:spcBef>
              <a:buClrTx/>
              <a:buSzTx/>
              <a:buFontTx/>
              <a:buNone/>
            </a:pPr>
            <a:r>
              <a:rPr lang="en-US" altLang="en-US" sz="1600" b="1"/>
              <a:t>Collect</a:t>
            </a:r>
          </a:p>
          <a:p>
            <a:pPr algn="ctr" eaLnBrk="1" hangingPunct="1">
              <a:lnSpc>
                <a:spcPct val="120000"/>
              </a:lnSpc>
              <a:spcBef>
                <a:spcPct val="0"/>
              </a:spcBef>
              <a:buClrTx/>
              <a:buSzTx/>
              <a:buFontTx/>
              <a:buNone/>
            </a:pPr>
            <a:r>
              <a:rPr lang="en-US" altLang="en-US" sz="1600" b="1"/>
              <a:t>Compose</a:t>
            </a:r>
          </a:p>
          <a:p>
            <a:pPr algn="ctr" eaLnBrk="1" hangingPunct="1">
              <a:lnSpc>
                <a:spcPct val="120000"/>
              </a:lnSpc>
              <a:spcBef>
                <a:spcPct val="0"/>
              </a:spcBef>
              <a:buClrTx/>
              <a:buSzTx/>
              <a:buFontTx/>
              <a:buNone/>
            </a:pPr>
            <a:r>
              <a:rPr lang="en-US" altLang="en-US" sz="1600" b="1"/>
              <a:t>Construct</a:t>
            </a:r>
          </a:p>
          <a:p>
            <a:pPr algn="ctr" eaLnBrk="1" hangingPunct="1">
              <a:lnSpc>
                <a:spcPct val="120000"/>
              </a:lnSpc>
              <a:spcBef>
                <a:spcPct val="0"/>
              </a:spcBef>
              <a:buClrTx/>
              <a:buSzTx/>
              <a:buFontTx/>
              <a:buNone/>
            </a:pPr>
            <a:r>
              <a:rPr lang="en-US" altLang="en-US" sz="1600" b="1"/>
              <a:t>Create</a:t>
            </a:r>
          </a:p>
          <a:p>
            <a:pPr algn="ctr" eaLnBrk="1" hangingPunct="1">
              <a:lnSpc>
                <a:spcPct val="120000"/>
              </a:lnSpc>
              <a:spcBef>
                <a:spcPct val="0"/>
              </a:spcBef>
              <a:buClrTx/>
              <a:buSzTx/>
              <a:buFontTx/>
              <a:buNone/>
            </a:pPr>
            <a:r>
              <a:rPr lang="en-US" altLang="en-US" sz="1600" b="1"/>
              <a:t>Design</a:t>
            </a:r>
          </a:p>
          <a:p>
            <a:pPr algn="ctr" eaLnBrk="1" hangingPunct="1">
              <a:lnSpc>
                <a:spcPct val="120000"/>
              </a:lnSpc>
              <a:spcBef>
                <a:spcPct val="0"/>
              </a:spcBef>
              <a:buClrTx/>
              <a:buSzTx/>
              <a:buFontTx/>
              <a:buNone/>
            </a:pPr>
            <a:r>
              <a:rPr lang="en-US" altLang="en-US" sz="1600" b="1"/>
              <a:t>Formulate</a:t>
            </a:r>
          </a:p>
          <a:p>
            <a:pPr algn="ctr" eaLnBrk="1" hangingPunct="1">
              <a:lnSpc>
                <a:spcPct val="120000"/>
              </a:lnSpc>
              <a:spcBef>
                <a:spcPct val="0"/>
              </a:spcBef>
              <a:buClrTx/>
              <a:buSzTx/>
              <a:buFontTx/>
              <a:buNone/>
            </a:pPr>
            <a:r>
              <a:rPr lang="en-US" altLang="en-US" sz="1600" b="1"/>
              <a:t>Integrate</a:t>
            </a:r>
          </a:p>
          <a:p>
            <a:pPr algn="ctr" eaLnBrk="1" hangingPunct="1">
              <a:lnSpc>
                <a:spcPct val="120000"/>
              </a:lnSpc>
              <a:spcBef>
                <a:spcPct val="0"/>
              </a:spcBef>
              <a:buClrTx/>
              <a:buSzTx/>
              <a:buFontTx/>
              <a:buNone/>
            </a:pPr>
            <a:r>
              <a:rPr lang="en-US" altLang="en-US" sz="1600" b="1"/>
              <a:t>Manage</a:t>
            </a:r>
          </a:p>
          <a:p>
            <a:pPr algn="ctr" eaLnBrk="1" hangingPunct="1">
              <a:lnSpc>
                <a:spcPct val="120000"/>
              </a:lnSpc>
              <a:spcBef>
                <a:spcPct val="0"/>
              </a:spcBef>
              <a:buClrTx/>
              <a:buSzTx/>
              <a:buFontTx/>
              <a:buNone/>
            </a:pPr>
            <a:r>
              <a:rPr lang="en-US" altLang="en-US" sz="1600" b="1"/>
              <a:t>Organize</a:t>
            </a:r>
          </a:p>
          <a:p>
            <a:pPr algn="ctr" eaLnBrk="1" hangingPunct="1">
              <a:lnSpc>
                <a:spcPct val="120000"/>
              </a:lnSpc>
              <a:spcBef>
                <a:spcPct val="0"/>
              </a:spcBef>
              <a:buClrTx/>
              <a:buSzTx/>
              <a:buFontTx/>
              <a:buNone/>
            </a:pPr>
            <a:r>
              <a:rPr lang="en-US" altLang="en-US" sz="1600" b="1"/>
              <a:t>Plan</a:t>
            </a:r>
          </a:p>
          <a:p>
            <a:pPr algn="ctr" eaLnBrk="1" hangingPunct="1">
              <a:lnSpc>
                <a:spcPct val="120000"/>
              </a:lnSpc>
              <a:spcBef>
                <a:spcPct val="0"/>
              </a:spcBef>
              <a:buClrTx/>
              <a:buSzTx/>
              <a:buFontTx/>
              <a:buNone/>
            </a:pPr>
            <a:r>
              <a:rPr lang="en-US" altLang="en-US" sz="1600" b="1"/>
              <a:t>Prepare</a:t>
            </a:r>
          </a:p>
          <a:p>
            <a:pPr algn="ctr" eaLnBrk="1" hangingPunct="1">
              <a:lnSpc>
                <a:spcPct val="120000"/>
              </a:lnSpc>
              <a:spcBef>
                <a:spcPct val="0"/>
              </a:spcBef>
              <a:buClrTx/>
              <a:buSzTx/>
              <a:buFontTx/>
              <a:buNone/>
            </a:pPr>
            <a:r>
              <a:rPr lang="en-US" altLang="en-US" sz="1600" b="1"/>
              <a:t>Prescribe</a:t>
            </a:r>
          </a:p>
          <a:p>
            <a:pPr algn="ctr" eaLnBrk="1" hangingPunct="1">
              <a:lnSpc>
                <a:spcPct val="120000"/>
              </a:lnSpc>
              <a:spcBef>
                <a:spcPct val="0"/>
              </a:spcBef>
              <a:buClrTx/>
              <a:buSzTx/>
              <a:buFontTx/>
              <a:buNone/>
            </a:pPr>
            <a:r>
              <a:rPr lang="en-US" altLang="en-US" sz="1600" b="1"/>
              <a:t>Produce</a:t>
            </a:r>
            <a:br>
              <a:rPr lang="en-US" altLang="en-US" sz="1600" b="1"/>
            </a:br>
            <a:r>
              <a:rPr lang="en-US" altLang="en-US" sz="1600" b="1"/>
              <a:t>Propose</a:t>
            </a:r>
          </a:p>
          <a:p>
            <a:pPr algn="ctr" eaLnBrk="1" hangingPunct="1">
              <a:lnSpc>
                <a:spcPct val="120000"/>
              </a:lnSpc>
              <a:spcBef>
                <a:spcPct val="0"/>
              </a:spcBef>
              <a:buClrTx/>
              <a:buSzTx/>
              <a:buFontTx/>
              <a:buNone/>
            </a:pPr>
            <a:r>
              <a:rPr lang="en-US" altLang="en-US" sz="1600" b="1"/>
              <a:t>Specify</a:t>
            </a:r>
          </a:p>
          <a:p>
            <a:pPr algn="ctr" eaLnBrk="1" hangingPunct="1">
              <a:lnSpc>
                <a:spcPct val="120000"/>
              </a:lnSpc>
              <a:spcBef>
                <a:spcPct val="0"/>
              </a:spcBef>
              <a:buClrTx/>
              <a:buSzTx/>
              <a:buFontTx/>
              <a:buNone/>
            </a:pPr>
            <a:r>
              <a:rPr lang="en-US" altLang="en-US" sz="1600" b="1"/>
              <a:t>Synthesize</a:t>
            </a:r>
          </a:p>
          <a:p>
            <a:pPr algn="ctr" eaLnBrk="1" hangingPunct="1">
              <a:lnSpc>
                <a:spcPct val="120000"/>
              </a:lnSpc>
              <a:spcBef>
                <a:spcPct val="0"/>
              </a:spcBef>
              <a:buClrTx/>
              <a:buSzTx/>
              <a:buFontTx/>
              <a:buNone/>
            </a:pPr>
            <a:r>
              <a:rPr lang="en-US" altLang="en-US" sz="1600" b="1"/>
              <a:t>Write</a:t>
            </a:r>
            <a:endParaRPr lang="en-US" altLang="en-US" sz="1200"/>
          </a:p>
          <a:p>
            <a:pPr algn="ctr" eaLnBrk="1" hangingPunct="1">
              <a:spcBef>
                <a:spcPct val="0"/>
              </a:spcBef>
              <a:buClrTx/>
              <a:buSzTx/>
              <a:buFontTx/>
              <a:buNone/>
            </a:pPr>
            <a:endParaRPr lang="en-US" altLang="en-US" sz="1200"/>
          </a:p>
        </p:txBody>
      </p:sp>
      <p:sp>
        <p:nvSpPr>
          <p:cNvPr id="29711" name="Rectangle 15"/>
          <p:cNvSpPr>
            <a:spLocks noChangeArrowheads="1"/>
          </p:cNvSpPr>
          <p:nvPr/>
        </p:nvSpPr>
        <p:spPr bwMode="auto">
          <a:xfrm>
            <a:off x="8001000" y="1219200"/>
            <a:ext cx="91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120000"/>
              </a:lnSpc>
              <a:spcBef>
                <a:spcPct val="0"/>
              </a:spcBef>
              <a:buClrTx/>
              <a:buSzTx/>
              <a:buFontTx/>
              <a:buNone/>
            </a:pPr>
            <a:r>
              <a:rPr lang="en-US" altLang="en-US" sz="1600" b="1"/>
              <a:t>Appraise</a:t>
            </a:r>
          </a:p>
          <a:p>
            <a:pPr algn="ctr" eaLnBrk="1" hangingPunct="1">
              <a:lnSpc>
                <a:spcPct val="120000"/>
              </a:lnSpc>
              <a:spcBef>
                <a:spcPct val="0"/>
              </a:spcBef>
              <a:buClrTx/>
              <a:buSzTx/>
              <a:buFontTx/>
              <a:buNone/>
            </a:pPr>
            <a:r>
              <a:rPr lang="en-US" altLang="en-US" sz="1600" b="1"/>
              <a:t>Assess</a:t>
            </a:r>
          </a:p>
          <a:p>
            <a:pPr algn="ctr" eaLnBrk="1" hangingPunct="1">
              <a:lnSpc>
                <a:spcPct val="120000"/>
              </a:lnSpc>
              <a:spcBef>
                <a:spcPct val="0"/>
              </a:spcBef>
              <a:buClrTx/>
              <a:buSzTx/>
              <a:buFontTx/>
              <a:buNone/>
            </a:pPr>
            <a:r>
              <a:rPr lang="en-US" altLang="en-US" sz="1600" b="1"/>
              <a:t>Choose</a:t>
            </a:r>
          </a:p>
          <a:p>
            <a:pPr algn="ctr" eaLnBrk="1" hangingPunct="1">
              <a:lnSpc>
                <a:spcPct val="120000"/>
              </a:lnSpc>
              <a:spcBef>
                <a:spcPct val="0"/>
              </a:spcBef>
              <a:buClrTx/>
              <a:buSzTx/>
              <a:buFontTx/>
              <a:buNone/>
            </a:pPr>
            <a:r>
              <a:rPr lang="en-US" altLang="en-US" sz="1600" b="1"/>
              <a:t>Compare</a:t>
            </a:r>
          </a:p>
          <a:p>
            <a:pPr algn="ctr" eaLnBrk="1" hangingPunct="1">
              <a:lnSpc>
                <a:spcPct val="120000"/>
              </a:lnSpc>
              <a:spcBef>
                <a:spcPct val="0"/>
              </a:spcBef>
              <a:buClrTx/>
              <a:buSzTx/>
              <a:buFontTx/>
              <a:buNone/>
            </a:pPr>
            <a:r>
              <a:rPr lang="en-US" altLang="en-US" sz="1600" b="1"/>
              <a:t>Criticize</a:t>
            </a:r>
          </a:p>
          <a:p>
            <a:pPr algn="ctr" eaLnBrk="1" hangingPunct="1">
              <a:lnSpc>
                <a:spcPct val="120000"/>
              </a:lnSpc>
              <a:spcBef>
                <a:spcPct val="0"/>
              </a:spcBef>
              <a:buClrTx/>
              <a:buSzTx/>
              <a:buFontTx/>
              <a:buNone/>
            </a:pPr>
            <a:r>
              <a:rPr lang="en-US" altLang="en-US" sz="1600" b="1"/>
              <a:t>Determine</a:t>
            </a:r>
          </a:p>
          <a:p>
            <a:pPr algn="ctr" eaLnBrk="1" hangingPunct="1">
              <a:lnSpc>
                <a:spcPct val="120000"/>
              </a:lnSpc>
              <a:spcBef>
                <a:spcPct val="0"/>
              </a:spcBef>
              <a:buClrTx/>
              <a:buSzTx/>
              <a:buFontTx/>
              <a:buNone/>
            </a:pPr>
            <a:r>
              <a:rPr lang="en-US" altLang="en-US" sz="1600" b="1"/>
              <a:t>Estimate</a:t>
            </a:r>
          </a:p>
          <a:p>
            <a:pPr algn="ctr" eaLnBrk="1" hangingPunct="1">
              <a:lnSpc>
                <a:spcPct val="120000"/>
              </a:lnSpc>
              <a:spcBef>
                <a:spcPct val="0"/>
              </a:spcBef>
              <a:buClrTx/>
              <a:buSzTx/>
              <a:buFontTx/>
              <a:buNone/>
            </a:pPr>
            <a:r>
              <a:rPr lang="en-US" altLang="en-US" sz="1600" b="1"/>
              <a:t>Evaluate</a:t>
            </a:r>
          </a:p>
          <a:p>
            <a:pPr algn="ctr" eaLnBrk="1" hangingPunct="1">
              <a:lnSpc>
                <a:spcPct val="120000"/>
              </a:lnSpc>
              <a:spcBef>
                <a:spcPct val="0"/>
              </a:spcBef>
              <a:buClrTx/>
              <a:buSzTx/>
              <a:buFontTx/>
              <a:buNone/>
            </a:pPr>
            <a:r>
              <a:rPr lang="en-US" altLang="en-US" sz="1600" b="1"/>
              <a:t>Grade</a:t>
            </a:r>
          </a:p>
          <a:p>
            <a:pPr algn="ctr" eaLnBrk="1" hangingPunct="1">
              <a:lnSpc>
                <a:spcPct val="120000"/>
              </a:lnSpc>
              <a:spcBef>
                <a:spcPct val="0"/>
              </a:spcBef>
              <a:buClrTx/>
              <a:buSzTx/>
              <a:buFontTx/>
              <a:buNone/>
            </a:pPr>
            <a:r>
              <a:rPr lang="en-US" altLang="en-US" sz="1600" b="1"/>
              <a:t>Judge</a:t>
            </a:r>
          </a:p>
          <a:p>
            <a:pPr algn="ctr" eaLnBrk="1" hangingPunct="1">
              <a:lnSpc>
                <a:spcPct val="120000"/>
              </a:lnSpc>
              <a:spcBef>
                <a:spcPct val="0"/>
              </a:spcBef>
              <a:buClrTx/>
              <a:buSzTx/>
              <a:buFontTx/>
              <a:buNone/>
            </a:pPr>
            <a:r>
              <a:rPr lang="en-US" altLang="en-US" sz="1600" b="1"/>
              <a:t>Measure</a:t>
            </a:r>
          </a:p>
          <a:p>
            <a:pPr algn="ctr" eaLnBrk="1" hangingPunct="1">
              <a:lnSpc>
                <a:spcPct val="120000"/>
              </a:lnSpc>
              <a:spcBef>
                <a:spcPct val="0"/>
              </a:spcBef>
              <a:buClrTx/>
              <a:buSzTx/>
              <a:buFontTx/>
              <a:buNone/>
            </a:pPr>
            <a:r>
              <a:rPr lang="en-US" altLang="en-US" sz="1600" b="1"/>
              <a:t>Rank</a:t>
            </a:r>
          </a:p>
          <a:p>
            <a:pPr algn="ctr" eaLnBrk="1" hangingPunct="1">
              <a:lnSpc>
                <a:spcPct val="120000"/>
              </a:lnSpc>
              <a:spcBef>
                <a:spcPct val="0"/>
              </a:spcBef>
              <a:buClrTx/>
              <a:buSzTx/>
              <a:buFontTx/>
              <a:buNone/>
            </a:pPr>
            <a:r>
              <a:rPr lang="en-US" altLang="en-US" sz="1600" b="1"/>
              <a:t>Rate</a:t>
            </a:r>
          </a:p>
          <a:p>
            <a:pPr algn="ctr" eaLnBrk="1" hangingPunct="1">
              <a:lnSpc>
                <a:spcPct val="120000"/>
              </a:lnSpc>
              <a:spcBef>
                <a:spcPct val="0"/>
              </a:spcBef>
              <a:buClrTx/>
              <a:buSzTx/>
              <a:buFontTx/>
              <a:buNone/>
            </a:pPr>
            <a:r>
              <a:rPr lang="en-US" altLang="en-US" sz="1600" b="1"/>
              <a:t>Recommend</a:t>
            </a:r>
          </a:p>
          <a:p>
            <a:pPr algn="ctr" eaLnBrk="1" hangingPunct="1">
              <a:lnSpc>
                <a:spcPct val="120000"/>
              </a:lnSpc>
              <a:spcBef>
                <a:spcPct val="0"/>
              </a:spcBef>
              <a:buClrTx/>
              <a:buSzTx/>
              <a:buFontTx/>
              <a:buNone/>
            </a:pPr>
            <a:r>
              <a:rPr lang="en-US" altLang="en-US" sz="1600" b="1"/>
              <a:t>Revise</a:t>
            </a:r>
          </a:p>
          <a:p>
            <a:pPr algn="ctr" eaLnBrk="1" hangingPunct="1">
              <a:lnSpc>
                <a:spcPct val="120000"/>
              </a:lnSpc>
              <a:spcBef>
                <a:spcPct val="0"/>
              </a:spcBef>
              <a:buClrTx/>
              <a:buSzTx/>
              <a:buFontTx/>
              <a:buNone/>
            </a:pPr>
            <a:r>
              <a:rPr lang="en-US" altLang="en-US" sz="1600" b="1"/>
              <a:t>Score</a:t>
            </a:r>
          </a:p>
          <a:p>
            <a:pPr algn="ctr" eaLnBrk="1" hangingPunct="1">
              <a:lnSpc>
                <a:spcPct val="120000"/>
              </a:lnSpc>
              <a:spcBef>
                <a:spcPct val="0"/>
              </a:spcBef>
              <a:buClrTx/>
              <a:buSzTx/>
              <a:buFontTx/>
              <a:buNone/>
            </a:pPr>
            <a:r>
              <a:rPr lang="en-US" altLang="en-US" sz="1600" b="1"/>
              <a:t>Select</a:t>
            </a:r>
          </a:p>
          <a:p>
            <a:pPr algn="ctr" eaLnBrk="1" hangingPunct="1">
              <a:lnSpc>
                <a:spcPct val="120000"/>
              </a:lnSpc>
              <a:spcBef>
                <a:spcPct val="0"/>
              </a:spcBef>
              <a:buClrTx/>
              <a:buSzTx/>
              <a:buFontTx/>
              <a:buNone/>
            </a:pPr>
            <a:r>
              <a:rPr lang="en-US" altLang="en-US" sz="1600" b="1"/>
              <a:t>Standardize</a:t>
            </a:r>
          </a:p>
          <a:p>
            <a:pPr algn="ctr" eaLnBrk="1" hangingPunct="1">
              <a:lnSpc>
                <a:spcPct val="120000"/>
              </a:lnSpc>
              <a:spcBef>
                <a:spcPct val="0"/>
              </a:spcBef>
              <a:buClrTx/>
              <a:buSzTx/>
              <a:buFontTx/>
              <a:buNone/>
            </a:pPr>
            <a:r>
              <a:rPr lang="en-US" altLang="en-US" sz="1600" b="1"/>
              <a:t>Test</a:t>
            </a:r>
          </a:p>
          <a:p>
            <a:pPr algn="ctr" eaLnBrk="1" hangingPunct="1">
              <a:lnSpc>
                <a:spcPct val="120000"/>
              </a:lnSpc>
              <a:spcBef>
                <a:spcPct val="0"/>
              </a:spcBef>
              <a:buClrTx/>
              <a:buSzTx/>
              <a:buFontTx/>
              <a:buNone/>
            </a:pPr>
            <a:r>
              <a:rPr lang="en-US" altLang="en-US" sz="1600" b="1"/>
              <a:t>Validate</a:t>
            </a:r>
            <a:endParaRPr lang="en-US" altLang="en-US" sz="1200"/>
          </a:p>
        </p:txBody>
      </p:sp>
      <p:sp>
        <p:nvSpPr>
          <p:cNvPr id="29712" name="Rectangle 16"/>
          <p:cNvSpPr>
            <a:spLocks noChangeArrowheads="1"/>
          </p:cNvSpPr>
          <p:nvPr/>
        </p:nvSpPr>
        <p:spPr bwMode="auto">
          <a:xfrm>
            <a:off x="365125" y="32004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90000"/>
              </a:lnSpc>
              <a:spcBef>
                <a:spcPct val="0"/>
              </a:spcBef>
              <a:buClrTx/>
              <a:buSzTx/>
              <a:buFontTx/>
              <a:buNone/>
            </a:pPr>
            <a:endParaRPr lang="en-US" altLang="en-US" sz="1400" b="1"/>
          </a:p>
        </p:txBody>
      </p:sp>
      <p:sp>
        <p:nvSpPr>
          <p:cNvPr id="29713" name="Rectangle 17"/>
          <p:cNvSpPr>
            <a:spLocks noChangeArrowheads="1"/>
          </p:cNvSpPr>
          <p:nvPr/>
        </p:nvSpPr>
        <p:spPr bwMode="auto">
          <a:xfrm>
            <a:off x="365125" y="41148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400" b="1"/>
          </a:p>
        </p:txBody>
      </p:sp>
      <p:sp>
        <p:nvSpPr>
          <p:cNvPr id="29714" name="Rectangle 18"/>
          <p:cNvSpPr>
            <a:spLocks noChangeArrowheads="1"/>
          </p:cNvSpPr>
          <p:nvPr/>
        </p:nvSpPr>
        <p:spPr bwMode="auto">
          <a:xfrm>
            <a:off x="365125" y="51054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90000"/>
              </a:lnSpc>
              <a:spcBef>
                <a:spcPct val="0"/>
              </a:spcBef>
              <a:buClrTx/>
              <a:buSzTx/>
              <a:buFontTx/>
              <a:buNone/>
            </a:pPr>
            <a:endParaRPr lang="en-US" altLang="en-US" sz="1400" b="1"/>
          </a:p>
        </p:txBody>
      </p:sp>
      <p:sp>
        <p:nvSpPr>
          <p:cNvPr id="29715" name="Rectangle 19"/>
          <p:cNvSpPr>
            <a:spLocks noChangeArrowheads="1"/>
          </p:cNvSpPr>
          <p:nvPr/>
        </p:nvSpPr>
        <p:spPr bwMode="auto">
          <a:xfrm>
            <a:off x="381000" y="59436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400" b="1"/>
          </a:p>
        </p:txBody>
      </p:sp>
      <p:sp>
        <p:nvSpPr>
          <p:cNvPr id="29716" name="AutoShape 20"/>
          <p:cNvSpPr>
            <a:spLocks noChangeArrowheads="1"/>
          </p:cNvSpPr>
          <p:nvPr/>
        </p:nvSpPr>
        <p:spPr bwMode="auto">
          <a:xfrm rot="-5400000">
            <a:off x="1143000" y="-1143000"/>
            <a:ext cx="6858000" cy="9144000"/>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29717" name="Rectangle 21"/>
          <p:cNvSpPr>
            <a:spLocks noChangeArrowheads="1"/>
          </p:cNvSpPr>
          <p:nvPr/>
        </p:nvSpPr>
        <p:spPr bwMode="auto">
          <a:xfrm>
            <a:off x="-989013" y="1509713"/>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a:p>
        </p:txBody>
      </p:sp>
      <p:sp>
        <p:nvSpPr>
          <p:cNvPr id="29718" name="AutoShape 22"/>
          <p:cNvSpPr>
            <a:spLocks noChangeArrowheads="1"/>
          </p:cNvSpPr>
          <p:nvPr/>
        </p:nvSpPr>
        <p:spPr bwMode="auto">
          <a:xfrm rot="10800000" flipH="1">
            <a:off x="0" y="0"/>
            <a:ext cx="9144000" cy="3429000"/>
          </a:xfrm>
          <a:prstGeom prst="rtTriangle">
            <a:avLst/>
          </a:prstGeom>
          <a:solidFill>
            <a:srgbClr val="6666FF">
              <a:alpha val="38039"/>
            </a:srgbClr>
          </a:solidFill>
          <a:ln w="12700">
            <a:solidFill>
              <a:schemeClr val="bg2"/>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29719" name="AutoShape 23"/>
          <p:cNvSpPr>
            <a:spLocks noChangeArrowheads="1"/>
          </p:cNvSpPr>
          <p:nvPr/>
        </p:nvSpPr>
        <p:spPr bwMode="auto">
          <a:xfrm rot="10800000" flipH="1" flipV="1">
            <a:off x="0" y="3429000"/>
            <a:ext cx="9144000" cy="3429000"/>
          </a:xfrm>
          <a:prstGeom prst="rtTriangle">
            <a:avLst/>
          </a:prstGeom>
          <a:solidFill>
            <a:srgbClr val="6666FF">
              <a:alpha val="38039"/>
            </a:srgbClr>
          </a:solidFill>
          <a:ln w="12700">
            <a:solidFill>
              <a:schemeClr val="bg2"/>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29720" name="Rectangle 24"/>
          <p:cNvSpPr>
            <a:spLocks noChangeArrowheads="1"/>
          </p:cNvSpPr>
          <p:nvPr/>
        </p:nvSpPr>
        <p:spPr bwMode="auto">
          <a:xfrm>
            <a:off x="228600" y="5029200"/>
            <a:ext cx="3733800" cy="1219200"/>
          </a:xfrm>
          <a:prstGeom prst="rect">
            <a:avLst/>
          </a:prstGeom>
          <a:solidFill>
            <a:schemeClr val="bg1"/>
          </a:solidFill>
          <a:ln w="12700">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70000"/>
              </a:lnSpc>
              <a:spcBef>
                <a:spcPct val="0"/>
              </a:spcBef>
              <a:buClrTx/>
              <a:buSzTx/>
              <a:buFontTx/>
              <a:buNone/>
            </a:pPr>
            <a:r>
              <a:rPr lang="en-US" altLang="en-US"/>
              <a:t>Advanced</a:t>
            </a:r>
          </a:p>
          <a:p>
            <a:pPr algn="ctr" eaLnBrk="1" hangingPunct="1">
              <a:lnSpc>
                <a:spcPct val="70000"/>
              </a:lnSpc>
              <a:spcBef>
                <a:spcPct val="0"/>
              </a:spcBef>
              <a:buClrTx/>
              <a:buSzTx/>
              <a:buFontTx/>
              <a:buNone/>
            </a:pPr>
            <a:r>
              <a:rPr lang="en-US" altLang="en-US"/>
              <a:t>Course / Program</a:t>
            </a:r>
          </a:p>
          <a:p>
            <a:pPr algn="ctr" eaLnBrk="1" hangingPunct="1">
              <a:lnSpc>
                <a:spcPct val="70000"/>
              </a:lnSpc>
              <a:spcBef>
                <a:spcPct val="0"/>
              </a:spcBef>
              <a:buClrTx/>
              <a:buSzTx/>
              <a:buFontTx/>
              <a:buNone/>
            </a:pPr>
            <a:r>
              <a:rPr lang="en-US" altLang="en-US"/>
              <a:t> outcomes</a:t>
            </a:r>
          </a:p>
        </p:txBody>
      </p:sp>
    </p:spTree>
    <p:custDataLst>
      <p:tags r:id="rId1"/>
    </p:custData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z="4800" smtClean="0"/>
              <a:t>Measurements</a:t>
            </a:r>
          </a:p>
        </p:txBody>
      </p:sp>
      <p:sp>
        <p:nvSpPr>
          <p:cNvPr id="3" name="Content Placeholder 2"/>
          <p:cNvSpPr>
            <a:spLocks noGrp="1"/>
          </p:cNvSpPr>
          <p:nvPr>
            <p:ph sz="half" idx="1"/>
          </p:nvPr>
        </p:nvSpPr>
        <p:spPr>
          <a:xfrm>
            <a:off x="4343400" y="1752600"/>
            <a:ext cx="4471988" cy="5507038"/>
          </a:xfrm>
        </p:spPr>
        <p:txBody>
          <a:bodyPr>
            <a:normAutofit fontScale="70000" lnSpcReduction="20000"/>
          </a:bodyPr>
          <a:lstStyle/>
          <a:p>
            <a:pPr marL="82296" indent="0">
              <a:buFont typeface="Wingdings" pitchFamily="2" charset="2"/>
              <a:buNone/>
              <a:defRPr/>
            </a:pPr>
            <a:r>
              <a:rPr lang="en-US" dirty="0" smtClean="0"/>
              <a:t>Complete Measurements Process</a:t>
            </a:r>
          </a:p>
          <a:p>
            <a:pPr>
              <a:defRPr/>
            </a:pPr>
            <a:r>
              <a:rPr lang="en-US" i="1" dirty="0" smtClean="0"/>
              <a:t>What instrument? why?</a:t>
            </a:r>
          </a:p>
          <a:p>
            <a:pPr lvl="1">
              <a:defRPr/>
            </a:pPr>
            <a:r>
              <a:rPr lang="en-US" i="1" dirty="0" smtClean="0"/>
              <a:t>formative or summative assessment?</a:t>
            </a:r>
          </a:p>
          <a:p>
            <a:pPr lvl="1">
              <a:defRPr/>
            </a:pPr>
            <a:r>
              <a:rPr lang="en-US" i="1" dirty="0" smtClean="0"/>
              <a:t>direct or indirect measure?</a:t>
            </a:r>
          </a:p>
          <a:p>
            <a:pPr lvl="1">
              <a:defRPr/>
            </a:pPr>
            <a:r>
              <a:rPr lang="en-US" i="1" u="sng" dirty="0" smtClean="0"/>
              <a:t>if possible, it’s best to use multiple measures</a:t>
            </a:r>
          </a:p>
          <a:p>
            <a:pPr>
              <a:defRPr/>
            </a:pPr>
            <a:r>
              <a:rPr lang="en-US" i="1" dirty="0" smtClean="0"/>
              <a:t>How conduct measurement?</a:t>
            </a:r>
          </a:p>
          <a:p>
            <a:pPr lvl="1">
              <a:defRPr/>
            </a:pPr>
            <a:r>
              <a:rPr lang="en-US" i="1" dirty="0" smtClean="0"/>
              <a:t>which students? when measured? where?</a:t>
            </a:r>
          </a:p>
          <a:p>
            <a:pPr lvl="1">
              <a:defRPr/>
            </a:pPr>
            <a:r>
              <a:rPr lang="en-US" i="1" dirty="0" smtClean="0"/>
              <a:t>how administered? by whom?</a:t>
            </a:r>
          </a:p>
          <a:p>
            <a:pPr lvl="1">
              <a:defRPr/>
            </a:pPr>
            <a:r>
              <a:rPr lang="en-US" i="1" u="sng" dirty="0" smtClean="0"/>
              <a:t>often good to use smaller samples of students; capstone courses</a:t>
            </a:r>
          </a:p>
          <a:p>
            <a:pPr>
              <a:defRPr/>
            </a:pPr>
            <a:r>
              <a:rPr lang="en-US" i="1" dirty="0" smtClean="0"/>
              <a:t>How collect and store data?</a:t>
            </a:r>
          </a:p>
          <a:p>
            <a:pPr>
              <a:defRPr/>
            </a:pPr>
            <a:r>
              <a:rPr lang="en-US" i="1" dirty="0" smtClean="0"/>
              <a:t>Who analyzes data? how? when?</a:t>
            </a:r>
          </a:p>
          <a:p>
            <a:pPr>
              <a:defRPr/>
            </a:pPr>
            <a:r>
              <a:rPr lang="en-US" i="1" dirty="0" smtClean="0"/>
              <a:t>Who reports?</a:t>
            </a:r>
          </a:p>
          <a:p>
            <a:pPr lvl="1">
              <a:defRPr/>
            </a:pPr>
            <a:r>
              <a:rPr lang="en-US" i="1" dirty="0" smtClean="0"/>
              <a:t>to faculty:  how? when? where?</a:t>
            </a:r>
          </a:p>
          <a:p>
            <a:pPr lvl="1">
              <a:defRPr/>
            </a:pPr>
            <a:r>
              <a:rPr lang="en-US" i="1" dirty="0" smtClean="0"/>
              <a:t>to administrators?</a:t>
            </a:r>
          </a:p>
        </p:txBody>
      </p:sp>
      <p:pic>
        <p:nvPicPr>
          <p:cNvPr id="14340" name="Content Placeholder 4" descr="taking test"/>
          <p:cNvPicPr>
            <a:picLocks noGrp="1" noChangeAspect="1"/>
          </p:cNvPicPr>
          <p:nvPr>
            <p:ph sz="half" idx="2"/>
          </p:nvPr>
        </p:nvPicPr>
        <p:blipFill>
          <a:blip r:embed="rId3">
            <a:extLst>
              <a:ext uri="{28A0092B-C50C-407E-A947-70E740481C1C}">
                <a14:useLocalDpi xmlns:a14="http://schemas.microsoft.com/office/drawing/2010/main" val="0"/>
              </a:ext>
            </a:extLst>
          </a:blip>
          <a:srcRect t="-35011" b="-35011"/>
          <a:stretch>
            <a:fillRect/>
          </a:stretch>
        </p:blipFill>
        <p:spPr>
          <a:xfrm>
            <a:off x="708025" y="1676400"/>
            <a:ext cx="3346450" cy="4267200"/>
          </a:xfrm>
        </p:spPr>
      </p:pic>
    </p:spTree>
    <p:custDataLst>
      <p:tags r:id="rId1"/>
    </p:custData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Achievement Targets</a:t>
            </a:r>
          </a:p>
        </p:txBody>
      </p:sp>
      <p:sp>
        <p:nvSpPr>
          <p:cNvPr id="3" name="Content Placeholder 2"/>
          <p:cNvSpPr>
            <a:spLocks noGrp="1"/>
          </p:cNvSpPr>
          <p:nvPr>
            <p:ph sz="half" idx="1"/>
          </p:nvPr>
        </p:nvSpPr>
        <p:spPr>
          <a:xfrm>
            <a:off x="990600" y="1676400"/>
            <a:ext cx="7905750" cy="2493963"/>
          </a:xfrm>
        </p:spPr>
        <p:txBody>
          <a:bodyPr>
            <a:normAutofit fontScale="92500" lnSpcReduction="10000"/>
          </a:bodyPr>
          <a:lstStyle/>
          <a:p>
            <a:pPr>
              <a:defRPr/>
            </a:pPr>
            <a:r>
              <a:rPr lang="en-US" dirty="0" smtClean="0"/>
              <a:t>What kind of performance do you expect from your students on your learning outcomes?</a:t>
            </a:r>
          </a:p>
          <a:p>
            <a:pPr lvl="1">
              <a:defRPr/>
            </a:pPr>
            <a:r>
              <a:rPr lang="en-US" dirty="0" smtClean="0"/>
              <a:t>What is the desirable level of performance for your students</a:t>
            </a:r>
          </a:p>
          <a:p>
            <a:pPr lvl="2">
              <a:defRPr/>
            </a:pPr>
            <a:r>
              <a:rPr lang="en-US" dirty="0" smtClean="0"/>
              <a:t>Rubrics can clarify this (see the next slides)</a:t>
            </a:r>
          </a:p>
          <a:p>
            <a:pPr lvl="1">
              <a:defRPr/>
            </a:pPr>
            <a:r>
              <a:rPr lang="en-US" dirty="0" smtClean="0"/>
              <a:t>What percentage of students do you expect to achieve this?</a:t>
            </a:r>
            <a:endParaRPr lang="en-US" dirty="0"/>
          </a:p>
        </p:txBody>
      </p:sp>
      <p:pic>
        <p:nvPicPr>
          <p:cNvPr id="15364" name="Content Placeholder 7" descr="top of mountain"/>
          <p:cNvPicPr>
            <a:picLocks noGrp="1" noChangeAspect="1"/>
          </p:cNvPicPr>
          <p:nvPr>
            <p:ph sz="half" idx="2"/>
          </p:nvPr>
        </p:nvPicPr>
        <p:blipFill>
          <a:blip r:embed="rId4">
            <a:extLst>
              <a:ext uri="{28A0092B-C50C-407E-A947-70E740481C1C}">
                <a14:useLocalDpi xmlns:a14="http://schemas.microsoft.com/office/drawing/2010/main" val="0"/>
              </a:ext>
            </a:extLst>
          </a:blip>
          <a:srcRect t="-78925" b="-78925"/>
          <a:stretch>
            <a:fillRect/>
          </a:stretch>
        </p:blipFill>
        <p:spPr>
          <a:xfrm>
            <a:off x="2971800" y="1676400"/>
            <a:ext cx="5734050" cy="7310438"/>
          </a:xfrm>
        </p:spPr>
      </p:pic>
    </p:spTree>
    <p:custDataLst>
      <p:tags r:id="rId1"/>
    </p:custData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PQuestion"/>
          <p:cNvSpPr>
            <a:spLocks noGrp="1" noChangeArrowheads="1"/>
          </p:cNvSpPr>
          <p:nvPr>
            <p:ph type="title"/>
          </p:nvPr>
        </p:nvSpPr>
        <p:spPr>
          <a:xfrm>
            <a:off x="990600" y="228600"/>
            <a:ext cx="8610600" cy="1139825"/>
          </a:xfrm>
        </p:spPr>
        <p:txBody>
          <a:bodyPr/>
          <a:lstStyle/>
          <a:p>
            <a:pPr eaLnBrk="1" hangingPunct="1"/>
            <a:r>
              <a:rPr lang="en-US" altLang="en-US" sz="2800" smtClean="0"/>
              <a:t>I have a good sense for how my teaching is “making a difference” in my students’ lives and learning.</a:t>
            </a:r>
            <a:endParaRPr lang="en-US" altLang="en-US" sz="4000" smtClean="0"/>
          </a:p>
        </p:txBody>
      </p:sp>
      <p:graphicFrame>
        <p:nvGraphicFramePr>
          <p:cNvPr id="4099" name="TPChart"/>
          <p:cNvGraphicFramePr>
            <a:graphicFrameLocks noChangeAspect="1"/>
          </p:cNvGraphicFramePr>
          <p:nvPr>
            <p:custDataLst>
              <p:tags r:id="rId3"/>
            </p:custDataLst>
          </p:nvPr>
        </p:nvGraphicFramePr>
        <p:xfrm>
          <a:off x="3352800" y="1524000"/>
          <a:ext cx="5943600" cy="5562600"/>
        </p:xfrm>
        <a:graphic>
          <a:graphicData uri="http://schemas.openxmlformats.org/presentationml/2006/ole">
            <mc:AlternateContent xmlns:mc="http://schemas.openxmlformats.org/markup-compatibility/2006">
              <mc:Choice xmlns:v="urn:schemas-microsoft-com:vml" Requires="v">
                <p:oleObj spid="_x0000_s4107" name="Chart" r:id="rId7" imgW="4572000" imgH="5143470" progId="MSGraph.Chart.8">
                  <p:embed followColorScheme="full"/>
                </p:oleObj>
              </mc:Choice>
              <mc:Fallback>
                <p:oleObj name="Chart" r:id="rId7" imgW="4572000" imgH="5143470" progId="MSGraph.Chart.8">
                  <p:embed followColorScheme="full"/>
                  <p:pic>
                    <p:nvPicPr>
                      <p:cNvPr id="0" name="TPChar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2800" y="1524000"/>
                        <a:ext cx="5943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0" name="TPAnswers"/>
          <p:cNvSpPr>
            <a:spLocks noGrp="1" noChangeArrowheads="1"/>
          </p:cNvSpPr>
          <p:nvPr>
            <p:ph type="body" idx="1"/>
            <p:custDataLst>
              <p:tags r:id="rId4"/>
            </p:custDataLst>
          </p:nvPr>
        </p:nvSpPr>
        <p:spPr>
          <a:xfrm>
            <a:off x="685800" y="1752600"/>
            <a:ext cx="3886200" cy="4876800"/>
          </a:xfrm>
        </p:spPr>
        <p:txBody>
          <a:bodyPr/>
          <a:lstStyle/>
          <a:p>
            <a:pPr marL="609600" indent="-609600" eaLnBrk="1" hangingPunct="1">
              <a:buFont typeface="Times New Roman" pitchFamily="18" charset="0"/>
              <a:buAutoNum type="arabicPeriod"/>
            </a:pPr>
            <a:r>
              <a:rPr lang="en-US" altLang="en-US" sz="2400" smtClean="0"/>
              <a:t>Strongly agree</a:t>
            </a:r>
          </a:p>
          <a:p>
            <a:pPr marL="609600" indent="-609600" eaLnBrk="1" hangingPunct="1">
              <a:buFont typeface="Times New Roman" pitchFamily="18" charset="0"/>
              <a:buAutoNum type="arabicPeriod"/>
            </a:pPr>
            <a:r>
              <a:rPr lang="en-US" altLang="en-US" sz="2400" smtClean="0"/>
              <a:t>Agree</a:t>
            </a:r>
          </a:p>
          <a:p>
            <a:pPr marL="609600" indent="-609600" eaLnBrk="1" hangingPunct="1">
              <a:buFont typeface="Times New Roman" pitchFamily="18" charset="0"/>
              <a:buAutoNum type="arabicPeriod"/>
            </a:pPr>
            <a:r>
              <a:rPr lang="en-US" altLang="en-US" sz="2400" smtClean="0"/>
              <a:t>Neither agree nor disagree</a:t>
            </a:r>
          </a:p>
          <a:p>
            <a:pPr marL="609600" indent="-609600" eaLnBrk="1" hangingPunct="1">
              <a:buFont typeface="Times New Roman" pitchFamily="18" charset="0"/>
              <a:buAutoNum type="arabicPeriod"/>
            </a:pPr>
            <a:r>
              <a:rPr lang="en-US" altLang="en-US" sz="2400" smtClean="0"/>
              <a:t>Disagree</a:t>
            </a:r>
          </a:p>
          <a:p>
            <a:pPr marL="609600" indent="-609600" eaLnBrk="1" hangingPunct="1">
              <a:buFont typeface="Times New Roman" pitchFamily="18" charset="0"/>
              <a:buAutoNum type="arabicPeriod"/>
            </a:pPr>
            <a:r>
              <a:rPr lang="en-US" altLang="en-US" sz="2400" smtClean="0"/>
              <a:t>Strongly disagree</a:t>
            </a:r>
          </a:p>
          <a:p>
            <a:pPr marL="609600" indent="-609600" eaLnBrk="1" hangingPunct="1">
              <a:buFont typeface="Times New Roman" pitchFamily="18" charset="0"/>
              <a:buAutoNum type="arabicPeriod"/>
            </a:pPr>
            <a:r>
              <a:rPr lang="en-US" altLang="en-US" sz="2400" smtClean="0"/>
              <a:t>Not applicable</a:t>
            </a:r>
          </a:p>
        </p:txBody>
      </p:sp>
    </p:spTree>
    <p:custDataLst>
      <p:tags r:id="rId2"/>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1138238" y="373063"/>
            <a:ext cx="8686800" cy="685800"/>
          </a:xfrm>
          <a:prstGeom prst="rect">
            <a:avLst/>
          </a:prstGeom>
          <a:noFill/>
          <a:ln w="9525">
            <a:noFill/>
            <a:miter lim="800000"/>
            <a:headEnd/>
            <a:tailEnd/>
          </a:ln>
        </p:spPr>
        <p:txBody>
          <a:bodyPr anchor="ctr"/>
          <a:lstStyle/>
          <a:p>
            <a:pPr>
              <a:defRPr/>
            </a:pPr>
            <a:r>
              <a:rPr lang="en-US" sz="44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Using Rubrics</a:t>
            </a:r>
          </a:p>
        </p:txBody>
      </p:sp>
      <p:sp>
        <p:nvSpPr>
          <p:cNvPr id="16387" name="Rectangle 5"/>
          <p:cNvSpPr>
            <a:spLocks noChangeArrowheads="1"/>
          </p:cNvSpPr>
          <p:nvPr/>
        </p:nvSpPr>
        <p:spPr bwMode="auto">
          <a:xfrm>
            <a:off x="457200" y="1371600"/>
            <a:ext cx="815340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lnSpc>
                <a:spcPct val="150000"/>
              </a:lnSpc>
              <a:spcBef>
                <a:spcPct val="0"/>
              </a:spcBef>
              <a:buClrTx/>
              <a:buSzTx/>
              <a:buFontTx/>
              <a:buNone/>
            </a:pPr>
            <a:r>
              <a:rPr lang="en-US" altLang="en-US">
                <a:solidFill>
                  <a:srgbClr val="0B479D"/>
                </a:solidFill>
                <a:latin typeface="Georgia" pitchFamily="18" charset="0"/>
              </a:rPr>
              <a:t>	</a:t>
            </a:r>
          </a:p>
          <a:p>
            <a:pPr eaLnBrk="1" hangingPunct="1">
              <a:buClrTx/>
              <a:buSzTx/>
              <a:buFontTx/>
              <a:buNone/>
            </a:pPr>
            <a:endParaRPr lang="en-US" altLang="en-US">
              <a:solidFill>
                <a:srgbClr val="0B479D"/>
              </a:solidFill>
              <a:latin typeface="Georgia" pitchFamily="18" charset="0"/>
            </a:endParaRPr>
          </a:p>
          <a:p>
            <a:pPr eaLnBrk="1" hangingPunct="1">
              <a:buClrTx/>
              <a:buSzTx/>
              <a:buFontTx/>
              <a:buNone/>
            </a:pPr>
            <a:endParaRPr lang="en-US" altLang="en-US" sz="2400">
              <a:solidFill>
                <a:srgbClr val="0B479D"/>
              </a:solidFill>
              <a:latin typeface="Georgia" pitchFamily="18" charset="0"/>
            </a:endParaRPr>
          </a:p>
        </p:txBody>
      </p:sp>
      <p:sp>
        <p:nvSpPr>
          <p:cNvPr id="6" name="Content Placeholder 5"/>
          <p:cNvSpPr>
            <a:spLocks noGrp="1"/>
          </p:cNvSpPr>
          <p:nvPr>
            <p:ph idx="1"/>
          </p:nvPr>
        </p:nvSpPr>
        <p:spPr>
          <a:xfrm>
            <a:off x="984250" y="1524000"/>
            <a:ext cx="7615238" cy="4906963"/>
          </a:xfrm>
        </p:spPr>
        <p:txBody>
          <a:bodyPr>
            <a:normAutofit/>
          </a:bodyPr>
          <a:lstStyle/>
          <a:p>
            <a:pPr marL="365760" indent="-256032" eaLnBrk="1" fontAlgn="auto" hangingPunct="1">
              <a:spcAft>
                <a:spcPts val="0"/>
              </a:spcAft>
              <a:buClr>
                <a:schemeClr val="accent3"/>
              </a:buClr>
              <a:buFont typeface="Georgia"/>
              <a:buChar char="•"/>
              <a:defRPr/>
            </a:pPr>
            <a:endParaRPr lang="en-US" sz="1000" dirty="0" smtClean="0"/>
          </a:p>
          <a:p>
            <a:pPr marL="457200" indent="-457200">
              <a:buFontTx/>
              <a:buChar char="•"/>
              <a:defRPr/>
            </a:pPr>
            <a:r>
              <a:rPr lang="en-US" sz="2400" dirty="0"/>
              <a:t>A rubric is: “a set of criteria and a scoring scale that is used to assess and evaluate students’ work” (</a:t>
            </a:r>
            <a:r>
              <a:rPr lang="en-US" sz="2400" dirty="0" err="1"/>
              <a:t>Cambell</a:t>
            </a:r>
            <a:r>
              <a:rPr lang="en-US" sz="2400" dirty="0"/>
              <a:t>, </a:t>
            </a:r>
            <a:r>
              <a:rPr lang="en-US" sz="2400" dirty="0" err="1"/>
              <a:t>Melenyzer</a:t>
            </a:r>
            <a:r>
              <a:rPr lang="en-US" sz="2400" dirty="0"/>
              <a:t>, Nettles, &amp; Wyman, 2000). </a:t>
            </a:r>
            <a:r>
              <a:rPr lang="en-US" sz="2400" dirty="0" smtClean="0"/>
              <a:t/>
            </a:r>
            <a:br>
              <a:rPr lang="en-US" sz="2400" dirty="0" smtClean="0"/>
            </a:br>
            <a:endParaRPr lang="en-US" sz="800" dirty="0"/>
          </a:p>
          <a:p>
            <a:pPr marL="474980" indent="-457200">
              <a:buFontTx/>
              <a:buChar char="•"/>
              <a:defRPr/>
            </a:pPr>
            <a:r>
              <a:rPr lang="en-US" sz="2400" dirty="0" smtClean="0"/>
              <a:t>Addresses </a:t>
            </a:r>
            <a:r>
              <a:rPr lang="en-US" sz="2400" dirty="0"/>
              <a:t>performance standards in a clear and concise </a:t>
            </a:r>
            <a:r>
              <a:rPr lang="en-US" sz="2400" dirty="0" smtClean="0"/>
              <a:t>manner (which students appreciate!)</a:t>
            </a:r>
          </a:p>
          <a:p>
            <a:pPr marL="474980" indent="-457200">
              <a:buFontTx/>
              <a:buChar char="•"/>
              <a:defRPr/>
            </a:pPr>
            <a:endParaRPr lang="en-US" sz="900" dirty="0" smtClean="0"/>
          </a:p>
          <a:p>
            <a:pPr marL="474980" indent="-457200">
              <a:buFontTx/>
              <a:buChar char="•"/>
              <a:defRPr/>
            </a:pPr>
            <a:r>
              <a:rPr lang="en-US" sz="2400" dirty="0"/>
              <a:t>Clearly </a:t>
            </a:r>
            <a:r>
              <a:rPr lang="en-US" sz="2400" dirty="0" smtClean="0"/>
              <a:t>articulates </a:t>
            </a:r>
            <a:r>
              <a:rPr lang="en-US" sz="2400" dirty="0"/>
              <a:t>to students the areas of improvement needed to meet </a:t>
            </a:r>
            <a:r>
              <a:rPr lang="en-US" sz="2400" dirty="0" smtClean="0"/>
              <a:t>these standards</a:t>
            </a:r>
          </a:p>
          <a:p>
            <a:pPr marL="474980" indent="-457200">
              <a:buFontTx/>
              <a:buChar char="•"/>
              <a:defRPr/>
            </a:pPr>
            <a:endParaRPr lang="en-US" sz="900" dirty="0" smtClean="0"/>
          </a:p>
          <a:p>
            <a:pPr marL="474980" indent="-457200">
              <a:buFontTx/>
              <a:buChar char="•"/>
              <a:defRPr/>
            </a:pPr>
            <a:r>
              <a:rPr lang="en-US" sz="2400" dirty="0" smtClean="0"/>
              <a:t>To find examples, Google rubrics for your discipline, or see the </a:t>
            </a:r>
            <a:r>
              <a:rPr lang="en-US" sz="2400" dirty="0" err="1" smtClean="0"/>
              <a:t>Rubistar</a:t>
            </a:r>
            <a:r>
              <a:rPr lang="en-US" sz="2400" dirty="0" smtClean="0"/>
              <a:t> website </a:t>
            </a:r>
            <a:r>
              <a:rPr lang="en-US" sz="2400" dirty="0" smtClean="0">
                <a:hlinkClick r:id="rId4"/>
              </a:rPr>
              <a:t>http</a:t>
            </a:r>
            <a:r>
              <a:rPr lang="en-US" sz="2400" dirty="0">
                <a:hlinkClick r:id="rId4"/>
              </a:rPr>
              <a:t>://rubistar.4teachers.org</a:t>
            </a:r>
            <a:r>
              <a:rPr lang="en-US" sz="2400" dirty="0" smtClean="0">
                <a:hlinkClick r:id="rId4"/>
              </a:rPr>
              <a:t>/</a:t>
            </a:r>
            <a:r>
              <a:rPr lang="en-US" sz="2400" dirty="0" smtClean="0"/>
              <a:t> </a:t>
            </a:r>
            <a:endParaRPr lang="en-US" sz="2400" dirty="0"/>
          </a:p>
        </p:txBody>
      </p:sp>
    </p:spTree>
    <p:custDataLst>
      <p:tags r:id="rId1"/>
    </p:custData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227138" y="-9525"/>
            <a:ext cx="7497762" cy="1143000"/>
          </a:xfrm>
        </p:spPr>
        <p:txBody>
          <a:bodyPr/>
          <a:lstStyle/>
          <a:p>
            <a:r>
              <a:rPr lang="en-US" altLang="en-US" smtClean="0"/>
              <a:t>Example of a Rubric</a:t>
            </a:r>
          </a:p>
        </p:txBody>
      </p:sp>
      <p:sp>
        <p:nvSpPr>
          <p:cNvPr id="17411" name="Rectangle 1"/>
          <p:cNvSpPr>
            <a:spLocks noChangeArrowheads="1"/>
          </p:cNvSpPr>
          <p:nvPr/>
        </p:nvSpPr>
        <p:spPr bwMode="auto">
          <a:xfrm>
            <a:off x="1227138" y="1041400"/>
            <a:ext cx="6378575"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r>
              <a:rPr lang="en-US" altLang="en-US" sz="1400" b="1">
                <a:ea typeface="Cambria" pitchFamily="18" charset="0"/>
                <a:cs typeface="Times New Roman" pitchFamily="18" charset="0"/>
              </a:rPr>
              <a:t>UMKC Foreign Languages and Literatures</a:t>
            </a:r>
            <a:endParaRPr lang="en-US" altLang="en-US" sz="1400">
              <a:ea typeface="Cambria" pitchFamily="18" charset="0"/>
            </a:endParaRPr>
          </a:p>
          <a:p>
            <a:pPr>
              <a:spcBef>
                <a:spcPct val="0"/>
              </a:spcBef>
              <a:buClrTx/>
              <a:buSzTx/>
              <a:buFontTx/>
              <a:buNone/>
            </a:pPr>
            <a:r>
              <a:rPr lang="en-US" altLang="en-US" sz="1400" b="1">
                <a:ea typeface="Cambria" pitchFamily="18" charset="0"/>
                <a:cs typeface="Times New Roman" pitchFamily="18" charset="0"/>
              </a:rPr>
              <a:t>Assessment Tool for </a:t>
            </a:r>
            <a:r>
              <a:rPr lang="en-US" altLang="en-US" sz="1400" b="1" u="sng">
                <a:ea typeface="Cambria" pitchFamily="18" charset="0"/>
                <a:cs typeface="Times New Roman" pitchFamily="18" charset="0"/>
              </a:rPr>
              <a:t>Oral Proficiency Interview</a:t>
            </a:r>
            <a:r>
              <a:rPr lang="en-US" altLang="en-US" sz="1400">
                <a:ea typeface="Cambria" pitchFamily="18" charset="0"/>
                <a:cs typeface="Times New Roman" pitchFamily="18" charset="0"/>
              </a:rPr>
              <a:t> adapted from “Interpersonal Mode Rubric Pre-Advanced Learner” 2003 ACTFL</a:t>
            </a:r>
            <a:endParaRPr lang="en-US" altLang="en-US" sz="1400"/>
          </a:p>
          <a:p>
            <a:pPr>
              <a:spcBef>
                <a:spcPct val="0"/>
              </a:spcBef>
              <a:buClrTx/>
              <a:buSzTx/>
              <a:buFontTx/>
              <a:buNone/>
            </a:pPr>
            <a:endParaRPr lang="en-US" altLang="en-US" sz="1800"/>
          </a:p>
        </p:txBody>
      </p:sp>
      <p:graphicFrame>
        <p:nvGraphicFramePr>
          <p:cNvPr id="11" name="Content Placeholder 10"/>
          <p:cNvGraphicFramePr>
            <a:graphicFrameLocks noGrp="1"/>
          </p:cNvGraphicFramePr>
          <p:nvPr>
            <p:ph sz="half" idx="1"/>
          </p:nvPr>
        </p:nvGraphicFramePr>
        <p:xfrm>
          <a:off x="1227138" y="1995488"/>
          <a:ext cx="7358062" cy="4659312"/>
        </p:xfrm>
        <a:graphic>
          <a:graphicData uri="http://schemas.openxmlformats.org/drawingml/2006/table">
            <a:tbl>
              <a:tblPr firstRow="1" firstCol="1" bandRow="1" bandCol="1">
                <a:tableStyleId>{5C22544A-7EE6-4342-B048-85BDC9FD1C3A}</a:tableStyleId>
              </a:tblPr>
              <a:tblGrid>
                <a:gridCol w="2034118"/>
                <a:gridCol w="1676433"/>
                <a:gridCol w="1849156"/>
                <a:gridCol w="1798355"/>
              </a:tblGrid>
              <a:tr h="493602">
                <a:tc>
                  <a:txBody>
                    <a:bodyPr/>
                    <a:lstStyle/>
                    <a:p>
                      <a:pPr marL="0" marR="0">
                        <a:spcBef>
                          <a:spcPts val="0"/>
                        </a:spcBef>
                        <a:spcAft>
                          <a:spcPts val="0"/>
                        </a:spcAft>
                      </a:pPr>
                      <a:r>
                        <a:rPr lang="en-US" sz="1200" dirty="0">
                          <a:effectLst/>
                        </a:rPr>
                        <a:t>Category</a:t>
                      </a:r>
                      <a:endParaRPr lang="en-US" sz="1200" dirty="0">
                        <a:effectLst/>
                        <a:latin typeface="Cambria"/>
                        <a:ea typeface="Cambria"/>
                        <a:cs typeface="Times New Roman"/>
                      </a:endParaRPr>
                    </a:p>
                  </a:txBody>
                  <a:tcPr marL="29981" marR="29981" marT="0" marB="0"/>
                </a:tc>
                <a:tc>
                  <a:txBody>
                    <a:bodyPr/>
                    <a:lstStyle/>
                    <a:p>
                      <a:pPr marL="0" marR="0">
                        <a:spcBef>
                          <a:spcPts val="0"/>
                        </a:spcBef>
                        <a:spcAft>
                          <a:spcPts val="0"/>
                        </a:spcAft>
                      </a:pPr>
                      <a:r>
                        <a:rPr lang="en-US" sz="1200">
                          <a:effectLst/>
                        </a:rPr>
                        <a:t>Exceeds Expectations</a:t>
                      </a:r>
                      <a:endParaRPr lang="en-US" sz="1200">
                        <a:effectLst/>
                        <a:latin typeface="Cambria"/>
                        <a:ea typeface="Cambria"/>
                        <a:cs typeface="Times New Roman"/>
                      </a:endParaRPr>
                    </a:p>
                  </a:txBody>
                  <a:tcPr marL="29981" marR="29981" marT="0" marB="0"/>
                </a:tc>
                <a:tc>
                  <a:txBody>
                    <a:bodyPr/>
                    <a:lstStyle/>
                    <a:p>
                      <a:pPr marL="0" marR="0">
                        <a:spcBef>
                          <a:spcPts val="0"/>
                        </a:spcBef>
                        <a:spcAft>
                          <a:spcPts val="0"/>
                        </a:spcAft>
                      </a:pPr>
                      <a:r>
                        <a:rPr lang="en-US" sz="1200">
                          <a:effectLst/>
                        </a:rPr>
                        <a:t>Meets Expectations</a:t>
                      </a:r>
                      <a:endParaRPr lang="en-US" sz="1200">
                        <a:effectLst/>
                        <a:latin typeface="Cambria"/>
                        <a:ea typeface="Cambria"/>
                        <a:cs typeface="Times New Roman"/>
                      </a:endParaRPr>
                    </a:p>
                  </a:txBody>
                  <a:tcPr marL="29981" marR="29981" marT="0" marB="0"/>
                </a:tc>
                <a:tc>
                  <a:txBody>
                    <a:bodyPr/>
                    <a:lstStyle/>
                    <a:p>
                      <a:pPr marL="0" marR="0">
                        <a:spcBef>
                          <a:spcPts val="0"/>
                        </a:spcBef>
                        <a:spcAft>
                          <a:spcPts val="0"/>
                        </a:spcAft>
                      </a:pPr>
                      <a:r>
                        <a:rPr lang="en-US" sz="1200">
                          <a:effectLst/>
                        </a:rPr>
                        <a:t>Does Not Meet Expectations</a:t>
                      </a:r>
                      <a:endParaRPr lang="en-US" sz="1200">
                        <a:effectLst/>
                        <a:latin typeface="Cambria"/>
                        <a:ea typeface="Cambria"/>
                        <a:cs typeface="Times New Roman"/>
                      </a:endParaRPr>
                    </a:p>
                  </a:txBody>
                  <a:tcPr marL="29981" marR="29981" marT="0" marB="0"/>
                </a:tc>
              </a:tr>
              <a:tr h="2281735">
                <a:tc>
                  <a:txBody>
                    <a:bodyPr/>
                    <a:lstStyle/>
                    <a:p>
                      <a:pPr marL="0" marR="0">
                        <a:spcBef>
                          <a:spcPts val="0"/>
                        </a:spcBef>
                        <a:spcAft>
                          <a:spcPts val="0"/>
                        </a:spcAft>
                      </a:pPr>
                      <a:r>
                        <a:rPr lang="en-US" sz="1200" u="sng" dirty="0">
                          <a:effectLst/>
                        </a:rPr>
                        <a:t>Comprehensibility</a:t>
                      </a:r>
                    </a:p>
                    <a:p>
                      <a:pPr marL="0" marR="0">
                        <a:spcBef>
                          <a:spcPts val="0"/>
                        </a:spcBef>
                        <a:spcAft>
                          <a:spcPts val="0"/>
                        </a:spcAft>
                      </a:pPr>
                      <a:r>
                        <a:rPr lang="en-US" sz="1200" dirty="0">
                          <a:effectLst/>
                        </a:rPr>
                        <a:t>Who can understand this person’s meaning? How sympathetic must the listener be? Does it need to be the teacher or could a native speaker understand the speaker? How independent of teaching situation is the conversation?</a:t>
                      </a:r>
                      <a:endParaRPr lang="en-US" sz="1200" dirty="0">
                        <a:effectLst/>
                        <a:latin typeface="Cambria"/>
                        <a:ea typeface="Cambria"/>
                        <a:cs typeface="Times New Roman"/>
                      </a:endParaRPr>
                    </a:p>
                  </a:txBody>
                  <a:tcPr marL="29981" marR="29981" marT="0" marB="0"/>
                </a:tc>
                <a:tc>
                  <a:txBody>
                    <a:bodyPr/>
                    <a:lstStyle/>
                    <a:p>
                      <a:pPr marL="0" marR="0">
                        <a:spcBef>
                          <a:spcPts val="0"/>
                        </a:spcBef>
                        <a:spcAft>
                          <a:spcPts val="0"/>
                        </a:spcAft>
                      </a:pPr>
                      <a:r>
                        <a:rPr lang="en-US" sz="1200" dirty="0">
                          <a:effectLst/>
                        </a:rPr>
                        <a:t>Easily understood by native speakers, even those unaccustomed to interacting with language learners.  Clear evidence of culturally appropriate language,</a:t>
                      </a:r>
                      <a:endParaRPr lang="en-US" sz="1200" dirty="0">
                        <a:effectLst/>
                        <a:latin typeface="Cambria"/>
                        <a:ea typeface="Cambria"/>
                        <a:cs typeface="Times New Roman"/>
                      </a:endParaRPr>
                    </a:p>
                  </a:txBody>
                  <a:tcPr marL="29981" marR="29981" marT="0" marB="0">
                    <a:solidFill>
                      <a:schemeClr val="accent1">
                        <a:lumMod val="20000"/>
                        <a:lumOff val="80000"/>
                      </a:schemeClr>
                    </a:solidFill>
                  </a:tcPr>
                </a:tc>
                <a:tc>
                  <a:txBody>
                    <a:bodyPr/>
                    <a:lstStyle/>
                    <a:p>
                      <a:pPr marL="0" marR="0">
                        <a:spcBef>
                          <a:spcPts val="0"/>
                        </a:spcBef>
                        <a:spcAft>
                          <a:spcPts val="0"/>
                        </a:spcAft>
                      </a:pPr>
                      <a:r>
                        <a:rPr lang="en-US" sz="1200" dirty="0">
                          <a:effectLst/>
                        </a:rPr>
                        <a:t>Although there may be some confusion about the message, generally understood by those unaccustomed to interacting with language learners.</a:t>
                      </a:r>
                      <a:endParaRPr lang="en-US" sz="1200" dirty="0">
                        <a:effectLst/>
                        <a:latin typeface="Cambria"/>
                        <a:ea typeface="Cambria"/>
                        <a:cs typeface="Times New Roman"/>
                      </a:endParaRPr>
                    </a:p>
                  </a:txBody>
                  <a:tcPr marL="29981" marR="29981" marT="0" marB="0">
                    <a:solidFill>
                      <a:schemeClr val="accent1">
                        <a:lumMod val="20000"/>
                        <a:lumOff val="80000"/>
                      </a:schemeClr>
                    </a:solidFill>
                  </a:tcPr>
                </a:tc>
                <a:tc>
                  <a:txBody>
                    <a:bodyPr/>
                    <a:lstStyle/>
                    <a:p>
                      <a:pPr marL="0" marR="0">
                        <a:spcBef>
                          <a:spcPts val="0"/>
                        </a:spcBef>
                        <a:spcAft>
                          <a:spcPts val="0"/>
                        </a:spcAft>
                      </a:pPr>
                      <a:r>
                        <a:rPr lang="en-US" sz="1200" dirty="0">
                          <a:effectLst/>
                        </a:rPr>
                        <a:t>Generally understood by those accustomed to interacting with language learners.</a:t>
                      </a:r>
                      <a:endParaRPr lang="en-US" sz="1200" dirty="0">
                        <a:effectLst/>
                        <a:latin typeface="Cambria"/>
                        <a:ea typeface="Cambria"/>
                        <a:cs typeface="Times New Roman"/>
                      </a:endParaRPr>
                    </a:p>
                  </a:txBody>
                  <a:tcPr marL="29981" marR="29981" marT="0" marB="0">
                    <a:solidFill>
                      <a:schemeClr val="accent1">
                        <a:lumMod val="20000"/>
                        <a:lumOff val="80000"/>
                      </a:schemeClr>
                    </a:solidFill>
                  </a:tcPr>
                </a:tc>
              </a:tr>
              <a:tr h="1883975">
                <a:tc>
                  <a:txBody>
                    <a:bodyPr/>
                    <a:lstStyle/>
                    <a:p>
                      <a:pPr marL="0" marR="0">
                        <a:spcBef>
                          <a:spcPts val="0"/>
                        </a:spcBef>
                        <a:spcAft>
                          <a:spcPts val="0"/>
                        </a:spcAft>
                      </a:pPr>
                      <a:r>
                        <a:rPr lang="en-US" sz="1200" u="sng" dirty="0">
                          <a:effectLst/>
                        </a:rPr>
                        <a:t>Language Control</a:t>
                      </a:r>
                    </a:p>
                    <a:p>
                      <a:pPr marL="0" marR="0">
                        <a:spcBef>
                          <a:spcPts val="0"/>
                        </a:spcBef>
                        <a:spcAft>
                          <a:spcPts val="0"/>
                        </a:spcAft>
                      </a:pPr>
                      <a:r>
                        <a:rPr lang="en-US" sz="1200" dirty="0">
                          <a:effectLst/>
                        </a:rPr>
                        <a:t>Accuracy, form, appropriate vocabulary, degree of fluency</a:t>
                      </a:r>
                      <a:endParaRPr lang="en-US" sz="1200" dirty="0">
                        <a:effectLst/>
                        <a:latin typeface="Cambria"/>
                        <a:ea typeface="Cambria"/>
                        <a:cs typeface="Times New Roman"/>
                      </a:endParaRPr>
                    </a:p>
                  </a:txBody>
                  <a:tcPr marL="29981" marR="29981" marT="0" marB="0"/>
                </a:tc>
                <a:tc>
                  <a:txBody>
                    <a:bodyPr/>
                    <a:lstStyle/>
                    <a:p>
                      <a:pPr marL="0" marR="0">
                        <a:spcBef>
                          <a:spcPts val="0"/>
                        </a:spcBef>
                        <a:spcAft>
                          <a:spcPts val="0"/>
                        </a:spcAft>
                      </a:pPr>
                      <a:r>
                        <a:rPr lang="en-US" sz="1200" dirty="0">
                          <a:effectLst/>
                        </a:rPr>
                        <a:t>High degree of accuracy in present, past and future time.</a:t>
                      </a:r>
                    </a:p>
                    <a:p>
                      <a:pPr marL="0" marR="0">
                        <a:spcBef>
                          <a:spcPts val="0"/>
                        </a:spcBef>
                        <a:spcAft>
                          <a:spcPts val="0"/>
                        </a:spcAft>
                      </a:pPr>
                      <a:r>
                        <a:rPr lang="en-US" sz="1200" dirty="0">
                          <a:effectLst/>
                        </a:rPr>
                        <a:t>Accuracy may decrease when attempting to handle abstract topics</a:t>
                      </a:r>
                      <a:endParaRPr lang="en-US" sz="1200" dirty="0">
                        <a:effectLst/>
                        <a:latin typeface="Cambria"/>
                        <a:ea typeface="Cambria"/>
                        <a:cs typeface="Times New Roman"/>
                      </a:endParaRPr>
                    </a:p>
                  </a:txBody>
                  <a:tcPr marL="29981" marR="29981" marT="0" marB="0">
                    <a:solidFill>
                      <a:schemeClr val="accent1">
                        <a:lumMod val="20000"/>
                        <a:lumOff val="80000"/>
                      </a:schemeClr>
                    </a:solidFill>
                  </a:tcPr>
                </a:tc>
                <a:tc>
                  <a:txBody>
                    <a:bodyPr/>
                    <a:lstStyle/>
                    <a:p>
                      <a:pPr marL="0" marR="0">
                        <a:spcBef>
                          <a:spcPts val="0"/>
                        </a:spcBef>
                        <a:spcAft>
                          <a:spcPts val="0"/>
                        </a:spcAft>
                      </a:pPr>
                      <a:r>
                        <a:rPr lang="en-US" sz="1200" dirty="0">
                          <a:effectLst/>
                        </a:rPr>
                        <a:t>Most accurate with connected discourse in present time.</a:t>
                      </a:r>
                    </a:p>
                    <a:p>
                      <a:pPr marL="0" marR="0">
                        <a:spcBef>
                          <a:spcPts val="0"/>
                        </a:spcBef>
                        <a:spcAft>
                          <a:spcPts val="0"/>
                        </a:spcAft>
                      </a:pPr>
                      <a:r>
                        <a:rPr lang="en-US" sz="1200" dirty="0">
                          <a:effectLst/>
                        </a:rPr>
                        <a:t>Accuracy decreases when narrating and describing in time frames other than present.</a:t>
                      </a:r>
                    </a:p>
                    <a:p>
                      <a:pPr marL="0" marR="0">
                        <a:spcBef>
                          <a:spcPts val="0"/>
                        </a:spcBef>
                        <a:spcAft>
                          <a:spcPts val="0"/>
                        </a:spcAft>
                      </a:pPr>
                      <a:r>
                        <a:rPr lang="en-US" sz="1200" dirty="0">
                          <a:effectLst/>
                        </a:rPr>
                        <a:t> </a:t>
                      </a:r>
                    </a:p>
                    <a:p>
                      <a:pPr marL="0" marR="0">
                        <a:spcBef>
                          <a:spcPts val="0"/>
                        </a:spcBef>
                        <a:spcAft>
                          <a:spcPts val="0"/>
                        </a:spcAft>
                      </a:pPr>
                      <a:r>
                        <a:rPr lang="en-US" sz="1200" dirty="0">
                          <a:effectLst/>
                        </a:rPr>
                        <a:t> </a:t>
                      </a:r>
                    </a:p>
                    <a:p>
                      <a:pPr marL="0" marR="0">
                        <a:spcBef>
                          <a:spcPts val="0"/>
                        </a:spcBef>
                        <a:spcAft>
                          <a:spcPts val="0"/>
                        </a:spcAft>
                      </a:pPr>
                      <a:r>
                        <a:rPr lang="en-US" sz="1200" dirty="0">
                          <a:effectLst/>
                        </a:rPr>
                        <a:t> </a:t>
                      </a:r>
                      <a:endParaRPr lang="en-US" sz="1200" dirty="0">
                        <a:effectLst/>
                        <a:latin typeface="Cambria"/>
                        <a:ea typeface="Cambria"/>
                        <a:cs typeface="Times New Roman"/>
                      </a:endParaRPr>
                    </a:p>
                  </a:txBody>
                  <a:tcPr marL="29981" marR="29981" marT="0" marB="0">
                    <a:solidFill>
                      <a:schemeClr val="accent1">
                        <a:lumMod val="20000"/>
                        <a:lumOff val="80000"/>
                      </a:schemeClr>
                    </a:solidFill>
                  </a:tcPr>
                </a:tc>
                <a:tc>
                  <a:txBody>
                    <a:bodyPr/>
                    <a:lstStyle/>
                    <a:p>
                      <a:pPr marL="0" marR="0">
                        <a:spcBef>
                          <a:spcPts val="0"/>
                        </a:spcBef>
                        <a:spcAft>
                          <a:spcPts val="0"/>
                        </a:spcAft>
                      </a:pPr>
                      <a:r>
                        <a:rPr lang="en-US" sz="1200" dirty="0">
                          <a:effectLst/>
                        </a:rPr>
                        <a:t>Most accurate with connected sentence-level discourse in present time.</a:t>
                      </a:r>
                    </a:p>
                    <a:p>
                      <a:pPr marL="0" marR="0">
                        <a:spcBef>
                          <a:spcPts val="0"/>
                        </a:spcBef>
                        <a:spcAft>
                          <a:spcPts val="0"/>
                        </a:spcAft>
                      </a:pPr>
                      <a:r>
                        <a:rPr lang="en-US" sz="1200" dirty="0">
                          <a:effectLst/>
                        </a:rPr>
                        <a:t>Accuracy decreases as language becomes complex.</a:t>
                      </a:r>
                      <a:endParaRPr lang="en-US" sz="1200" dirty="0">
                        <a:effectLst/>
                        <a:latin typeface="Cambria"/>
                        <a:ea typeface="Cambria"/>
                        <a:cs typeface="Times New Roman"/>
                      </a:endParaRPr>
                    </a:p>
                  </a:txBody>
                  <a:tcPr marL="29981" marR="29981" marT="0" marB="0">
                    <a:solidFill>
                      <a:schemeClr val="accent1">
                        <a:lumMod val="20000"/>
                        <a:lumOff val="80000"/>
                      </a:schemeClr>
                    </a:solidFill>
                  </a:tcPr>
                </a:tc>
              </a:tr>
            </a:tbl>
          </a:graphicData>
        </a:graphic>
      </p:graphicFrame>
    </p:spTree>
    <p:custDataLst>
      <p:tags r:id="rId1"/>
    </p:custDataLst>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Findings</a:t>
            </a:r>
          </a:p>
        </p:txBody>
      </p:sp>
      <p:sp>
        <p:nvSpPr>
          <p:cNvPr id="3" name="Content Placeholder 2"/>
          <p:cNvSpPr>
            <a:spLocks noGrp="1"/>
          </p:cNvSpPr>
          <p:nvPr>
            <p:ph sz="half" idx="1"/>
          </p:nvPr>
        </p:nvSpPr>
        <p:spPr>
          <a:xfrm>
            <a:off x="854075" y="1676400"/>
            <a:ext cx="4337050" cy="4846638"/>
          </a:xfrm>
        </p:spPr>
        <p:txBody>
          <a:bodyPr>
            <a:normAutofit fontScale="92500" lnSpcReduction="10000"/>
          </a:bodyPr>
          <a:lstStyle/>
          <a:p>
            <a:pPr marL="402336" lvl="1" indent="0">
              <a:buFont typeface="Wingdings" pitchFamily="2" charset="2"/>
              <a:buNone/>
              <a:defRPr/>
            </a:pPr>
            <a:r>
              <a:rPr lang="en-US" i="1" dirty="0"/>
              <a:t>W</a:t>
            </a:r>
            <a:r>
              <a:rPr lang="en-US" i="1" dirty="0" smtClean="0"/>
              <a:t>hat do the data tell you?</a:t>
            </a:r>
          </a:p>
          <a:p>
            <a:pPr>
              <a:defRPr/>
            </a:pPr>
            <a:r>
              <a:rPr lang="en-US" dirty="0" smtClean="0"/>
              <a:t>Part I: specific findings</a:t>
            </a:r>
          </a:p>
          <a:p>
            <a:pPr lvl="1">
              <a:defRPr/>
            </a:pPr>
            <a:r>
              <a:rPr lang="en-US" dirty="0" smtClean="0"/>
              <a:t>Compare new data to achievement targets</a:t>
            </a:r>
          </a:p>
          <a:p>
            <a:pPr lvl="1">
              <a:defRPr/>
            </a:pPr>
            <a:r>
              <a:rPr lang="en-US" dirty="0" smtClean="0"/>
              <a:t>Did students meet or deviate from expectations?</a:t>
            </a:r>
          </a:p>
          <a:p>
            <a:pPr lvl="1">
              <a:defRPr/>
            </a:pPr>
            <a:r>
              <a:rPr lang="en-US" b="1" u="sng" dirty="0" smtClean="0"/>
              <a:t>Important</a:t>
            </a:r>
            <a:r>
              <a:rPr lang="en-US" u="sng" dirty="0" smtClean="0"/>
              <a:t>: Include specific numbers/percentages when possible</a:t>
            </a:r>
          </a:p>
          <a:p>
            <a:pPr lvl="1">
              <a:defRPr/>
            </a:pPr>
            <a:r>
              <a:rPr lang="en-US" dirty="0" smtClean="0"/>
              <a:t>Do not use course grades or pass rates</a:t>
            </a:r>
          </a:p>
          <a:p>
            <a:pPr lvl="1">
              <a:defRPr/>
            </a:pPr>
            <a:r>
              <a:rPr lang="en-US" dirty="0" smtClean="0"/>
              <a:t>Optional:  Post anonymous data or files as attachments</a:t>
            </a:r>
          </a:p>
        </p:txBody>
      </p:sp>
      <p:pic>
        <p:nvPicPr>
          <p:cNvPr id="18436" name="Content Placeholder 6" descr="evidence.jpg"/>
          <p:cNvPicPr>
            <a:picLocks noGrp="1" noChangeAspect="1"/>
          </p:cNvPicPr>
          <p:nvPr>
            <p:ph sz="half" idx="2"/>
          </p:nvPr>
        </p:nvPicPr>
        <p:blipFill>
          <a:blip r:embed="rId3">
            <a:extLst>
              <a:ext uri="{28A0092B-C50C-407E-A947-70E740481C1C}">
                <a14:useLocalDpi xmlns:a14="http://schemas.microsoft.com/office/drawing/2010/main" val="0"/>
              </a:ext>
            </a:extLst>
          </a:blip>
          <a:srcRect t="-29619" b="-29619"/>
          <a:stretch>
            <a:fillRect/>
          </a:stretch>
        </p:blipFill>
        <p:spPr>
          <a:xfrm>
            <a:off x="5262563" y="1057275"/>
            <a:ext cx="3749675" cy="5246688"/>
          </a:xfrm>
        </p:spPr>
      </p:pic>
    </p:spTree>
    <p:custDataLst>
      <p:tags r:id="rId1"/>
    </p:custDataLst>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Findings (cont.)</a:t>
            </a:r>
          </a:p>
        </p:txBody>
      </p:sp>
      <p:sp>
        <p:nvSpPr>
          <p:cNvPr id="3" name="Content Placeholder 2"/>
          <p:cNvSpPr>
            <a:spLocks noGrp="1"/>
          </p:cNvSpPr>
          <p:nvPr>
            <p:ph sz="half" idx="1"/>
          </p:nvPr>
        </p:nvSpPr>
        <p:spPr>
          <a:xfrm>
            <a:off x="4876800" y="1600200"/>
            <a:ext cx="4037013" cy="4867275"/>
          </a:xfrm>
        </p:spPr>
        <p:txBody>
          <a:bodyPr>
            <a:normAutofit fontScale="85000" lnSpcReduction="20000"/>
          </a:bodyPr>
          <a:lstStyle/>
          <a:p>
            <a:pPr marL="356616" lvl="1" indent="0" eaLnBrk="1" fontAlgn="auto" hangingPunct="1">
              <a:spcBef>
                <a:spcPts val="600"/>
              </a:spcBef>
              <a:spcAft>
                <a:spcPts val="0"/>
              </a:spcAft>
              <a:buSzPct val="80000"/>
              <a:buNone/>
              <a:defRPr/>
            </a:pPr>
            <a:r>
              <a:rPr lang="en-US" i="1" kern="1200" dirty="0" smtClean="0">
                <a:ea typeface="+mn-ea"/>
                <a:cs typeface="+mn-cs"/>
              </a:rPr>
              <a:t/>
            </a:r>
            <a:br>
              <a:rPr lang="en-US" i="1" kern="1200" dirty="0" smtClean="0">
                <a:ea typeface="+mn-ea"/>
                <a:cs typeface="+mn-cs"/>
              </a:rPr>
            </a:br>
            <a:endParaRPr lang="en-US" sz="1000" dirty="0" smtClean="0"/>
          </a:p>
          <a:p>
            <a:pPr eaLnBrk="1" hangingPunct="1">
              <a:defRPr/>
            </a:pPr>
            <a:r>
              <a:rPr lang="en-US" kern="1200" dirty="0" smtClean="0"/>
              <a:t>Part II: general findings</a:t>
            </a:r>
            <a:endParaRPr lang="en-US" dirty="0" smtClean="0"/>
          </a:p>
          <a:p>
            <a:pPr lvl="1" eaLnBrk="1" hangingPunct="1">
              <a:defRPr/>
            </a:pPr>
            <a:r>
              <a:rPr lang="en-US" kern="1200" dirty="0" smtClean="0">
                <a:ea typeface="+mn-ea"/>
                <a:cs typeface="+mn-cs"/>
              </a:rPr>
              <a:t>What </a:t>
            </a:r>
            <a:r>
              <a:rPr lang="en-US" kern="1200" dirty="0" smtClean="0">
                <a:ea typeface="+mn-ea"/>
                <a:cs typeface="+mn-cs"/>
              </a:rPr>
              <a:t>lessons did your faculty learn from this evidence about your students?</a:t>
            </a:r>
          </a:p>
          <a:p>
            <a:pPr lvl="1" eaLnBrk="1" hangingPunct="1">
              <a:defRPr/>
            </a:pPr>
            <a:r>
              <a:rPr lang="en-US" dirty="0" smtClean="0"/>
              <a:t>What broader implications do you draw about your program?</a:t>
            </a:r>
          </a:p>
          <a:p>
            <a:pPr lvl="1" eaLnBrk="1" hangingPunct="1">
              <a:defRPr/>
            </a:pPr>
            <a:r>
              <a:rPr lang="en-US" dirty="0" smtClean="0"/>
              <a:t>Ex: curriculum, admissions, administration, policies, requirement, pedagogy, </a:t>
            </a:r>
            <a:r>
              <a:rPr lang="en-US" i="1" dirty="0" smtClean="0"/>
              <a:t>assessment procedures</a:t>
            </a:r>
            <a:r>
              <a:rPr lang="en-US" dirty="0" smtClean="0"/>
              <a:t>, and so on</a:t>
            </a:r>
          </a:p>
          <a:p>
            <a:pPr marL="365760" indent="-237744" eaLnBrk="1" fontAlgn="auto" hangingPunct="1">
              <a:spcBef>
                <a:spcPts val="550"/>
              </a:spcBef>
              <a:spcAft>
                <a:spcPts val="0"/>
              </a:spcAft>
              <a:buClr>
                <a:schemeClr val="accent1"/>
              </a:buClr>
              <a:buSzTx/>
              <a:buFont typeface="Verdana"/>
              <a:buChar char="◦"/>
              <a:defRPr/>
            </a:pPr>
            <a:r>
              <a:rPr lang="en-US" kern="1200" dirty="0" smtClean="0"/>
              <a:t>Conversations</a:t>
            </a:r>
          </a:p>
          <a:p>
            <a:pPr lvl="1">
              <a:defRPr/>
            </a:pPr>
            <a:r>
              <a:rPr lang="en-US" dirty="0" smtClean="0"/>
              <a:t>The more people involved, the better!</a:t>
            </a:r>
            <a:endParaRPr lang="en-US" kern="1200" dirty="0" smtClean="0">
              <a:ea typeface="+mn-ea"/>
              <a:cs typeface="+mn-cs"/>
            </a:endParaRPr>
          </a:p>
          <a:p>
            <a:pPr marL="128016" indent="0" eaLnBrk="1" fontAlgn="auto" hangingPunct="1">
              <a:spcBef>
                <a:spcPts val="550"/>
              </a:spcBef>
              <a:spcAft>
                <a:spcPts val="0"/>
              </a:spcAft>
              <a:buClr>
                <a:schemeClr val="accent1"/>
              </a:buClr>
              <a:buSzTx/>
              <a:buFont typeface="Wingdings" pitchFamily="2" charset="2"/>
              <a:buNone/>
              <a:defRPr/>
            </a:pPr>
            <a:endParaRPr lang="en-US" dirty="0" smtClean="0"/>
          </a:p>
        </p:txBody>
      </p:sp>
      <p:pic>
        <p:nvPicPr>
          <p:cNvPr id="19460" name="Content Placeholder 4" descr="conversation.gif"/>
          <p:cNvPicPr>
            <a:picLocks noGrp="1" noChangeAspect="1"/>
          </p:cNvPicPr>
          <p:nvPr>
            <p:ph sz="half" idx="2"/>
          </p:nvPr>
        </p:nvPicPr>
        <p:blipFill>
          <a:blip r:embed="rId3">
            <a:extLst>
              <a:ext uri="{28A0092B-C50C-407E-A947-70E740481C1C}">
                <a14:useLocalDpi xmlns:a14="http://schemas.microsoft.com/office/drawing/2010/main" val="0"/>
              </a:ext>
            </a:extLst>
          </a:blip>
          <a:srcRect t="-32446" b="-32446"/>
          <a:stretch>
            <a:fillRect/>
          </a:stretch>
        </p:blipFill>
        <p:spPr>
          <a:xfrm>
            <a:off x="1435100" y="1524000"/>
            <a:ext cx="3390900" cy="4664075"/>
          </a:xfrm>
        </p:spPr>
      </p:pic>
    </p:spTree>
    <p:custDataLst>
      <p:tags r:id="rId1"/>
    </p:custDataLst>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Action Plans</a:t>
            </a:r>
          </a:p>
        </p:txBody>
      </p:sp>
      <p:pic>
        <p:nvPicPr>
          <p:cNvPr id="20483" name="Content Placeholder 4" descr="house_repair.jpg"/>
          <p:cNvPicPr>
            <a:picLocks noGrp="1" noChangeAspect="1"/>
          </p:cNvPicPr>
          <p:nvPr>
            <p:ph sz="half" idx="1"/>
          </p:nvPr>
        </p:nvPicPr>
        <p:blipFill>
          <a:blip r:embed="rId4">
            <a:extLst>
              <a:ext uri="{28A0092B-C50C-407E-A947-70E740481C1C}">
                <a14:useLocalDpi xmlns:a14="http://schemas.microsoft.com/office/drawing/2010/main" val="0"/>
              </a:ext>
            </a:extLst>
          </a:blip>
          <a:srcRect l="-8524" r="-8524"/>
          <a:stretch>
            <a:fillRect/>
          </a:stretch>
        </p:blipFill>
        <p:spPr>
          <a:xfrm>
            <a:off x="1435100" y="1625600"/>
            <a:ext cx="3657600" cy="4562475"/>
          </a:xfrm>
        </p:spPr>
      </p:pic>
      <p:sp>
        <p:nvSpPr>
          <p:cNvPr id="4" name="Content Placeholder 3"/>
          <p:cNvSpPr>
            <a:spLocks noGrp="1"/>
          </p:cNvSpPr>
          <p:nvPr>
            <p:ph sz="half" idx="2"/>
          </p:nvPr>
        </p:nvSpPr>
        <p:spPr>
          <a:xfrm>
            <a:off x="4835525" y="1625600"/>
            <a:ext cx="4206875" cy="5140325"/>
          </a:xfrm>
        </p:spPr>
        <p:txBody>
          <a:bodyPr>
            <a:normAutofit fontScale="92500" lnSpcReduction="10000"/>
          </a:bodyPr>
          <a:lstStyle/>
          <a:p>
            <a:pPr>
              <a:defRPr/>
            </a:pPr>
            <a:r>
              <a:rPr lang="en-US" dirty="0" smtClean="0"/>
              <a:t>Concrete Steps for Change</a:t>
            </a:r>
          </a:p>
          <a:p>
            <a:pPr lvl="1">
              <a:defRPr/>
            </a:pPr>
            <a:r>
              <a:rPr lang="en-US" dirty="0" smtClean="0"/>
              <a:t>List </a:t>
            </a:r>
            <a:r>
              <a:rPr lang="en-US" dirty="0" smtClean="0"/>
              <a:t>of specific innovations that you would like to introduce in AY 2014-15 to address lessons learned in AY 2013-14.</a:t>
            </a:r>
          </a:p>
          <a:p>
            <a:pPr lvl="1">
              <a:defRPr/>
            </a:pPr>
            <a:r>
              <a:rPr lang="en-US" dirty="0" smtClean="0"/>
              <a:t>Again, in curriculum, admissions, administration, policies, requirement, pedagogy, </a:t>
            </a:r>
            <a:r>
              <a:rPr lang="en-US" i="1" dirty="0" smtClean="0"/>
              <a:t>assessment procedures</a:t>
            </a:r>
            <a:r>
              <a:rPr lang="en-US" dirty="0" smtClean="0"/>
              <a:t>, and so on</a:t>
            </a:r>
          </a:p>
          <a:p>
            <a:pPr lvl="1">
              <a:defRPr/>
            </a:pPr>
            <a:r>
              <a:rPr lang="en-US" dirty="0" smtClean="0"/>
              <a:t>Resources? Time Period? Point Person</a:t>
            </a:r>
            <a:r>
              <a:rPr lang="en-US" dirty="0" smtClean="0"/>
              <a:t>?</a:t>
            </a:r>
            <a:endParaRPr lang="en-US" dirty="0" smtClean="0"/>
          </a:p>
        </p:txBody>
      </p:sp>
    </p:spTree>
    <p:custDataLst>
      <p:tags r:id="rId1"/>
    </p:custDataLst>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Improving </a:t>
            </a:r>
            <a:r>
              <a:rPr lang="en-US" altLang="en-US" dirty="0" smtClean="0"/>
              <a:t>Quality as an Institution</a:t>
            </a:r>
            <a:endParaRPr lang="en-US" altLang="en-US" dirty="0" smtClean="0"/>
          </a:p>
        </p:txBody>
      </p:sp>
      <p:sp>
        <p:nvSpPr>
          <p:cNvPr id="25603" name="Content Placeholder 2"/>
          <p:cNvSpPr>
            <a:spLocks noGrp="1"/>
          </p:cNvSpPr>
          <p:nvPr>
            <p:ph sz="half" idx="1"/>
          </p:nvPr>
        </p:nvSpPr>
        <p:spPr>
          <a:xfrm>
            <a:off x="762000" y="1600200"/>
            <a:ext cx="3962400" cy="4530725"/>
          </a:xfrm>
        </p:spPr>
        <p:txBody>
          <a:bodyPr/>
          <a:lstStyle/>
          <a:p>
            <a:r>
              <a:rPr lang="en-US" altLang="en-US" sz="2400" dirty="0" smtClean="0"/>
              <a:t>Enhancing the quality of assessment plans, tracking those that need the most work</a:t>
            </a:r>
          </a:p>
          <a:p>
            <a:r>
              <a:rPr lang="en-US" altLang="en-US" sz="2400" dirty="0" smtClean="0"/>
              <a:t>Developing and refining rubrics</a:t>
            </a:r>
          </a:p>
          <a:p>
            <a:r>
              <a:rPr lang="en-US" altLang="en-US" sz="2400" dirty="0" smtClean="0"/>
              <a:t>Ensuring that all academic degrees have assessment findings for each reporting cycle</a:t>
            </a:r>
          </a:p>
          <a:p>
            <a:r>
              <a:rPr lang="en-US" altLang="en-US" sz="2400" dirty="0" smtClean="0"/>
              <a:t>Helping units develop action plans based on their findings</a:t>
            </a:r>
          </a:p>
        </p:txBody>
      </p:sp>
      <p:pic>
        <p:nvPicPr>
          <p:cNvPr id="45058" name="Picture 2" descr="The Assessment Cycle"/>
          <p:cNvPicPr>
            <a:picLocks noChangeAspect="1" noChangeArrowheads="1"/>
          </p:cNvPicPr>
          <p:nvPr/>
        </p:nvPicPr>
        <p:blipFill>
          <a:blip r:embed="rId2"/>
          <a:srcRect/>
          <a:stretch>
            <a:fillRect/>
          </a:stretch>
        </p:blipFill>
        <p:spPr bwMode="auto">
          <a:xfrm>
            <a:off x="4800600" y="1676400"/>
            <a:ext cx="4057650" cy="36671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25605" name="Rectangle 5"/>
          <p:cNvSpPr>
            <a:spLocks noChangeArrowheads="1"/>
          </p:cNvSpPr>
          <p:nvPr/>
        </p:nvSpPr>
        <p:spPr bwMode="auto">
          <a:xfrm>
            <a:off x="4543425" y="5343525"/>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1200" b="1"/>
              <a:t>The Assessment Cycle</a:t>
            </a:r>
          </a:p>
          <a:p>
            <a:pPr eaLnBrk="1" hangingPunct="1"/>
            <a:r>
              <a:rPr lang="en-US" altLang="en-US" sz="1200" i="1"/>
              <a:t>From Maki, P. L. (2002). Developing an assessment plan to learn about learning. The Journal of Academic Librarianship.</a:t>
            </a:r>
            <a:endParaRPr lang="en-US" altLang="en-US" sz="1200"/>
          </a:p>
        </p:txBody>
      </p:sp>
    </p:spTree>
    <p:extLst>
      <p:ext uri="{BB962C8B-B14F-4D97-AF65-F5344CB8AC3E}">
        <p14:creationId xmlns:p14="http://schemas.microsoft.com/office/powerpoint/2010/main" val="32382332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Gauging Effectiveness</a:t>
            </a:r>
          </a:p>
        </p:txBody>
      </p:sp>
      <p:sp>
        <p:nvSpPr>
          <p:cNvPr id="24579" name="Content Placeholder 2"/>
          <p:cNvSpPr>
            <a:spLocks noGrp="1"/>
          </p:cNvSpPr>
          <p:nvPr>
            <p:ph sz="half" idx="1"/>
          </p:nvPr>
        </p:nvSpPr>
        <p:spPr>
          <a:xfrm>
            <a:off x="762000" y="1676400"/>
            <a:ext cx="5943600" cy="4530725"/>
          </a:xfrm>
        </p:spPr>
        <p:txBody>
          <a:bodyPr/>
          <a:lstStyle/>
          <a:p>
            <a:pPr>
              <a:defRPr/>
            </a:pPr>
            <a:r>
              <a:rPr lang="en-US" dirty="0" smtClean="0"/>
              <a:t>When possible, demonstrating </a:t>
            </a:r>
            <a:r>
              <a:rPr lang="en-US" dirty="0"/>
              <a:t>how assessment findings have led to higher learning </a:t>
            </a:r>
            <a:r>
              <a:rPr lang="en-US" dirty="0" smtClean="0"/>
              <a:t>scores.</a:t>
            </a:r>
            <a:endParaRPr lang="en-US" dirty="0"/>
          </a:p>
          <a:p>
            <a:pPr>
              <a:defRPr/>
            </a:pPr>
            <a:r>
              <a:rPr lang="en-US" dirty="0" smtClean="0"/>
              <a:t>Working to increase % of faculty who are involved in assessment.</a:t>
            </a:r>
          </a:p>
          <a:p>
            <a:pPr lvl="1">
              <a:defRPr/>
            </a:pPr>
            <a:r>
              <a:rPr lang="en-US" dirty="0" smtClean="0"/>
              <a:t>Many departments </a:t>
            </a:r>
            <a:r>
              <a:rPr lang="en-US" dirty="0" smtClean="0"/>
              <a:t>can depend too much </a:t>
            </a:r>
            <a:r>
              <a:rPr lang="en-US" dirty="0" smtClean="0"/>
              <a:t>on the assessment </a:t>
            </a:r>
            <a:r>
              <a:rPr lang="en-US" dirty="0" smtClean="0"/>
              <a:t>coordinator </a:t>
            </a:r>
            <a:r>
              <a:rPr lang="en-US" dirty="0" smtClean="0"/>
              <a:t>alone.</a:t>
            </a:r>
          </a:p>
          <a:p>
            <a:pPr>
              <a:defRPr/>
            </a:pPr>
            <a:r>
              <a:rPr lang="en-US" dirty="0"/>
              <a:t>Assessment </a:t>
            </a:r>
            <a:r>
              <a:rPr lang="en-US" dirty="0" smtClean="0"/>
              <a:t>reports </a:t>
            </a:r>
            <a:r>
              <a:rPr lang="en-US" dirty="0"/>
              <a:t>will </a:t>
            </a:r>
            <a:r>
              <a:rPr lang="en-US" dirty="0" smtClean="0"/>
              <a:t>continue to help </a:t>
            </a:r>
            <a:r>
              <a:rPr lang="en-US" dirty="0"/>
              <a:t>track </a:t>
            </a:r>
            <a:r>
              <a:rPr lang="en-US" dirty="0" smtClean="0"/>
              <a:t>changes </a:t>
            </a:r>
            <a:r>
              <a:rPr lang="en-US" dirty="0"/>
              <a:t>in the “culture of </a:t>
            </a:r>
            <a:r>
              <a:rPr lang="en-US" dirty="0" smtClean="0"/>
              <a:t>learning.”</a:t>
            </a:r>
          </a:p>
          <a:p>
            <a:pPr>
              <a:defRPr/>
            </a:pPr>
            <a:endParaRPr lang="en-US" dirty="0" smtClean="0"/>
          </a:p>
          <a:p>
            <a:pPr marL="57150" indent="0">
              <a:buFont typeface="Wingdings" pitchFamily="2" charset="2"/>
              <a:buNone/>
              <a:defRPr/>
            </a:pPr>
            <a:endParaRPr lang="en-US" dirty="0" smtClean="0"/>
          </a:p>
          <a:p>
            <a:pPr lvl="1">
              <a:defRPr/>
            </a:pPr>
            <a:endParaRPr lang="en-US" dirty="0" smtClean="0"/>
          </a:p>
        </p:txBody>
      </p:sp>
      <p:pic>
        <p:nvPicPr>
          <p:cNvPr id="48130" name="Picture 2" descr="http://line25.com/wp-content/uploads/2010/gauge-icon/gauge-icons.jpg"/>
          <p:cNvPicPr>
            <a:picLocks noChangeAspect="1" noChangeArrowheads="1"/>
          </p:cNvPicPr>
          <p:nvPr/>
        </p:nvPicPr>
        <p:blipFill rotWithShape="1">
          <a:blip r:embed="rId2">
            <a:extLst>
              <a:ext uri="{28A0092B-C50C-407E-A947-70E740481C1C}">
                <a14:useLocalDpi xmlns:a14="http://schemas.microsoft.com/office/drawing/2010/main" val="0"/>
              </a:ext>
            </a:extLst>
          </a:blip>
          <a:srcRect l="5224" t="13199" r="46486" b="17442"/>
          <a:stretch/>
        </p:blipFill>
        <p:spPr bwMode="auto">
          <a:xfrm>
            <a:off x="6477000" y="2057400"/>
            <a:ext cx="2667000" cy="269681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3075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09600" y="277813"/>
            <a:ext cx="8534400" cy="1143000"/>
          </a:xfrm>
        </p:spPr>
        <p:txBody>
          <a:bodyPr/>
          <a:lstStyle/>
          <a:p>
            <a:r>
              <a:rPr lang="en-US" altLang="en-US" sz="4000" dirty="0" smtClean="0"/>
              <a:t>Ensuring Sustainability in Assessments</a:t>
            </a:r>
          </a:p>
        </p:txBody>
      </p:sp>
      <p:sp>
        <p:nvSpPr>
          <p:cNvPr id="27651" name="Content Placeholder 2"/>
          <p:cNvSpPr>
            <a:spLocks noGrp="1"/>
          </p:cNvSpPr>
          <p:nvPr>
            <p:ph sz="half" idx="1"/>
          </p:nvPr>
        </p:nvSpPr>
        <p:spPr>
          <a:xfrm>
            <a:off x="762000" y="1828800"/>
            <a:ext cx="8077200" cy="4648200"/>
          </a:xfrm>
        </p:spPr>
        <p:txBody>
          <a:bodyPr/>
          <a:lstStyle/>
          <a:p>
            <a:r>
              <a:rPr lang="en-US" altLang="en-US" dirty="0" smtClean="0"/>
              <a:t>Building upon intact structures</a:t>
            </a:r>
          </a:p>
          <a:p>
            <a:pPr lvl="1"/>
            <a:r>
              <a:rPr lang="en-US" altLang="en-US" dirty="0" smtClean="0"/>
              <a:t>Keeping the reporting format as consistent as possible </a:t>
            </a:r>
          </a:p>
          <a:p>
            <a:pPr lvl="1"/>
            <a:r>
              <a:rPr lang="en-US" altLang="en-US" dirty="0" smtClean="0"/>
              <a:t>Program review</a:t>
            </a:r>
            <a:br>
              <a:rPr lang="en-US" altLang="en-US" dirty="0" smtClean="0"/>
            </a:br>
            <a:endParaRPr lang="en-US" altLang="en-US" sz="1400" dirty="0" smtClean="0"/>
          </a:p>
          <a:p>
            <a:r>
              <a:rPr lang="en-US" altLang="en-US" dirty="0" smtClean="0"/>
              <a:t>Other opportunities</a:t>
            </a:r>
          </a:p>
          <a:p>
            <a:pPr lvl="1"/>
            <a:r>
              <a:rPr lang="en-US" altLang="en-US" dirty="0" smtClean="0"/>
              <a:t>Some </a:t>
            </a:r>
            <a:r>
              <a:rPr lang="en-US" altLang="en-US" dirty="0" smtClean="0"/>
              <a:t>units have developed their own assessment committees</a:t>
            </a:r>
          </a:p>
          <a:p>
            <a:pPr lvl="1"/>
            <a:r>
              <a:rPr lang="en-US" altLang="en-US" dirty="0" smtClean="0"/>
              <a:t>Student representation on assessment committees</a:t>
            </a:r>
          </a:p>
          <a:p>
            <a:pPr marL="0" indent="0">
              <a:buNone/>
            </a:pPr>
            <a:endParaRPr lang="en-US" altLang="en-US" dirty="0" smtClean="0"/>
          </a:p>
          <a:p>
            <a:endParaRPr lang="en-US" altLang="en-US" dirty="0" smtClean="0"/>
          </a:p>
        </p:txBody>
      </p:sp>
    </p:spTree>
    <p:extLst>
      <p:ext uri="{BB962C8B-B14F-4D97-AF65-F5344CB8AC3E}">
        <p14:creationId xmlns:p14="http://schemas.microsoft.com/office/powerpoint/2010/main" val="34126823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01535" y="1828800"/>
            <a:ext cx="8229600" cy="4525963"/>
          </a:xfrm>
        </p:spPr>
        <p:txBody>
          <a:bodyPr>
            <a:normAutofit/>
          </a:bodyPr>
          <a:lstStyle/>
          <a:p>
            <a:pPr lvl="0">
              <a:spcBef>
                <a:spcPts val="600"/>
              </a:spcBef>
              <a:spcAft>
                <a:spcPts val="1200"/>
              </a:spcAft>
            </a:pPr>
            <a:r>
              <a:rPr lang="en-US" dirty="0"/>
              <a:t>Service Learning </a:t>
            </a:r>
            <a:endParaRPr lang="en-US" dirty="0" smtClean="0"/>
          </a:p>
          <a:p>
            <a:pPr lvl="0">
              <a:spcBef>
                <a:spcPts val="600"/>
              </a:spcBef>
              <a:spcAft>
                <a:spcPts val="1200"/>
              </a:spcAft>
            </a:pPr>
            <a:r>
              <a:rPr lang="en-US" dirty="0" smtClean="0"/>
              <a:t>Undergraduate </a:t>
            </a:r>
            <a:r>
              <a:rPr lang="en-US" dirty="0"/>
              <a:t>Research </a:t>
            </a:r>
            <a:endParaRPr lang="en-US" dirty="0" smtClean="0"/>
          </a:p>
          <a:p>
            <a:pPr>
              <a:spcBef>
                <a:spcPts val="600"/>
              </a:spcBef>
              <a:spcAft>
                <a:spcPts val="1200"/>
              </a:spcAft>
            </a:pPr>
            <a:r>
              <a:rPr lang="en-US" dirty="0" smtClean="0"/>
              <a:t>Internships</a:t>
            </a:r>
            <a:endParaRPr lang="en-US" dirty="0"/>
          </a:p>
          <a:p>
            <a:pPr lvl="0">
              <a:spcBef>
                <a:spcPts val="600"/>
              </a:spcBef>
              <a:spcAft>
                <a:spcPts val="1200"/>
              </a:spcAft>
            </a:pPr>
            <a:r>
              <a:rPr lang="en-US" dirty="0" smtClean="0"/>
              <a:t>Learning </a:t>
            </a:r>
            <a:r>
              <a:rPr lang="en-US" dirty="0"/>
              <a:t>Communities </a:t>
            </a:r>
            <a:endParaRPr lang="en-US" dirty="0" smtClean="0"/>
          </a:p>
          <a:p>
            <a:pPr lvl="0">
              <a:spcBef>
                <a:spcPts val="600"/>
              </a:spcBef>
              <a:spcAft>
                <a:spcPts val="1200"/>
              </a:spcAft>
            </a:pPr>
            <a:r>
              <a:rPr lang="en-US" dirty="0" smtClean="0"/>
              <a:t>Study Abroad</a:t>
            </a:r>
            <a:endParaRPr lang="en-US" dirty="0"/>
          </a:p>
          <a:p>
            <a:pPr>
              <a:spcBef>
                <a:spcPts val="600"/>
              </a:spcBef>
              <a:spcAft>
                <a:spcPts val="1200"/>
              </a:spcAft>
            </a:pPr>
            <a:r>
              <a:rPr lang="en-US" dirty="0" smtClean="0"/>
              <a:t>Other?</a:t>
            </a:r>
            <a:endParaRPr lang="en-US" dirty="0"/>
          </a:p>
        </p:txBody>
      </p:sp>
      <p:sp>
        <p:nvSpPr>
          <p:cNvPr id="3" name="Title 2"/>
          <p:cNvSpPr>
            <a:spLocks noGrp="1"/>
          </p:cNvSpPr>
          <p:nvPr>
            <p:ph type="title"/>
          </p:nvPr>
        </p:nvSpPr>
        <p:spPr/>
        <p:txBody>
          <a:bodyPr>
            <a:normAutofit/>
          </a:bodyPr>
          <a:lstStyle/>
          <a:p>
            <a:r>
              <a:rPr lang="en-US" dirty="0" smtClean="0"/>
              <a:t>Assessing High Impact Practices</a:t>
            </a:r>
            <a:endParaRPr lang="en-US" dirty="0"/>
          </a:p>
        </p:txBody>
      </p:sp>
    </p:spTree>
    <p:extLst>
      <p:ext uri="{BB962C8B-B14F-4D97-AF65-F5344CB8AC3E}">
        <p14:creationId xmlns:p14="http://schemas.microsoft.com/office/powerpoint/2010/main" val="2006415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7813"/>
            <a:ext cx="8229600" cy="1143000"/>
          </a:xfrm>
        </p:spPr>
        <p:txBody>
          <a:bodyPr/>
          <a:lstStyle/>
          <a:p>
            <a:r>
              <a:rPr lang="en-US" sz="4000" dirty="0" smtClean="0"/>
              <a:t>Best Practices from Other Institutions</a:t>
            </a:r>
            <a:endParaRPr lang="en-US" sz="4000" dirty="0"/>
          </a:p>
        </p:txBody>
      </p:sp>
      <p:sp>
        <p:nvSpPr>
          <p:cNvPr id="3" name="Content Placeholder 2"/>
          <p:cNvSpPr>
            <a:spLocks noGrp="1"/>
          </p:cNvSpPr>
          <p:nvPr>
            <p:ph idx="1"/>
          </p:nvPr>
        </p:nvSpPr>
        <p:spPr>
          <a:xfrm>
            <a:off x="685800" y="1752600"/>
            <a:ext cx="8305800" cy="4530725"/>
          </a:xfrm>
        </p:spPr>
        <p:txBody>
          <a:bodyPr/>
          <a:lstStyle/>
          <a:p>
            <a:pPr lvl="0"/>
            <a:r>
              <a:rPr lang="en-US" dirty="0"/>
              <a:t>Salt Lake Community College has online videos highlighting faculty who have used assessment effectively: </a:t>
            </a:r>
            <a:r>
              <a:rPr lang="en-US" u="sng" dirty="0">
                <a:hlinkClick r:id="rId2"/>
              </a:rPr>
              <a:t>http://www.slcc.edu/assessment/examples-of-excellence.aspx</a:t>
            </a:r>
            <a:r>
              <a:rPr lang="en-US" dirty="0"/>
              <a:t> </a:t>
            </a:r>
          </a:p>
          <a:p>
            <a:pPr lvl="0"/>
            <a:r>
              <a:rPr lang="en-US" dirty="0" smtClean="0"/>
              <a:t>University of Kansas </a:t>
            </a:r>
            <a:r>
              <a:rPr lang="en-US" dirty="0"/>
              <a:t>has an online teaching portfolio that provides examples of faculty assessment projects: </a:t>
            </a:r>
            <a:r>
              <a:rPr lang="en-US" u="sng" dirty="0">
                <a:hlinkClick r:id="rId3"/>
              </a:rPr>
              <a:t>http://www.cte.ku.edu/gallery/index.shtml</a:t>
            </a:r>
            <a:r>
              <a:rPr lang="en-US" dirty="0"/>
              <a:t>  (see “Evaluating student learning” and “Department analysis of learning”)</a:t>
            </a:r>
          </a:p>
          <a:p>
            <a:endParaRPr lang="en-US" dirty="0"/>
          </a:p>
        </p:txBody>
      </p:sp>
    </p:spTree>
    <p:extLst>
      <p:ext uri="{BB962C8B-B14F-4D97-AF65-F5344CB8AC3E}">
        <p14:creationId xmlns:p14="http://schemas.microsoft.com/office/powerpoint/2010/main" val="3779456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76300" y="838200"/>
            <a:ext cx="7772400" cy="381000"/>
          </a:xfrm>
        </p:spPr>
        <p:txBody>
          <a:bodyPr/>
          <a:lstStyle/>
          <a:p>
            <a:r>
              <a:rPr lang="en-US" altLang="en-US" sz="5400" smtClean="0"/>
              <a:t>Can dogs talk?  </a:t>
            </a:r>
            <a:r>
              <a:rPr lang="en-US" altLang="en-US" smtClean="0"/>
              <a:t/>
            </a:r>
            <a:br>
              <a:rPr lang="en-US" altLang="en-US" smtClean="0"/>
            </a:br>
            <a:endParaRPr lang="en-US" altLang="en-US" smtClean="0"/>
          </a:p>
        </p:txBody>
      </p:sp>
      <p:pic>
        <p:nvPicPr>
          <p:cNvPr id="6147" name="Picture 2" descr="Blinky_Dog.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676400"/>
            <a:ext cx="4495800" cy="493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828800"/>
            <a:ext cx="8229600" cy="4800600"/>
          </a:xfrm>
        </p:spPr>
        <p:txBody>
          <a:bodyPr>
            <a:normAutofit fontScale="70000" lnSpcReduction="20000"/>
          </a:bodyPr>
          <a:lstStyle/>
          <a:p>
            <a:pPr marL="109728" indent="0">
              <a:buNone/>
            </a:pPr>
            <a:r>
              <a:rPr lang="en-US" i="1" dirty="0" smtClean="0"/>
              <a:t>Definition</a:t>
            </a:r>
            <a:br>
              <a:rPr lang="en-US" i="1" dirty="0" smtClean="0"/>
            </a:br>
            <a:endParaRPr lang="en-US" sz="1100" i="1" dirty="0" smtClean="0"/>
          </a:p>
          <a:p>
            <a:pPr marL="966978" lvl="2" indent="-457200">
              <a:buSzPct val="90000"/>
              <a:buFont typeface="Wingdings" panose="05000000000000000000" pitchFamily="2" charset="2"/>
              <a:buChar char="Ø"/>
            </a:pPr>
            <a:r>
              <a:rPr lang="en-US" sz="2700" dirty="0" smtClean="0"/>
              <a:t>A method for aligning a program’s learning outcomes and courses</a:t>
            </a:r>
            <a:br>
              <a:rPr lang="en-US" sz="2700" dirty="0" smtClean="0"/>
            </a:br>
            <a:r>
              <a:rPr lang="en-US" sz="2700" dirty="0" smtClean="0"/>
              <a:t/>
            </a:r>
            <a:br>
              <a:rPr lang="en-US" sz="2700" dirty="0" smtClean="0"/>
            </a:br>
            <a:endParaRPr lang="en-US" sz="1100" dirty="0" smtClean="0"/>
          </a:p>
          <a:p>
            <a:pPr marL="109728" indent="0">
              <a:buNone/>
            </a:pPr>
            <a:r>
              <a:rPr lang="en-US" i="1" dirty="0" smtClean="0"/>
              <a:t>A Curriculum Map answers the question:</a:t>
            </a:r>
          </a:p>
          <a:p>
            <a:pPr marL="109728" indent="0">
              <a:buNone/>
            </a:pPr>
            <a:endParaRPr lang="en-US" sz="1100" i="1" dirty="0"/>
          </a:p>
          <a:p>
            <a:pPr marL="966978" lvl="2" indent="-457200">
              <a:buSzPct val="90000"/>
              <a:buFont typeface="Wingdings" panose="05000000000000000000" pitchFamily="2" charset="2"/>
              <a:buChar char="Ø"/>
            </a:pPr>
            <a:r>
              <a:rPr lang="en-US" sz="2700" dirty="0" smtClean="0"/>
              <a:t>Where are what learning outcomes taught in your curriculum?</a:t>
            </a:r>
            <a:br>
              <a:rPr lang="en-US" sz="2700" dirty="0" smtClean="0"/>
            </a:br>
            <a:endParaRPr lang="en-US" sz="1000" dirty="0"/>
          </a:p>
          <a:p>
            <a:pPr marL="109728" indent="0">
              <a:buNone/>
            </a:pPr>
            <a:endParaRPr lang="en-US" sz="2000" u="sng" dirty="0" smtClean="0"/>
          </a:p>
          <a:p>
            <a:pPr marL="109728" indent="0">
              <a:buNone/>
            </a:pPr>
            <a:r>
              <a:rPr lang="en-US" i="1" dirty="0" smtClean="0"/>
              <a:t>Benefits</a:t>
            </a:r>
          </a:p>
          <a:p>
            <a:pPr marL="109728" indent="0">
              <a:buNone/>
            </a:pPr>
            <a:endParaRPr lang="en-US" sz="1100" u="sng" dirty="0"/>
          </a:p>
          <a:p>
            <a:pPr marL="966978" lvl="2" indent="-457200">
              <a:buSzPct val="90000"/>
              <a:buFont typeface="Wingdings" panose="05000000000000000000" pitchFamily="2" charset="2"/>
              <a:buChar char="Ø"/>
            </a:pPr>
            <a:r>
              <a:rPr lang="en-US" sz="2700" dirty="0"/>
              <a:t>Proactive approach to improving learning outcomes</a:t>
            </a:r>
          </a:p>
          <a:p>
            <a:pPr marL="966978" lvl="2" indent="-457200">
              <a:buSzPct val="90000"/>
              <a:buFont typeface="Wingdings" panose="05000000000000000000" pitchFamily="2" charset="2"/>
              <a:buChar char="Ø"/>
            </a:pPr>
            <a:r>
              <a:rPr lang="en-US" sz="2700" dirty="0" smtClean="0"/>
              <a:t>Encourages reflective practice as instructors</a:t>
            </a:r>
          </a:p>
          <a:p>
            <a:pPr marL="966978" lvl="2" indent="-457200">
              <a:buSzPct val="90000"/>
              <a:buFont typeface="Wingdings" panose="05000000000000000000" pitchFamily="2" charset="2"/>
              <a:buChar char="Ø"/>
            </a:pPr>
            <a:r>
              <a:rPr lang="en-US" sz="2700" dirty="0" smtClean="0"/>
              <a:t>Clarifies </a:t>
            </a:r>
            <a:r>
              <a:rPr lang="en-US" sz="2700" dirty="0"/>
              <a:t>priorities when there are limited resources</a:t>
            </a:r>
          </a:p>
          <a:p>
            <a:pPr marL="966978" lvl="2" indent="-457200">
              <a:buSzPct val="90000"/>
              <a:buFont typeface="Wingdings" panose="05000000000000000000" pitchFamily="2" charset="2"/>
              <a:buChar char="Ø"/>
            </a:pPr>
            <a:r>
              <a:rPr lang="en-US" sz="2700" dirty="0"/>
              <a:t>Enhances coherence by revealing gaps in the curriculum</a:t>
            </a:r>
          </a:p>
          <a:p>
            <a:pPr marL="966978" lvl="2" indent="-457200">
              <a:buSzPct val="90000"/>
              <a:buFont typeface="Wingdings" panose="05000000000000000000" pitchFamily="2" charset="2"/>
              <a:buChar char="Ø"/>
            </a:pPr>
            <a:r>
              <a:rPr lang="en-US" sz="2700" dirty="0"/>
              <a:t>Improves communication among faculty</a:t>
            </a:r>
          </a:p>
          <a:p>
            <a:pPr marL="966978" lvl="2" indent="-457200">
              <a:buSzPct val="90000"/>
              <a:buFont typeface="Wingdings" panose="05000000000000000000" pitchFamily="2" charset="2"/>
              <a:buChar char="Ø"/>
            </a:pPr>
            <a:r>
              <a:rPr lang="en-US" sz="2700" dirty="0" smtClean="0"/>
              <a:t>Supports </a:t>
            </a:r>
            <a:r>
              <a:rPr lang="en-US" sz="2700" dirty="0"/>
              <a:t>“major maps” for students</a:t>
            </a:r>
          </a:p>
          <a:p>
            <a:pPr marL="966978" lvl="2" indent="-457200">
              <a:buSzPct val="90000"/>
              <a:buFont typeface="Wingdings" panose="05000000000000000000" pitchFamily="2" charset="2"/>
              <a:buChar char="Ø"/>
            </a:pPr>
            <a:r>
              <a:rPr lang="en-US" sz="2700" dirty="0"/>
              <a:t>Refines the assessment plan</a:t>
            </a:r>
          </a:p>
        </p:txBody>
      </p:sp>
      <p:sp>
        <p:nvSpPr>
          <p:cNvPr id="3" name="Title 2"/>
          <p:cNvSpPr>
            <a:spLocks noGrp="1"/>
          </p:cNvSpPr>
          <p:nvPr>
            <p:ph type="title"/>
          </p:nvPr>
        </p:nvSpPr>
        <p:spPr/>
        <p:txBody>
          <a:bodyPr/>
          <a:lstStyle/>
          <a:p>
            <a:r>
              <a:rPr lang="en-US" dirty="0" smtClean="0"/>
              <a:t>Enhancing Curriculum Mapping</a:t>
            </a:r>
            <a:endParaRPr lang="en-US" dirty="0"/>
          </a:p>
        </p:txBody>
      </p:sp>
    </p:spTree>
    <p:extLst>
      <p:ext uri="{BB962C8B-B14F-4D97-AF65-F5344CB8AC3E}">
        <p14:creationId xmlns:p14="http://schemas.microsoft.com/office/powerpoint/2010/main" val="1967976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93"/>
          <p:cNvSpPr>
            <a:spLocks noChangeArrowheads="1"/>
          </p:cNvSpPr>
          <p:nvPr/>
        </p:nvSpPr>
        <p:spPr bwMode="auto">
          <a:xfrm>
            <a:off x="0" y="0"/>
            <a:ext cx="9144000" cy="6858000"/>
          </a:xfrm>
          <a:prstGeom prst="rect">
            <a:avLst/>
          </a:prstGeom>
          <a:solidFill>
            <a:schemeClr val="bg1"/>
          </a:solidFill>
          <a:ln w="9525">
            <a:solidFill>
              <a:schemeClr val="tx1"/>
            </a:solidFill>
            <a:round/>
            <a:headEnd/>
            <a:tailEnd/>
          </a:ln>
        </p:spPr>
        <p:txBody>
          <a:bodyP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23" name="Rectangle 4"/>
          <p:cNvSpPr>
            <a:spLocks noChangeArrowheads="1"/>
          </p:cNvSpPr>
          <p:nvPr/>
        </p:nvSpPr>
        <p:spPr bwMode="auto">
          <a:xfrm>
            <a:off x="2632075" y="914400"/>
            <a:ext cx="452438" cy="381000"/>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80000"/>
              </a:lnSpc>
              <a:spcBef>
                <a:spcPct val="0"/>
              </a:spcBef>
              <a:buClrTx/>
              <a:buSzTx/>
              <a:buFontTx/>
              <a:buNone/>
            </a:pPr>
            <a:r>
              <a:rPr lang="en-US" altLang="en-US" sz="1600"/>
              <a:t>1xx</a:t>
            </a:r>
          </a:p>
        </p:txBody>
      </p:sp>
      <p:sp>
        <p:nvSpPr>
          <p:cNvPr id="30724" name="Rectangle 5"/>
          <p:cNvSpPr>
            <a:spLocks noChangeArrowheads="1"/>
          </p:cNvSpPr>
          <p:nvPr/>
        </p:nvSpPr>
        <p:spPr bwMode="auto">
          <a:xfrm>
            <a:off x="2632075" y="5410200"/>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25" name="Rectangle 6"/>
          <p:cNvSpPr>
            <a:spLocks noChangeArrowheads="1"/>
          </p:cNvSpPr>
          <p:nvPr/>
        </p:nvSpPr>
        <p:spPr bwMode="auto">
          <a:xfrm>
            <a:off x="2632075" y="1752600"/>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K</a:t>
            </a:r>
          </a:p>
        </p:txBody>
      </p:sp>
      <p:sp>
        <p:nvSpPr>
          <p:cNvPr id="30726" name="Rectangle 7"/>
          <p:cNvSpPr>
            <a:spLocks noChangeArrowheads="1"/>
          </p:cNvSpPr>
          <p:nvPr/>
        </p:nvSpPr>
        <p:spPr bwMode="auto">
          <a:xfrm>
            <a:off x="2632075" y="2362200"/>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27" name="Rectangle 8"/>
          <p:cNvSpPr>
            <a:spLocks noChangeArrowheads="1"/>
          </p:cNvSpPr>
          <p:nvPr/>
        </p:nvSpPr>
        <p:spPr bwMode="auto">
          <a:xfrm>
            <a:off x="2632075" y="2971800"/>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r>
              <a:rPr lang="en-US" altLang="en-US" sz="1800"/>
              <a:t>K</a:t>
            </a:r>
          </a:p>
        </p:txBody>
      </p:sp>
      <p:sp>
        <p:nvSpPr>
          <p:cNvPr id="30728" name="Rectangle 9"/>
          <p:cNvSpPr>
            <a:spLocks noChangeArrowheads="1"/>
          </p:cNvSpPr>
          <p:nvPr/>
        </p:nvSpPr>
        <p:spPr bwMode="auto">
          <a:xfrm>
            <a:off x="2632075" y="3581400"/>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29" name="Rectangle 10"/>
          <p:cNvSpPr>
            <a:spLocks noChangeArrowheads="1"/>
          </p:cNvSpPr>
          <p:nvPr/>
        </p:nvSpPr>
        <p:spPr bwMode="auto">
          <a:xfrm>
            <a:off x="2632075" y="4191000"/>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K</a:t>
            </a:r>
          </a:p>
        </p:txBody>
      </p:sp>
      <p:sp>
        <p:nvSpPr>
          <p:cNvPr id="30730" name="Rectangle 11"/>
          <p:cNvSpPr>
            <a:spLocks noChangeArrowheads="1"/>
          </p:cNvSpPr>
          <p:nvPr/>
        </p:nvSpPr>
        <p:spPr bwMode="auto">
          <a:xfrm>
            <a:off x="2632075" y="4800600"/>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31" name="AutoShape 12"/>
          <p:cNvSpPr>
            <a:spLocks noChangeArrowheads="1"/>
          </p:cNvSpPr>
          <p:nvPr/>
        </p:nvSpPr>
        <p:spPr bwMode="auto">
          <a:xfrm rot="-5400000">
            <a:off x="1333500" y="1368425"/>
            <a:ext cx="381000" cy="228600"/>
          </a:xfrm>
          <a:prstGeom prst="leftArrow">
            <a:avLst>
              <a:gd name="adj1" fmla="val 50000"/>
              <a:gd name="adj2" fmla="val 41667"/>
            </a:avLst>
          </a:prstGeom>
          <a:solidFill>
            <a:schemeClr val="accent1"/>
          </a:solidFill>
          <a:ln w="12700">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32" name="Rectangle 45"/>
          <p:cNvSpPr>
            <a:spLocks noChangeArrowheads="1"/>
          </p:cNvSpPr>
          <p:nvPr/>
        </p:nvSpPr>
        <p:spPr bwMode="auto">
          <a:xfrm>
            <a:off x="762000" y="5410200"/>
            <a:ext cx="1666875" cy="3810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solidFill>
                  <a:srgbClr val="000000"/>
                </a:solidFill>
              </a:rPr>
              <a:t>7</a:t>
            </a:r>
          </a:p>
        </p:txBody>
      </p:sp>
      <p:sp>
        <p:nvSpPr>
          <p:cNvPr id="30733" name="Rectangle 46"/>
          <p:cNvSpPr>
            <a:spLocks noChangeArrowheads="1"/>
          </p:cNvSpPr>
          <p:nvPr/>
        </p:nvSpPr>
        <p:spPr bwMode="auto">
          <a:xfrm>
            <a:off x="762000" y="1752600"/>
            <a:ext cx="1666875" cy="3810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solidFill>
                  <a:srgbClr val="000000"/>
                </a:solidFill>
              </a:rPr>
              <a:t>1</a:t>
            </a:r>
          </a:p>
        </p:txBody>
      </p:sp>
      <p:sp>
        <p:nvSpPr>
          <p:cNvPr id="30734" name="Rectangle 47"/>
          <p:cNvSpPr>
            <a:spLocks noChangeArrowheads="1"/>
          </p:cNvSpPr>
          <p:nvPr/>
        </p:nvSpPr>
        <p:spPr bwMode="auto">
          <a:xfrm>
            <a:off x="762000" y="2362200"/>
            <a:ext cx="1666875" cy="3810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solidFill>
                  <a:srgbClr val="000000"/>
                </a:solidFill>
              </a:rPr>
              <a:t>2</a:t>
            </a:r>
          </a:p>
        </p:txBody>
      </p:sp>
      <p:sp>
        <p:nvSpPr>
          <p:cNvPr id="30735" name="Rectangle 48"/>
          <p:cNvSpPr>
            <a:spLocks noChangeArrowheads="1"/>
          </p:cNvSpPr>
          <p:nvPr/>
        </p:nvSpPr>
        <p:spPr bwMode="auto">
          <a:xfrm>
            <a:off x="762000" y="2971800"/>
            <a:ext cx="1666875" cy="3810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solidFill>
                  <a:srgbClr val="000000"/>
                </a:solidFill>
              </a:rPr>
              <a:t>3</a:t>
            </a:r>
          </a:p>
        </p:txBody>
      </p:sp>
      <p:sp>
        <p:nvSpPr>
          <p:cNvPr id="30736" name="Rectangle 49"/>
          <p:cNvSpPr>
            <a:spLocks noChangeArrowheads="1"/>
          </p:cNvSpPr>
          <p:nvPr/>
        </p:nvSpPr>
        <p:spPr bwMode="auto">
          <a:xfrm>
            <a:off x="762000" y="3581400"/>
            <a:ext cx="1666875" cy="3810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solidFill>
                  <a:srgbClr val="000000"/>
                </a:solidFill>
              </a:rPr>
              <a:t>4</a:t>
            </a:r>
          </a:p>
        </p:txBody>
      </p:sp>
      <p:sp>
        <p:nvSpPr>
          <p:cNvPr id="30737" name="Rectangle 50"/>
          <p:cNvSpPr>
            <a:spLocks noChangeArrowheads="1"/>
          </p:cNvSpPr>
          <p:nvPr/>
        </p:nvSpPr>
        <p:spPr bwMode="auto">
          <a:xfrm>
            <a:off x="762000" y="4191000"/>
            <a:ext cx="1666875" cy="3810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solidFill>
                  <a:srgbClr val="000000"/>
                </a:solidFill>
              </a:rPr>
              <a:t>5</a:t>
            </a:r>
          </a:p>
        </p:txBody>
      </p:sp>
      <p:sp>
        <p:nvSpPr>
          <p:cNvPr id="30738" name="Rectangle 51"/>
          <p:cNvSpPr>
            <a:spLocks noChangeArrowheads="1"/>
          </p:cNvSpPr>
          <p:nvPr/>
        </p:nvSpPr>
        <p:spPr bwMode="auto">
          <a:xfrm>
            <a:off x="762000" y="4800600"/>
            <a:ext cx="1666875" cy="381000"/>
          </a:xfrm>
          <a:prstGeom prst="rect">
            <a:avLst/>
          </a:prstGeom>
          <a:solidFill>
            <a:schemeClr val="accent1"/>
          </a:solidFill>
          <a:ln w="12700">
            <a:solidFill>
              <a:schemeClr val="tx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solidFill>
                  <a:srgbClr val="000000"/>
                </a:solidFill>
              </a:rPr>
              <a:t>6</a:t>
            </a:r>
          </a:p>
        </p:txBody>
      </p:sp>
      <p:sp>
        <p:nvSpPr>
          <p:cNvPr id="30739" name="Rectangle 52"/>
          <p:cNvSpPr>
            <a:spLocks noChangeArrowheads="1"/>
          </p:cNvSpPr>
          <p:nvPr/>
        </p:nvSpPr>
        <p:spPr bwMode="auto">
          <a:xfrm>
            <a:off x="12742863" y="-24257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40" name="Rectangle 53"/>
          <p:cNvSpPr>
            <a:spLocks noChangeArrowheads="1"/>
          </p:cNvSpPr>
          <p:nvPr/>
        </p:nvSpPr>
        <p:spPr bwMode="auto">
          <a:xfrm>
            <a:off x="430213" y="498475"/>
            <a:ext cx="1905000" cy="609600"/>
          </a:xfrm>
          <a:prstGeom prst="rect">
            <a:avLst/>
          </a:prstGeom>
          <a:solidFill>
            <a:schemeClr val="bg1"/>
          </a:solidFill>
          <a:ln w="12700">
            <a:solidFill>
              <a:schemeClr val="bg1"/>
            </a:solidFill>
            <a:miter lim="800000"/>
            <a:headEnd/>
            <a:tailEnd/>
          </a:ln>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70000"/>
              </a:lnSpc>
              <a:spcBef>
                <a:spcPct val="0"/>
              </a:spcBef>
              <a:buClrTx/>
              <a:buSzTx/>
              <a:buFontTx/>
              <a:buNone/>
            </a:pPr>
            <a:r>
              <a:rPr lang="en-US" altLang="en-US" sz="2000"/>
              <a:t>Program Level</a:t>
            </a:r>
          </a:p>
          <a:p>
            <a:pPr algn="ctr" eaLnBrk="1" hangingPunct="1">
              <a:lnSpc>
                <a:spcPct val="70000"/>
              </a:lnSpc>
              <a:spcBef>
                <a:spcPct val="0"/>
              </a:spcBef>
              <a:buClrTx/>
              <a:buSzTx/>
              <a:buFontTx/>
              <a:buNone/>
            </a:pPr>
            <a:r>
              <a:rPr lang="en-US" altLang="en-US" sz="2000"/>
              <a:t>Student Learning </a:t>
            </a:r>
          </a:p>
          <a:p>
            <a:pPr algn="ctr" eaLnBrk="1" hangingPunct="1">
              <a:lnSpc>
                <a:spcPct val="70000"/>
              </a:lnSpc>
              <a:spcBef>
                <a:spcPct val="0"/>
              </a:spcBef>
              <a:buClrTx/>
              <a:buSzTx/>
              <a:buFontTx/>
              <a:buNone/>
            </a:pPr>
            <a:r>
              <a:rPr lang="en-US" altLang="en-US" sz="2000"/>
              <a:t>Outcomes</a:t>
            </a:r>
            <a:endParaRPr lang="en-US" altLang="en-US" sz="1800" u="sng"/>
          </a:p>
        </p:txBody>
      </p:sp>
      <p:sp>
        <p:nvSpPr>
          <p:cNvPr id="30741" name="Rectangle 54"/>
          <p:cNvSpPr>
            <a:spLocks noChangeArrowheads="1"/>
          </p:cNvSpPr>
          <p:nvPr/>
        </p:nvSpPr>
        <p:spPr bwMode="auto">
          <a:xfrm>
            <a:off x="533400" y="6248400"/>
            <a:ext cx="815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b="1"/>
              <a:t>K= </a:t>
            </a:r>
            <a:r>
              <a:rPr lang="en-US" altLang="en-US" sz="1600" b="1"/>
              <a:t>Knowledge/Comprehension;   A= Application / Analysis;   S= Synthesis </a:t>
            </a:r>
            <a:r>
              <a:rPr lang="en-US" altLang="en-US" sz="1400" b="1"/>
              <a:t>/Evaluation</a:t>
            </a:r>
            <a:endParaRPr lang="en-US" altLang="en-US" sz="2000" b="1"/>
          </a:p>
        </p:txBody>
      </p:sp>
      <p:sp>
        <p:nvSpPr>
          <p:cNvPr id="30742" name="Rectangle 4"/>
          <p:cNvSpPr>
            <a:spLocks noChangeArrowheads="1"/>
          </p:cNvSpPr>
          <p:nvPr/>
        </p:nvSpPr>
        <p:spPr bwMode="auto">
          <a:xfrm>
            <a:off x="3175000" y="912813"/>
            <a:ext cx="452438" cy="381000"/>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80000"/>
              </a:lnSpc>
              <a:spcBef>
                <a:spcPct val="0"/>
              </a:spcBef>
              <a:buClrTx/>
              <a:buSzTx/>
              <a:buFontTx/>
              <a:buNone/>
            </a:pPr>
            <a:r>
              <a:rPr lang="en-US" altLang="en-US" sz="1600"/>
              <a:t>1xx</a:t>
            </a:r>
          </a:p>
        </p:txBody>
      </p:sp>
      <p:sp>
        <p:nvSpPr>
          <p:cNvPr id="30743" name="Rectangle 5"/>
          <p:cNvSpPr>
            <a:spLocks noChangeArrowheads="1"/>
          </p:cNvSpPr>
          <p:nvPr/>
        </p:nvSpPr>
        <p:spPr bwMode="auto">
          <a:xfrm>
            <a:off x="3175000" y="54086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S</a:t>
            </a:r>
          </a:p>
        </p:txBody>
      </p:sp>
      <p:sp>
        <p:nvSpPr>
          <p:cNvPr id="30744" name="Rectangle 6"/>
          <p:cNvSpPr>
            <a:spLocks noChangeArrowheads="1"/>
          </p:cNvSpPr>
          <p:nvPr/>
        </p:nvSpPr>
        <p:spPr bwMode="auto">
          <a:xfrm>
            <a:off x="3175000" y="17510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45" name="Rectangle 7"/>
          <p:cNvSpPr>
            <a:spLocks noChangeArrowheads="1"/>
          </p:cNvSpPr>
          <p:nvPr/>
        </p:nvSpPr>
        <p:spPr bwMode="auto">
          <a:xfrm>
            <a:off x="3175000" y="23606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r>
              <a:rPr lang="en-US" altLang="en-US" sz="1800"/>
              <a:t>K</a:t>
            </a:r>
          </a:p>
        </p:txBody>
      </p:sp>
      <p:sp>
        <p:nvSpPr>
          <p:cNvPr id="30746" name="Rectangle 8"/>
          <p:cNvSpPr>
            <a:spLocks noChangeArrowheads="1"/>
          </p:cNvSpPr>
          <p:nvPr/>
        </p:nvSpPr>
        <p:spPr bwMode="auto">
          <a:xfrm>
            <a:off x="3175000" y="29702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47" name="Rectangle 9"/>
          <p:cNvSpPr>
            <a:spLocks noChangeArrowheads="1"/>
          </p:cNvSpPr>
          <p:nvPr/>
        </p:nvSpPr>
        <p:spPr bwMode="auto">
          <a:xfrm>
            <a:off x="3175000" y="35798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48" name="Rectangle 10"/>
          <p:cNvSpPr>
            <a:spLocks noChangeArrowheads="1"/>
          </p:cNvSpPr>
          <p:nvPr/>
        </p:nvSpPr>
        <p:spPr bwMode="auto">
          <a:xfrm>
            <a:off x="3175000" y="41894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49" name="Rectangle 11"/>
          <p:cNvSpPr>
            <a:spLocks noChangeArrowheads="1"/>
          </p:cNvSpPr>
          <p:nvPr/>
        </p:nvSpPr>
        <p:spPr bwMode="auto">
          <a:xfrm>
            <a:off x="3175000" y="47990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K</a:t>
            </a:r>
          </a:p>
        </p:txBody>
      </p:sp>
      <p:sp>
        <p:nvSpPr>
          <p:cNvPr id="30750" name="Rectangle 4"/>
          <p:cNvSpPr>
            <a:spLocks noChangeArrowheads="1"/>
          </p:cNvSpPr>
          <p:nvPr/>
        </p:nvSpPr>
        <p:spPr bwMode="auto">
          <a:xfrm>
            <a:off x="3732213" y="927100"/>
            <a:ext cx="452437" cy="381000"/>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80000"/>
              </a:lnSpc>
              <a:spcBef>
                <a:spcPct val="0"/>
              </a:spcBef>
              <a:buClrTx/>
              <a:buSzTx/>
              <a:buFontTx/>
              <a:buNone/>
            </a:pPr>
            <a:r>
              <a:rPr lang="en-US" altLang="en-US" sz="1600"/>
              <a:t>2xx</a:t>
            </a:r>
          </a:p>
        </p:txBody>
      </p:sp>
      <p:sp>
        <p:nvSpPr>
          <p:cNvPr id="30751" name="Rectangle 5"/>
          <p:cNvSpPr>
            <a:spLocks noChangeArrowheads="1"/>
          </p:cNvSpPr>
          <p:nvPr/>
        </p:nvSpPr>
        <p:spPr bwMode="auto">
          <a:xfrm>
            <a:off x="3732213" y="5408613"/>
            <a:ext cx="452437"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52" name="Rectangle 6"/>
          <p:cNvSpPr>
            <a:spLocks noChangeArrowheads="1"/>
          </p:cNvSpPr>
          <p:nvPr/>
        </p:nvSpPr>
        <p:spPr bwMode="auto">
          <a:xfrm>
            <a:off x="3732213" y="1751013"/>
            <a:ext cx="452437"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A</a:t>
            </a:r>
          </a:p>
        </p:txBody>
      </p:sp>
      <p:sp>
        <p:nvSpPr>
          <p:cNvPr id="30753" name="Rectangle 7"/>
          <p:cNvSpPr>
            <a:spLocks noChangeArrowheads="1"/>
          </p:cNvSpPr>
          <p:nvPr/>
        </p:nvSpPr>
        <p:spPr bwMode="auto">
          <a:xfrm>
            <a:off x="3732213" y="2360613"/>
            <a:ext cx="452437"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r>
              <a:rPr lang="en-US" altLang="en-US" sz="1800"/>
              <a:t>A</a:t>
            </a:r>
          </a:p>
        </p:txBody>
      </p:sp>
      <p:sp>
        <p:nvSpPr>
          <p:cNvPr id="30754" name="Rectangle 8"/>
          <p:cNvSpPr>
            <a:spLocks noChangeArrowheads="1"/>
          </p:cNvSpPr>
          <p:nvPr/>
        </p:nvSpPr>
        <p:spPr bwMode="auto">
          <a:xfrm>
            <a:off x="3732213" y="2970213"/>
            <a:ext cx="452437"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55" name="Rectangle 9"/>
          <p:cNvSpPr>
            <a:spLocks noChangeArrowheads="1"/>
          </p:cNvSpPr>
          <p:nvPr/>
        </p:nvSpPr>
        <p:spPr bwMode="auto">
          <a:xfrm>
            <a:off x="3732213" y="3579813"/>
            <a:ext cx="452437"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56" name="Rectangle 10"/>
          <p:cNvSpPr>
            <a:spLocks noChangeArrowheads="1"/>
          </p:cNvSpPr>
          <p:nvPr/>
        </p:nvSpPr>
        <p:spPr bwMode="auto">
          <a:xfrm>
            <a:off x="3732213" y="4189413"/>
            <a:ext cx="452437"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57" name="Rectangle 11"/>
          <p:cNvSpPr>
            <a:spLocks noChangeArrowheads="1"/>
          </p:cNvSpPr>
          <p:nvPr/>
        </p:nvSpPr>
        <p:spPr bwMode="auto">
          <a:xfrm>
            <a:off x="3732213" y="4799013"/>
            <a:ext cx="452437"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58" name="Rectangle 4"/>
          <p:cNvSpPr>
            <a:spLocks noChangeArrowheads="1"/>
          </p:cNvSpPr>
          <p:nvPr/>
        </p:nvSpPr>
        <p:spPr bwMode="auto">
          <a:xfrm>
            <a:off x="4276725" y="925513"/>
            <a:ext cx="452438" cy="381000"/>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80000"/>
              </a:lnSpc>
              <a:spcBef>
                <a:spcPct val="0"/>
              </a:spcBef>
              <a:buClrTx/>
              <a:buSzTx/>
              <a:buFontTx/>
              <a:buNone/>
            </a:pPr>
            <a:r>
              <a:rPr lang="en-US" altLang="en-US" sz="1600"/>
              <a:t>2xx</a:t>
            </a:r>
          </a:p>
        </p:txBody>
      </p:sp>
      <p:sp>
        <p:nvSpPr>
          <p:cNvPr id="30759" name="Rectangle 5"/>
          <p:cNvSpPr>
            <a:spLocks noChangeArrowheads="1"/>
          </p:cNvSpPr>
          <p:nvPr/>
        </p:nvSpPr>
        <p:spPr bwMode="auto">
          <a:xfrm>
            <a:off x="4276725" y="54086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60" name="Rectangle 6"/>
          <p:cNvSpPr>
            <a:spLocks noChangeArrowheads="1"/>
          </p:cNvSpPr>
          <p:nvPr/>
        </p:nvSpPr>
        <p:spPr bwMode="auto">
          <a:xfrm>
            <a:off x="4276725" y="17510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61" name="Rectangle 7"/>
          <p:cNvSpPr>
            <a:spLocks noChangeArrowheads="1"/>
          </p:cNvSpPr>
          <p:nvPr/>
        </p:nvSpPr>
        <p:spPr bwMode="auto">
          <a:xfrm>
            <a:off x="4276725" y="23606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r>
              <a:rPr lang="en-US" altLang="en-US" sz="1800"/>
              <a:t>S</a:t>
            </a:r>
          </a:p>
        </p:txBody>
      </p:sp>
      <p:sp>
        <p:nvSpPr>
          <p:cNvPr id="30762" name="Rectangle 8"/>
          <p:cNvSpPr>
            <a:spLocks noChangeArrowheads="1"/>
          </p:cNvSpPr>
          <p:nvPr/>
        </p:nvSpPr>
        <p:spPr bwMode="auto">
          <a:xfrm>
            <a:off x="4276725" y="29702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63" name="Rectangle 9"/>
          <p:cNvSpPr>
            <a:spLocks noChangeArrowheads="1"/>
          </p:cNvSpPr>
          <p:nvPr/>
        </p:nvSpPr>
        <p:spPr bwMode="auto">
          <a:xfrm>
            <a:off x="4276725" y="35798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64" name="Rectangle 10"/>
          <p:cNvSpPr>
            <a:spLocks noChangeArrowheads="1"/>
          </p:cNvSpPr>
          <p:nvPr/>
        </p:nvSpPr>
        <p:spPr bwMode="auto">
          <a:xfrm>
            <a:off x="4276725" y="41894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65" name="Rectangle 11"/>
          <p:cNvSpPr>
            <a:spLocks noChangeArrowheads="1"/>
          </p:cNvSpPr>
          <p:nvPr/>
        </p:nvSpPr>
        <p:spPr bwMode="auto">
          <a:xfrm>
            <a:off x="4276725" y="47990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66" name="Rectangle 4"/>
          <p:cNvSpPr>
            <a:spLocks noChangeArrowheads="1"/>
          </p:cNvSpPr>
          <p:nvPr/>
        </p:nvSpPr>
        <p:spPr bwMode="auto">
          <a:xfrm>
            <a:off x="4835525" y="927100"/>
            <a:ext cx="452438" cy="381000"/>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80000"/>
              </a:lnSpc>
              <a:spcBef>
                <a:spcPct val="0"/>
              </a:spcBef>
              <a:buClrTx/>
              <a:buSzTx/>
              <a:buFontTx/>
              <a:buNone/>
            </a:pPr>
            <a:r>
              <a:rPr lang="en-US" altLang="en-US" sz="1600"/>
              <a:t>2xx</a:t>
            </a:r>
          </a:p>
        </p:txBody>
      </p:sp>
      <p:sp>
        <p:nvSpPr>
          <p:cNvPr id="30767" name="Rectangle 5"/>
          <p:cNvSpPr>
            <a:spLocks noChangeArrowheads="1"/>
          </p:cNvSpPr>
          <p:nvPr/>
        </p:nvSpPr>
        <p:spPr bwMode="auto">
          <a:xfrm>
            <a:off x="4835525" y="54086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A</a:t>
            </a:r>
          </a:p>
        </p:txBody>
      </p:sp>
      <p:sp>
        <p:nvSpPr>
          <p:cNvPr id="30768" name="Rectangle 6"/>
          <p:cNvSpPr>
            <a:spLocks noChangeArrowheads="1"/>
          </p:cNvSpPr>
          <p:nvPr/>
        </p:nvSpPr>
        <p:spPr bwMode="auto">
          <a:xfrm>
            <a:off x="4835525" y="17510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A</a:t>
            </a:r>
          </a:p>
        </p:txBody>
      </p:sp>
      <p:sp>
        <p:nvSpPr>
          <p:cNvPr id="30769" name="Rectangle 7"/>
          <p:cNvSpPr>
            <a:spLocks noChangeArrowheads="1"/>
          </p:cNvSpPr>
          <p:nvPr/>
        </p:nvSpPr>
        <p:spPr bwMode="auto">
          <a:xfrm>
            <a:off x="4835525" y="23606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70" name="Rectangle 8"/>
          <p:cNvSpPr>
            <a:spLocks noChangeArrowheads="1"/>
          </p:cNvSpPr>
          <p:nvPr/>
        </p:nvSpPr>
        <p:spPr bwMode="auto">
          <a:xfrm>
            <a:off x="4835525" y="29702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71" name="Rectangle 9"/>
          <p:cNvSpPr>
            <a:spLocks noChangeArrowheads="1"/>
          </p:cNvSpPr>
          <p:nvPr/>
        </p:nvSpPr>
        <p:spPr bwMode="auto">
          <a:xfrm>
            <a:off x="4835525" y="35798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72" name="Rectangle 10"/>
          <p:cNvSpPr>
            <a:spLocks noChangeArrowheads="1"/>
          </p:cNvSpPr>
          <p:nvPr/>
        </p:nvSpPr>
        <p:spPr bwMode="auto">
          <a:xfrm>
            <a:off x="4835525" y="41894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73" name="Rectangle 11"/>
          <p:cNvSpPr>
            <a:spLocks noChangeArrowheads="1"/>
          </p:cNvSpPr>
          <p:nvPr/>
        </p:nvSpPr>
        <p:spPr bwMode="auto">
          <a:xfrm>
            <a:off x="4835525" y="47990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K</a:t>
            </a:r>
          </a:p>
        </p:txBody>
      </p:sp>
      <p:sp>
        <p:nvSpPr>
          <p:cNvPr id="30774" name="Rectangle 4"/>
          <p:cNvSpPr>
            <a:spLocks noChangeArrowheads="1"/>
          </p:cNvSpPr>
          <p:nvPr/>
        </p:nvSpPr>
        <p:spPr bwMode="auto">
          <a:xfrm>
            <a:off x="5378450" y="925513"/>
            <a:ext cx="452438" cy="381000"/>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80000"/>
              </a:lnSpc>
              <a:spcBef>
                <a:spcPct val="0"/>
              </a:spcBef>
              <a:buClrTx/>
              <a:buSzTx/>
              <a:buFontTx/>
              <a:buNone/>
            </a:pPr>
            <a:r>
              <a:rPr lang="en-US" altLang="en-US" sz="1600"/>
              <a:t>3xx</a:t>
            </a:r>
          </a:p>
        </p:txBody>
      </p:sp>
      <p:sp>
        <p:nvSpPr>
          <p:cNvPr id="30775" name="Rectangle 5"/>
          <p:cNvSpPr>
            <a:spLocks noChangeArrowheads="1"/>
          </p:cNvSpPr>
          <p:nvPr/>
        </p:nvSpPr>
        <p:spPr bwMode="auto">
          <a:xfrm>
            <a:off x="5378450" y="54086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A</a:t>
            </a:r>
          </a:p>
        </p:txBody>
      </p:sp>
      <p:sp>
        <p:nvSpPr>
          <p:cNvPr id="30776" name="Rectangle 6"/>
          <p:cNvSpPr>
            <a:spLocks noChangeArrowheads="1"/>
          </p:cNvSpPr>
          <p:nvPr/>
        </p:nvSpPr>
        <p:spPr bwMode="auto">
          <a:xfrm>
            <a:off x="5378450" y="17510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77" name="Rectangle 7"/>
          <p:cNvSpPr>
            <a:spLocks noChangeArrowheads="1"/>
          </p:cNvSpPr>
          <p:nvPr/>
        </p:nvSpPr>
        <p:spPr bwMode="auto">
          <a:xfrm>
            <a:off x="5378450" y="23606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78" name="Rectangle 8"/>
          <p:cNvSpPr>
            <a:spLocks noChangeArrowheads="1"/>
          </p:cNvSpPr>
          <p:nvPr/>
        </p:nvSpPr>
        <p:spPr bwMode="auto">
          <a:xfrm>
            <a:off x="5378450" y="29702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r>
              <a:rPr lang="en-US" altLang="en-US" sz="1800"/>
              <a:t>K</a:t>
            </a:r>
          </a:p>
        </p:txBody>
      </p:sp>
      <p:sp>
        <p:nvSpPr>
          <p:cNvPr id="30779" name="Rectangle 9"/>
          <p:cNvSpPr>
            <a:spLocks noChangeArrowheads="1"/>
          </p:cNvSpPr>
          <p:nvPr/>
        </p:nvSpPr>
        <p:spPr bwMode="auto">
          <a:xfrm>
            <a:off x="5378450" y="35798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80" name="Rectangle 10"/>
          <p:cNvSpPr>
            <a:spLocks noChangeArrowheads="1"/>
          </p:cNvSpPr>
          <p:nvPr/>
        </p:nvSpPr>
        <p:spPr bwMode="auto">
          <a:xfrm>
            <a:off x="5378450" y="41894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81" name="Rectangle 11"/>
          <p:cNvSpPr>
            <a:spLocks noChangeArrowheads="1"/>
          </p:cNvSpPr>
          <p:nvPr/>
        </p:nvSpPr>
        <p:spPr bwMode="auto">
          <a:xfrm>
            <a:off x="5378450" y="47990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A</a:t>
            </a:r>
          </a:p>
        </p:txBody>
      </p:sp>
      <p:sp>
        <p:nvSpPr>
          <p:cNvPr id="30782" name="Rectangle 4"/>
          <p:cNvSpPr>
            <a:spLocks noChangeArrowheads="1"/>
          </p:cNvSpPr>
          <p:nvPr/>
        </p:nvSpPr>
        <p:spPr bwMode="auto">
          <a:xfrm>
            <a:off x="5937250" y="925513"/>
            <a:ext cx="452438" cy="381000"/>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80000"/>
              </a:lnSpc>
              <a:spcBef>
                <a:spcPct val="0"/>
              </a:spcBef>
              <a:buClrTx/>
              <a:buSzTx/>
              <a:buFontTx/>
              <a:buNone/>
            </a:pPr>
            <a:r>
              <a:rPr lang="en-US" altLang="en-US" sz="1600"/>
              <a:t>3xx</a:t>
            </a:r>
          </a:p>
        </p:txBody>
      </p:sp>
      <p:sp>
        <p:nvSpPr>
          <p:cNvPr id="30783" name="Rectangle 5"/>
          <p:cNvSpPr>
            <a:spLocks noChangeArrowheads="1"/>
          </p:cNvSpPr>
          <p:nvPr/>
        </p:nvSpPr>
        <p:spPr bwMode="auto">
          <a:xfrm>
            <a:off x="5937250" y="54086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84" name="Rectangle 6"/>
          <p:cNvSpPr>
            <a:spLocks noChangeArrowheads="1"/>
          </p:cNvSpPr>
          <p:nvPr/>
        </p:nvSpPr>
        <p:spPr bwMode="auto">
          <a:xfrm>
            <a:off x="5937250" y="17510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85" name="Rectangle 7"/>
          <p:cNvSpPr>
            <a:spLocks noChangeArrowheads="1"/>
          </p:cNvSpPr>
          <p:nvPr/>
        </p:nvSpPr>
        <p:spPr bwMode="auto">
          <a:xfrm>
            <a:off x="5937250" y="23606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86" name="Rectangle 8"/>
          <p:cNvSpPr>
            <a:spLocks noChangeArrowheads="1"/>
          </p:cNvSpPr>
          <p:nvPr/>
        </p:nvSpPr>
        <p:spPr bwMode="auto">
          <a:xfrm>
            <a:off x="5937250" y="29702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87" name="Rectangle 9"/>
          <p:cNvSpPr>
            <a:spLocks noChangeArrowheads="1"/>
          </p:cNvSpPr>
          <p:nvPr/>
        </p:nvSpPr>
        <p:spPr bwMode="auto">
          <a:xfrm>
            <a:off x="5937250" y="35798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88" name="Rectangle 10"/>
          <p:cNvSpPr>
            <a:spLocks noChangeArrowheads="1"/>
          </p:cNvSpPr>
          <p:nvPr/>
        </p:nvSpPr>
        <p:spPr bwMode="auto">
          <a:xfrm>
            <a:off x="5937250" y="41894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89" name="Rectangle 11"/>
          <p:cNvSpPr>
            <a:spLocks noChangeArrowheads="1"/>
          </p:cNvSpPr>
          <p:nvPr/>
        </p:nvSpPr>
        <p:spPr bwMode="auto">
          <a:xfrm>
            <a:off x="5937250" y="4799013"/>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90" name="Rectangle 4"/>
          <p:cNvSpPr>
            <a:spLocks noChangeArrowheads="1"/>
          </p:cNvSpPr>
          <p:nvPr/>
        </p:nvSpPr>
        <p:spPr bwMode="auto">
          <a:xfrm>
            <a:off x="6480175" y="938213"/>
            <a:ext cx="452438" cy="381000"/>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80000"/>
              </a:lnSpc>
              <a:spcBef>
                <a:spcPct val="0"/>
              </a:spcBef>
              <a:buClrTx/>
              <a:buSzTx/>
              <a:buFontTx/>
              <a:buNone/>
            </a:pPr>
            <a:r>
              <a:rPr lang="en-US" altLang="en-US" sz="1600"/>
              <a:t>3xx</a:t>
            </a:r>
          </a:p>
        </p:txBody>
      </p:sp>
      <p:sp>
        <p:nvSpPr>
          <p:cNvPr id="30791" name="Rectangle 5"/>
          <p:cNvSpPr>
            <a:spLocks noChangeArrowheads="1"/>
          </p:cNvSpPr>
          <p:nvPr/>
        </p:nvSpPr>
        <p:spPr bwMode="auto">
          <a:xfrm>
            <a:off x="6480175" y="54070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92" name="Rectangle 6"/>
          <p:cNvSpPr>
            <a:spLocks noChangeArrowheads="1"/>
          </p:cNvSpPr>
          <p:nvPr/>
        </p:nvSpPr>
        <p:spPr bwMode="auto">
          <a:xfrm>
            <a:off x="6480175" y="17494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A</a:t>
            </a:r>
          </a:p>
        </p:txBody>
      </p:sp>
      <p:sp>
        <p:nvSpPr>
          <p:cNvPr id="30793" name="Rectangle 7"/>
          <p:cNvSpPr>
            <a:spLocks noChangeArrowheads="1"/>
          </p:cNvSpPr>
          <p:nvPr/>
        </p:nvSpPr>
        <p:spPr bwMode="auto">
          <a:xfrm>
            <a:off x="6480175" y="23590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794" name="Rectangle 8"/>
          <p:cNvSpPr>
            <a:spLocks noChangeArrowheads="1"/>
          </p:cNvSpPr>
          <p:nvPr/>
        </p:nvSpPr>
        <p:spPr bwMode="auto">
          <a:xfrm>
            <a:off x="6480175" y="29686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r>
              <a:rPr lang="en-US" altLang="en-US" sz="1800"/>
              <a:t> K</a:t>
            </a:r>
          </a:p>
        </p:txBody>
      </p:sp>
      <p:sp>
        <p:nvSpPr>
          <p:cNvPr id="30795" name="Rectangle 9"/>
          <p:cNvSpPr>
            <a:spLocks noChangeArrowheads="1"/>
          </p:cNvSpPr>
          <p:nvPr/>
        </p:nvSpPr>
        <p:spPr bwMode="auto">
          <a:xfrm>
            <a:off x="6480175" y="35782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96" name="Rectangle 10"/>
          <p:cNvSpPr>
            <a:spLocks noChangeArrowheads="1"/>
          </p:cNvSpPr>
          <p:nvPr/>
        </p:nvSpPr>
        <p:spPr bwMode="auto">
          <a:xfrm>
            <a:off x="6480175" y="41878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797" name="Rectangle 11"/>
          <p:cNvSpPr>
            <a:spLocks noChangeArrowheads="1"/>
          </p:cNvSpPr>
          <p:nvPr/>
        </p:nvSpPr>
        <p:spPr bwMode="auto">
          <a:xfrm>
            <a:off x="6480175" y="47974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A</a:t>
            </a:r>
          </a:p>
        </p:txBody>
      </p:sp>
      <p:sp>
        <p:nvSpPr>
          <p:cNvPr id="30798" name="Rectangle 4"/>
          <p:cNvSpPr>
            <a:spLocks noChangeArrowheads="1"/>
          </p:cNvSpPr>
          <p:nvPr/>
        </p:nvSpPr>
        <p:spPr bwMode="auto">
          <a:xfrm>
            <a:off x="7010400" y="938213"/>
            <a:ext cx="452438" cy="381000"/>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80000"/>
              </a:lnSpc>
              <a:spcBef>
                <a:spcPct val="0"/>
              </a:spcBef>
              <a:buClrTx/>
              <a:buSzTx/>
              <a:buFontTx/>
              <a:buNone/>
            </a:pPr>
            <a:r>
              <a:rPr lang="en-US" altLang="en-US" sz="1600"/>
              <a:t>4xx</a:t>
            </a:r>
          </a:p>
        </p:txBody>
      </p:sp>
      <p:sp>
        <p:nvSpPr>
          <p:cNvPr id="30799" name="Rectangle 5"/>
          <p:cNvSpPr>
            <a:spLocks noChangeArrowheads="1"/>
          </p:cNvSpPr>
          <p:nvPr/>
        </p:nvSpPr>
        <p:spPr bwMode="auto">
          <a:xfrm>
            <a:off x="7010400" y="54070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S</a:t>
            </a:r>
          </a:p>
        </p:txBody>
      </p:sp>
      <p:sp>
        <p:nvSpPr>
          <p:cNvPr id="30800" name="Rectangle 6"/>
          <p:cNvSpPr>
            <a:spLocks noChangeArrowheads="1"/>
          </p:cNvSpPr>
          <p:nvPr/>
        </p:nvSpPr>
        <p:spPr bwMode="auto">
          <a:xfrm>
            <a:off x="7010400" y="17494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A</a:t>
            </a:r>
          </a:p>
        </p:txBody>
      </p:sp>
      <p:sp>
        <p:nvSpPr>
          <p:cNvPr id="30801" name="Rectangle 7"/>
          <p:cNvSpPr>
            <a:spLocks noChangeArrowheads="1"/>
          </p:cNvSpPr>
          <p:nvPr/>
        </p:nvSpPr>
        <p:spPr bwMode="auto">
          <a:xfrm>
            <a:off x="7010400" y="23590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802" name="Rectangle 8"/>
          <p:cNvSpPr>
            <a:spLocks noChangeArrowheads="1"/>
          </p:cNvSpPr>
          <p:nvPr/>
        </p:nvSpPr>
        <p:spPr bwMode="auto">
          <a:xfrm>
            <a:off x="7010400" y="29686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r>
              <a:rPr lang="en-US" altLang="en-US" sz="1800"/>
              <a:t>K</a:t>
            </a:r>
          </a:p>
        </p:txBody>
      </p:sp>
      <p:sp>
        <p:nvSpPr>
          <p:cNvPr id="30803" name="Rectangle 9"/>
          <p:cNvSpPr>
            <a:spLocks noChangeArrowheads="1"/>
          </p:cNvSpPr>
          <p:nvPr/>
        </p:nvSpPr>
        <p:spPr bwMode="auto">
          <a:xfrm>
            <a:off x="7010400" y="35782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804" name="Rectangle 10"/>
          <p:cNvSpPr>
            <a:spLocks noChangeArrowheads="1"/>
          </p:cNvSpPr>
          <p:nvPr/>
        </p:nvSpPr>
        <p:spPr bwMode="auto">
          <a:xfrm>
            <a:off x="7010400" y="41878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805" name="Rectangle 11"/>
          <p:cNvSpPr>
            <a:spLocks noChangeArrowheads="1"/>
          </p:cNvSpPr>
          <p:nvPr/>
        </p:nvSpPr>
        <p:spPr bwMode="auto">
          <a:xfrm>
            <a:off x="7010400" y="4797425"/>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S</a:t>
            </a:r>
          </a:p>
        </p:txBody>
      </p:sp>
      <p:sp>
        <p:nvSpPr>
          <p:cNvPr id="30806" name="Rectangle 4"/>
          <p:cNvSpPr>
            <a:spLocks noChangeArrowheads="1"/>
          </p:cNvSpPr>
          <p:nvPr/>
        </p:nvSpPr>
        <p:spPr bwMode="auto">
          <a:xfrm>
            <a:off x="7512050" y="909638"/>
            <a:ext cx="1035050" cy="461962"/>
          </a:xfrm>
          <a:prstGeom prst="rect">
            <a:avLst/>
          </a:prstGeom>
          <a:solidFill>
            <a:schemeClr val="bg1">
              <a:alpha val="50195"/>
            </a:schemeClr>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lnSpc>
                <a:spcPct val="80000"/>
              </a:lnSpc>
              <a:spcBef>
                <a:spcPct val="0"/>
              </a:spcBef>
              <a:buClrTx/>
              <a:buSzTx/>
              <a:buFontTx/>
              <a:buNone/>
            </a:pPr>
            <a:r>
              <a:rPr lang="en-US" altLang="en-US" sz="1600"/>
              <a:t>Capstone</a:t>
            </a:r>
          </a:p>
        </p:txBody>
      </p:sp>
      <p:sp>
        <p:nvSpPr>
          <p:cNvPr id="30807" name="Rectangle 5"/>
          <p:cNvSpPr>
            <a:spLocks noChangeArrowheads="1"/>
          </p:cNvSpPr>
          <p:nvPr/>
        </p:nvSpPr>
        <p:spPr bwMode="auto">
          <a:xfrm>
            <a:off x="7553325" y="5405438"/>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808" name="Rectangle 6"/>
          <p:cNvSpPr>
            <a:spLocks noChangeArrowheads="1"/>
          </p:cNvSpPr>
          <p:nvPr/>
        </p:nvSpPr>
        <p:spPr bwMode="auto">
          <a:xfrm>
            <a:off x="7553325" y="1747838"/>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S</a:t>
            </a:r>
          </a:p>
        </p:txBody>
      </p:sp>
      <p:sp>
        <p:nvSpPr>
          <p:cNvPr id="30809" name="Rectangle 7"/>
          <p:cNvSpPr>
            <a:spLocks noChangeArrowheads="1"/>
          </p:cNvSpPr>
          <p:nvPr/>
        </p:nvSpPr>
        <p:spPr bwMode="auto">
          <a:xfrm>
            <a:off x="7553325" y="2357438"/>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810" name="Rectangle 8"/>
          <p:cNvSpPr>
            <a:spLocks noChangeArrowheads="1"/>
          </p:cNvSpPr>
          <p:nvPr/>
        </p:nvSpPr>
        <p:spPr bwMode="auto">
          <a:xfrm>
            <a:off x="7553325" y="2967038"/>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eaLnBrk="1" hangingPunct="1">
              <a:spcBef>
                <a:spcPct val="0"/>
              </a:spcBef>
              <a:buClrTx/>
              <a:buSzTx/>
              <a:buFontTx/>
              <a:buNone/>
            </a:pPr>
            <a:endParaRPr lang="en-US" altLang="en-US" sz="1800"/>
          </a:p>
        </p:txBody>
      </p:sp>
      <p:sp>
        <p:nvSpPr>
          <p:cNvPr id="30811" name="Rectangle 9"/>
          <p:cNvSpPr>
            <a:spLocks noChangeArrowheads="1"/>
          </p:cNvSpPr>
          <p:nvPr/>
        </p:nvSpPr>
        <p:spPr bwMode="auto">
          <a:xfrm>
            <a:off x="7553325" y="3576638"/>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sp>
        <p:nvSpPr>
          <p:cNvPr id="30812" name="Rectangle 10"/>
          <p:cNvSpPr>
            <a:spLocks noChangeArrowheads="1"/>
          </p:cNvSpPr>
          <p:nvPr/>
        </p:nvSpPr>
        <p:spPr bwMode="auto">
          <a:xfrm>
            <a:off x="7553325" y="4186238"/>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r>
              <a:rPr lang="en-US" altLang="en-US" sz="1800"/>
              <a:t>S</a:t>
            </a:r>
          </a:p>
        </p:txBody>
      </p:sp>
      <p:sp>
        <p:nvSpPr>
          <p:cNvPr id="30813" name="Rectangle 11"/>
          <p:cNvSpPr>
            <a:spLocks noChangeArrowheads="1"/>
          </p:cNvSpPr>
          <p:nvPr/>
        </p:nvSpPr>
        <p:spPr bwMode="auto">
          <a:xfrm>
            <a:off x="7553325" y="4795838"/>
            <a:ext cx="452438" cy="381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lr>
                <a:schemeClr val="folHlink"/>
              </a:buClr>
              <a:buSzPct val="90000"/>
              <a:buFont typeface="Wingdings" pitchFamily="2" charset="2"/>
              <a:buChar char="n"/>
              <a:defRPr sz="2800">
                <a:solidFill>
                  <a:schemeClr val="tx1"/>
                </a:solidFill>
                <a:latin typeface="Arial" pitchFamily="34" charset="0"/>
              </a:defRPr>
            </a:lvl1pPr>
            <a:lvl2pPr marL="742950" indent="-285750" eaLnBrk="0" hangingPunct="0">
              <a:spcBef>
                <a:spcPct val="20000"/>
              </a:spcBef>
              <a:buClr>
                <a:schemeClr val="accent1"/>
              </a:buClr>
              <a:buSzPct val="75000"/>
              <a:buFont typeface="Wingdings" pitchFamily="2" charset="2"/>
              <a:buChar char="n"/>
              <a:defRPr sz="2600">
                <a:solidFill>
                  <a:schemeClr val="tx1"/>
                </a:solidFill>
                <a:latin typeface="Arial" pitchFamily="34" charset="0"/>
              </a:defRPr>
            </a:lvl2pPr>
            <a:lvl3pPr marL="1143000" indent="-228600" eaLnBrk="0" hangingPunct="0">
              <a:spcBef>
                <a:spcPct val="20000"/>
              </a:spcBef>
              <a:buClr>
                <a:schemeClr val="folHlink"/>
              </a:buClr>
              <a:buSzPct val="55000"/>
              <a:buFont typeface="Wingdings" pitchFamily="2" charset="2"/>
              <a:buChar char="n"/>
              <a:defRPr sz="2300">
                <a:solidFill>
                  <a:schemeClr val="tx1"/>
                </a:solidFill>
                <a:latin typeface="Arial" pitchFamily="34" charset="0"/>
              </a:defRPr>
            </a:lvl3pPr>
            <a:lvl4pPr marL="16002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Font typeface="Wingdings" pitchFamily="2" charset="2"/>
              <a:buChar char="§"/>
              <a:defRPr sz="2000">
                <a:solidFill>
                  <a:schemeClr val="tx1"/>
                </a:solidFill>
                <a:latin typeface="Arial" pitchFamily="34" charset="0"/>
              </a:defRPr>
            </a:lvl9pPr>
          </a:lstStyle>
          <a:p>
            <a:pPr algn="ctr" eaLnBrk="1" hangingPunct="1">
              <a:spcBef>
                <a:spcPct val="0"/>
              </a:spcBef>
              <a:buClrTx/>
              <a:buSzTx/>
              <a:buFontTx/>
              <a:buNone/>
            </a:pPr>
            <a:endParaRPr lang="en-US" altLang="en-US" sz="1800"/>
          </a:p>
        </p:txBody>
      </p:sp>
      <p:cxnSp>
        <p:nvCxnSpPr>
          <p:cNvPr id="129" name="Straight Connector 128"/>
          <p:cNvCxnSpPr>
            <a:cxnSpLocks noChangeShapeType="1"/>
          </p:cNvCxnSpPr>
          <p:nvPr/>
        </p:nvCxnSpPr>
        <p:spPr bwMode="auto">
          <a:xfrm>
            <a:off x="2106613" y="1374775"/>
            <a:ext cx="6853237" cy="1588"/>
          </a:xfrm>
          <a:prstGeom prst="line">
            <a:avLst/>
          </a:prstGeom>
          <a:noFill/>
          <a:ln w="25400">
            <a:solidFill>
              <a:schemeClr val="accent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custDataLst>
      <p:tags r:id="rId1"/>
    </p:custData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828800"/>
            <a:ext cx="7543800" cy="4525963"/>
          </a:xfrm>
        </p:spPr>
        <p:txBody>
          <a:bodyPr>
            <a:normAutofit/>
          </a:bodyPr>
          <a:lstStyle/>
          <a:p>
            <a:pPr marL="109728" indent="0">
              <a:buNone/>
            </a:pPr>
            <a:endParaRPr lang="en-US" sz="800" dirty="0" smtClean="0"/>
          </a:p>
          <a:p>
            <a:pPr>
              <a:buFont typeface="Wingdings" pitchFamily="2" charset="2"/>
              <a:buChar char="Ø"/>
            </a:pPr>
            <a:r>
              <a:rPr lang="en-US" sz="2400" dirty="0" smtClean="0"/>
              <a:t>Involve as many faculty as possible in the development and analysis of the curriculum map</a:t>
            </a:r>
            <a:br>
              <a:rPr lang="en-US" sz="2400" dirty="0" smtClean="0"/>
            </a:br>
            <a:endParaRPr lang="en-US" sz="800" dirty="0" smtClean="0"/>
          </a:p>
          <a:p>
            <a:pPr>
              <a:buFont typeface="Wingdings" pitchFamily="2" charset="2"/>
              <a:buChar char="Ø"/>
            </a:pPr>
            <a:r>
              <a:rPr lang="en-US" sz="2400" dirty="0" smtClean="0"/>
              <a:t>Identify learning opportunities within courses that will produce your program’s outcomes</a:t>
            </a:r>
            <a:br>
              <a:rPr lang="en-US" sz="2400" dirty="0" smtClean="0"/>
            </a:br>
            <a:endParaRPr lang="en-US" sz="1000" dirty="0" smtClean="0"/>
          </a:p>
          <a:p>
            <a:pPr>
              <a:buFont typeface="Wingdings" pitchFamily="2" charset="2"/>
              <a:buChar char="Ø"/>
            </a:pPr>
            <a:r>
              <a:rPr lang="en-US" sz="2400" dirty="0" smtClean="0"/>
              <a:t>Connect </a:t>
            </a:r>
            <a:r>
              <a:rPr lang="en-US" sz="2400" dirty="0"/>
              <a:t>the dots: communicate expectations from course to </a:t>
            </a:r>
            <a:r>
              <a:rPr lang="en-US" sz="2400" dirty="0" smtClean="0"/>
              <a:t>course</a:t>
            </a:r>
          </a:p>
          <a:p>
            <a:pPr>
              <a:buFont typeface="Wingdings" pitchFamily="2" charset="2"/>
              <a:buChar char="Ø"/>
            </a:pPr>
            <a:endParaRPr lang="en-US" sz="800" dirty="0"/>
          </a:p>
          <a:p>
            <a:pPr>
              <a:buFont typeface="Wingdings" pitchFamily="2" charset="2"/>
              <a:buChar char="Ø"/>
            </a:pPr>
            <a:r>
              <a:rPr lang="en-US" sz="2400" dirty="0" smtClean="0"/>
              <a:t>Allow each member of your faculty to teach  </a:t>
            </a:r>
          </a:p>
          <a:p>
            <a:pPr marL="109728" indent="0">
              <a:buNone/>
            </a:pPr>
            <a:r>
              <a:rPr lang="en-US" sz="2400" dirty="0"/>
              <a:t> </a:t>
            </a:r>
            <a:r>
              <a:rPr lang="en-US" sz="2400" dirty="0" smtClean="0"/>
              <a:t>  to their strengths</a:t>
            </a:r>
            <a:endParaRPr lang="en-US" sz="2400" dirty="0"/>
          </a:p>
        </p:txBody>
      </p:sp>
      <p:sp>
        <p:nvSpPr>
          <p:cNvPr id="3" name="Title 2"/>
          <p:cNvSpPr>
            <a:spLocks noGrp="1"/>
          </p:cNvSpPr>
          <p:nvPr>
            <p:ph type="title"/>
          </p:nvPr>
        </p:nvSpPr>
        <p:spPr/>
        <p:txBody>
          <a:bodyPr/>
          <a:lstStyle/>
          <a:p>
            <a:r>
              <a:rPr lang="en-US" dirty="0" smtClean="0"/>
              <a:t>Curriculum Mapping Best Practices</a:t>
            </a:r>
            <a:endParaRPr lang="en-US" dirty="0"/>
          </a:p>
        </p:txBody>
      </p:sp>
    </p:spTree>
    <p:extLst>
      <p:ext uri="{BB962C8B-B14F-4D97-AF65-F5344CB8AC3E}">
        <p14:creationId xmlns:p14="http://schemas.microsoft.com/office/powerpoint/2010/main" val="3033624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Font typeface="Wingdings" pitchFamily="2" charset="2"/>
              <a:buChar char="Ø"/>
            </a:pPr>
            <a:endParaRPr lang="en-US" sz="900" dirty="0" smtClean="0"/>
          </a:p>
          <a:p>
            <a:pPr>
              <a:buFont typeface="Wingdings" pitchFamily="2" charset="2"/>
              <a:buChar char="Ø"/>
            </a:pPr>
            <a:r>
              <a:rPr lang="en-US" dirty="0" smtClean="0"/>
              <a:t>Eliminate outcomes that are not highly </a:t>
            </a:r>
          </a:p>
          <a:p>
            <a:pPr marL="109728" indent="0">
              <a:buNone/>
            </a:pPr>
            <a:r>
              <a:rPr lang="en-US" dirty="0"/>
              <a:t> </a:t>
            </a:r>
            <a:r>
              <a:rPr lang="en-US" dirty="0" smtClean="0"/>
              <a:t>  valued, or add those that are missing</a:t>
            </a:r>
            <a:br>
              <a:rPr lang="en-US" dirty="0" smtClean="0"/>
            </a:br>
            <a:endParaRPr lang="en-US" sz="900" dirty="0" smtClean="0"/>
          </a:p>
          <a:p>
            <a:pPr>
              <a:buFont typeface="Wingdings" pitchFamily="2" charset="2"/>
              <a:buChar char="Ø"/>
            </a:pPr>
            <a:r>
              <a:rPr lang="en-US" dirty="0" smtClean="0"/>
              <a:t>Focus on highly valued outcomes by including them in multiple courses – for some there will be room for overlap</a:t>
            </a:r>
            <a:br>
              <a:rPr lang="en-US" dirty="0" smtClean="0"/>
            </a:br>
            <a:endParaRPr lang="en-US" sz="900" dirty="0" smtClean="0"/>
          </a:p>
          <a:p>
            <a:pPr>
              <a:buFont typeface="Wingdings" pitchFamily="2" charset="2"/>
              <a:buChar char="Ø"/>
            </a:pPr>
            <a:r>
              <a:rPr lang="en-US" dirty="0" smtClean="0"/>
              <a:t>Set priorities as a department/program</a:t>
            </a:r>
            <a:br>
              <a:rPr lang="en-US" dirty="0" smtClean="0"/>
            </a:br>
            <a:endParaRPr lang="en-US" sz="900" dirty="0" smtClean="0"/>
          </a:p>
          <a:p>
            <a:pPr>
              <a:buFont typeface="Wingdings" pitchFamily="2" charset="2"/>
              <a:buChar char="Ø"/>
            </a:pPr>
            <a:r>
              <a:rPr lang="en-US" dirty="0" smtClean="0"/>
              <a:t>Communicate: Publish the curriculum map online and distribute to students and faculty</a:t>
            </a:r>
            <a:r>
              <a:rPr lang="en-US" dirty="0"/>
              <a:t> </a:t>
            </a:r>
            <a:r>
              <a:rPr lang="en-US" dirty="0" smtClean="0"/>
              <a:t>(in conjunction with major maps and student learning outcomes)</a:t>
            </a:r>
          </a:p>
        </p:txBody>
      </p:sp>
      <p:sp>
        <p:nvSpPr>
          <p:cNvPr id="3" name="Title 2"/>
          <p:cNvSpPr>
            <a:spLocks noGrp="1"/>
          </p:cNvSpPr>
          <p:nvPr>
            <p:ph type="title"/>
          </p:nvPr>
        </p:nvSpPr>
        <p:spPr/>
        <p:txBody>
          <a:bodyPr/>
          <a:lstStyle/>
          <a:p>
            <a:r>
              <a:rPr lang="en-US" dirty="0" smtClean="0"/>
              <a:t>Curriculum Mapping Best </a:t>
            </a:r>
            <a:r>
              <a:rPr lang="en-US" dirty="0"/>
              <a:t>Practices (Cont.)</a:t>
            </a:r>
          </a:p>
        </p:txBody>
      </p:sp>
    </p:spTree>
    <p:extLst>
      <p:ext uri="{BB962C8B-B14F-4D97-AF65-F5344CB8AC3E}">
        <p14:creationId xmlns:p14="http://schemas.microsoft.com/office/powerpoint/2010/main" val="2238888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References</a:t>
            </a:r>
          </a:p>
        </p:txBody>
      </p:sp>
      <p:sp>
        <p:nvSpPr>
          <p:cNvPr id="39939" name="Content Placeholder 2"/>
          <p:cNvSpPr>
            <a:spLocks noGrp="1"/>
          </p:cNvSpPr>
          <p:nvPr>
            <p:ph sz="half" idx="1"/>
          </p:nvPr>
        </p:nvSpPr>
        <p:spPr>
          <a:xfrm>
            <a:off x="990600" y="1905000"/>
            <a:ext cx="8001000" cy="4530725"/>
          </a:xfrm>
        </p:spPr>
        <p:txBody>
          <a:bodyPr/>
          <a:lstStyle/>
          <a:p>
            <a:pPr>
              <a:defRPr/>
            </a:pPr>
            <a:r>
              <a:rPr lang="en-US" dirty="0" err="1" smtClean="0"/>
              <a:t>Suskie</a:t>
            </a:r>
            <a:r>
              <a:rPr lang="en-US" dirty="0" smtClean="0"/>
              <a:t>, L. (2009).  </a:t>
            </a:r>
            <a:r>
              <a:rPr lang="en-US" i="1" dirty="0" smtClean="0"/>
              <a:t>Assessing student learning: A common sense guide, 2</a:t>
            </a:r>
            <a:r>
              <a:rPr lang="en-US" i="1" baseline="30000" dirty="0" smtClean="0"/>
              <a:t>nd</a:t>
            </a:r>
            <a:r>
              <a:rPr lang="en-US" i="1" dirty="0" smtClean="0"/>
              <a:t> Edition. </a:t>
            </a:r>
            <a:r>
              <a:rPr lang="en-US" dirty="0" smtClean="0"/>
              <a:t>San Francisco: </a:t>
            </a:r>
            <a:r>
              <a:rPr lang="en-US" dirty="0" err="1" smtClean="0"/>
              <a:t>Jossey</a:t>
            </a:r>
            <a:r>
              <a:rPr lang="en-US" dirty="0" smtClean="0"/>
              <a:t>-Bass.</a:t>
            </a:r>
          </a:p>
          <a:p>
            <a:pPr marL="0" indent="0">
              <a:buFont typeface="Wingdings" pitchFamily="2" charset="2"/>
              <a:buNone/>
              <a:defRPr/>
            </a:pPr>
            <a:endParaRPr lang="en-US" sz="1200" dirty="0" smtClean="0"/>
          </a:p>
          <a:p>
            <a:pPr>
              <a:defRPr/>
            </a:pPr>
            <a:r>
              <a:rPr lang="en-US" dirty="0" err="1" smtClean="0"/>
              <a:t>Walvoord</a:t>
            </a:r>
            <a:r>
              <a:rPr lang="en-US" dirty="0" smtClean="0"/>
              <a:t>, B. (2004). </a:t>
            </a:r>
            <a:r>
              <a:rPr lang="en-US" i="1" dirty="0" smtClean="0"/>
              <a:t>Assessment clear and simple: A practical guide for institutions, departments, and general education. </a:t>
            </a:r>
            <a:r>
              <a:rPr lang="en-US" dirty="0"/>
              <a:t>San Francisco: </a:t>
            </a:r>
            <a:r>
              <a:rPr lang="en-US" dirty="0" err="1"/>
              <a:t>Jossey</a:t>
            </a:r>
            <a:r>
              <a:rPr lang="en-US" dirty="0"/>
              <a:t>-Bass.</a:t>
            </a:r>
            <a:endParaRPr lang="en-US" dirty="0" smtClean="0"/>
          </a:p>
        </p:txBody>
      </p:sp>
    </p:spTree>
    <p:extLst>
      <p:ext uri="{BB962C8B-B14F-4D97-AF65-F5344CB8AC3E}">
        <p14:creationId xmlns:p14="http://schemas.microsoft.com/office/powerpoint/2010/main" val="1393579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5"/>
          <p:cNvSpPr>
            <a:spLocks noGrp="1"/>
          </p:cNvSpPr>
          <p:nvPr>
            <p:ph type="title"/>
          </p:nvPr>
        </p:nvSpPr>
        <p:spPr/>
        <p:txBody>
          <a:bodyPr/>
          <a:lstStyle/>
          <a:p>
            <a:r>
              <a:rPr lang="en-US" altLang="en-US" smtClean="0"/>
              <a:t>Contact Information</a:t>
            </a:r>
          </a:p>
        </p:txBody>
      </p:sp>
      <p:sp>
        <p:nvSpPr>
          <p:cNvPr id="32771" name="Content Placeholder 6"/>
          <p:cNvSpPr>
            <a:spLocks noGrp="1"/>
          </p:cNvSpPr>
          <p:nvPr>
            <p:ph sz="half" idx="1"/>
          </p:nvPr>
        </p:nvSpPr>
        <p:spPr>
          <a:xfrm>
            <a:off x="3536950" y="1716088"/>
            <a:ext cx="5156200" cy="4662487"/>
          </a:xfrm>
        </p:spPr>
        <p:txBody>
          <a:bodyPr/>
          <a:lstStyle/>
          <a:p>
            <a:pPr lvl="1"/>
            <a:endParaRPr lang="en-US" altLang="en-US" dirty="0" smtClean="0"/>
          </a:p>
          <a:p>
            <a:pPr lvl="1"/>
            <a:r>
              <a:rPr lang="en-US" altLang="en-US" dirty="0" smtClean="0"/>
              <a:t>For assistance with assessment, please contact </a:t>
            </a:r>
          </a:p>
          <a:p>
            <a:pPr lvl="2"/>
            <a:r>
              <a:rPr lang="en-US" altLang="en-US" dirty="0" smtClean="0"/>
              <a:t>Nathan Lindsay</a:t>
            </a:r>
          </a:p>
          <a:p>
            <a:pPr marL="914400" lvl="2" indent="0">
              <a:buNone/>
            </a:pPr>
            <a:r>
              <a:rPr lang="en-US" altLang="en-US" dirty="0"/>
              <a:t> </a:t>
            </a:r>
            <a:r>
              <a:rPr lang="en-US" altLang="en-US" dirty="0" smtClean="0"/>
              <a:t>  Associate Provost</a:t>
            </a:r>
          </a:p>
          <a:p>
            <a:pPr marL="914400" lvl="2" indent="0">
              <a:buNone/>
            </a:pPr>
            <a:r>
              <a:rPr lang="en-US" altLang="en-US" dirty="0" smtClean="0"/>
              <a:t>   University of Montana</a:t>
            </a:r>
            <a:br>
              <a:rPr lang="en-US" altLang="en-US" dirty="0" smtClean="0"/>
            </a:br>
            <a:r>
              <a:rPr lang="en-US" altLang="en-US" dirty="0" smtClean="0"/>
              <a:t>   (406) 243-4689</a:t>
            </a:r>
            <a:br>
              <a:rPr lang="en-US" altLang="en-US" dirty="0" smtClean="0"/>
            </a:br>
            <a:r>
              <a:rPr lang="en-US" altLang="en-US" dirty="0" smtClean="0"/>
              <a:t>   </a:t>
            </a:r>
            <a:r>
              <a:rPr lang="en-US" altLang="en-US" dirty="0" smtClean="0">
                <a:hlinkClick r:id="rId3"/>
              </a:rPr>
              <a:t>nathan.lindsay@umontana.edu</a:t>
            </a:r>
            <a:r>
              <a:rPr lang="en-US" altLang="en-US" dirty="0" smtClean="0"/>
              <a:t>  </a:t>
            </a:r>
          </a:p>
        </p:txBody>
      </p:sp>
      <p:pic>
        <p:nvPicPr>
          <p:cNvPr id="32772" name="Content Placeholder 2"/>
          <p:cNvPicPr>
            <a:picLocks noGrp="1" noChangeAspect="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1517650" y="1644650"/>
            <a:ext cx="2414588" cy="4530725"/>
          </a:xfrm>
        </p:spPr>
      </p:pic>
    </p:spTree>
    <p:custDataLst>
      <p:tags r:id="rId1"/>
    </p:custData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Our Vision for Assessment</a:t>
            </a:r>
          </a:p>
        </p:txBody>
      </p:sp>
      <p:sp>
        <p:nvSpPr>
          <p:cNvPr id="3" name="Content Placeholder 2"/>
          <p:cNvSpPr>
            <a:spLocks noGrp="1"/>
          </p:cNvSpPr>
          <p:nvPr>
            <p:ph sz="half" idx="1"/>
          </p:nvPr>
        </p:nvSpPr>
        <p:spPr>
          <a:xfrm>
            <a:off x="762000" y="1905000"/>
            <a:ext cx="4330700" cy="5334000"/>
          </a:xfrm>
        </p:spPr>
        <p:txBody>
          <a:bodyPr>
            <a:normAutofit/>
          </a:bodyPr>
          <a:lstStyle/>
          <a:p>
            <a:pPr marL="365760" lvl="1" indent="-283464">
              <a:spcBef>
                <a:spcPts val="600"/>
              </a:spcBef>
              <a:buSzPct val="80000"/>
              <a:buFont typeface="Wingdings 2"/>
              <a:buChar char=""/>
              <a:defRPr/>
            </a:pPr>
            <a:r>
              <a:rPr lang="en-US" sz="2200" dirty="0" smtClean="0"/>
              <a:t>To provide sufficient support and guidance to help you achieve the following:</a:t>
            </a:r>
          </a:p>
          <a:p>
            <a:pPr marL="786384" lvl="2" indent="-457200">
              <a:lnSpc>
                <a:spcPct val="125000"/>
              </a:lnSpc>
              <a:spcBef>
                <a:spcPts val="600"/>
              </a:spcBef>
              <a:buSzPct val="80000"/>
              <a:buFont typeface="+mj-lt"/>
              <a:buAutoNum type="arabicPeriod"/>
              <a:defRPr/>
            </a:pPr>
            <a:r>
              <a:rPr lang="en-US" sz="2200" dirty="0" smtClean="0"/>
              <a:t>Enhanced learning</a:t>
            </a:r>
          </a:p>
          <a:p>
            <a:pPr marL="786384" lvl="2" indent="-457200">
              <a:lnSpc>
                <a:spcPct val="125000"/>
              </a:lnSpc>
              <a:spcBef>
                <a:spcPts val="600"/>
              </a:spcBef>
              <a:buSzPct val="80000"/>
              <a:buFont typeface="+mj-lt"/>
              <a:buAutoNum type="arabicPeriod"/>
              <a:defRPr/>
            </a:pPr>
            <a:r>
              <a:rPr lang="en-US" sz="2200" dirty="0" smtClean="0"/>
              <a:t>Improved programs </a:t>
            </a:r>
            <a:br>
              <a:rPr lang="en-US" sz="2200" dirty="0" smtClean="0"/>
            </a:br>
            <a:r>
              <a:rPr lang="en-US" sz="2200" dirty="0" smtClean="0"/>
              <a:t>and degrees</a:t>
            </a:r>
          </a:p>
          <a:p>
            <a:pPr marL="786384" lvl="2" indent="-457200">
              <a:lnSpc>
                <a:spcPct val="125000"/>
              </a:lnSpc>
              <a:spcBef>
                <a:spcPts val="600"/>
              </a:spcBef>
              <a:buSzPct val="80000"/>
              <a:buFont typeface="+mj-lt"/>
              <a:buAutoNum type="arabicPeriod"/>
              <a:defRPr/>
            </a:pPr>
            <a:r>
              <a:rPr lang="en-US" sz="2200" dirty="0" smtClean="0"/>
              <a:t>Greater communication about teaching/learning among faculty</a:t>
            </a:r>
          </a:p>
          <a:p>
            <a:pPr marL="457200" lvl="1" indent="0">
              <a:buNone/>
              <a:defRPr/>
            </a:pPr>
            <a:endParaRPr lang="en-US" dirty="0" smtClean="0"/>
          </a:p>
          <a:p>
            <a:pPr>
              <a:defRPr/>
            </a:pPr>
            <a:endParaRPr lang="en-US" dirty="0"/>
          </a:p>
        </p:txBody>
      </p:sp>
      <p:pic>
        <p:nvPicPr>
          <p:cNvPr id="819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276850" y="1884363"/>
            <a:ext cx="3657600" cy="3657600"/>
          </a:xfrm>
        </p:spPr>
      </p:pic>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Some Guiding Assumptions…</a:t>
            </a:r>
          </a:p>
        </p:txBody>
      </p:sp>
      <p:sp>
        <p:nvSpPr>
          <p:cNvPr id="3" name="Content Placeholder 2"/>
          <p:cNvSpPr>
            <a:spLocks noGrp="1"/>
          </p:cNvSpPr>
          <p:nvPr>
            <p:ph sz="half" idx="1"/>
          </p:nvPr>
        </p:nvSpPr>
        <p:spPr>
          <a:xfrm>
            <a:off x="762000" y="1549400"/>
            <a:ext cx="5105400" cy="5080000"/>
          </a:xfrm>
        </p:spPr>
        <p:txBody>
          <a:bodyPr>
            <a:normAutofit fontScale="92500" lnSpcReduction="10000"/>
          </a:bodyPr>
          <a:lstStyle/>
          <a:p>
            <a:pPr marL="365760" lvl="1" indent="-283464">
              <a:spcBef>
                <a:spcPts val="600"/>
              </a:spcBef>
              <a:buSzPct val="80000"/>
              <a:buFont typeface="Wingdings 2"/>
              <a:buChar char=""/>
              <a:defRPr/>
            </a:pPr>
            <a:r>
              <a:rPr lang="en-US" sz="2600" dirty="0" smtClean="0">
                <a:ea typeface="+mn-ea"/>
                <a:cs typeface="+mn-cs"/>
              </a:rPr>
              <a:t>Teaching and learning can be improved through systematic inquiry</a:t>
            </a:r>
          </a:p>
          <a:p>
            <a:pPr marL="365760" lvl="1" indent="-283464">
              <a:spcBef>
                <a:spcPts val="600"/>
              </a:spcBef>
              <a:buSzPct val="80000"/>
              <a:buFont typeface="Wingdings 2"/>
              <a:buChar char=""/>
              <a:defRPr/>
            </a:pPr>
            <a:r>
              <a:rPr lang="en-US" sz="2600" dirty="0" smtClean="0">
                <a:ea typeface="+mn-ea"/>
                <a:cs typeface="+mn-cs"/>
              </a:rPr>
              <a:t>Assessment </a:t>
            </a:r>
            <a:r>
              <a:rPr lang="en-US" sz="2600" dirty="0">
                <a:ea typeface="+mn-ea"/>
                <a:cs typeface="+mn-cs"/>
              </a:rPr>
              <a:t>is always a work in progress, and it’s ok if things don’t go </a:t>
            </a:r>
            <a:r>
              <a:rPr lang="en-US" sz="2600" dirty="0" smtClean="0">
                <a:ea typeface="+mn-ea"/>
                <a:cs typeface="+mn-cs"/>
              </a:rPr>
              <a:t>perfectly</a:t>
            </a:r>
          </a:p>
          <a:p>
            <a:pPr marL="365760" lvl="1" indent="-283464">
              <a:spcBef>
                <a:spcPts val="600"/>
              </a:spcBef>
              <a:buSzPct val="80000"/>
              <a:buFont typeface="Wingdings 2"/>
              <a:buChar char=""/>
              <a:defRPr/>
            </a:pPr>
            <a:r>
              <a:rPr lang="en-US" sz="2600" dirty="0" smtClean="0"/>
              <a:t>Assessment is about </a:t>
            </a:r>
            <a:r>
              <a:rPr lang="en-US" sz="2600" i="1" dirty="0" smtClean="0"/>
              <a:t>lessons learned </a:t>
            </a:r>
            <a:r>
              <a:rPr lang="en-US" sz="2600" dirty="0" smtClean="0"/>
              <a:t>in the efforts to enhance learning/teaching</a:t>
            </a:r>
          </a:p>
          <a:p>
            <a:pPr marL="365760" lvl="1" indent="-283464">
              <a:spcBef>
                <a:spcPts val="600"/>
              </a:spcBef>
              <a:buSzPct val="80000"/>
              <a:buFont typeface="Wingdings 2"/>
              <a:buChar char=""/>
              <a:defRPr/>
            </a:pPr>
            <a:r>
              <a:rPr lang="en-US" sz="2600" dirty="0" smtClean="0"/>
              <a:t>Goal of assessment reports= </a:t>
            </a:r>
            <a:endParaRPr lang="en-US" sz="2600" dirty="0"/>
          </a:p>
          <a:p>
            <a:pPr lvl="1">
              <a:defRPr/>
            </a:pPr>
            <a:r>
              <a:rPr lang="en-US" sz="2200" dirty="0" smtClean="0"/>
              <a:t>To demonstrate </a:t>
            </a:r>
            <a:r>
              <a:rPr lang="en-US" sz="2200" i="1" dirty="0" smtClean="0"/>
              <a:t>concerted effort </a:t>
            </a:r>
            <a:r>
              <a:rPr lang="en-US" sz="2200" dirty="0" smtClean="0"/>
              <a:t>on the part of faculty to examine student outcomes and make </a:t>
            </a:r>
            <a:r>
              <a:rPr lang="en-US" sz="2200" i="1" dirty="0" smtClean="0"/>
              <a:t>appropriate adjustments </a:t>
            </a:r>
            <a:r>
              <a:rPr lang="en-US" sz="2200" dirty="0" smtClean="0"/>
              <a:t>to improve program</a:t>
            </a:r>
          </a:p>
          <a:p>
            <a:pPr lvl="1">
              <a:defRPr/>
            </a:pPr>
            <a:endParaRPr lang="en-US" dirty="0" smtClean="0"/>
          </a:p>
          <a:p>
            <a:pPr>
              <a:defRPr/>
            </a:pPr>
            <a:endParaRPr lang="en-US" dirty="0"/>
          </a:p>
        </p:txBody>
      </p:sp>
      <p:pic>
        <p:nvPicPr>
          <p:cNvPr id="922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71463" y="1871663"/>
            <a:ext cx="2870912" cy="262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Some Guiding Principles </a:t>
            </a:r>
          </a:p>
        </p:txBody>
      </p:sp>
      <p:sp>
        <p:nvSpPr>
          <p:cNvPr id="5123" name="Content Placeholder 2"/>
          <p:cNvSpPr>
            <a:spLocks noGrp="1"/>
          </p:cNvSpPr>
          <p:nvPr>
            <p:ph idx="1"/>
          </p:nvPr>
        </p:nvSpPr>
        <p:spPr>
          <a:xfrm>
            <a:off x="914400" y="1855573"/>
            <a:ext cx="8001000" cy="5029200"/>
          </a:xfrm>
        </p:spPr>
        <p:txBody>
          <a:bodyPr/>
          <a:lstStyle/>
          <a:p>
            <a:r>
              <a:rPr lang="en-US" altLang="en-US" sz="2400" b="1" i="1" dirty="0" smtClean="0"/>
              <a:t>Assessment Clear and Simple: A Practical Guide for Institutions, Departments, and General Education</a:t>
            </a:r>
            <a:r>
              <a:rPr lang="en-US" altLang="en-US" sz="2400" b="1" dirty="0" smtClean="0"/>
              <a:t> </a:t>
            </a:r>
            <a:r>
              <a:rPr lang="en-US" altLang="en-US" sz="2400" dirty="0" smtClean="0"/>
              <a:t>- by Barbara E. </a:t>
            </a:r>
            <a:r>
              <a:rPr lang="en-US" altLang="en-US" sz="2400" dirty="0" err="1" smtClean="0"/>
              <a:t>Walvoord</a:t>
            </a:r>
            <a:r>
              <a:rPr lang="en-US" altLang="en-US" sz="2400" dirty="0" smtClean="0"/>
              <a:t/>
            </a:r>
            <a:br>
              <a:rPr lang="en-US" altLang="en-US" sz="2400" dirty="0" smtClean="0"/>
            </a:br>
            <a:endParaRPr lang="en-US" altLang="en-US" sz="1000" dirty="0" smtClean="0"/>
          </a:p>
          <a:p>
            <a:pPr lvl="1"/>
            <a:r>
              <a:rPr lang="en-US" altLang="en-US" sz="2400" dirty="0" smtClean="0"/>
              <a:t>Assessment can be connected to “departmental review, strategic planning, and curriculum revision, or initiatives such as retention, learning communities, distance learning, or enhancing productivity.” (p. 12)</a:t>
            </a:r>
            <a:br>
              <a:rPr lang="en-US" altLang="en-US" sz="2400" dirty="0" smtClean="0"/>
            </a:br>
            <a:endParaRPr lang="en-US" altLang="en-US" sz="1000" dirty="0" smtClean="0"/>
          </a:p>
          <a:p>
            <a:pPr lvl="1"/>
            <a:r>
              <a:rPr lang="en-US" altLang="en-US" sz="2400" dirty="0" smtClean="0"/>
              <a:t>Limit extra work—use embedded assessments!</a:t>
            </a:r>
          </a:p>
        </p:txBody>
      </p:sp>
    </p:spTree>
    <p:extLst>
      <p:ext uri="{BB962C8B-B14F-4D97-AF65-F5344CB8AC3E}">
        <p14:creationId xmlns:p14="http://schemas.microsoft.com/office/powerpoint/2010/main" val="1769702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Some Guiding Principles (cont.)</a:t>
            </a:r>
          </a:p>
        </p:txBody>
      </p:sp>
      <p:sp>
        <p:nvSpPr>
          <p:cNvPr id="6147" name="Content Placeholder 2"/>
          <p:cNvSpPr>
            <a:spLocks noGrp="1"/>
          </p:cNvSpPr>
          <p:nvPr>
            <p:ph idx="1"/>
          </p:nvPr>
        </p:nvSpPr>
        <p:spPr>
          <a:xfrm>
            <a:off x="762000" y="1752600"/>
            <a:ext cx="7924800" cy="4530725"/>
          </a:xfrm>
        </p:spPr>
        <p:txBody>
          <a:bodyPr/>
          <a:lstStyle/>
          <a:p>
            <a:r>
              <a:rPr lang="en-US" altLang="en-US" b="1" i="1" smtClean="0"/>
              <a:t>Assessing Student Learning: A Common Sense Guide</a:t>
            </a:r>
            <a:r>
              <a:rPr lang="en-US" altLang="en-US" smtClean="0"/>
              <a:t> – by Linda Suskie</a:t>
            </a:r>
            <a:br>
              <a:rPr lang="en-US" altLang="en-US" smtClean="0"/>
            </a:br>
            <a:endParaRPr lang="en-US" altLang="en-US" sz="800" smtClean="0"/>
          </a:p>
          <a:p>
            <a:pPr lvl="1"/>
            <a:r>
              <a:rPr lang="en-US" altLang="en-US" smtClean="0"/>
              <a:t>“Faculty and staff benefit from constructive feedback on their assessment reports that tells them what they are doing well and how, if at all, they might be even more effective” (p. 311).</a:t>
            </a:r>
            <a:br>
              <a:rPr lang="en-US" altLang="en-US" smtClean="0"/>
            </a:br>
            <a:endParaRPr lang="en-US" altLang="en-US" sz="800" smtClean="0"/>
          </a:p>
          <a:p>
            <a:pPr lvl="1"/>
            <a:r>
              <a:rPr lang="en-US" altLang="en-US" smtClean="0"/>
              <a:t>“…a culture of assessment is, at its heart, a culture of evidence-based planning and decision making” (p. 312).</a:t>
            </a:r>
          </a:p>
        </p:txBody>
      </p:sp>
    </p:spTree>
    <p:extLst>
      <p:ext uri="{BB962C8B-B14F-4D97-AF65-F5344CB8AC3E}">
        <p14:creationId xmlns:p14="http://schemas.microsoft.com/office/powerpoint/2010/main" val="3283672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PQuestion"/>
          <p:cNvSpPr>
            <a:spLocks noGrp="1" noChangeArrowheads="1"/>
          </p:cNvSpPr>
          <p:nvPr>
            <p:ph type="title"/>
          </p:nvPr>
        </p:nvSpPr>
        <p:spPr>
          <a:xfrm>
            <a:off x="990600" y="228600"/>
            <a:ext cx="8610600" cy="1139825"/>
          </a:xfrm>
        </p:spPr>
        <p:txBody>
          <a:bodyPr/>
          <a:lstStyle/>
          <a:p>
            <a:pPr eaLnBrk="1" hangingPunct="1"/>
            <a:r>
              <a:rPr lang="en-US" altLang="en-US" sz="2800" dirty="0" smtClean="0"/>
              <a:t>I think that the quality of student learning at my </a:t>
            </a:r>
            <a:br>
              <a:rPr lang="en-US" altLang="en-US" sz="2800" dirty="0" smtClean="0"/>
            </a:br>
            <a:r>
              <a:rPr lang="en-US" altLang="en-US" sz="2800" dirty="0" smtClean="0"/>
              <a:t>institution is excellent.</a:t>
            </a:r>
            <a:endParaRPr lang="en-US" altLang="en-US" sz="4000" dirty="0" smtClean="0"/>
          </a:p>
        </p:txBody>
      </p:sp>
      <p:graphicFrame>
        <p:nvGraphicFramePr>
          <p:cNvPr id="61443" name="TPChart"/>
          <p:cNvGraphicFramePr>
            <a:graphicFrameLocks noChangeAspect="1"/>
          </p:cNvGraphicFramePr>
          <p:nvPr>
            <p:custDataLst>
              <p:tags r:id="rId3"/>
            </p:custDataLst>
          </p:nvPr>
        </p:nvGraphicFramePr>
        <p:xfrm>
          <a:off x="3352800" y="1524000"/>
          <a:ext cx="5943600" cy="5562600"/>
        </p:xfrm>
        <a:graphic>
          <a:graphicData uri="http://schemas.openxmlformats.org/presentationml/2006/ole">
            <mc:AlternateContent xmlns:mc="http://schemas.openxmlformats.org/markup-compatibility/2006">
              <mc:Choice xmlns:v="urn:schemas-microsoft-com:vml" Requires="v">
                <p:oleObj spid="_x0000_s10251" name="Chart" r:id="rId7" imgW="4572000" imgH="5143470" progId="MSGraph.Chart.8">
                  <p:embed followColorScheme="full"/>
                </p:oleObj>
              </mc:Choice>
              <mc:Fallback>
                <p:oleObj name="Chart" r:id="rId7" imgW="4572000" imgH="5143470" progId="MSGraph.Chart.8">
                  <p:embed followColorScheme="full"/>
                  <p:pic>
                    <p:nvPicPr>
                      <p:cNvPr id="0" name="TPChar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2800" y="1524000"/>
                        <a:ext cx="5943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4" name="TPAnswers"/>
          <p:cNvSpPr>
            <a:spLocks noGrp="1" noChangeArrowheads="1"/>
          </p:cNvSpPr>
          <p:nvPr>
            <p:ph type="body" idx="1"/>
            <p:custDataLst>
              <p:tags r:id="rId4"/>
            </p:custDataLst>
          </p:nvPr>
        </p:nvSpPr>
        <p:spPr>
          <a:xfrm>
            <a:off x="685800" y="1752600"/>
            <a:ext cx="3886200" cy="4876800"/>
          </a:xfrm>
        </p:spPr>
        <p:txBody>
          <a:bodyPr/>
          <a:lstStyle/>
          <a:p>
            <a:pPr marL="609600" indent="-609600" eaLnBrk="1" hangingPunct="1">
              <a:buFont typeface="Times New Roman" pitchFamily="18" charset="0"/>
              <a:buAutoNum type="arabicPeriod"/>
            </a:pPr>
            <a:r>
              <a:rPr lang="en-US" altLang="en-US" sz="2400" smtClean="0"/>
              <a:t>Strongly agree</a:t>
            </a:r>
          </a:p>
          <a:p>
            <a:pPr marL="609600" indent="-609600" eaLnBrk="1" hangingPunct="1">
              <a:buFont typeface="Times New Roman" pitchFamily="18" charset="0"/>
              <a:buAutoNum type="arabicPeriod"/>
            </a:pPr>
            <a:r>
              <a:rPr lang="en-US" altLang="en-US" sz="2400" smtClean="0"/>
              <a:t>Agree</a:t>
            </a:r>
          </a:p>
          <a:p>
            <a:pPr marL="609600" indent="-609600" eaLnBrk="1" hangingPunct="1">
              <a:buFont typeface="Times New Roman" pitchFamily="18" charset="0"/>
              <a:buAutoNum type="arabicPeriod"/>
            </a:pPr>
            <a:r>
              <a:rPr lang="en-US" altLang="en-US" sz="2400" smtClean="0"/>
              <a:t>Neither agree nor disagree</a:t>
            </a:r>
          </a:p>
          <a:p>
            <a:pPr marL="609600" indent="-609600" eaLnBrk="1" hangingPunct="1">
              <a:buFont typeface="Times New Roman" pitchFamily="18" charset="0"/>
              <a:buAutoNum type="arabicPeriod"/>
            </a:pPr>
            <a:r>
              <a:rPr lang="en-US" altLang="en-US" sz="2400" smtClean="0"/>
              <a:t>Disagree</a:t>
            </a:r>
          </a:p>
          <a:p>
            <a:pPr marL="609600" indent="-609600" eaLnBrk="1" hangingPunct="1">
              <a:buFont typeface="Times New Roman" pitchFamily="18" charset="0"/>
              <a:buAutoNum type="arabicPeriod"/>
            </a:pPr>
            <a:r>
              <a:rPr lang="en-US" altLang="en-US" sz="2400" smtClean="0"/>
              <a:t>Strongly disagree</a:t>
            </a:r>
          </a:p>
          <a:p>
            <a:pPr marL="609600" indent="-609600" eaLnBrk="1" hangingPunct="1">
              <a:buFont typeface="Times New Roman" pitchFamily="18" charset="0"/>
              <a:buAutoNum type="arabicPeriod"/>
            </a:pPr>
            <a:r>
              <a:rPr lang="en-US" altLang="en-US" sz="2400" smtClean="0"/>
              <a:t>Don’t know/Not applicable</a:t>
            </a: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repeatDur="0" restart="never" fill="hold" grpId="0" nodeType="clickEffect">
                                  <p:stCondLst>
                                    <p:cond delay="0"/>
                                  </p:stCondLst>
                                  <p:childTnLst>
                                    <p:set>
                                      <p:cBhvr>
                                        <p:cTn id="6" dur="1" fill="hold">
                                          <p:stCondLst>
                                            <p:cond delay="0"/>
                                          </p:stCondLst>
                                        </p:cTn>
                                        <p:tgtEl>
                                          <p:spTgt spid="614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144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81075"/>
          </a:xfrm>
        </p:spPr>
        <p:txBody>
          <a:bodyPr>
            <a:normAutofit fontScale="90000"/>
          </a:bodyPr>
          <a:lstStyle/>
          <a:p>
            <a:pPr marL="484632" eaLnBrk="1" fontAlgn="auto" hangingPunct="1">
              <a:spcAft>
                <a:spcPts val="0"/>
              </a:spcAft>
              <a:defRPr/>
            </a:pPr>
            <a:r>
              <a:rPr lang="en-US" sz="4700" dirty="0"/>
              <a:t>Four “Big Picture” questions to ask about assessment</a:t>
            </a:r>
            <a:r>
              <a:rPr lang="en-US" dirty="0" smtClean="0">
                <a:solidFill>
                  <a:schemeClr val="accent1">
                    <a:tint val="83000"/>
                    <a:satMod val="150000"/>
                  </a:schemeClr>
                </a:solidFill>
              </a:rPr>
              <a:t/>
            </a:r>
            <a:br>
              <a:rPr lang="en-US" dirty="0" smtClean="0">
                <a:solidFill>
                  <a:schemeClr val="accent1">
                    <a:tint val="83000"/>
                    <a:satMod val="150000"/>
                  </a:schemeClr>
                </a:solidFill>
              </a:rPr>
            </a:br>
            <a:endParaRPr lang="en-US" dirty="0">
              <a:solidFill>
                <a:schemeClr val="accent1">
                  <a:tint val="83000"/>
                  <a:satMod val="150000"/>
                </a:schemeClr>
              </a:solidFill>
            </a:endParaRPr>
          </a:p>
        </p:txBody>
      </p:sp>
      <p:sp>
        <p:nvSpPr>
          <p:cNvPr id="12291" name="Content Placeholder 2"/>
          <p:cNvSpPr>
            <a:spLocks noGrp="1"/>
          </p:cNvSpPr>
          <p:nvPr>
            <p:ph idx="1"/>
          </p:nvPr>
        </p:nvSpPr>
        <p:spPr>
          <a:xfrm>
            <a:off x="914400" y="2057400"/>
            <a:ext cx="8229600" cy="4800600"/>
          </a:xfrm>
        </p:spPr>
        <p:txBody>
          <a:bodyPr/>
          <a:lstStyle/>
          <a:p>
            <a:pPr eaLnBrk="1" hangingPunct="1">
              <a:defRPr/>
            </a:pPr>
            <a:r>
              <a:rPr lang="en-US" dirty="0" smtClean="0"/>
              <a:t>How do you define a successful student?</a:t>
            </a:r>
            <a:br>
              <a:rPr lang="en-US" dirty="0" smtClean="0"/>
            </a:br>
            <a:endParaRPr lang="en-US" sz="1200" dirty="0" smtClean="0"/>
          </a:p>
          <a:p>
            <a:pPr eaLnBrk="1" hangingPunct="1">
              <a:defRPr/>
            </a:pPr>
            <a:r>
              <a:rPr lang="en-US" dirty="0" smtClean="0"/>
              <a:t>What have you learned about your students’ learning?</a:t>
            </a:r>
          </a:p>
          <a:p>
            <a:pPr eaLnBrk="1" hangingPunct="1">
              <a:defRPr/>
            </a:pPr>
            <a:endParaRPr lang="en-US" sz="1200" dirty="0" smtClean="0"/>
          </a:p>
          <a:p>
            <a:pPr eaLnBrk="1" hangingPunct="1">
              <a:defRPr/>
            </a:pPr>
            <a:r>
              <a:rPr lang="en-US" dirty="0" smtClean="0"/>
              <a:t>Are you satisfied with the results?</a:t>
            </a:r>
          </a:p>
          <a:p>
            <a:pPr eaLnBrk="1" hangingPunct="1">
              <a:defRPr/>
            </a:pPr>
            <a:endParaRPr lang="en-US" sz="1200" dirty="0" smtClean="0"/>
          </a:p>
          <a:p>
            <a:pPr eaLnBrk="1" hangingPunct="1">
              <a:defRPr/>
            </a:pPr>
            <a:r>
              <a:rPr lang="en-US" dirty="0" smtClean="0"/>
              <a:t>If not satisfied with the results, what are you going to do about it?</a:t>
            </a:r>
          </a:p>
          <a:p>
            <a:pPr marL="0" indent="0" eaLnBrk="1" hangingPunct="1">
              <a:buFont typeface="Wingdings" pitchFamily="2" charset="2"/>
              <a:buNone/>
              <a:defRPr/>
            </a:pPr>
            <a:endParaRPr lang="en-US" sz="1000" dirty="0" smtClean="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2830136"/>
  <p:tag name="CUSTOMCELLBACKCOLOR3" val="-268652"/>
  <p:tag name="DISPLAYDEVICENUMBER" val="True"/>
  <p:tag name="AUTOSIZEGRID" val="True"/>
  <p:tag name="POLLINGCYCLE" val="2"/>
  <p:tag name="INCLUDENONRESPONDERS" val="False"/>
  <p:tag name="CORRECTPOINTVALUE" val="100"/>
  <p:tag name="ZEROBASED" val="False"/>
  <p:tag name="FIBDISPLAYRESULTS" val="True"/>
  <p:tag name="PRRESPONSE1" val="10"/>
  <p:tag name="PRRESPONSE5" val="6"/>
  <p:tag name="PRRESPONSE9" val="2"/>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POWERPOINTVERSION" val="14.0"/>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Tru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0"/>
  <p:tag name="RACEANIMATIONSPEED" val="3"/>
  <p:tag name="NUMRESPONSES" val="1"/>
  <p:tag name="CUSTOMCELLBACKCOLOR4" val="-8355712"/>
  <p:tag name="PRRESPONSE7" val="4"/>
  <p:tag name="FIBINCLUDEOTHER" val="True"/>
  <p:tag name="DELIMITERS" val="3.1"/>
  <p:tag name="EXPANDSHOWBAR" val="True"/>
  <p:tag name="TASKPANEKEY" val="460812ab-b6ae-413d-ae07-e717516bcec6"/>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ANSWERBULLETS" val="3"/>
  <p:tag name="OLDNUMANSWERS" val="6"/>
  <p:tag name="TEXTLENGTH" val="100"/>
  <p:tag name="FONTSIZE" val="24"/>
  <p:tag name="BULLETTYPE" val="ppBulletArabicPeriod"/>
  <p:tag name="ANSWERTEXT" val="Strongly agree&#10;Agree&#10;Neither agree nor disagree&#10;Disagree&#10;Strongly disagree&#10;Don’t know/Not applicabl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SLIDEID" val="158DBC55DB0941D586A0B23698917D40"/>
  <p:tag name="SLIDETYPE" val="Q"/>
  <p:tag name="DEMOGRAPHIC" val="False"/>
  <p:tag name="TEAMASSIGN" val="False"/>
  <p:tag name="SPEEDSCORING" val="False"/>
  <p:tag name="CORRECTPOINTVALUE" val="100"/>
  <p:tag name="INCORRECTPOINTVALUE" val="0"/>
  <p:tag name="ZEROBASED" val="False"/>
  <p:tag name="DELIMITERS" val="3.1"/>
  <p:tag name="VALUEFORMAT" val="0%"/>
  <p:tag name="QUESTIONALIAS" val="I am familiar with the basic principles of assessment."/>
  <p:tag name="ANSWERSALIAS" val="Strongly agree|smicln|Agree|smicln|Neither agree nor disagree|smicln|Disagree|smicln|Strongly disagree|smicln|Not applicable"/>
  <p:tag name="SLIDEORDER" val="10"/>
  <p:tag name="SLIDEGUID" val="3D7701B490E8472BB531C9B2932CBCD1"/>
  <p:tag name="VALUES" val="No Value|smicln|No Value|smicln|No Value|smicln|No Value|smicln|No Value|smicln|No Value"/>
  <p:tag name="TOTALRESPONSES" val="12"/>
  <p:tag name="RESPONSECOUNT" val="12"/>
  <p:tag name="SLICED" val="False"/>
  <p:tag name="RESPONSES" val="1;2;2;2;3;3;6;2;5;2;2;2;"/>
  <p:tag name="CHARTSTRINGSTD" val="1 7 2 0 1 1"/>
  <p:tag name="CHARTSTRINGREV" val="1 1 0 2 7 1"/>
  <p:tag name="CHARTSTRINGSTDPER" val="0.0833333333333333 0.583333333333333 0.166666666666667 0 0.0833333333333333 0.0833333333333333"/>
  <p:tag name="CHARTSTRINGREVPER" val="0.0833333333333333 0.0833333333333333 0 0.166666666666667 0.583333333333333 0.0833333333333333"/>
  <p:tag name="RESPONSESGATHERED" val="False"/>
  <p:tag name="ANONYMOUSTEMP" val="False"/>
</p:tagLst>
</file>

<file path=ppt/tags/tag4.xml><?xml version="1.0" encoding="utf-8"?>
<p:tagLst xmlns:a="http://schemas.openxmlformats.org/drawingml/2006/main" xmlns:r="http://schemas.openxmlformats.org/officeDocument/2006/relationships" xmlns:p="http://schemas.openxmlformats.org/presentationml/2006/main">
  <p:tag name="CHARTTYPE" val="0"/>
</p:tagLst>
</file>

<file path=ppt/tags/tag5.xml><?xml version="1.0" encoding="utf-8"?>
<p:tagLst xmlns:a="http://schemas.openxmlformats.org/drawingml/2006/main" xmlns:r="http://schemas.openxmlformats.org/officeDocument/2006/relationships" xmlns:p="http://schemas.openxmlformats.org/presentationml/2006/main">
  <p:tag name="ANSWERBULLETS" val="3"/>
  <p:tag name="TEXTLENGTH" val="89"/>
  <p:tag name="FONTSIZE" val="24"/>
  <p:tag name="BULLETTYPE" val="ppBulletArabicPeriod"/>
  <p:tag name="ANSWERTEXT" val="Strongly agree&#10;Agree&#10;Neither agree nor disagree&#10;Disagree&#10;Strongly disagree&#10;Not applicable"/>
  <p:tag name="OLDNUMANSWERS" val="6"/>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SLIDEID" val="158DBC55DB0941D586A0B23698917D40"/>
  <p:tag name="SLIDETYPE" val="Q"/>
  <p:tag name="DEMOGRAPHIC" val="False"/>
  <p:tag name="TEAMASSIGN" val="False"/>
  <p:tag name="SPEEDSCORING" val="False"/>
  <p:tag name="CORRECTPOINTVALUE" val="100"/>
  <p:tag name="INCORRECTPOINTVALUE" val="0"/>
  <p:tag name="ZEROBASED" val="False"/>
  <p:tag name="DELIMITERS" val="3.1"/>
  <p:tag name="VALUEFORMAT" val="0%"/>
  <p:tag name="SLIDEORDER" val="11"/>
  <p:tag name="SLIDEGUID" val="BC4BAC920CDB4E7DB02F02118C777A88"/>
  <p:tag name="QUESTIONALIAS" val="I think that the quality of student learning at UMKC is excellent."/>
  <p:tag name="ANSWERSALIAS" val="Strongly agree|smicln|Agree|smicln|Neither agree nor disagree|smicln|Disagree|smicln|Strongly disagree|smicln|Don’t know/Not applicable"/>
  <p:tag name="TOTALRESPONSES" val="12"/>
  <p:tag name="RESPONSECOUNT" val="12"/>
  <p:tag name="SLICED" val="False"/>
  <p:tag name="RESPONSES" val="3;2;4;6;4;6;4;6;3;6;3;3;"/>
  <p:tag name="CHARTSTRINGSTD" val="0 1 4 3 0 4"/>
  <p:tag name="CHARTSTRINGREV" val="4 0 3 4 1 0"/>
  <p:tag name="CHARTSTRINGSTDPER" val="0 0.0833333333333333 0.333333333333333 0.25 0 0.333333333333333"/>
  <p:tag name="CHARTSTRINGREVPER" val="0.333333333333333 0 0.25 0.333333333333333 0.0833333333333333 0"/>
  <p:tag name="RESPONSESGATHERED" val="False"/>
  <p:tag name="ANONYMOUSTEMP" val="False"/>
  <p:tag name="VALUES" val="No Value|smicln|No Value|smicln|No Value|smicln|No Value|smicln|No Value|smicln|No Value"/>
</p:tagLst>
</file>

<file path=ppt/tags/tag9.xml><?xml version="1.0" encoding="utf-8"?>
<p:tagLst xmlns:a="http://schemas.openxmlformats.org/drawingml/2006/main" xmlns:r="http://schemas.openxmlformats.org/officeDocument/2006/relationships" xmlns:p="http://schemas.openxmlformats.org/presentationml/2006/main">
  <p:tag name="CHARTTYPE" val="0"/>
</p:tagLst>
</file>

<file path=ppt/theme/theme1.xml><?xml version="1.0" encoding="utf-8"?>
<a:theme xmlns:a="http://schemas.openxmlformats.org/drawingml/2006/main" name="Layers">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4717</TotalTime>
  <Words>1820</Words>
  <Application>Microsoft Office PowerPoint</Application>
  <PresentationFormat>On-screen Show (4:3)</PresentationFormat>
  <Paragraphs>577</Paragraphs>
  <Slides>35</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Layers</vt:lpstr>
      <vt:lpstr>Chart</vt:lpstr>
      <vt:lpstr>Assessment for Learning: Strategies for Improving  Assessments and Curriculum Maps </vt:lpstr>
      <vt:lpstr>I have a good sense for how my teaching is “making a difference” in my students’ lives and learning.</vt:lpstr>
      <vt:lpstr>Can dogs talk?   </vt:lpstr>
      <vt:lpstr>Our Vision for Assessment</vt:lpstr>
      <vt:lpstr>Some Guiding Assumptions…</vt:lpstr>
      <vt:lpstr>Some Guiding Principles </vt:lpstr>
      <vt:lpstr>Some Guiding Principles (cont.)</vt:lpstr>
      <vt:lpstr>I think that the quality of student learning at my  institution is excellent.</vt:lpstr>
      <vt:lpstr>Four “Big Picture” questions to ask about assessment </vt:lpstr>
      <vt:lpstr>Assessing Our University’s (&amp; Your Department’s) Assessment Efforts</vt:lpstr>
      <vt:lpstr>SWOT Analysis of Student Learning</vt:lpstr>
      <vt:lpstr>PowerPoint Presentation</vt:lpstr>
      <vt:lpstr>Readings</vt:lpstr>
      <vt:lpstr>“Closing the Loop” in Assessment</vt:lpstr>
      <vt:lpstr>Initial Assessment Components for Each Academic Degree</vt:lpstr>
      <vt:lpstr>PowerPoint Presentation</vt:lpstr>
      <vt:lpstr>PowerPoint Presentation</vt:lpstr>
      <vt:lpstr>Measurements</vt:lpstr>
      <vt:lpstr>Achievement Targets</vt:lpstr>
      <vt:lpstr>PowerPoint Presentation</vt:lpstr>
      <vt:lpstr>Example of a Rubric</vt:lpstr>
      <vt:lpstr>Findings</vt:lpstr>
      <vt:lpstr>Findings (cont.)</vt:lpstr>
      <vt:lpstr>Action Plans</vt:lpstr>
      <vt:lpstr>Improving Quality as an Institution</vt:lpstr>
      <vt:lpstr>Gauging Effectiveness</vt:lpstr>
      <vt:lpstr>Ensuring Sustainability in Assessments</vt:lpstr>
      <vt:lpstr>Assessing High Impact Practices</vt:lpstr>
      <vt:lpstr>Best Practices from Other Institutions</vt:lpstr>
      <vt:lpstr>Enhancing Curriculum Mapping</vt:lpstr>
      <vt:lpstr>PowerPoint Presentation</vt:lpstr>
      <vt:lpstr>Curriculum Mapping Best Practices</vt:lpstr>
      <vt:lpstr>Curriculum Mapping Best Practices (Cont.)</vt:lpstr>
      <vt:lpstr>References</vt:lpstr>
      <vt:lpstr>Contact Information</vt:lpstr>
    </vt:vector>
  </TitlesOfParts>
  <Company>UNCW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Connecting the Dots  of Diversity Data</dc:title>
  <dc:creator>UNCW</dc:creator>
  <cp:lastModifiedBy>Lindsay, Nathan</cp:lastModifiedBy>
  <cp:revision>176</cp:revision>
  <dcterms:created xsi:type="dcterms:W3CDTF">2008-02-12T21:31:56Z</dcterms:created>
  <dcterms:modified xsi:type="dcterms:W3CDTF">2014-09-20T15:26:20Z</dcterms:modified>
</cp:coreProperties>
</file>