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80" r:id="rId9"/>
    <p:sldId id="264" r:id="rId10"/>
    <p:sldId id="265" r:id="rId11"/>
    <p:sldId id="266" r:id="rId12"/>
    <p:sldId id="267" r:id="rId13"/>
    <p:sldId id="270" r:id="rId14"/>
    <p:sldId id="273" r:id="rId15"/>
    <p:sldId id="274" r:id="rId16"/>
    <p:sldId id="271" r:id="rId17"/>
    <p:sldId id="272" r:id="rId18"/>
    <p:sldId id="268" r:id="rId19"/>
    <p:sldId id="269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Step-By-Step Assessment Plans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9/22/2014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MUS Assessment Workshop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91497-567D-48C5-8EE7-12CF141FB4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21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D7EE07BA-8737-4FFE-9CA2-0A21CD12F7DD}" type="datetimeFigureOut">
              <a:rPr lang="en-US" smtClean="0"/>
              <a:t>9/20/2014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7E96976-F1E1-4704-A723-4E2B36757701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sz="600" dirty="0"/>
          </a:p>
          <a:p>
            <a:r>
              <a:rPr lang="en-US" dirty="0" smtClean="0"/>
              <a:t>MUS Assessment Workshops</a:t>
            </a:r>
          </a:p>
          <a:p>
            <a:endParaRPr lang="en-US" dirty="0"/>
          </a:p>
          <a:p>
            <a:r>
              <a:rPr lang="en-US" dirty="0" smtClean="0"/>
              <a:t>R. W. L</a:t>
            </a:r>
            <a:r>
              <a:rPr lang="en-US" cap="none" dirty="0" smtClean="0"/>
              <a:t>arsen</a:t>
            </a:r>
            <a:r>
              <a:rPr lang="en-US" dirty="0" smtClean="0"/>
              <a:t>, 2014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Assessment Plans </a:t>
            </a:r>
            <a:br>
              <a:rPr lang="en-US" dirty="0" smtClean="0"/>
            </a:br>
            <a:r>
              <a:rPr lang="en-US" dirty="0" smtClean="0"/>
              <a:t>Step by Step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2400" y="5246914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2060"/>
                </a:solidFill>
              </a:rPr>
              <a:t>This presentation and handouts are available at:</a:t>
            </a:r>
          </a:p>
          <a:p>
            <a:pPr algn="ctr"/>
            <a:r>
              <a:rPr lang="en-US" dirty="0">
                <a:solidFill>
                  <a:srgbClr val="002060"/>
                </a:solidFill>
              </a:rPr>
              <a:t>http://www.montana.edu/provost/assessment.html</a:t>
            </a:r>
          </a:p>
        </p:txBody>
      </p:sp>
    </p:spTree>
    <p:extLst>
      <p:ext uri="{BB962C8B-B14F-4D97-AF65-F5344CB8AC3E}">
        <p14:creationId xmlns:p14="http://schemas.microsoft.com/office/powerpoint/2010/main" val="2051953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2.3 Create a Grid of Courses and Outcomes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725711"/>
              </p:ext>
            </p:extLst>
          </p:nvPr>
        </p:nvGraphicFramePr>
        <p:xfrm>
          <a:off x="452085" y="1523998"/>
          <a:ext cx="8233480" cy="4598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6696"/>
                <a:gridCol w="1646696"/>
                <a:gridCol w="1646696"/>
                <a:gridCol w="1646696"/>
                <a:gridCol w="1646696"/>
              </a:tblGrid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Outcomes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BIOB 170IN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BIOB 110CS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105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ENSC 245IN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124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2.4 Highlight Courses that Include Outcome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168229"/>
              </p:ext>
            </p:extLst>
          </p:nvPr>
        </p:nvGraphicFramePr>
        <p:xfrm>
          <a:off x="452085" y="1523998"/>
          <a:ext cx="8233480" cy="4598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6696"/>
                <a:gridCol w="1646696"/>
                <a:gridCol w="1646696"/>
                <a:gridCol w="1646696"/>
                <a:gridCol w="1646696"/>
              </a:tblGrid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Outcomes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BIOB 170IN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BIOB 110CS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105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ENSC 245IN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19800" y="2590800"/>
            <a:ext cx="2057400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Note: Example shown here is pure fiction!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90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2.5 Add Code for Cognitive Skill Level 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380352"/>
              </p:ext>
            </p:extLst>
          </p:nvPr>
        </p:nvGraphicFramePr>
        <p:xfrm>
          <a:off x="452085" y="1523998"/>
          <a:ext cx="8233480" cy="4598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6696"/>
                <a:gridCol w="1646696"/>
                <a:gridCol w="1646696"/>
                <a:gridCol w="1646696"/>
                <a:gridCol w="1646696"/>
              </a:tblGrid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Outcomes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170IN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110CS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131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105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ENSC 245IN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8054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2.5 Add Code for Cognitive Skill Level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9250258"/>
              </p:ext>
            </p:extLst>
          </p:nvPr>
        </p:nvGraphicFramePr>
        <p:xfrm>
          <a:off x="452085" y="1523998"/>
          <a:ext cx="8233480" cy="4598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6696"/>
                <a:gridCol w="1646696"/>
                <a:gridCol w="1646696"/>
                <a:gridCol w="1646696"/>
                <a:gridCol w="1646696"/>
              </a:tblGrid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Outcomes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2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3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170IN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110CS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131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105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ENSC 245IN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432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5410200" y="2057400"/>
            <a:ext cx="1600200" cy="40386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(Accent Bar) 5"/>
          <p:cNvSpPr/>
          <p:nvPr/>
        </p:nvSpPr>
        <p:spPr>
          <a:xfrm rot="10800000">
            <a:off x="1371600" y="1676400"/>
            <a:ext cx="2667000" cy="1219200"/>
          </a:xfrm>
          <a:prstGeom prst="accentCallout1">
            <a:avLst>
              <a:gd name="adj1" fmla="val 44350"/>
              <a:gd name="adj2" fmla="val -9060"/>
              <a:gd name="adj3" fmla="val -8300"/>
              <a:gd name="adj4" fmla="val -86697"/>
            </a:avLst>
          </a:prstGeom>
          <a:solidFill>
            <a:srgbClr val="002060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76400" y="1828800"/>
            <a:ext cx="2133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This outcome is not supported by the curriculum.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57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2.5 Add Code for Cognitive Skill Level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729052"/>
              </p:ext>
            </p:extLst>
          </p:nvPr>
        </p:nvGraphicFramePr>
        <p:xfrm>
          <a:off x="452085" y="1523998"/>
          <a:ext cx="8233480" cy="4598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6696"/>
                <a:gridCol w="1646696"/>
                <a:gridCol w="1646696"/>
                <a:gridCol w="1646696"/>
                <a:gridCol w="1646696"/>
              </a:tblGrid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Outcomes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2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</a:rPr>
                        <a:t>3</a:t>
                      </a:r>
                      <a:endParaRPr lang="en-US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170IN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110CS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131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105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ENSC 245IN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432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2438400" y="5562600"/>
            <a:ext cx="990600" cy="3048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(Accent Bar) 5"/>
          <p:cNvSpPr/>
          <p:nvPr/>
        </p:nvSpPr>
        <p:spPr>
          <a:xfrm>
            <a:off x="5105400" y="2374392"/>
            <a:ext cx="2667000" cy="2502408"/>
          </a:xfrm>
          <a:prstGeom prst="accentCallout1">
            <a:avLst>
              <a:gd name="adj1" fmla="val 78850"/>
              <a:gd name="adj2" fmla="val -9060"/>
              <a:gd name="adj3" fmla="val 133691"/>
              <a:gd name="adj4" fmla="val -77783"/>
            </a:avLst>
          </a:prstGeom>
          <a:solidFill>
            <a:srgbClr val="002060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72100" y="2514600"/>
            <a:ext cx="2133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HORT 431 is not asking enough from the students, and students are never asked to demonstrate mastery in outcome 1.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31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2.5 Add Code for Cognitive Skill Level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1898814"/>
              </p:ext>
            </p:extLst>
          </p:nvPr>
        </p:nvGraphicFramePr>
        <p:xfrm>
          <a:off x="452085" y="1523998"/>
          <a:ext cx="8233480" cy="4598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6696"/>
                <a:gridCol w="1646696"/>
                <a:gridCol w="1646696"/>
                <a:gridCol w="1646696"/>
                <a:gridCol w="1646696"/>
              </a:tblGrid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Outcomes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170IN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110CS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131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105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ENSC 245IN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432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4114800" y="3054096"/>
            <a:ext cx="990600" cy="3118104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(Accent Bar) 5"/>
          <p:cNvSpPr/>
          <p:nvPr/>
        </p:nvSpPr>
        <p:spPr>
          <a:xfrm>
            <a:off x="6248400" y="1371600"/>
            <a:ext cx="2438400" cy="2286000"/>
          </a:xfrm>
          <a:prstGeom prst="accentCallout1">
            <a:avLst>
              <a:gd name="adj1" fmla="val 78850"/>
              <a:gd name="adj2" fmla="val -9060"/>
              <a:gd name="adj3" fmla="val 117248"/>
              <a:gd name="adj4" fmla="val -51726"/>
            </a:avLst>
          </a:prstGeom>
          <a:solidFill>
            <a:srgbClr val="002060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38900" y="1524000"/>
            <a:ext cx="2133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Students are going to have a lot of difficulty in this outcome because of the inverted cognitive skill development.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23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2.5 Add Code for Cognitive Skill Level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656767"/>
              </p:ext>
            </p:extLst>
          </p:nvPr>
        </p:nvGraphicFramePr>
        <p:xfrm>
          <a:off x="452085" y="1523998"/>
          <a:ext cx="8233480" cy="4598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6696"/>
                <a:gridCol w="1646696"/>
                <a:gridCol w="1646696"/>
                <a:gridCol w="1646696"/>
                <a:gridCol w="1646696"/>
              </a:tblGrid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Outcomes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170IN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110CS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131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105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ENSC 245IN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432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7086600" y="2051304"/>
            <a:ext cx="1600200" cy="4120896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(Accent Bar) 5"/>
          <p:cNvSpPr/>
          <p:nvPr/>
        </p:nvSpPr>
        <p:spPr>
          <a:xfrm rot="10800000">
            <a:off x="2819400" y="3352800"/>
            <a:ext cx="2667000" cy="1752600"/>
          </a:xfrm>
          <a:prstGeom prst="accentCallout1">
            <a:avLst>
              <a:gd name="adj1" fmla="val 44350"/>
              <a:gd name="adj2" fmla="val -9060"/>
              <a:gd name="adj3" fmla="val -36996"/>
              <a:gd name="adj4" fmla="val -82926"/>
            </a:avLst>
          </a:prstGeom>
          <a:solidFill>
            <a:srgbClr val="002060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971799" y="3490436"/>
            <a:ext cx="2362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We expect mastery in communications, but only have the students write in one course!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3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2.5 Add Code for Cognitive Skill Level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04365"/>
              </p:ext>
            </p:extLst>
          </p:nvPr>
        </p:nvGraphicFramePr>
        <p:xfrm>
          <a:off x="452085" y="1523998"/>
          <a:ext cx="8233480" cy="4598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6696"/>
                <a:gridCol w="1646696"/>
                <a:gridCol w="1646696"/>
                <a:gridCol w="1646696"/>
                <a:gridCol w="1646696"/>
              </a:tblGrid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Outcomes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170IN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110CS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131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105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ENSC 245IN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432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1981200" y="4419600"/>
            <a:ext cx="6705600" cy="457200"/>
          </a:xfrm>
          <a:prstGeom prst="round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ine Callout 1 (Accent Bar) 5"/>
          <p:cNvSpPr/>
          <p:nvPr/>
        </p:nvSpPr>
        <p:spPr>
          <a:xfrm>
            <a:off x="5998464" y="304800"/>
            <a:ext cx="2667000" cy="3733800"/>
          </a:xfrm>
          <a:prstGeom prst="accentCallout1">
            <a:avLst>
              <a:gd name="adj1" fmla="val 44350"/>
              <a:gd name="adj2" fmla="val -9060"/>
              <a:gd name="adj3" fmla="val 114738"/>
              <a:gd name="adj4" fmla="val -74012"/>
            </a:avLst>
          </a:prstGeom>
          <a:solidFill>
            <a:srgbClr val="002060"/>
          </a:solidFill>
          <a:ln w="28575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120384" y="449282"/>
            <a:ext cx="23622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Two Possibilities:</a:t>
            </a:r>
          </a:p>
          <a:p>
            <a:pPr algn="ctr"/>
            <a:endParaRPr lang="en-US" sz="800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This course contributes nothing towards the program learning outcomes,</a:t>
            </a:r>
          </a:p>
          <a:p>
            <a:pPr algn="ctr"/>
            <a:endParaRPr lang="en-US" sz="800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 - or -</a:t>
            </a:r>
          </a:p>
          <a:p>
            <a:pPr algn="ctr"/>
            <a:endParaRPr lang="en-US" sz="800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This course is contributing towards a learning outcome than has not been identified.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60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Where Can You Gather Data?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grid (curriculum map) shows where each outcome is covered.</a:t>
            </a:r>
          </a:p>
          <a:p>
            <a:r>
              <a:rPr lang="en-US" dirty="0" smtClean="0"/>
              <a:t>The courses with higher cognitive skill levels are typically good sources for assessment data.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2400" dirty="0" smtClean="0"/>
              <a:t>Notes: </a:t>
            </a:r>
          </a:p>
          <a:p>
            <a:r>
              <a:rPr lang="en-US" sz="2400" dirty="0" smtClean="0"/>
              <a:t>You can save faculty time by gathering data from courses taken by students in multiple programs.</a:t>
            </a:r>
          </a:p>
          <a:p>
            <a:r>
              <a:rPr lang="en-US" sz="2400" dirty="0" smtClean="0"/>
              <a:t>Knowledge of the discipline can also be demonstrated using a discipline-based proficiency exam.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8178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Data Source Identification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966172"/>
              </p:ext>
            </p:extLst>
          </p:nvPr>
        </p:nvGraphicFramePr>
        <p:xfrm>
          <a:off x="452085" y="1523998"/>
          <a:ext cx="8233480" cy="45989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6696"/>
                <a:gridCol w="1646696"/>
                <a:gridCol w="1646696"/>
                <a:gridCol w="1646696"/>
                <a:gridCol w="1646696"/>
              </a:tblGrid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Outcomes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1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2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3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</a:rPr>
                        <a:t>4</a:t>
                      </a:r>
                      <a:endParaRPr lang="en-US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170IN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BIOB 110CS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HORT 131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105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ENSC 245IN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226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310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335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336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431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66162" marR="66162" marT="0" marB="0" anchor="b"/>
                </a:tc>
              </a:tr>
              <a:tr h="27052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</a:rPr>
                        <a:t>HORT 432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kumimoji="0" lang="en-US" sz="1500" b="1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endParaRPr kumimoji="0" lang="en-US" sz="1500" b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6162" marR="66162" marT="0" marB="0" anchor="b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2438400" y="5562600"/>
            <a:ext cx="914400" cy="3810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123944" y="5276088"/>
            <a:ext cx="914400" cy="3810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760720" y="5804916"/>
            <a:ext cx="914400" cy="3810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409688" y="5804916"/>
            <a:ext cx="914400" cy="3810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38400" y="4715256"/>
            <a:ext cx="914400" cy="381000"/>
          </a:xfrm>
          <a:prstGeom prst="ellipse">
            <a:avLst/>
          </a:prstGeom>
          <a:noFill/>
          <a:ln w="38100">
            <a:solidFill>
              <a:srgbClr val="0070C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11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b="1" dirty="0" smtClean="0"/>
              <a:t>program learning outcomes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Identify where each outcome is included in your curriculum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Determine where you can gather evidence of student performance for each outcome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Set an expected performance threshold for each outcome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Create a schedule for assessing each outcome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Describe your process for using the assessment data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Submit your assessment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67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Set Performance Thresholds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 long as students can “squeak by” and graduate with an overall GPA of 2.001, it is unreasonable to expect every student to demonstrate mastery in every outcome. </a:t>
            </a:r>
            <a:endParaRPr lang="en-US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Faculty need </a:t>
            </a:r>
            <a:r>
              <a:rPr lang="en-US" dirty="0"/>
              <a:t>to decide what constitutes an acceptable performance threshold </a:t>
            </a:r>
            <a:r>
              <a:rPr lang="en-US" dirty="0" smtClean="0"/>
              <a:t>for </a:t>
            </a:r>
            <a:r>
              <a:rPr lang="en-US" dirty="0"/>
              <a:t>each outcome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Example: </a:t>
            </a:r>
            <a:r>
              <a:rPr lang="en-US" b="1" i="1" dirty="0"/>
              <a:t>At least 80% of students will be rated “Acceptable” or higher on every category of the </a:t>
            </a:r>
            <a:r>
              <a:rPr lang="en-US" b="1" i="1" u="sng" dirty="0"/>
              <a:t>scoring rubrics</a:t>
            </a:r>
            <a:r>
              <a:rPr lang="en-US" b="1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910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Scoring Rubric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28600" y="1447800"/>
            <a:ext cx="8686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Graduates will have an ability to design a system that meets stated needs.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732280"/>
              </p:ext>
            </p:extLst>
          </p:nvPr>
        </p:nvGraphicFramePr>
        <p:xfrm>
          <a:off x="304800" y="1829622"/>
          <a:ext cx="8534400" cy="41711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000"/>
                <a:gridCol w="1600200"/>
                <a:gridCol w="1615440"/>
                <a:gridCol w="1706880"/>
                <a:gridCol w="170688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Outcome Category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Unacceptable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Marginal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Acceptable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Exceptional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Clearly articulated need that is to be addressed by the design.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No need is indicated.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Need stated incompletely or ambiguously.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Statement of need is made, but some improvement is possible.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Clearly articulated statement of need.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Does the proposed design meet the need?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No evidence that the proposed design will meet the stated need.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Reader must infer how the design will meet the need.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It is apparent that the design will meet the stated need, but some </a:t>
                      </a:r>
                      <a:r>
                        <a:rPr lang="en-US" sz="1400" dirty="0" smtClean="0">
                          <a:effectLst/>
                        </a:rPr>
                        <a:t>improve-</a:t>
                      </a:r>
                      <a:r>
                        <a:rPr lang="en-US" sz="1400" dirty="0" err="1" smtClean="0">
                          <a:effectLst/>
                        </a:rPr>
                        <a:t>ments</a:t>
                      </a:r>
                      <a:r>
                        <a:rPr lang="en-US" sz="1400" dirty="0" smtClean="0">
                          <a:effectLst/>
                        </a:rPr>
                        <a:t> </a:t>
                      </a:r>
                      <a:r>
                        <a:rPr lang="en-US" sz="1400" dirty="0">
                          <a:effectLst/>
                        </a:rPr>
                        <a:t>are possible.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The utility of the design in meeting the stated need is well communicated as part of the presentation.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Has the group assembled a logical and practical sequence of integrated unit operations?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The proposed design cannot achieve the intended result.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The proposed design will likely work, but design has significant shortcomings.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>
                          <a:effectLst/>
                        </a:rPr>
                        <a:t>The proposed design appears to be a reasonable approach to accomplishing the intended task.</a:t>
                      </a:r>
                      <a:endParaRPr lang="en-US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400" dirty="0">
                          <a:effectLst/>
                        </a:rPr>
                        <a:t>The proposed design exhibits a high degree of innovation.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43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Schedule for Assessing Each Outcome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546304"/>
              </p:ext>
            </p:extLst>
          </p:nvPr>
        </p:nvGraphicFramePr>
        <p:xfrm>
          <a:off x="1066798" y="1828801"/>
          <a:ext cx="6781803" cy="31241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802"/>
                <a:gridCol w="838200"/>
                <a:gridCol w="838200"/>
                <a:gridCol w="914400"/>
                <a:gridCol w="914400"/>
                <a:gridCol w="872214"/>
                <a:gridCol w="956587"/>
              </a:tblGrid>
              <a:tr h="46988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Outcome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Year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2071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2014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2015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2016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2017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2018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2019</a:t>
                      </a:r>
                      <a:endParaRPr lang="en-US" sz="2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572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5760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</a:tr>
              <a:tr h="5334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X</a:t>
                      </a:r>
                      <a:endParaRPr lang="en-US" sz="2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800">
                        <a:effectLst/>
                        <a:latin typeface="Calibri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X</a:t>
                      </a:r>
                      <a:endParaRPr lang="en-US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657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 Process for Using Assessment Data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800" dirty="0"/>
              <a:t>Data is collected from identified courses.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 smtClean="0"/>
              <a:t>Samples are </a:t>
            </a:r>
            <a:r>
              <a:rPr lang="en-US" sz="2800" dirty="0"/>
              <a:t>scored by two faculty members using prepared scoring rubrics.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/>
              <a:t>The assessment coordinator tabulates the scores</a:t>
            </a:r>
            <a:r>
              <a:rPr lang="en-US" sz="2800" dirty="0" smtClean="0"/>
              <a:t>.</a:t>
            </a:r>
            <a:endParaRPr lang="en-US" sz="2800" dirty="0"/>
          </a:p>
          <a:p>
            <a:pPr marL="457200" lvl="0" indent="-457200">
              <a:buFont typeface="+mj-lt"/>
              <a:buAutoNum type="arabicPeriod"/>
            </a:pPr>
            <a:r>
              <a:rPr lang="en-US" sz="2800" dirty="0"/>
              <a:t>The scores are presented to the faculty for assessment.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/>
              <a:t>The faculty reviews the assessment results, and makes decisions on how to respond.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 smtClean="0"/>
              <a:t>A report summarizing the </a:t>
            </a:r>
            <a:r>
              <a:rPr lang="en-US" sz="2800" dirty="0"/>
              <a:t>year’s assessment activities and faculty decisions is </a:t>
            </a:r>
            <a:r>
              <a:rPr lang="en-US" sz="2800" dirty="0" smtClean="0"/>
              <a:t>submitted </a:t>
            </a:r>
            <a:r>
              <a:rPr lang="en-US" sz="2800" dirty="0"/>
              <a:t>to the Provost’s </a:t>
            </a:r>
            <a:r>
              <a:rPr lang="en-US" sz="2800" dirty="0" smtClean="0"/>
              <a:t>Office.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98996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 Submit Assessment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Once you have an assessment plan with essential elements:</a:t>
            </a:r>
          </a:p>
          <a:p>
            <a:pPr marL="0" indent="0">
              <a:buNone/>
            </a:pPr>
            <a:endParaRPr lang="en-US" sz="1100" dirty="0" smtClean="0"/>
          </a:p>
          <a:p>
            <a:pPr marL="1196975" indent="-273050"/>
            <a:r>
              <a:rPr lang="en-US" dirty="0" smtClean="0"/>
              <a:t>Program learning </a:t>
            </a:r>
            <a:r>
              <a:rPr lang="en-US" dirty="0"/>
              <a:t>o</a:t>
            </a:r>
            <a:r>
              <a:rPr lang="en-US" dirty="0" smtClean="0"/>
              <a:t>utcomes</a:t>
            </a:r>
          </a:p>
          <a:p>
            <a:pPr marL="1196975" indent="-273050"/>
            <a:r>
              <a:rPr lang="en-US" dirty="0" smtClean="0"/>
              <a:t>Identified data sources</a:t>
            </a:r>
          </a:p>
          <a:p>
            <a:pPr marL="1196975" indent="-273050"/>
            <a:r>
              <a:rPr lang="en-US" dirty="0" smtClean="0"/>
              <a:t>Schedule for assessing each outcome</a:t>
            </a:r>
          </a:p>
          <a:p>
            <a:pPr marL="1196975" indent="-273050"/>
            <a:r>
              <a:rPr lang="en-US" dirty="0" smtClean="0"/>
              <a:t>Process for using assessment data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dirty="0" smtClean="0"/>
              <a:t>then submit your completed plan to the Provost’s Office – and start working the plan.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5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smtClean="0"/>
              <a:t>Create Program </a:t>
            </a:r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What </a:t>
            </a:r>
            <a:r>
              <a:rPr lang="en-US" dirty="0"/>
              <a:t>do you want your students to know, to be able to do, and (sometimes) to be when they graduate from your program?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answers to this question are the list of </a:t>
            </a:r>
            <a:r>
              <a:rPr lang="en-US" i="1" dirty="0"/>
              <a:t>learning outcomes</a:t>
            </a:r>
            <a:r>
              <a:rPr lang="en-US" dirty="0"/>
              <a:t> for your degree program.</a:t>
            </a:r>
          </a:p>
        </p:txBody>
      </p:sp>
    </p:spTree>
    <p:extLst>
      <p:ext uri="{BB962C8B-B14F-4D97-AF65-F5344CB8AC3E}">
        <p14:creationId xmlns:p14="http://schemas.microsoft.com/office/powerpoint/2010/main" val="80800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smtClean="0"/>
              <a:t>Create Program </a:t>
            </a:r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Program </a:t>
            </a:r>
            <a:r>
              <a:rPr lang="en-US" dirty="0"/>
              <a:t>learning outcomes are generally written in the form of statements starting with “Our graduates will…”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Note: Many professional organizations have developed </a:t>
            </a:r>
            <a:r>
              <a:rPr lang="en-US" i="1" dirty="0"/>
              <a:t>lists of expected </a:t>
            </a:r>
            <a:r>
              <a:rPr lang="en-US" i="1" dirty="0" smtClean="0"/>
              <a:t>competencies </a:t>
            </a:r>
            <a:r>
              <a:rPr lang="en-US" i="1" dirty="0"/>
              <a:t>or student leaning outcomes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23601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Typical Program </a:t>
            </a:r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i="1" dirty="0"/>
              <a:t>Our graduates will have the knowledge required to be successful in their field</a:t>
            </a:r>
            <a:r>
              <a:rPr lang="en-US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Our graduates will </a:t>
            </a:r>
            <a:r>
              <a:rPr lang="en-US" i="1" dirty="0" smtClean="0"/>
              <a:t>be able to function in a professional manner in </a:t>
            </a:r>
            <a:r>
              <a:rPr lang="en-US" i="1" dirty="0"/>
              <a:t>their field</a:t>
            </a:r>
            <a:r>
              <a:rPr lang="en-US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Our graduates will be able to analyze problems in their field and develop solutions or strategies to solve those problems</a:t>
            </a:r>
            <a:r>
              <a:rPr lang="en-US" i="1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/>
              <a:t>Our graduates will be able to communicate effectively.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05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 smtClean="0"/>
              <a:t>Create Program </a:t>
            </a:r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Develop a list of learning outcomes for your degree program.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Assign every outcome a number or letter so that </a:t>
            </a:r>
            <a:r>
              <a:rPr lang="en-US" dirty="0" smtClean="0"/>
              <a:t>it can </a:t>
            </a:r>
            <a:r>
              <a:rPr lang="en-US" dirty="0"/>
              <a:t>be easily identified.</a:t>
            </a:r>
          </a:p>
        </p:txBody>
      </p:sp>
    </p:spTree>
    <p:extLst>
      <p:ext uri="{BB962C8B-B14F-4D97-AF65-F5344CB8AC3E}">
        <p14:creationId xmlns:p14="http://schemas.microsoft.com/office/powerpoint/2010/main" val="1632720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Find Each Outcome in Your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List all required courses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Remove courses outside of the faculty’s control (optional)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Create a grid showing remaining courses (rows) and learning outcomes (columns)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 a highlighter to indicate where in the courses each outcome is addressed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Add a code indicating cognitive skill level to the highlighted cells, for example: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0070C0"/>
                </a:solidFill>
              </a:rPr>
              <a:t>I = introductory , D = developing, M = mastery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81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Find Each Outcome in Your Curriculum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List all required courses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Remove courses outside of the faculty’s control (optional)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Create a grid showing remaining courses (rows) and learning outcomes (columns)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Use a highlighter to indicate where in the courses each outcome is addressed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Add a code indicating cognitive skill level to the highlighted cells, for example: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solidFill>
                  <a:srgbClr val="0070C0"/>
                </a:solidFill>
              </a:rPr>
              <a:t>I = introductory , D = developing, M = mastery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90800" y="2438400"/>
            <a:ext cx="3733800" cy="1077218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You are creating a </a:t>
            </a:r>
            <a:r>
              <a:rPr lang="en-US" sz="3200" i="1" dirty="0" smtClean="0">
                <a:solidFill>
                  <a:schemeClr val="bg1"/>
                </a:solidFill>
              </a:rPr>
              <a:t>curriculum map</a:t>
            </a:r>
            <a:r>
              <a:rPr lang="en-US" sz="3200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1702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2.1 List All Required Courses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>
              <a:solidFill>
                <a:schemeClr val="accent1"/>
              </a:solidFill>
            </a:endParaRPr>
          </a:p>
          <a:p>
            <a:r>
              <a:rPr lang="en-US" dirty="0" smtClean="0">
                <a:solidFill>
                  <a:schemeClr val="accent1"/>
                </a:solidFill>
              </a:rPr>
              <a:t>ARCH </a:t>
            </a:r>
            <a:r>
              <a:rPr lang="en-US" dirty="0">
                <a:solidFill>
                  <a:schemeClr val="accent1"/>
                </a:solidFill>
              </a:rPr>
              <a:t>151--Design Fundamentals I </a:t>
            </a:r>
          </a:p>
          <a:p>
            <a:r>
              <a:rPr lang="en-US" dirty="0"/>
              <a:t>BIOB 170IN--Principles of Biological Diversity </a:t>
            </a:r>
          </a:p>
          <a:p>
            <a:r>
              <a:rPr lang="en-US" dirty="0">
                <a:solidFill>
                  <a:schemeClr val="accent1"/>
                </a:solidFill>
              </a:rPr>
              <a:t>CHMY 121IN--Intro to General Chemistry </a:t>
            </a:r>
          </a:p>
          <a:p>
            <a:r>
              <a:rPr lang="en-US" dirty="0">
                <a:solidFill>
                  <a:schemeClr val="accent1"/>
                </a:solidFill>
              </a:rPr>
              <a:t>WRIT 101W--College Writing I </a:t>
            </a:r>
          </a:p>
          <a:p>
            <a:r>
              <a:rPr lang="en-US" dirty="0">
                <a:solidFill>
                  <a:schemeClr val="accent1"/>
                </a:solidFill>
              </a:rPr>
              <a:t>M 145--Math for Liberal Arts </a:t>
            </a:r>
          </a:p>
          <a:p>
            <a:r>
              <a:rPr lang="en-US" dirty="0"/>
              <a:t>BIOB 110CS--Introduction to Plant Biology </a:t>
            </a:r>
          </a:p>
          <a:p>
            <a:r>
              <a:rPr lang="en-US" dirty="0"/>
              <a:t>HORT 131--Landscape Design, </a:t>
            </a:r>
            <a:r>
              <a:rPr lang="en-US" dirty="0" err="1"/>
              <a:t>Hist</a:t>
            </a:r>
            <a:r>
              <a:rPr lang="en-US" dirty="0"/>
              <a:t>/Theory </a:t>
            </a:r>
          </a:p>
          <a:p>
            <a:r>
              <a:rPr lang="en-US" dirty="0"/>
              <a:t>HORT 105--Miracle Growing </a:t>
            </a:r>
          </a:p>
          <a:p>
            <a:r>
              <a:rPr lang="en-US" dirty="0"/>
              <a:t>ENSC 245IN--Soils </a:t>
            </a:r>
          </a:p>
          <a:p>
            <a:r>
              <a:rPr lang="en-US" dirty="0"/>
              <a:t>HORT 231--Woody Ornamentals </a:t>
            </a:r>
          </a:p>
          <a:p>
            <a:r>
              <a:rPr lang="en-US" dirty="0"/>
              <a:t>HORT 232--Herbaceous Ornamentals </a:t>
            </a:r>
          </a:p>
          <a:p>
            <a:r>
              <a:rPr lang="en-US" dirty="0">
                <a:solidFill>
                  <a:schemeClr val="accent1"/>
                </a:solidFill>
              </a:rPr>
              <a:t>EGEN 115--Engineering Graphics </a:t>
            </a:r>
          </a:p>
          <a:p>
            <a:r>
              <a:rPr lang="en-US" dirty="0">
                <a:solidFill>
                  <a:schemeClr val="accent1"/>
                </a:solidFill>
              </a:rPr>
              <a:t>EGEN 116-- Engineering Graphics Lab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HORT </a:t>
            </a:r>
            <a:r>
              <a:rPr lang="en-US" dirty="0"/>
              <a:t>225--Landscape Graphics I </a:t>
            </a:r>
          </a:p>
          <a:p>
            <a:r>
              <a:rPr lang="en-US" dirty="0"/>
              <a:t>HORT 226--Landscape Graphics II </a:t>
            </a:r>
          </a:p>
          <a:p>
            <a:r>
              <a:rPr lang="en-US" dirty="0">
                <a:solidFill>
                  <a:schemeClr val="accent1"/>
                </a:solidFill>
              </a:rPr>
              <a:t>Communication Electives</a:t>
            </a:r>
          </a:p>
          <a:p>
            <a:r>
              <a:rPr lang="en-US" dirty="0"/>
              <a:t>HORT 310--</a:t>
            </a:r>
            <a:r>
              <a:rPr lang="en-US" dirty="0" err="1"/>
              <a:t>Turfgrass</a:t>
            </a:r>
            <a:r>
              <a:rPr lang="en-US" dirty="0"/>
              <a:t> Management </a:t>
            </a:r>
          </a:p>
          <a:p>
            <a:r>
              <a:rPr lang="en-US" dirty="0"/>
              <a:t>HORT 331--Planting Design </a:t>
            </a:r>
          </a:p>
          <a:p>
            <a:r>
              <a:rPr lang="en-US" dirty="0"/>
              <a:t>HORT 335--Site Development </a:t>
            </a:r>
          </a:p>
          <a:p>
            <a:r>
              <a:rPr lang="en-US" dirty="0"/>
              <a:t>HORT 336--Landscape Construction </a:t>
            </a:r>
          </a:p>
          <a:p>
            <a:r>
              <a:rPr lang="en-US" dirty="0">
                <a:solidFill>
                  <a:schemeClr val="accent1"/>
                </a:solidFill>
              </a:rPr>
              <a:t>Business Electives</a:t>
            </a:r>
          </a:p>
          <a:p>
            <a:r>
              <a:rPr lang="en-US" dirty="0"/>
              <a:t>HORT 431--Tough Plants in Tough Places </a:t>
            </a:r>
          </a:p>
          <a:p>
            <a:r>
              <a:rPr lang="en-US" dirty="0"/>
              <a:t>HORT 432--Advanced Landscape Design </a:t>
            </a:r>
          </a:p>
          <a:p>
            <a:r>
              <a:rPr lang="en-US" dirty="0">
                <a:solidFill>
                  <a:schemeClr val="accent1"/>
                </a:solidFill>
              </a:rPr>
              <a:t>Technical Electives</a:t>
            </a:r>
          </a:p>
          <a:p>
            <a:r>
              <a:rPr lang="en-US" dirty="0">
                <a:solidFill>
                  <a:schemeClr val="accent1"/>
                </a:solidFill>
              </a:rPr>
              <a:t>Horticulture Electives</a:t>
            </a:r>
          </a:p>
          <a:p>
            <a:r>
              <a:rPr lang="en-US" dirty="0">
                <a:solidFill>
                  <a:schemeClr val="accent1"/>
                </a:solidFill>
              </a:rPr>
              <a:t>Core </a:t>
            </a:r>
            <a:r>
              <a:rPr lang="en-US" dirty="0" smtClean="0">
                <a:solidFill>
                  <a:schemeClr val="accent1"/>
                </a:solidFill>
              </a:rPr>
              <a:t>Electives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pPr marL="274320" lvl="1" indent="0">
              <a:buNone/>
            </a:pPr>
            <a:r>
              <a:rPr lang="en-US" i="1" dirty="0" smtClean="0">
                <a:solidFill>
                  <a:schemeClr val="accent1"/>
                </a:solidFill>
              </a:rPr>
              <a:t>Courses outside of department </a:t>
            </a:r>
            <a:br>
              <a:rPr lang="en-US" i="1" dirty="0" smtClean="0">
                <a:solidFill>
                  <a:schemeClr val="accent1"/>
                </a:solidFill>
              </a:rPr>
            </a:br>
            <a:r>
              <a:rPr lang="en-US" i="1" dirty="0" smtClean="0">
                <a:solidFill>
                  <a:schemeClr val="accent1"/>
                </a:solidFill>
              </a:rPr>
              <a:t>shown in color</a:t>
            </a:r>
            <a:endParaRPr lang="en-US" i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17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161</TotalTime>
  <Words>1611</Words>
  <Application>Microsoft Office PowerPoint</Application>
  <PresentationFormat>On-screen Show (4:3)</PresentationFormat>
  <Paragraphs>906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Calibri</vt:lpstr>
      <vt:lpstr>Georgia</vt:lpstr>
      <vt:lpstr>Times New Roman</vt:lpstr>
      <vt:lpstr>Wingdings</vt:lpstr>
      <vt:lpstr>Wingdings 2</vt:lpstr>
      <vt:lpstr>Civic</vt:lpstr>
      <vt:lpstr>Program Assessment Plans  Step by Step</vt:lpstr>
      <vt:lpstr>Overview</vt:lpstr>
      <vt:lpstr>1. Create Program Learning Outcomes</vt:lpstr>
      <vt:lpstr>1. Create Program Learning Outcomes</vt:lpstr>
      <vt:lpstr>Typical Program Learning Outcomes</vt:lpstr>
      <vt:lpstr>1. Create Program Learning Outcomes</vt:lpstr>
      <vt:lpstr>2. Find Each Outcome in Your Curriculum</vt:lpstr>
      <vt:lpstr>2. Find Each Outcome in Your Curriculum</vt:lpstr>
      <vt:lpstr>2.1 List All Required Courses</vt:lpstr>
      <vt:lpstr>2.3 Create a Grid of Courses and Outcomes</vt:lpstr>
      <vt:lpstr>2.4 Highlight Courses that Include Outcome</vt:lpstr>
      <vt:lpstr>2.5 Add Code for Cognitive Skill Level </vt:lpstr>
      <vt:lpstr>2.5 Add Code for Cognitive Skill Level</vt:lpstr>
      <vt:lpstr>2.5 Add Code for Cognitive Skill Level</vt:lpstr>
      <vt:lpstr>2.5 Add Code for Cognitive Skill Level</vt:lpstr>
      <vt:lpstr>2.5 Add Code for Cognitive Skill Level</vt:lpstr>
      <vt:lpstr>2.5 Add Code for Cognitive Skill Level</vt:lpstr>
      <vt:lpstr>3. Where Can You Gather Data?</vt:lpstr>
      <vt:lpstr>3. Data Source Identification</vt:lpstr>
      <vt:lpstr>4. Set Performance Thresholds</vt:lpstr>
      <vt:lpstr>Example Scoring Rubric</vt:lpstr>
      <vt:lpstr>5. Schedule for Assessing Each Outcome</vt:lpstr>
      <vt:lpstr>6. Process for Using Assessment Data</vt:lpstr>
      <vt:lpstr>7. Submit Assessment Plan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Assessment  Step by Step</dc:title>
  <dc:creator>Ronald W Larsen</dc:creator>
  <cp:lastModifiedBy>Ron Larsen</cp:lastModifiedBy>
  <cp:revision>19</cp:revision>
  <dcterms:created xsi:type="dcterms:W3CDTF">2014-09-10T15:38:49Z</dcterms:created>
  <dcterms:modified xsi:type="dcterms:W3CDTF">2014-09-20T20:12:36Z</dcterms:modified>
</cp:coreProperties>
</file>