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8" r:id="rId3"/>
    <p:sldId id="267" r:id="rId4"/>
    <p:sldId id="266" r:id="rId5"/>
    <p:sldId id="268" r:id="rId6"/>
    <p:sldId id="316" r:id="rId7"/>
    <p:sldId id="269" r:id="rId8"/>
    <p:sldId id="270" r:id="rId9"/>
    <p:sldId id="262" r:id="rId10"/>
    <p:sldId id="272" r:id="rId11"/>
    <p:sldId id="271" r:id="rId12"/>
    <p:sldId id="273"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328" r:id="rId26"/>
    <p:sldId id="290" r:id="rId27"/>
    <p:sldId id="291" r:id="rId28"/>
    <p:sldId id="292" r:id="rId29"/>
    <p:sldId id="257" r:id="rId30"/>
    <p:sldId id="300" r:id="rId31"/>
    <p:sldId id="301" r:id="rId32"/>
    <p:sldId id="302" r:id="rId33"/>
    <p:sldId id="303" r:id="rId34"/>
    <p:sldId id="304" r:id="rId35"/>
    <p:sldId id="305" r:id="rId36"/>
    <p:sldId id="306" r:id="rId37"/>
    <p:sldId id="317" r:id="rId38"/>
    <p:sldId id="319" r:id="rId39"/>
    <p:sldId id="320" r:id="rId40"/>
    <p:sldId id="321" r:id="rId41"/>
    <p:sldId id="323" r:id="rId42"/>
    <p:sldId id="322" r:id="rId43"/>
    <p:sldId id="327"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06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8C3731B-2699-4CAC-AE60-D7261D6ECFE5}" type="datetimeFigureOut">
              <a:rPr lang="en-US" smtClean="0"/>
              <a:t>9/25/2014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C4CD49B-AE61-4FBB-B591-88DA7089C994}" type="slidenum">
              <a:rPr lang="en-US" smtClean="0"/>
              <a:t>‹#›</a:t>
            </a:fld>
            <a:endParaRPr lang="en-US"/>
          </a:p>
        </p:txBody>
      </p:sp>
    </p:spTree>
    <p:extLst>
      <p:ext uri="{BB962C8B-B14F-4D97-AF65-F5344CB8AC3E}">
        <p14:creationId xmlns:p14="http://schemas.microsoft.com/office/powerpoint/2010/main" val="835044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CD49B-AE61-4FBB-B591-88DA7089C994}" type="slidenum">
              <a:rPr lang="en-US" smtClean="0"/>
              <a:t>10</a:t>
            </a:fld>
            <a:endParaRPr lang="en-US"/>
          </a:p>
        </p:txBody>
      </p:sp>
    </p:spTree>
    <p:extLst>
      <p:ext uri="{BB962C8B-B14F-4D97-AF65-F5344CB8AC3E}">
        <p14:creationId xmlns:p14="http://schemas.microsoft.com/office/powerpoint/2010/main" val="1229381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06BA66-96E8-4613-B820-0CACBC0461B2}" type="datetimeFigureOut">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FFCBA-7155-4B37-91B5-F302A9DA2815}" type="slidenum">
              <a:rPr lang="en-US" smtClean="0"/>
              <a:t>‹#›</a:t>
            </a:fld>
            <a:endParaRPr lang="en-US"/>
          </a:p>
        </p:txBody>
      </p:sp>
    </p:spTree>
    <p:extLst>
      <p:ext uri="{BB962C8B-B14F-4D97-AF65-F5344CB8AC3E}">
        <p14:creationId xmlns:p14="http://schemas.microsoft.com/office/powerpoint/2010/main" val="138760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6BA66-96E8-4613-B820-0CACBC0461B2}" type="datetimeFigureOut">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FFCBA-7155-4B37-91B5-F302A9DA2815}" type="slidenum">
              <a:rPr lang="en-US" smtClean="0"/>
              <a:t>‹#›</a:t>
            </a:fld>
            <a:endParaRPr lang="en-US"/>
          </a:p>
        </p:txBody>
      </p:sp>
    </p:spTree>
    <p:extLst>
      <p:ext uri="{BB962C8B-B14F-4D97-AF65-F5344CB8AC3E}">
        <p14:creationId xmlns:p14="http://schemas.microsoft.com/office/powerpoint/2010/main" val="3796749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6BA66-96E8-4613-B820-0CACBC0461B2}" type="datetimeFigureOut">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FFCBA-7155-4B37-91B5-F302A9DA2815}" type="slidenum">
              <a:rPr lang="en-US" smtClean="0"/>
              <a:t>‹#›</a:t>
            </a:fld>
            <a:endParaRPr lang="en-US"/>
          </a:p>
        </p:txBody>
      </p:sp>
    </p:spTree>
    <p:extLst>
      <p:ext uri="{BB962C8B-B14F-4D97-AF65-F5344CB8AC3E}">
        <p14:creationId xmlns:p14="http://schemas.microsoft.com/office/powerpoint/2010/main" val="282987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6BA66-96E8-4613-B820-0CACBC0461B2}" type="datetimeFigureOut">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FFCBA-7155-4B37-91B5-F302A9DA2815}" type="slidenum">
              <a:rPr lang="en-US" smtClean="0"/>
              <a:t>‹#›</a:t>
            </a:fld>
            <a:endParaRPr lang="en-US"/>
          </a:p>
        </p:txBody>
      </p:sp>
    </p:spTree>
    <p:extLst>
      <p:ext uri="{BB962C8B-B14F-4D97-AF65-F5344CB8AC3E}">
        <p14:creationId xmlns:p14="http://schemas.microsoft.com/office/powerpoint/2010/main" val="425513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06BA66-96E8-4613-B820-0CACBC0461B2}" type="datetimeFigureOut">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FFCBA-7155-4B37-91B5-F302A9DA2815}" type="slidenum">
              <a:rPr lang="en-US" smtClean="0"/>
              <a:t>‹#›</a:t>
            </a:fld>
            <a:endParaRPr lang="en-US"/>
          </a:p>
        </p:txBody>
      </p:sp>
    </p:spTree>
    <p:extLst>
      <p:ext uri="{BB962C8B-B14F-4D97-AF65-F5344CB8AC3E}">
        <p14:creationId xmlns:p14="http://schemas.microsoft.com/office/powerpoint/2010/main" val="2659353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06BA66-96E8-4613-B820-0CACBC0461B2}" type="datetimeFigureOut">
              <a:rPr lang="en-US" smtClean="0"/>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FFCBA-7155-4B37-91B5-F302A9DA2815}" type="slidenum">
              <a:rPr lang="en-US" smtClean="0"/>
              <a:t>‹#›</a:t>
            </a:fld>
            <a:endParaRPr lang="en-US"/>
          </a:p>
        </p:txBody>
      </p:sp>
    </p:spTree>
    <p:extLst>
      <p:ext uri="{BB962C8B-B14F-4D97-AF65-F5344CB8AC3E}">
        <p14:creationId xmlns:p14="http://schemas.microsoft.com/office/powerpoint/2010/main" val="2891375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06BA66-96E8-4613-B820-0CACBC0461B2}" type="datetimeFigureOut">
              <a:rPr lang="en-US" smtClean="0"/>
              <a:t>9/25/2014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4FFCBA-7155-4B37-91B5-F302A9DA2815}" type="slidenum">
              <a:rPr lang="en-US" smtClean="0"/>
              <a:t>‹#›</a:t>
            </a:fld>
            <a:endParaRPr lang="en-US"/>
          </a:p>
        </p:txBody>
      </p:sp>
    </p:spTree>
    <p:extLst>
      <p:ext uri="{BB962C8B-B14F-4D97-AF65-F5344CB8AC3E}">
        <p14:creationId xmlns:p14="http://schemas.microsoft.com/office/powerpoint/2010/main" val="4144523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06BA66-96E8-4613-B820-0CACBC0461B2}" type="datetimeFigureOut">
              <a:rPr lang="en-US" smtClean="0"/>
              <a:t>9/25/2014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4FFCBA-7155-4B37-91B5-F302A9DA2815}" type="slidenum">
              <a:rPr lang="en-US" smtClean="0"/>
              <a:t>‹#›</a:t>
            </a:fld>
            <a:endParaRPr lang="en-US"/>
          </a:p>
        </p:txBody>
      </p:sp>
    </p:spTree>
    <p:extLst>
      <p:ext uri="{BB962C8B-B14F-4D97-AF65-F5344CB8AC3E}">
        <p14:creationId xmlns:p14="http://schemas.microsoft.com/office/powerpoint/2010/main" val="297394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6BA66-96E8-4613-B820-0CACBC0461B2}" type="datetimeFigureOut">
              <a:rPr lang="en-US" smtClean="0"/>
              <a:t>9/25/2014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4FFCBA-7155-4B37-91B5-F302A9DA2815}" type="slidenum">
              <a:rPr lang="en-US" smtClean="0"/>
              <a:t>‹#›</a:t>
            </a:fld>
            <a:endParaRPr lang="en-US"/>
          </a:p>
        </p:txBody>
      </p:sp>
    </p:spTree>
    <p:extLst>
      <p:ext uri="{BB962C8B-B14F-4D97-AF65-F5344CB8AC3E}">
        <p14:creationId xmlns:p14="http://schemas.microsoft.com/office/powerpoint/2010/main" val="953151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06BA66-96E8-4613-B820-0CACBC0461B2}" type="datetimeFigureOut">
              <a:rPr lang="en-US" smtClean="0"/>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FFCBA-7155-4B37-91B5-F302A9DA2815}" type="slidenum">
              <a:rPr lang="en-US" smtClean="0"/>
              <a:t>‹#›</a:t>
            </a:fld>
            <a:endParaRPr lang="en-US"/>
          </a:p>
        </p:txBody>
      </p:sp>
    </p:spTree>
    <p:extLst>
      <p:ext uri="{BB962C8B-B14F-4D97-AF65-F5344CB8AC3E}">
        <p14:creationId xmlns:p14="http://schemas.microsoft.com/office/powerpoint/2010/main" val="1355136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06BA66-96E8-4613-B820-0CACBC0461B2}" type="datetimeFigureOut">
              <a:rPr lang="en-US" smtClean="0"/>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FFCBA-7155-4B37-91B5-F302A9DA2815}" type="slidenum">
              <a:rPr lang="en-US" smtClean="0"/>
              <a:t>‹#›</a:t>
            </a:fld>
            <a:endParaRPr lang="en-US"/>
          </a:p>
        </p:txBody>
      </p:sp>
    </p:spTree>
    <p:extLst>
      <p:ext uri="{BB962C8B-B14F-4D97-AF65-F5344CB8AC3E}">
        <p14:creationId xmlns:p14="http://schemas.microsoft.com/office/powerpoint/2010/main" val="376915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6BA66-96E8-4613-B820-0CACBC0461B2}" type="datetimeFigureOut">
              <a:rPr lang="en-US" smtClean="0"/>
              <a:t>9/25/2014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4FFCBA-7155-4B37-91B5-F302A9DA2815}" type="slidenum">
              <a:rPr lang="en-US" smtClean="0"/>
              <a:t>‹#›</a:t>
            </a:fld>
            <a:endParaRPr lang="en-US"/>
          </a:p>
        </p:txBody>
      </p:sp>
      <p:sp>
        <p:nvSpPr>
          <p:cNvPr id="7" name="Rectangle 6"/>
          <p:cNvSpPr/>
          <p:nvPr userDrawn="1"/>
        </p:nvSpPr>
        <p:spPr>
          <a:xfrm>
            <a:off x="0" y="0"/>
            <a:ext cx="9144000" cy="6858000"/>
          </a:xfrm>
          <a:prstGeom prst="rect">
            <a:avLst/>
          </a:prstGeom>
          <a:gradFill>
            <a:gsLst>
              <a:gs pos="0">
                <a:schemeClr val="accent1">
                  <a:tint val="66000"/>
                  <a:satMod val="160000"/>
                </a:schemeClr>
              </a:gs>
              <a:gs pos="50000">
                <a:schemeClr val="accent3">
                  <a:lumMod val="40000"/>
                  <a:lumOff val="60000"/>
                </a:schemeClr>
              </a:gs>
              <a:gs pos="100000">
                <a:schemeClr val="bg2">
                  <a:lumMod val="9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152400" y="6553200"/>
            <a:ext cx="8915400" cy="261610"/>
          </a:xfrm>
          <a:prstGeom prst="rect">
            <a:avLst/>
          </a:prstGeom>
          <a:noFill/>
        </p:spPr>
        <p:txBody>
          <a:bodyPr wrap="square" rtlCol="0">
            <a:spAutoFit/>
          </a:bodyPr>
          <a:lstStyle/>
          <a:p>
            <a:r>
              <a:rPr lang="en-US" sz="1100" dirty="0" smtClean="0">
                <a:solidFill>
                  <a:schemeClr val="bg1">
                    <a:lumMod val="50000"/>
                  </a:schemeClr>
                </a:solidFill>
              </a:rPr>
              <a:t>Understanding General Education</a:t>
            </a:r>
            <a:r>
              <a:rPr lang="en-US" sz="1100" baseline="0" dirty="0" smtClean="0">
                <a:solidFill>
                  <a:schemeClr val="bg1">
                    <a:lumMod val="50000"/>
                  </a:schemeClr>
                </a:solidFill>
              </a:rPr>
              <a:t> Learning		</a:t>
            </a:r>
            <a:r>
              <a:rPr lang="en-US" sz="1100" dirty="0" smtClean="0">
                <a:solidFill>
                  <a:schemeClr val="bg1">
                    <a:lumMod val="50000"/>
                  </a:schemeClr>
                </a:solidFill>
              </a:rPr>
              <a:t>Dr. Dave </a:t>
            </a:r>
            <a:r>
              <a:rPr lang="en-US" sz="1100" dirty="0" err="1" smtClean="0">
                <a:solidFill>
                  <a:schemeClr val="bg1">
                    <a:lumMod val="50000"/>
                  </a:schemeClr>
                </a:solidFill>
              </a:rPr>
              <a:t>Veazey</a:t>
            </a:r>
            <a:r>
              <a:rPr lang="en-US" sz="1100" dirty="0" smtClean="0">
                <a:solidFill>
                  <a:schemeClr val="bg1">
                    <a:lumMod val="50000"/>
                  </a:schemeClr>
                </a:solidFill>
              </a:rPr>
              <a:t>		Missoula,</a:t>
            </a:r>
            <a:r>
              <a:rPr lang="en-US" sz="1100" baseline="0" dirty="0" smtClean="0">
                <a:solidFill>
                  <a:schemeClr val="bg1">
                    <a:lumMod val="50000"/>
                  </a:schemeClr>
                </a:solidFill>
              </a:rPr>
              <a:t> MT      </a:t>
            </a:r>
            <a:r>
              <a:rPr lang="en-US" sz="1100" dirty="0" smtClean="0">
                <a:solidFill>
                  <a:schemeClr val="bg1">
                    <a:lumMod val="50000"/>
                  </a:schemeClr>
                </a:solidFill>
              </a:rPr>
              <a:t>September</a:t>
            </a:r>
            <a:r>
              <a:rPr lang="en-US" sz="1100" baseline="0" dirty="0" smtClean="0">
                <a:solidFill>
                  <a:schemeClr val="bg1">
                    <a:lumMod val="50000"/>
                  </a:schemeClr>
                </a:solidFill>
              </a:rPr>
              <a:t> 22, 2014</a:t>
            </a:r>
            <a:endParaRPr lang="en-US" sz="1100" dirty="0">
              <a:solidFill>
                <a:schemeClr val="bg1">
                  <a:lumMod val="50000"/>
                </a:schemeClr>
              </a:solidFill>
            </a:endParaRPr>
          </a:p>
        </p:txBody>
      </p:sp>
      <p:pic>
        <p:nvPicPr>
          <p:cNvPr id="9" name="Picture 8"/>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389" y="0"/>
            <a:ext cx="2201411" cy="838200"/>
          </a:xfrm>
          <a:prstGeom prst="rect">
            <a:avLst/>
          </a:prstGeom>
          <a:noFill/>
          <a:ln>
            <a:noFill/>
          </a:ln>
        </p:spPr>
      </p:pic>
    </p:spTree>
    <p:extLst>
      <p:ext uri="{BB962C8B-B14F-4D97-AF65-F5344CB8AC3E}">
        <p14:creationId xmlns:p14="http://schemas.microsoft.com/office/powerpoint/2010/main" val="3750109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plu.edu/pnlc" TargetMode="External"/><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969" y="3657600"/>
            <a:ext cx="7772400" cy="1470025"/>
          </a:xfrm>
        </p:spPr>
        <p:txBody>
          <a:bodyPr/>
          <a:lstStyle/>
          <a:p>
            <a:r>
              <a:rPr lang="en-US" dirty="0" smtClean="0"/>
              <a:t>Understanding General Education Learning</a:t>
            </a:r>
            <a:endParaRPr lang="en-US" dirty="0"/>
          </a:p>
        </p:txBody>
      </p:sp>
      <p:sp>
        <p:nvSpPr>
          <p:cNvPr id="3" name="Subtitle 2"/>
          <p:cNvSpPr>
            <a:spLocks noGrp="1"/>
          </p:cNvSpPr>
          <p:nvPr>
            <p:ph type="subTitle" idx="1"/>
          </p:nvPr>
        </p:nvSpPr>
        <p:spPr>
          <a:xfrm>
            <a:off x="533400" y="5334000"/>
            <a:ext cx="7391400" cy="1295400"/>
          </a:xfrm>
        </p:spPr>
        <p:txBody>
          <a:bodyPr>
            <a:normAutofit/>
          </a:bodyPr>
          <a:lstStyle/>
          <a:p>
            <a:pPr algn="l"/>
            <a:r>
              <a:rPr lang="en-US" sz="1800" dirty="0" smtClean="0"/>
              <a:t>Dr. Dave </a:t>
            </a:r>
            <a:r>
              <a:rPr lang="en-US" sz="1800" dirty="0" err="1" smtClean="0"/>
              <a:t>Veazey</a:t>
            </a:r>
            <a:r>
              <a:rPr lang="en-US" sz="1800" dirty="0" smtClean="0"/>
              <a:t>					Sept. 22, 2014</a:t>
            </a:r>
          </a:p>
          <a:p>
            <a:pPr algn="l"/>
            <a:r>
              <a:rPr lang="en-US" sz="1800" dirty="0" smtClean="0"/>
              <a:t>Pacific Lutheran University				Missoula, MT</a:t>
            </a:r>
          </a:p>
          <a:p>
            <a:pPr algn="l"/>
            <a:r>
              <a:rPr lang="en-US" sz="1800" dirty="0" smtClean="0"/>
              <a:t>Director:  Pacific Northwest Learning Consortium</a:t>
            </a:r>
            <a:endParaRPr lang="en-US" sz="18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00" cy="3276600"/>
          </a:xfrm>
          <a:prstGeom prst="rect">
            <a:avLst/>
          </a:prstGeom>
          <a:noFill/>
          <a:ln>
            <a:noFill/>
          </a:ln>
        </p:spPr>
      </p:pic>
    </p:spTree>
    <p:extLst>
      <p:ext uri="{BB962C8B-B14F-4D97-AF65-F5344CB8AC3E}">
        <p14:creationId xmlns:p14="http://schemas.microsoft.com/office/powerpoint/2010/main" val="10018729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858000" cy="1143000"/>
          </a:xfrm>
        </p:spPr>
        <p:txBody>
          <a:bodyPr/>
          <a:lstStyle/>
          <a:p>
            <a:r>
              <a:rPr lang="en-US" dirty="0" smtClean="0"/>
              <a:t>Iterative &amp; Variable</a:t>
            </a:r>
            <a:endParaRPr lang="en-US" dirty="0"/>
          </a:p>
        </p:txBody>
      </p:sp>
      <p:sp>
        <p:nvSpPr>
          <p:cNvPr id="7" name="TextBox 6"/>
          <p:cNvSpPr txBox="1"/>
          <p:nvPr/>
        </p:nvSpPr>
        <p:spPr>
          <a:xfrm>
            <a:off x="858625" y="1644134"/>
            <a:ext cx="3810000" cy="369332"/>
          </a:xfrm>
          <a:prstGeom prst="rect">
            <a:avLst/>
          </a:prstGeom>
          <a:noFill/>
        </p:spPr>
        <p:txBody>
          <a:bodyPr wrap="square" rtlCol="0">
            <a:spAutoFit/>
          </a:bodyPr>
          <a:lstStyle/>
          <a:p>
            <a:r>
              <a:rPr lang="en-US" dirty="0" smtClean="0"/>
              <a:t>College Control of Student Experience</a:t>
            </a:r>
            <a:endParaRPr lang="en-US" dirty="0"/>
          </a:p>
        </p:txBody>
      </p:sp>
      <p:sp>
        <p:nvSpPr>
          <p:cNvPr id="10" name="TextBox 9"/>
          <p:cNvSpPr txBox="1"/>
          <p:nvPr/>
        </p:nvSpPr>
        <p:spPr>
          <a:xfrm>
            <a:off x="4173716" y="3572874"/>
            <a:ext cx="609600" cy="246221"/>
          </a:xfrm>
          <a:prstGeom prst="rect">
            <a:avLst/>
          </a:prstGeom>
          <a:noFill/>
          <a:ln>
            <a:solidFill>
              <a:schemeClr val="tx1"/>
            </a:solidFill>
          </a:ln>
        </p:spPr>
        <p:txBody>
          <a:bodyPr wrap="square" rtlCol="0">
            <a:spAutoFit/>
          </a:bodyPr>
          <a:lstStyle/>
          <a:p>
            <a:pPr algn="ctr"/>
            <a:r>
              <a:rPr lang="en-US" sz="1000" dirty="0" smtClean="0"/>
              <a:t>Classes</a:t>
            </a:r>
          </a:p>
        </p:txBody>
      </p:sp>
      <p:sp>
        <p:nvSpPr>
          <p:cNvPr id="12" name="TextBox 11"/>
          <p:cNvSpPr txBox="1"/>
          <p:nvPr/>
        </p:nvSpPr>
        <p:spPr>
          <a:xfrm>
            <a:off x="4038599" y="3819095"/>
            <a:ext cx="879835" cy="246221"/>
          </a:xfrm>
          <a:prstGeom prst="rect">
            <a:avLst/>
          </a:prstGeom>
          <a:noFill/>
          <a:ln>
            <a:solidFill>
              <a:schemeClr val="tx1"/>
            </a:solidFill>
          </a:ln>
        </p:spPr>
        <p:txBody>
          <a:bodyPr wrap="square" rtlCol="0">
            <a:spAutoFit/>
          </a:bodyPr>
          <a:lstStyle/>
          <a:p>
            <a:pPr algn="ctr"/>
            <a:r>
              <a:rPr lang="en-US" sz="1000" dirty="0" smtClean="0"/>
              <a:t>Co-Curricular</a:t>
            </a:r>
          </a:p>
        </p:txBody>
      </p:sp>
      <p:sp>
        <p:nvSpPr>
          <p:cNvPr id="13" name="TextBox 12"/>
          <p:cNvSpPr txBox="1"/>
          <p:nvPr/>
        </p:nvSpPr>
        <p:spPr>
          <a:xfrm>
            <a:off x="4191000" y="4065317"/>
            <a:ext cx="634542" cy="246221"/>
          </a:xfrm>
          <a:prstGeom prst="rect">
            <a:avLst/>
          </a:prstGeom>
          <a:noFill/>
          <a:ln>
            <a:solidFill>
              <a:schemeClr val="tx1"/>
            </a:solidFill>
          </a:ln>
        </p:spPr>
        <p:txBody>
          <a:bodyPr wrap="square" rtlCol="0">
            <a:spAutoFit/>
          </a:bodyPr>
          <a:lstStyle/>
          <a:p>
            <a:pPr algn="ctr"/>
            <a:r>
              <a:rPr lang="en-US" sz="1000" dirty="0" smtClean="0"/>
              <a:t>Studying</a:t>
            </a:r>
          </a:p>
        </p:txBody>
      </p:sp>
      <p:sp>
        <p:nvSpPr>
          <p:cNvPr id="14" name="TextBox 13"/>
          <p:cNvSpPr txBox="1"/>
          <p:nvPr/>
        </p:nvSpPr>
        <p:spPr>
          <a:xfrm>
            <a:off x="6934200" y="2570433"/>
            <a:ext cx="1638300" cy="369332"/>
          </a:xfrm>
          <a:prstGeom prst="rect">
            <a:avLst/>
          </a:prstGeom>
          <a:noFill/>
        </p:spPr>
        <p:txBody>
          <a:bodyPr wrap="square" rtlCol="0">
            <a:spAutoFit/>
          </a:bodyPr>
          <a:lstStyle/>
          <a:p>
            <a:r>
              <a:rPr lang="en-US" dirty="0" smtClean="0"/>
              <a:t>After College</a:t>
            </a:r>
            <a:endParaRPr lang="en-US" dirty="0"/>
          </a:p>
        </p:txBody>
      </p:sp>
      <p:sp>
        <p:nvSpPr>
          <p:cNvPr id="15" name="TextBox 14"/>
          <p:cNvSpPr txBox="1"/>
          <p:nvPr/>
        </p:nvSpPr>
        <p:spPr>
          <a:xfrm>
            <a:off x="4038599" y="2570433"/>
            <a:ext cx="952500" cy="369332"/>
          </a:xfrm>
          <a:prstGeom prst="rect">
            <a:avLst/>
          </a:prstGeom>
          <a:noFill/>
        </p:spPr>
        <p:txBody>
          <a:bodyPr wrap="square" rtlCol="0">
            <a:spAutoFit/>
          </a:bodyPr>
          <a:lstStyle/>
          <a:p>
            <a:r>
              <a:rPr lang="en-US" dirty="0" smtClean="0"/>
              <a:t>College</a:t>
            </a:r>
            <a:endParaRPr lang="en-US" dirty="0"/>
          </a:p>
        </p:txBody>
      </p:sp>
      <p:sp>
        <p:nvSpPr>
          <p:cNvPr id="16" name="TextBox 15"/>
          <p:cNvSpPr txBox="1"/>
          <p:nvPr/>
        </p:nvSpPr>
        <p:spPr>
          <a:xfrm>
            <a:off x="533400" y="2570433"/>
            <a:ext cx="1600200" cy="369332"/>
          </a:xfrm>
          <a:prstGeom prst="rect">
            <a:avLst/>
          </a:prstGeom>
          <a:noFill/>
        </p:spPr>
        <p:txBody>
          <a:bodyPr wrap="square" rtlCol="0">
            <a:spAutoFit/>
          </a:bodyPr>
          <a:lstStyle/>
          <a:p>
            <a:r>
              <a:rPr lang="en-US" dirty="0" smtClean="0"/>
              <a:t>Before College</a:t>
            </a:r>
            <a:endParaRPr lang="en-US" dirty="0"/>
          </a:p>
        </p:txBody>
      </p:sp>
      <p:cxnSp>
        <p:nvCxnSpPr>
          <p:cNvPr id="17" name="Straight Connector 16"/>
          <p:cNvCxnSpPr/>
          <p:nvPr/>
        </p:nvCxnSpPr>
        <p:spPr>
          <a:xfrm>
            <a:off x="4000499" y="2570432"/>
            <a:ext cx="76200" cy="383036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918434" y="2565719"/>
            <a:ext cx="76200" cy="383036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04800" y="2939765"/>
            <a:ext cx="8686800" cy="3203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974767" y="4073346"/>
            <a:ext cx="50526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4" name="Rectangle 23"/>
          <p:cNvSpPr/>
          <p:nvPr/>
        </p:nvSpPr>
        <p:spPr>
          <a:xfrm>
            <a:off x="6953838" y="4051926"/>
            <a:ext cx="50526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5" name="Rectangle 24"/>
          <p:cNvSpPr/>
          <p:nvPr/>
        </p:nvSpPr>
        <p:spPr>
          <a:xfrm>
            <a:off x="4255637" y="4665991"/>
            <a:ext cx="50526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cxnSp>
        <p:nvCxnSpPr>
          <p:cNvPr id="26" name="Straight Arrow Connector 25"/>
          <p:cNvCxnSpPr/>
          <p:nvPr/>
        </p:nvCxnSpPr>
        <p:spPr>
          <a:xfrm>
            <a:off x="2480034" y="2013466"/>
            <a:ext cx="1775603" cy="1805629"/>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077200" y="0"/>
            <a:ext cx="1066800" cy="338554"/>
          </a:xfrm>
          <a:prstGeom prst="rect">
            <a:avLst/>
          </a:prstGeom>
          <a:noFill/>
        </p:spPr>
        <p:txBody>
          <a:bodyPr wrap="square" rtlCol="0">
            <a:spAutoFit/>
          </a:bodyPr>
          <a:lstStyle/>
          <a:p>
            <a:r>
              <a:rPr lang="en-US" sz="1600" dirty="0" smtClean="0"/>
              <a:t>historical</a:t>
            </a:r>
            <a:endParaRPr lang="en-US" sz="1600" dirty="0"/>
          </a:p>
        </p:txBody>
      </p:sp>
    </p:spTree>
    <p:extLst>
      <p:ext uri="{BB962C8B-B14F-4D97-AF65-F5344CB8AC3E}">
        <p14:creationId xmlns:p14="http://schemas.microsoft.com/office/powerpoint/2010/main" val="2211866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dirty="0" smtClean="0"/>
              <a:t>NSPE</a:t>
            </a:r>
            <a:br>
              <a:rPr lang="en-US" dirty="0" smtClean="0"/>
            </a:br>
            <a:r>
              <a:rPr lang="en-US" dirty="0" smtClean="0"/>
              <a:t>National Standardized Parent Exam</a:t>
            </a:r>
            <a:endParaRPr lang="en-US" dirty="0"/>
          </a:p>
        </p:txBody>
      </p:sp>
      <p:pic>
        <p:nvPicPr>
          <p:cNvPr id="2050" name="Picture 2" descr="http://www.badgeronline.co.uk/wp-content/uploads/2013/04/Students+sit+an+A-level+maths+exam+inside+a+sports+h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2057400"/>
            <a:ext cx="6096000" cy="4419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077200" y="0"/>
            <a:ext cx="1066800" cy="338554"/>
          </a:xfrm>
          <a:prstGeom prst="rect">
            <a:avLst/>
          </a:prstGeom>
          <a:noFill/>
        </p:spPr>
        <p:txBody>
          <a:bodyPr wrap="square" rtlCol="0">
            <a:spAutoFit/>
          </a:bodyPr>
          <a:lstStyle/>
          <a:p>
            <a:r>
              <a:rPr lang="en-US" sz="1600" dirty="0" smtClean="0"/>
              <a:t>historical</a:t>
            </a:r>
            <a:endParaRPr lang="en-US" sz="1600" dirty="0"/>
          </a:p>
        </p:txBody>
      </p:sp>
    </p:spTree>
    <p:extLst>
      <p:ext uri="{BB962C8B-B14F-4D97-AF65-F5344CB8AC3E}">
        <p14:creationId xmlns:p14="http://schemas.microsoft.com/office/powerpoint/2010/main" val="3626925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74638"/>
            <a:ext cx="6172200" cy="1143000"/>
          </a:xfrm>
        </p:spPr>
        <p:txBody>
          <a:bodyPr/>
          <a:lstStyle/>
          <a:p>
            <a:r>
              <a:rPr lang="en-US" dirty="0" smtClean="0"/>
              <a:t>Rankings</a:t>
            </a:r>
            <a:endParaRPr lang="en-US" dirty="0"/>
          </a:p>
        </p:txBody>
      </p:sp>
      <p:sp>
        <p:nvSpPr>
          <p:cNvPr id="3" name="Content Placeholder 2"/>
          <p:cNvSpPr>
            <a:spLocks noGrp="1"/>
          </p:cNvSpPr>
          <p:nvPr>
            <p:ph idx="1"/>
          </p:nvPr>
        </p:nvSpPr>
        <p:spPr>
          <a:xfrm>
            <a:off x="533400" y="1600200"/>
            <a:ext cx="8382000" cy="4525963"/>
          </a:xfrm>
        </p:spPr>
        <p:txBody>
          <a:bodyPr numCol="2">
            <a:normAutofit lnSpcReduction="10000"/>
          </a:bodyPr>
          <a:lstStyle/>
          <a:p>
            <a:r>
              <a:rPr lang="en-US" dirty="0" smtClean="0"/>
              <a:t>Peer Reputation</a:t>
            </a:r>
          </a:p>
          <a:p>
            <a:r>
              <a:rPr lang="en-US" dirty="0" smtClean="0"/>
              <a:t>Graduation Rate</a:t>
            </a:r>
          </a:p>
          <a:p>
            <a:r>
              <a:rPr lang="en-US" dirty="0" smtClean="0"/>
              <a:t>Retention of Cohorts</a:t>
            </a:r>
          </a:p>
          <a:p>
            <a:r>
              <a:rPr lang="en-US" dirty="0" smtClean="0"/>
              <a:t>Admit %</a:t>
            </a:r>
          </a:p>
          <a:p>
            <a:r>
              <a:rPr lang="en-US" dirty="0" smtClean="0"/>
              <a:t>Yield %</a:t>
            </a:r>
          </a:p>
          <a:p>
            <a:r>
              <a:rPr lang="en-US" dirty="0" smtClean="0"/>
              <a:t>Pell %</a:t>
            </a:r>
          </a:p>
          <a:p>
            <a:r>
              <a:rPr lang="en-US" dirty="0" smtClean="0"/>
              <a:t>Endowment Size</a:t>
            </a:r>
          </a:p>
          <a:p>
            <a:r>
              <a:rPr lang="en-US" dirty="0" smtClean="0"/>
              <a:t>Student Load Default</a:t>
            </a:r>
          </a:p>
          <a:p>
            <a:r>
              <a:rPr lang="en-US" dirty="0" smtClean="0"/>
              <a:t>Tuition &amp; Fees</a:t>
            </a:r>
          </a:p>
          <a:p>
            <a:r>
              <a:rPr lang="en-US" dirty="0" smtClean="0"/>
              <a:t>Alumni Giving</a:t>
            </a:r>
          </a:p>
          <a:p>
            <a:r>
              <a:rPr lang="en-US" dirty="0" smtClean="0"/>
              <a:t>Research Grants</a:t>
            </a:r>
          </a:p>
          <a:p>
            <a:r>
              <a:rPr lang="en-US" dirty="0" smtClean="0"/>
              <a:t>Faculty Publications</a:t>
            </a:r>
          </a:p>
          <a:p>
            <a:r>
              <a:rPr lang="en-US" dirty="0" smtClean="0"/>
              <a:t>Industry Income</a:t>
            </a:r>
          </a:p>
          <a:p>
            <a:r>
              <a:rPr lang="en-US" dirty="0" smtClean="0"/>
              <a:t>Jobs &amp; Income of Graduates</a:t>
            </a:r>
          </a:p>
        </p:txBody>
      </p:sp>
      <p:sp>
        <p:nvSpPr>
          <p:cNvPr id="4" name="TextBox 3"/>
          <p:cNvSpPr txBox="1"/>
          <p:nvPr/>
        </p:nvSpPr>
        <p:spPr>
          <a:xfrm>
            <a:off x="381000" y="2362200"/>
            <a:ext cx="8458200" cy="1569660"/>
          </a:xfrm>
          <a:prstGeom prst="rect">
            <a:avLst/>
          </a:prstGeom>
          <a:solidFill>
            <a:schemeClr val="accent2">
              <a:lumMod val="60000"/>
              <a:lumOff val="40000"/>
            </a:schemeClr>
          </a:solidFill>
        </p:spPr>
        <p:txBody>
          <a:bodyPr wrap="square" rtlCol="0">
            <a:spAutoFit/>
          </a:bodyPr>
          <a:lstStyle/>
          <a:p>
            <a:pPr algn="ctr"/>
            <a:r>
              <a:rPr lang="en-US" sz="9600" dirty="0" smtClean="0"/>
              <a:t>LEARNING?</a:t>
            </a:r>
            <a:endParaRPr lang="en-US" sz="9600" dirty="0"/>
          </a:p>
        </p:txBody>
      </p:sp>
      <p:sp>
        <p:nvSpPr>
          <p:cNvPr id="5" name="TextBox 4"/>
          <p:cNvSpPr txBox="1"/>
          <p:nvPr/>
        </p:nvSpPr>
        <p:spPr>
          <a:xfrm>
            <a:off x="8077200" y="0"/>
            <a:ext cx="1066800" cy="338554"/>
          </a:xfrm>
          <a:prstGeom prst="rect">
            <a:avLst/>
          </a:prstGeom>
          <a:noFill/>
        </p:spPr>
        <p:txBody>
          <a:bodyPr wrap="square" rtlCol="0">
            <a:spAutoFit/>
          </a:bodyPr>
          <a:lstStyle/>
          <a:p>
            <a:r>
              <a:rPr lang="en-US" sz="1600" dirty="0" smtClean="0"/>
              <a:t>historical</a:t>
            </a:r>
            <a:endParaRPr lang="en-US" sz="1600" dirty="0"/>
          </a:p>
        </p:txBody>
      </p:sp>
    </p:spTree>
    <p:extLst>
      <p:ext uri="{BB962C8B-B14F-4D97-AF65-F5344CB8AC3E}">
        <p14:creationId xmlns:p14="http://schemas.microsoft.com/office/powerpoint/2010/main" val="61828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6711" y="3505200"/>
            <a:ext cx="8305800" cy="2308324"/>
          </a:xfrm>
          <a:prstGeom prst="rect">
            <a:avLst/>
          </a:prstGeom>
          <a:noFill/>
        </p:spPr>
        <p:txBody>
          <a:bodyPr wrap="square" rtlCol="0">
            <a:spAutoFit/>
          </a:bodyPr>
          <a:lstStyle/>
          <a:p>
            <a:endParaRPr lang="en-US" dirty="0" smtClean="0"/>
          </a:p>
          <a:p>
            <a:pPr algn="ctr"/>
            <a:r>
              <a:rPr lang="en-US" sz="2400" dirty="0" smtClean="0"/>
              <a:t>Longitudinal Study of 49 institutions &amp; 17,000 students</a:t>
            </a:r>
          </a:p>
          <a:p>
            <a:pPr algn="ctr"/>
            <a:r>
              <a:rPr lang="en-US" sz="2400" dirty="0" smtClean="0"/>
              <a:t>Evaluating Liberal Arts Outcomes</a:t>
            </a:r>
          </a:p>
          <a:p>
            <a:endParaRPr lang="en-US" sz="2400" dirty="0"/>
          </a:p>
          <a:p>
            <a:endParaRPr lang="en-US" dirty="0"/>
          </a:p>
          <a:p>
            <a:endParaRPr lang="en-US" dirty="0" smtClean="0"/>
          </a:p>
          <a:p>
            <a:endParaRPr lang="en-US" dirty="0" smtClean="0"/>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76400"/>
            <a:ext cx="6703996"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077200" y="0"/>
            <a:ext cx="1066800" cy="338554"/>
          </a:xfrm>
          <a:prstGeom prst="rect">
            <a:avLst/>
          </a:prstGeom>
          <a:noFill/>
        </p:spPr>
        <p:txBody>
          <a:bodyPr wrap="square" rtlCol="0">
            <a:spAutoFit/>
          </a:bodyPr>
          <a:lstStyle/>
          <a:p>
            <a:r>
              <a:rPr lang="en-US" sz="1600" dirty="0" smtClean="0"/>
              <a:t>research</a:t>
            </a:r>
            <a:endParaRPr lang="en-US" sz="1600" dirty="0"/>
          </a:p>
        </p:txBody>
      </p:sp>
    </p:spTree>
    <p:extLst>
      <p:ext uri="{BB962C8B-B14F-4D97-AF65-F5344CB8AC3E}">
        <p14:creationId xmlns:p14="http://schemas.microsoft.com/office/powerpoint/2010/main" val="191998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398192834"/>
              </p:ext>
            </p:extLst>
          </p:nvPr>
        </p:nvGraphicFramePr>
        <p:xfrm>
          <a:off x="533400" y="685800"/>
          <a:ext cx="8229602" cy="5797072"/>
        </p:xfrm>
        <a:graphic>
          <a:graphicData uri="http://schemas.openxmlformats.org/drawingml/2006/table">
            <a:tbl>
              <a:tblPr/>
              <a:tblGrid>
                <a:gridCol w="4114801"/>
                <a:gridCol w="4114801"/>
              </a:tblGrid>
              <a:tr h="566896">
                <a:tc>
                  <a:txBody>
                    <a:bodyPr/>
                    <a:lstStyle/>
                    <a:p>
                      <a:r>
                        <a:rPr lang="en-US" sz="2000" b="1" dirty="0">
                          <a:effectLst/>
                        </a:rPr>
                        <a:t>Outcome Measures</a:t>
                      </a:r>
                      <a:endParaRPr lang="en-US" sz="2000" dirty="0"/>
                    </a:p>
                  </a:txBody>
                  <a:tcPr marL="0" marR="0" marT="0" marB="0" anchor="ctr">
                    <a:lnL>
                      <a:noFill/>
                    </a:lnL>
                    <a:lnR>
                      <a:noFill/>
                    </a:lnR>
                    <a:lnT>
                      <a:noFill/>
                    </a:lnT>
                    <a:lnB>
                      <a:noFill/>
                    </a:lnB>
                  </a:tcPr>
                </a:tc>
                <a:tc>
                  <a:txBody>
                    <a:bodyPr/>
                    <a:lstStyle/>
                    <a:p>
                      <a:r>
                        <a:rPr lang="en-US" sz="2000" dirty="0"/>
                        <a:t/>
                      </a:r>
                      <a:br>
                        <a:rPr lang="en-US" sz="2000" dirty="0"/>
                      </a:br>
                      <a:endParaRPr lang="en-US" sz="2000" dirty="0"/>
                    </a:p>
                  </a:txBody>
                  <a:tcPr marL="0" marR="0" marT="0" marB="0" anchor="ctr">
                    <a:lnL>
                      <a:noFill/>
                    </a:lnL>
                    <a:lnR>
                      <a:noFill/>
                    </a:lnR>
                    <a:lnT>
                      <a:noFill/>
                    </a:lnT>
                    <a:lnB>
                      <a:noFill/>
                    </a:lnB>
                  </a:tcPr>
                </a:tc>
              </a:tr>
              <a:tr h="566896">
                <a:tc>
                  <a:txBody>
                    <a:bodyPr/>
                    <a:lstStyle/>
                    <a:p>
                      <a:r>
                        <a:rPr lang="en-US" sz="2000" b="0" u="none" dirty="0">
                          <a:solidFill>
                            <a:schemeClr val="tx1"/>
                          </a:solidFill>
                        </a:rPr>
                        <a:t>CAAP Critical Thinking Test</a:t>
                      </a:r>
                    </a:p>
                  </a:txBody>
                  <a:tcPr marL="0" marR="0" marT="0" marB="0" anchor="ctr">
                    <a:lnL>
                      <a:noFill/>
                    </a:lnL>
                    <a:lnR>
                      <a:noFill/>
                    </a:lnR>
                    <a:lnT>
                      <a:noFill/>
                    </a:lnT>
                    <a:lnB>
                      <a:noFill/>
                    </a:lnB>
                  </a:tcPr>
                </a:tc>
                <a:tc>
                  <a:txBody>
                    <a:bodyPr/>
                    <a:lstStyle/>
                    <a:p>
                      <a:r>
                        <a:rPr lang="en-US" sz="2000" b="0" u="none" dirty="0">
                          <a:solidFill>
                            <a:schemeClr val="tx1"/>
                          </a:solidFill>
                        </a:rPr>
                        <a:t>Professional Success</a:t>
                      </a:r>
                    </a:p>
                  </a:txBody>
                  <a:tcPr marL="0" marR="0" marT="0" marB="0" anchor="ctr">
                    <a:lnL>
                      <a:noFill/>
                    </a:lnL>
                    <a:lnR>
                      <a:noFill/>
                    </a:lnR>
                    <a:lnT>
                      <a:noFill/>
                    </a:lnT>
                    <a:lnB>
                      <a:noFill/>
                    </a:lnB>
                  </a:tcPr>
                </a:tc>
              </a:tr>
              <a:tr h="566896">
                <a:tc>
                  <a:txBody>
                    <a:bodyPr/>
                    <a:lstStyle/>
                    <a:p>
                      <a:r>
                        <a:rPr lang="en-US" sz="2000" b="0" u="none" dirty="0" smtClean="0">
                          <a:solidFill>
                            <a:schemeClr val="tx1"/>
                          </a:solidFill>
                        </a:rPr>
                        <a:t>Need for Cognition Scale</a:t>
                      </a:r>
                      <a:endParaRPr lang="en-US" sz="2000" b="0" u="none" dirty="0">
                        <a:solidFill>
                          <a:schemeClr val="tx1"/>
                        </a:solidFill>
                      </a:endParaRPr>
                    </a:p>
                  </a:txBody>
                  <a:tcPr marL="0" marR="0" marT="0" marB="0" anchor="ctr">
                    <a:lnL>
                      <a:noFill/>
                    </a:lnL>
                    <a:lnR>
                      <a:noFill/>
                    </a:lnR>
                    <a:lnT>
                      <a:noFill/>
                    </a:lnT>
                    <a:lnB>
                      <a:noFill/>
                    </a:lnB>
                  </a:tcPr>
                </a:tc>
                <a:tc>
                  <a:txBody>
                    <a:bodyPr/>
                    <a:lstStyle/>
                    <a:p>
                      <a:r>
                        <a:rPr lang="en-US" sz="2000" b="0" u="none" dirty="0">
                          <a:solidFill>
                            <a:schemeClr val="tx1"/>
                          </a:solidFill>
                        </a:rPr>
                        <a:t>Openness to Diversity and Challenge</a:t>
                      </a:r>
                    </a:p>
                  </a:txBody>
                  <a:tcPr marL="0" marR="0" marT="0" marB="0" anchor="ctr">
                    <a:lnL>
                      <a:noFill/>
                    </a:lnL>
                    <a:lnR>
                      <a:noFill/>
                    </a:lnR>
                    <a:lnT>
                      <a:noFill/>
                    </a:lnT>
                    <a:lnB>
                      <a:noFill/>
                    </a:lnB>
                  </a:tcPr>
                </a:tc>
              </a:tr>
              <a:tr h="566896">
                <a:tc>
                  <a:txBody>
                    <a:bodyPr/>
                    <a:lstStyle/>
                    <a:p>
                      <a:r>
                        <a:rPr lang="en-US" sz="2000" b="0" u="none" dirty="0" smtClean="0">
                          <a:solidFill>
                            <a:schemeClr val="tx1"/>
                          </a:solidFill>
                        </a:rPr>
                        <a:t>Mayville-Guzman </a:t>
                      </a:r>
                      <a:r>
                        <a:rPr lang="en-US" sz="2000" b="0" u="none" dirty="0">
                          <a:solidFill>
                            <a:schemeClr val="tx1"/>
                          </a:solidFill>
                        </a:rPr>
                        <a:t>Universality-Diversity Scale (M-GUDS)</a:t>
                      </a:r>
                    </a:p>
                  </a:txBody>
                  <a:tcPr marL="0" marR="0" marT="0" marB="0" anchor="ctr">
                    <a:lnL>
                      <a:noFill/>
                    </a:lnL>
                    <a:lnR>
                      <a:noFill/>
                    </a:lnR>
                    <a:lnT>
                      <a:noFill/>
                    </a:lnT>
                    <a:lnB>
                      <a:noFill/>
                    </a:lnB>
                  </a:tcPr>
                </a:tc>
                <a:tc>
                  <a:txBody>
                    <a:bodyPr/>
                    <a:lstStyle/>
                    <a:p>
                      <a:r>
                        <a:rPr lang="en-US" sz="2000" b="0" u="none" dirty="0">
                          <a:solidFill>
                            <a:schemeClr val="tx1"/>
                          </a:solidFill>
                        </a:rPr>
                        <a:t>Academic Motivation</a:t>
                      </a:r>
                    </a:p>
                  </a:txBody>
                  <a:tcPr marL="0" marR="0" marT="0" marB="0" anchor="ctr">
                    <a:lnL>
                      <a:noFill/>
                    </a:lnL>
                    <a:lnR>
                      <a:noFill/>
                    </a:lnR>
                    <a:lnT>
                      <a:noFill/>
                    </a:lnT>
                    <a:lnB>
                      <a:noFill/>
                    </a:lnB>
                  </a:tcPr>
                </a:tc>
              </a:tr>
              <a:tr h="566896">
                <a:tc>
                  <a:txBody>
                    <a:bodyPr/>
                    <a:lstStyle/>
                    <a:p>
                      <a:r>
                        <a:rPr lang="en-US" sz="2000" b="0" u="none" dirty="0">
                          <a:solidFill>
                            <a:schemeClr val="tx1"/>
                          </a:solidFill>
                        </a:rPr>
                        <a:t>Socially Responsible Leadership Scale (SRLS-R2)</a:t>
                      </a:r>
                    </a:p>
                  </a:txBody>
                  <a:tcPr marL="0" marR="0" marT="0" marB="0" anchor="ctr">
                    <a:lnL>
                      <a:noFill/>
                    </a:lnL>
                    <a:lnR>
                      <a:noFill/>
                    </a:lnR>
                    <a:lnT>
                      <a:noFill/>
                    </a:lnT>
                    <a:lnB>
                      <a:noFill/>
                    </a:lnB>
                  </a:tcPr>
                </a:tc>
                <a:tc>
                  <a:txBody>
                    <a:bodyPr/>
                    <a:lstStyle/>
                    <a:p>
                      <a:r>
                        <a:rPr lang="en-US" sz="2000" b="0" u="none" dirty="0">
                          <a:solidFill>
                            <a:schemeClr val="tx1"/>
                          </a:solidFill>
                        </a:rPr>
                        <a:t>Positive Attitude toward Literacy</a:t>
                      </a:r>
                    </a:p>
                  </a:txBody>
                  <a:tcPr marL="0" marR="0" marT="0" marB="0" anchor="ctr">
                    <a:lnL>
                      <a:noFill/>
                    </a:lnL>
                    <a:lnR>
                      <a:noFill/>
                    </a:lnR>
                    <a:lnT>
                      <a:noFill/>
                    </a:lnT>
                    <a:lnB>
                      <a:noFill/>
                    </a:lnB>
                  </a:tcPr>
                </a:tc>
              </a:tr>
              <a:tr h="566896">
                <a:tc>
                  <a:txBody>
                    <a:bodyPr/>
                    <a:lstStyle/>
                    <a:p>
                      <a:r>
                        <a:rPr lang="en-US" sz="2000" b="0" u="none" dirty="0">
                          <a:solidFill>
                            <a:schemeClr val="tx1"/>
                          </a:solidFill>
                        </a:rPr>
                        <a:t>Defining Issues Test (DIT-2)</a:t>
                      </a:r>
                    </a:p>
                  </a:txBody>
                  <a:tcPr marL="0" marR="0" marT="0" marB="0" anchor="ctr">
                    <a:lnL>
                      <a:noFill/>
                    </a:lnL>
                    <a:lnR>
                      <a:noFill/>
                    </a:lnR>
                    <a:lnT>
                      <a:noFill/>
                    </a:lnT>
                    <a:lnB>
                      <a:noFill/>
                    </a:lnB>
                  </a:tcPr>
                </a:tc>
                <a:tc>
                  <a:txBody>
                    <a:bodyPr/>
                    <a:lstStyle/>
                    <a:p>
                      <a:r>
                        <a:rPr lang="en-US" sz="2000" b="0" u="none" dirty="0">
                          <a:solidFill>
                            <a:schemeClr val="tx1"/>
                          </a:solidFill>
                        </a:rPr>
                        <a:t> </a:t>
                      </a:r>
                    </a:p>
                  </a:txBody>
                  <a:tcPr marL="0" marR="0" marT="0" marB="0" anchor="ctr">
                    <a:lnL>
                      <a:noFill/>
                    </a:lnL>
                    <a:lnR>
                      <a:noFill/>
                    </a:lnR>
                    <a:lnT>
                      <a:noFill/>
                    </a:lnT>
                    <a:lnB>
                      <a:noFill/>
                    </a:lnB>
                  </a:tcPr>
                </a:tc>
              </a:tr>
              <a:tr h="566896">
                <a:tc>
                  <a:txBody>
                    <a:bodyPr/>
                    <a:lstStyle/>
                    <a:p>
                      <a:r>
                        <a:rPr lang="en-US" sz="2000" b="0" u="none" dirty="0" err="1" smtClean="0">
                          <a:solidFill>
                            <a:schemeClr val="tx1"/>
                          </a:solidFill>
                        </a:rPr>
                        <a:t>Ryff</a:t>
                      </a:r>
                      <a:r>
                        <a:rPr lang="en-US" sz="2000" b="0" u="none" dirty="0" smtClean="0">
                          <a:solidFill>
                            <a:schemeClr val="tx1"/>
                          </a:solidFill>
                        </a:rPr>
                        <a:t> Scales of Psychological</a:t>
                      </a:r>
                      <a:r>
                        <a:rPr lang="en-US" sz="2000" b="0" u="none" baseline="0" dirty="0" smtClean="0">
                          <a:solidFill>
                            <a:schemeClr val="tx1"/>
                          </a:solidFill>
                        </a:rPr>
                        <a:t> Well-Being</a:t>
                      </a:r>
                      <a:endParaRPr lang="en-US" sz="2000" b="0" u="none" dirty="0">
                        <a:solidFill>
                          <a:schemeClr val="tx1"/>
                        </a:solidFill>
                      </a:endParaRPr>
                    </a:p>
                  </a:txBody>
                  <a:tcPr marL="0" marR="0" marT="0" marB="0" anchor="ctr">
                    <a:lnL>
                      <a:noFill/>
                    </a:lnL>
                    <a:lnR>
                      <a:noFill/>
                    </a:lnR>
                    <a:lnT>
                      <a:noFill/>
                    </a:lnT>
                    <a:lnB>
                      <a:noFill/>
                    </a:lnB>
                  </a:tcPr>
                </a:tc>
                <a:tc>
                  <a:txBody>
                    <a:bodyPr/>
                    <a:lstStyle/>
                    <a:p>
                      <a:r>
                        <a:rPr lang="en-US" sz="2000" b="1" u="none" dirty="0">
                          <a:solidFill>
                            <a:schemeClr val="tx1"/>
                          </a:solidFill>
                          <a:effectLst/>
                        </a:rPr>
                        <a:t>Experience Surveys </a:t>
                      </a:r>
                      <a:endParaRPr lang="en-US" sz="2000" b="1" u="none" dirty="0">
                        <a:solidFill>
                          <a:schemeClr val="tx1"/>
                        </a:solidFill>
                      </a:endParaRPr>
                    </a:p>
                  </a:txBody>
                  <a:tcPr marL="0" marR="0" marT="0" marB="0" anchor="ctr">
                    <a:lnL>
                      <a:noFill/>
                    </a:lnL>
                    <a:lnR>
                      <a:noFill/>
                    </a:lnR>
                    <a:lnT>
                      <a:noFill/>
                    </a:lnT>
                    <a:lnB>
                      <a:noFill/>
                    </a:lnB>
                  </a:tcPr>
                </a:tc>
              </a:tr>
              <a:tr h="566896">
                <a:tc>
                  <a:txBody>
                    <a:bodyPr/>
                    <a:lstStyle/>
                    <a:p>
                      <a:r>
                        <a:rPr lang="en-US" sz="2000" b="0" u="none" dirty="0">
                          <a:solidFill>
                            <a:schemeClr val="tx1"/>
                          </a:solidFill>
                        </a:rPr>
                        <a:t>Contribution to the Arts</a:t>
                      </a:r>
                    </a:p>
                  </a:txBody>
                  <a:tcPr marL="0" marR="0" marT="0" marB="0" anchor="ctr">
                    <a:lnL>
                      <a:noFill/>
                    </a:lnL>
                    <a:lnR>
                      <a:noFill/>
                    </a:lnR>
                    <a:lnT>
                      <a:noFill/>
                    </a:lnT>
                    <a:lnB>
                      <a:noFill/>
                    </a:lnB>
                  </a:tcPr>
                </a:tc>
                <a:tc>
                  <a:txBody>
                    <a:bodyPr/>
                    <a:lstStyle/>
                    <a:p>
                      <a:r>
                        <a:rPr lang="en-US" sz="2000" b="0" u="none" dirty="0">
                          <a:solidFill>
                            <a:schemeClr val="tx1"/>
                          </a:solidFill>
                        </a:rPr>
                        <a:t>NSSE</a:t>
                      </a:r>
                    </a:p>
                  </a:txBody>
                  <a:tcPr marL="0" marR="0" marT="0" marB="0" anchor="ctr">
                    <a:lnL>
                      <a:noFill/>
                    </a:lnL>
                    <a:lnR>
                      <a:noFill/>
                    </a:lnR>
                    <a:lnT>
                      <a:noFill/>
                    </a:lnT>
                    <a:lnB>
                      <a:noFill/>
                    </a:lnB>
                  </a:tcPr>
                </a:tc>
              </a:tr>
              <a:tr h="566896">
                <a:tc>
                  <a:txBody>
                    <a:bodyPr/>
                    <a:lstStyle/>
                    <a:p>
                      <a:r>
                        <a:rPr lang="en-US" sz="2000" b="0" u="none" dirty="0">
                          <a:solidFill>
                            <a:schemeClr val="tx1"/>
                          </a:solidFill>
                        </a:rPr>
                        <a:t>Contribution to the Sciences</a:t>
                      </a:r>
                    </a:p>
                  </a:txBody>
                  <a:tcPr marL="0" marR="0" marT="0" marB="0" anchor="ctr">
                    <a:lnL>
                      <a:noFill/>
                    </a:lnL>
                    <a:lnR>
                      <a:noFill/>
                    </a:lnR>
                    <a:lnT>
                      <a:noFill/>
                    </a:lnT>
                    <a:lnB>
                      <a:noFill/>
                    </a:lnB>
                  </a:tcPr>
                </a:tc>
                <a:tc>
                  <a:txBody>
                    <a:bodyPr/>
                    <a:lstStyle/>
                    <a:p>
                      <a:r>
                        <a:rPr lang="en-US" sz="2000" b="0" u="none" dirty="0">
                          <a:solidFill>
                            <a:schemeClr val="tx1"/>
                          </a:solidFill>
                        </a:rPr>
                        <a:t>Student Experiences Survey</a:t>
                      </a:r>
                    </a:p>
                  </a:txBody>
                  <a:tcPr marL="0" marR="0" marT="0" marB="0" anchor="ctr">
                    <a:lnL>
                      <a:noFill/>
                    </a:lnL>
                    <a:lnR>
                      <a:noFill/>
                    </a:lnR>
                    <a:lnT>
                      <a:noFill/>
                    </a:lnT>
                    <a:lnB>
                      <a:noFill/>
                    </a:lnB>
                  </a:tcPr>
                </a:tc>
              </a:tr>
              <a:tr h="566896">
                <a:tc>
                  <a:txBody>
                    <a:bodyPr/>
                    <a:lstStyle/>
                    <a:p>
                      <a:r>
                        <a:rPr lang="en-US" sz="2000" b="0" u="none" dirty="0">
                          <a:solidFill>
                            <a:schemeClr val="tx1"/>
                          </a:solidFill>
                        </a:rPr>
                        <a:t>Political and Social Involvement</a:t>
                      </a:r>
                    </a:p>
                  </a:txBody>
                  <a:tcPr marL="0" marR="0" marT="0" marB="0" anchor="ctr">
                    <a:lnL>
                      <a:noFill/>
                    </a:lnL>
                    <a:lnR>
                      <a:noFill/>
                    </a:lnR>
                    <a:lnT>
                      <a:noFill/>
                    </a:lnT>
                    <a:lnB>
                      <a:noFill/>
                    </a:lnB>
                  </a:tcPr>
                </a:tc>
                <a:tc>
                  <a:txBody>
                    <a:bodyPr/>
                    <a:lstStyle/>
                    <a:p>
                      <a:r>
                        <a:rPr lang="en-US" sz="2000" b="0" u="none" dirty="0">
                          <a:solidFill>
                            <a:schemeClr val="tx1"/>
                          </a:solidFill>
                        </a:rPr>
                        <a:t> </a:t>
                      </a:r>
                    </a:p>
                  </a:txBody>
                  <a:tcPr marL="0" marR="0" marT="0" marB="0" anchor="ctr">
                    <a:lnL>
                      <a:noFill/>
                    </a:lnL>
                    <a:lnR>
                      <a:noFill/>
                    </a:lnR>
                    <a:lnT>
                      <a:noFill/>
                    </a:lnT>
                    <a:lnB>
                      <a:noFill/>
                    </a:lnB>
                  </a:tcPr>
                </a:tc>
              </a:tr>
            </a:tbl>
          </a:graphicData>
        </a:graphic>
      </p:graphicFrame>
      <p:sp>
        <p:nvSpPr>
          <p:cNvPr id="3" name="TextBox 2"/>
          <p:cNvSpPr txBox="1"/>
          <p:nvPr/>
        </p:nvSpPr>
        <p:spPr>
          <a:xfrm>
            <a:off x="8077200" y="0"/>
            <a:ext cx="1066800" cy="338554"/>
          </a:xfrm>
          <a:prstGeom prst="rect">
            <a:avLst/>
          </a:prstGeom>
          <a:noFill/>
        </p:spPr>
        <p:txBody>
          <a:bodyPr wrap="square" rtlCol="0">
            <a:spAutoFit/>
          </a:bodyPr>
          <a:lstStyle/>
          <a:p>
            <a:r>
              <a:rPr lang="en-US" sz="1600" dirty="0" smtClean="0"/>
              <a:t>research</a:t>
            </a:r>
            <a:endParaRPr lang="en-US" sz="1600" dirty="0"/>
          </a:p>
        </p:txBody>
      </p:sp>
    </p:spTree>
    <p:extLst>
      <p:ext uri="{BB962C8B-B14F-4D97-AF65-F5344CB8AC3E}">
        <p14:creationId xmlns:p14="http://schemas.microsoft.com/office/powerpoint/2010/main" val="2746478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87400"/>
            <a:ext cx="9067800" cy="2873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077200" y="0"/>
            <a:ext cx="1066800" cy="338554"/>
          </a:xfrm>
          <a:prstGeom prst="rect">
            <a:avLst/>
          </a:prstGeom>
          <a:noFill/>
        </p:spPr>
        <p:txBody>
          <a:bodyPr wrap="square" rtlCol="0">
            <a:spAutoFit/>
          </a:bodyPr>
          <a:lstStyle/>
          <a:p>
            <a:r>
              <a:rPr lang="en-US" sz="1600" dirty="0" smtClean="0"/>
              <a:t>research</a:t>
            </a:r>
            <a:endParaRPr lang="en-US" sz="1600" dirty="0"/>
          </a:p>
        </p:txBody>
      </p:sp>
    </p:spTree>
    <p:extLst>
      <p:ext uri="{BB962C8B-B14F-4D97-AF65-F5344CB8AC3E}">
        <p14:creationId xmlns:p14="http://schemas.microsoft.com/office/powerpoint/2010/main" val="10016578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931" y="914400"/>
            <a:ext cx="8229600" cy="1143000"/>
          </a:xfrm>
        </p:spPr>
        <p:txBody>
          <a:bodyPr>
            <a:normAutofit fontScale="90000"/>
          </a:bodyPr>
          <a:lstStyle/>
          <a:p>
            <a:r>
              <a:rPr lang="en-US" b="1" u="sng" dirty="0" smtClean="0"/>
              <a:t>Are Student Self Report </a:t>
            </a:r>
            <a:r>
              <a:rPr lang="en-US" b="1" u="sng" dirty="0"/>
              <a:t>D</a:t>
            </a:r>
            <a:r>
              <a:rPr lang="en-US" b="1" u="sng" dirty="0" smtClean="0"/>
              <a:t>ata Valid?</a:t>
            </a:r>
            <a:endParaRPr lang="en-US" b="1" u="sng" dirty="0"/>
          </a:p>
        </p:txBody>
      </p:sp>
      <p:sp>
        <p:nvSpPr>
          <p:cNvPr id="3" name="Content Placeholder 2"/>
          <p:cNvSpPr>
            <a:spLocks noGrp="1"/>
          </p:cNvSpPr>
          <p:nvPr>
            <p:ph idx="1"/>
          </p:nvPr>
        </p:nvSpPr>
        <p:spPr>
          <a:xfrm>
            <a:off x="457200" y="2057400"/>
            <a:ext cx="8229600" cy="4068763"/>
          </a:xfrm>
        </p:spPr>
        <p:txBody>
          <a:bodyPr/>
          <a:lstStyle/>
          <a:p>
            <a:pPr marL="0" indent="0">
              <a:buNone/>
            </a:pPr>
            <a:r>
              <a:rPr lang="en-US" dirty="0" smtClean="0"/>
              <a:t>Pedagogies</a:t>
            </a:r>
          </a:p>
          <a:p>
            <a:pPr marL="0" indent="0">
              <a:buNone/>
            </a:pPr>
            <a:r>
              <a:rPr lang="en-US" dirty="0" smtClean="0"/>
              <a:t>			Supportive Practices</a:t>
            </a:r>
          </a:p>
          <a:p>
            <a:pPr marL="0" indent="0">
              <a:buNone/>
            </a:pPr>
            <a:endParaRPr lang="en-US" dirty="0"/>
          </a:p>
          <a:p>
            <a:pPr marL="0" indent="0">
              <a:buNone/>
            </a:pPr>
            <a:r>
              <a:rPr lang="en-US" dirty="0" smtClean="0"/>
              <a:t>						Assignments</a:t>
            </a:r>
            <a:endParaRPr lang="en-US" dirty="0"/>
          </a:p>
        </p:txBody>
      </p:sp>
      <p:pic>
        <p:nvPicPr>
          <p:cNvPr id="18434" name="Picture 2" descr="https://encrypted-tbn1.gstatic.com/images?q=tbn:ANd9GcRDodEG8jh7Gx8hIWKwAZTedDXCsXtj8z0yMN5qu7lR50_Xufo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353700"/>
            <a:ext cx="4648200" cy="30927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5638800"/>
            <a:ext cx="3009098" cy="718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077200" y="0"/>
            <a:ext cx="1066800" cy="338554"/>
          </a:xfrm>
          <a:prstGeom prst="rect">
            <a:avLst/>
          </a:prstGeom>
          <a:noFill/>
        </p:spPr>
        <p:txBody>
          <a:bodyPr wrap="square" rtlCol="0">
            <a:spAutoFit/>
          </a:bodyPr>
          <a:lstStyle/>
          <a:p>
            <a:r>
              <a:rPr lang="en-US" sz="1600" dirty="0" smtClean="0"/>
              <a:t>research</a:t>
            </a:r>
            <a:endParaRPr lang="en-US" sz="1600" dirty="0"/>
          </a:p>
        </p:txBody>
      </p:sp>
    </p:spTree>
    <p:extLst>
      <p:ext uri="{BB962C8B-B14F-4D97-AF65-F5344CB8AC3E}">
        <p14:creationId xmlns:p14="http://schemas.microsoft.com/office/powerpoint/2010/main" val="26851209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Student Self Report?</a:t>
            </a:r>
            <a:endParaRPr lang="en-US" b="1" u="sng" dirty="0"/>
          </a:p>
        </p:txBody>
      </p:sp>
      <p:sp>
        <p:nvSpPr>
          <p:cNvPr id="3" name="Content Placeholder 2"/>
          <p:cNvSpPr>
            <a:spLocks noGrp="1"/>
          </p:cNvSpPr>
          <p:nvPr>
            <p:ph idx="1"/>
          </p:nvPr>
        </p:nvSpPr>
        <p:spPr/>
        <p:txBody>
          <a:bodyPr>
            <a:normAutofit/>
          </a:bodyPr>
          <a:lstStyle/>
          <a:p>
            <a:pPr marL="0" indent="0" algn="ctr">
              <a:buNone/>
            </a:pPr>
            <a:r>
              <a:rPr lang="en-US" dirty="0"/>
              <a:t>L</a:t>
            </a:r>
            <a:r>
              <a:rPr lang="en-US" dirty="0" smtClean="0"/>
              <a:t>ongitudinal </a:t>
            </a:r>
            <a:r>
              <a:rPr lang="en-US" dirty="0"/>
              <a:t>sample of over 3,000 first-year college </a:t>
            </a:r>
            <a:r>
              <a:rPr lang="en-US" dirty="0" smtClean="0"/>
              <a:t>students: </a:t>
            </a:r>
          </a:p>
          <a:p>
            <a:pPr marL="0" indent="0" algn="ctr">
              <a:buNone/>
            </a:pPr>
            <a:r>
              <a:rPr lang="en-US" sz="2800" i="1" dirty="0" smtClean="0"/>
              <a:t>“Across several cognitive </a:t>
            </a:r>
            <a:r>
              <a:rPr lang="en-US" sz="2800" i="1" dirty="0"/>
              <a:t>and </a:t>
            </a:r>
            <a:r>
              <a:rPr lang="en-US" sz="2800" i="1" dirty="0" smtClean="0"/>
              <a:t>non-cognitive </a:t>
            </a:r>
            <a:r>
              <a:rPr lang="en-US" sz="2800" i="1" dirty="0"/>
              <a:t>outcomes, the correlations between </a:t>
            </a:r>
            <a:r>
              <a:rPr lang="en-US" sz="2800" i="1" dirty="0" smtClean="0"/>
              <a:t>self-reported and </a:t>
            </a:r>
            <a:r>
              <a:rPr lang="en-US" sz="2800" i="1" dirty="0"/>
              <a:t>longitudinal gains are small or virtually zero”</a:t>
            </a:r>
          </a:p>
        </p:txBody>
      </p:sp>
      <p:pic>
        <p:nvPicPr>
          <p:cNvPr id="19458" name="Picture 2" descr="http://nbcprosoccertalk.files.wordpress.com/2012/08/thumbs-dow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6450" y="4379627"/>
            <a:ext cx="2230950" cy="20975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428387"/>
            <a:ext cx="3009098" cy="718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077200" y="0"/>
            <a:ext cx="1066800" cy="338554"/>
          </a:xfrm>
          <a:prstGeom prst="rect">
            <a:avLst/>
          </a:prstGeom>
          <a:noFill/>
        </p:spPr>
        <p:txBody>
          <a:bodyPr wrap="square" rtlCol="0">
            <a:spAutoFit/>
          </a:bodyPr>
          <a:lstStyle/>
          <a:p>
            <a:r>
              <a:rPr lang="en-US" sz="1600" dirty="0" smtClean="0"/>
              <a:t>research</a:t>
            </a:r>
            <a:endParaRPr lang="en-US" sz="1600" dirty="0"/>
          </a:p>
        </p:txBody>
      </p:sp>
    </p:spTree>
    <p:extLst>
      <p:ext uri="{BB962C8B-B14F-4D97-AF65-F5344CB8AC3E}">
        <p14:creationId xmlns:p14="http://schemas.microsoft.com/office/powerpoint/2010/main" val="26704125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14600"/>
            <a:ext cx="8229600" cy="1143000"/>
          </a:xfrm>
        </p:spPr>
        <p:txBody>
          <a:bodyPr/>
          <a:lstStyle/>
          <a:p>
            <a:r>
              <a:rPr lang="en-US" dirty="0" smtClean="0"/>
              <a:t>Liberal Arts Outcomes?</a:t>
            </a:r>
            <a:endParaRPr lang="en-US" dirty="0"/>
          </a:p>
        </p:txBody>
      </p:sp>
      <p:sp>
        <p:nvSpPr>
          <p:cNvPr id="3" name="TextBox 2"/>
          <p:cNvSpPr txBox="1"/>
          <p:nvPr/>
        </p:nvSpPr>
        <p:spPr>
          <a:xfrm>
            <a:off x="8077200" y="0"/>
            <a:ext cx="1066800" cy="338554"/>
          </a:xfrm>
          <a:prstGeom prst="rect">
            <a:avLst/>
          </a:prstGeom>
          <a:noFill/>
        </p:spPr>
        <p:txBody>
          <a:bodyPr wrap="square" rtlCol="0">
            <a:spAutoFit/>
          </a:bodyPr>
          <a:lstStyle/>
          <a:p>
            <a:r>
              <a:rPr lang="en-US" sz="1600" dirty="0" smtClean="0"/>
              <a:t>research</a:t>
            </a:r>
            <a:endParaRPr lang="en-US" sz="1600" dirty="0"/>
          </a:p>
        </p:txBody>
      </p:sp>
    </p:spTree>
    <p:extLst>
      <p:ext uri="{BB962C8B-B14F-4D97-AF65-F5344CB8AC3E}">
        <p14:creationId xmlns:p14="http://schemas.microsoft.com/office/powerpoint/2010/main" val="38050236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97" y="11723"/>
            <a:ext cx="9156215" cy="660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899183"/>
            <a:ext cx="6934200" cy="1815882"/>
          </a:xfrm>
          <a:prstGeom prst="rect">
            <a:avLst/>
          </a:prstGeom>
          <a:solidFill>
            <a:schemeClr val="accent1">
              <a:lumMod val="40000"/>
              <a:lumOff val="60000"/>
            </a:schemeClr>
          </a:solidFill>
        </p:spPr>
        <p:txBody>
          <a:bodyPr wrap="square" rtlCol="0">
            <a:spAutoFit/>
          </a:bodyPr>
          <a:lstStyle/>
          <a:p>
            <a:pPr marL="342900" indent="-342900">
              <a:buAutoNum type="arabicPeriod"/>
            </a:pPr>
            <a:r>
              <a:rPr lang="en-US" sz="2800" dirty="0" smtClean="0"/>
              <a:t>Students did not learn in many areas</a:t>
            </a:r>
          </a:p>
          <a:p>
            <a:endParaRPr lang="en-US" sz="2800" dirty="0" smtClean="0"/>
          </a:p>
          <a:p>
            <a:r>
              <a:rPr lang="en-US" sz="2800" dirty="0" smtClean="0"/>
              <a:t>2.  Variability within institutions is greater than     	between institutions</a:t>
            </a:r>
            <a:endParaRPr lang="en-US" sz="2800" dirty="0"/>
          </a:p>
        </p:txBody>
      </p:sp>
      <p:sp>
        <p:nvSpPr>
          <p:cNvPr id="5" name="TextBox 4"/>
          <p:cNvSpPr txBox="1"/>
          <p:nvPr/>
        </p:nvSpPr>
        <p:spPr>
          <a:xfrm>
            <a:off x="8143837" y="457200"/>
            <a:ext cx="1066800" cy="338554"/>
          </a:xfrm>
          <a:prstGeom prst="rect">
            <a:avLst/>
          </a:prstGeom>
          <a:noFill/>
        </p:spPr>
        <p:txBody>
          <a:bodyPr wrap="square" rtlCol="0">
            <a:spAutoFit/>
          </a:bodyPr>
          <a:lstStyle/>
          <a:p>
            <a:r>
              <a:rPr lang="en-US" sz="1600" dirty="0" smtClean="0"/>
              <a:t>research</a:t>
            </a:r>
            <a:endParaRPr lang="en-US" sz="1600" dirty="0"/>
          </a:p>
        </p:txBody>
      </p:sp>
    </p:spTree>
    <p:extLst>
      <p:ext uri="{BB962C8B-B14F-4D97-AF65-F5344CB8AC3E}">
        <p14:creationId xmlns:p14="http://schemas.microsoft.com/office/powerpoint/2010/main" val="126032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5943600" cy="1143000"/>
          </a:xfrm>
        </p:spPr>
        <p:txBody>
          <a:bodyPr/>
          <a:lstStyle/>
          <a:p>
            <a:r>
              <a:rPr lang="en-US" dirty="0" smtClean="0"/>
              <a:t>Outcomes</a:t>
            </a:r>
            <a:endParaRPr lang="en-US" dirty="0"/>
          </a:p>
        </p:txBody>
      </p:sp>
      <p:sp>
        <p:nvSpPr>
          <p:cNvPr id="3" name="Content Placeholder 2"/>
          <p:cNvSpPr>
            <a:spLocks noGrp="1"/>
          </p:cNvSpPr>
          <p:nvPr>
            <p:ph idx="1"/>
          </p:nvPr>
        </p:nvSpPr>
        <p:spPr>
          <a:xfrm>
            <a:off x="533400" y="1295400"/>
            <a:ext cx="8229600" cy="4525963"/>
          </a:xfrm>
        </p:spPr>
        <p:txBody>
          <a:bodyPr>
            <a:normAutofit fontScale="92500"/>
          </a:bodyPr>
          <a:lstStyle/>
          <a:p>
            <a:r>
              <a:rPr lang="en-US" sz="2400" dirty="0"/>
              <a:t>Comprehend the </a:t>
            </a:r>
            <a:r>
              <a:rPr lang="en-US" sz="2400" u="sng" dirty="0"/>
              <a:t>historical </a:t>
            </a:r>
            <a:r>
              <a:rPr lang="en-US" sz="2400" dirty="0"/>
              <a:t>trends in public </a:t>
            </a:r>
            <a:r>
              <a:rPr lang="en-US" sz="2400" dirty="0" smtClean="0"/>
              <a:t>policy and perceptions around general education student </a:t>
            </a:r>
            <a:r>
              <a:rPr lang="en-US" sz="2400" dirty="0"/>
              <a:t>learning over time.</a:t>
            </a:r>
          </a:p>
          <a:p>
            <a:pPr marL="0" indent="0">
              <a:buNone/>
            </a:pPr>
            <a:endParaRPr lang="en-US" sz="2400" dirty="0" smtClean="0"/>
          </a:p>
          <a:p>
            <a:r>
              <a:rPr lang="en-US" sz="2400" dirty="0"/>
              <a:t>Understand and articulate </a:t>
            </a:r>
            <a:r>
              <a:rPr lang="en-US" sz="2400" u="sng" dirty="0"/>
              <a:t>research</a:t>
            </a:r>
            <a:r>
              <a:rPr lang="en-US" sz="2400" dirty="0"/>
              <a:t> of student learning in general education that underpins strategies being utilized by institutions.</a:t>
            </a:r>
          </a:p>
          <a:p>
            <a:pPr marL="0" indent="0">
              <a:buNone/>
            </a:pPr>
            <a:endParaRPr lang="en-US" sz="2400" dirty="0"/>
          </a:p>
          <a:p>
            <a:r>
              <a:rPr lang="en-US" sz="2400" dirty="0" smtClean="0"/>
              <a:t>Describe key elements to successfully </a:t>
            </a:r>
            <a:r>
              <a:rPr lang="en-US" sz="2400" u="sng" dirty="0" smtClean="0"/>
              <a:t>implement </a:t>
            </a:r>
            <a:r>
              <a:rPr lang="en-US" sz="2400" dirty="0" smtClean="0"/>
              <a:t>initiatives to understand student learning in general education.</a:t>
            </a:r>
          </a:p>
          <a:p>
            <a:pPr marL="0" indent="0">
              <a:buNone/>
            </a:pPr>
            <a:endParaRPr lang="en-US" sz="2400" dirty="0" smtClean="0"/>
          </a:p>
          <a:p>
            <a:r>
              <a:rPr lang="en-US" sz="2400" dirty="0" smtClean="0"/>
              <a:t>Analyze conditions in a higher education environment and develop </a:t>
            </a:r>
            <a:r>
              <a:rPr lang="en-US" sz="2400" u="sng" dirty="0" smtClean="0"/>
              <a:t>ideas to improve </a:t>
            </a:r>
            <a:r>
              <a:rPr lang="en-US" sz="2400" dirty="0" smtClean="0"/>
              <a:t>student learning in general education.</a:t>
            </a:r>
          </a:p>
          <a:p>
            <a:pPr marL="0" indent="0">
              <a:buNone/>
            </a:pPr>
            <a:endParaRPr lang="en-US" sz="2400" dirty="0" smtClean="0"/>
          </a:p>
          <a:p>
            <a:pPr marL="0" indent="0">
              <a:buNone/>
            </a:pPr>
            <a:endParaRPr lang="en-US" sz="2400" dirty="0" smtClean="0"/>
          </a:p>
          <a:p>
            <a:pPr marL="0" indent="0">
              <a:buNone/>
            </a:pPr>
            <a:endParaRPr lang="en-US" dirty="0"/>
          </a:p>
        </p:txBody>
      </p:sp>
    </p:spTree>
    <p:extLst>
      <p:ext uri="{BB962C8B-B14F-4D97-AF65-F5344CB8AC3E}">
        <p14:creationId xmlns:p14="http://schemas.microsoft.com/office/powerpoint/2010/main" val="5959676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514600"/>
            <a:ext cx="8229600" cy="1143000"/>
          </a:xfrm>
        </p:spPr>
        <p:txBody>
          <a:bodyPr/>
          <a:lstStyle/>
          <a:p>
            <a:r>
              <a:rPr lang="en-US" dirty="0" smtClean="0"/>
              <a:t>Use of Data?</a:t>
            </a:r>
            <a:endParaRPr lang="en-US" dirty="0"/>
          </a:p>
        </p:txBody>
      </p:sp>
      <p:sp>
        <p:nvSpPr>
          <p:cNvPr id="3" name="TextBox 2"/>
          <p:cNvSpPr txBox="1"/>
          <p:nvPr/>
        </p:nvSpPr>
        <p:spPr>
          <a:xfrm>
            <a:off x="8077200" y="0"/>
            <a:ext cx="1066800" cy="338554"/>
          </a:xfrm>
          <a:prstGeom prst="rect">
            <a:avLst/>
          </a:prstGeom>
          <a:noFill/>
        </p:spPr>
        <p:txBody>
          <a:bodyPr wrap="square" rtlCol="0">
            <a:spAutoFit/>
          </a:bodyPr>
          <a:lstStyle/>
          <a:p>
            <a:r>
              <a:rPr lang="en-US" sz="1600" dirty="0" smtClean="0"/>
              <a:t>research</a:t>
            </a:r>
            <a:endParaRPr lang="en-US" sz="1600" dirty="0"/>
          </a:p>
        </p:txBody>
      </p:sp>
    </p:spTree>
    <p:extLst>
      <p:ext uri="{BB962C8B-B14F-4D97-AF65-F5344CB8AC3E}">
        <p14:creationId xmlns:p14="http://schemas.microsoft.com/office/powerpoint/2010/main" val="9435099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4517" y="838200"/>
            <a:ext cx="8229600" cy="5562600"/>
          </a:xfrm>
        </p:spPr>
        <p:txBody>
          <a:bodyPr>
            <a:normAutofit/>
          </a:bodyPr>
          <a:lstStyle/>
          <a:p>
            <a:pPr marL="0" indent="0">
              <a:buNone/>
            </a:pPr>
            <a:r>
              <a:rPr lang="en-US" sz="2800" b="1" u="sng" dirty="0" smtClean="0"/>
              <a:t>Institutions Often Do Not Use the Data They Have</a:t>
            </a:r>
          </a:p>
          <a:p>
            <a:pPr marL="0" indent="0">
              <a:buNone/>
            </a:pPr>
            <a:endParaRPr lang="en-US" sz="2800" dirty="0"/>
          </a:p>
          <a:p>
            <a:pPr marL="0" indent="0">
              <a:buNone/>
            </a:pPr>
            <a:r>
              <a:rPr lang="en-US" sz="2800" dirty="0" smtClean="0"/>
              <a:t>Very few institutions even utilized actionable data</a:t>
            </a:r>
          </a:p>
          <a:p>
            <a:pPr marL="0" indent="0">
              <a:buNone/>
            </a:pPr>
            <a:endParaRPr lang="en-US" dirty="0"/>
          </a:p>
          <a:p>
            <a:pPr marL="0" indent="0">
              <a:buNone/>
            </a:pPr>
            <a:r>
              <a:rPr lang="en-US" dirty="0" smtClean="0"/>
              <a:t>Even information we already know – anecdotes confirmed by data – frequently do not change practice</a:t>
            </a:r>
          </a:p>
          <a:p>
            <a:pPr marL="0" indent="0">
              <a:buNone/>
            </a:pPr>
            <a:endParaRPr lang="en-US" dirty="0" smtClean="0"/>
          </a:p>
          <a:p>
            <a:pPr marL="0" indent="0">
              <a:buNone/>
            </a:pPr>
            <a:endParaRPr lang="en-US" dirty="0" smtClean="0"/>
          </a:p>
          <a:p>
            <a:pPr marL="0" indent="0">
              <a:buNone/>
            </a:pPr>
            <a:endParaRPr lang="en-US" i="1" dirty="0"/>
          </a:p>
          <a:p>
            <a:pPr marL="0" indent="0">
              <a:buNone/>
            </a:pPr>
            <a:endParaRPr lang="en-US" i="1" dirty="0" smtClean="0"/>
          </a:p>
          <a:p>
            <a:pPr marL="0" indent="0">
              <a:buNone/>
            </a:pPr>
            <a:endParaRPr lang="en-US" i="1" dirty="0" smtClean="0"/>
          </a:p>
        </p:txBody>
      </p:sp>
      <p:sp>
        <p:nvSpPr>
          <p:cNvPr id="4" name="TextBox 3"/>
          <p:cNvSpPr txBox="1"/>
          <p:nvPr/>
        </p:nvSpPr>
        <p:spPr>
          <a:xfrm>
            <a:off x="-14140" y="1676400"/>
            <a:ext cx="9144000" cy="892552"/>
          </a:xfrm>
          <a:prstGeom prst="rect">
            <a:avLst/>
          </a:prstGeom>
          <a:solidFill>
            <a:schemeClr val="accent1">
              <a:lumMod val="40000"/>
              <a:lumOff val="60000"/>
            </a:schemeClr>
          </a:solidFill>
        </p:spPr>
        <p:txBody>
          <a:bodyPr wrap="square" rtlCol="0">
            <a:spAutoFit/>
          </a:bodyPr>
          <a:lstStyle/>
          <a:p>
            <a:r>
              <a:rPr lang="en-US" sz="5200" dirty="0" smtClean="0"/>
              <a:t>MORE data is not always helpful</a:t>
            </a:r>
            <a:endParaRPr lang="en-US" sz="5200" dirty="0"/>
          </a:p>
        </p:txBody>
      </p:sp>
      <p:sp>
        <p:nvSpPr>
          <p:cNvPr id="5" name="TextBox 4"/>
          <p:cNvSpPr txBox="1"/>
          <p:nvPr/>
        </p:nvSpPr>
        <p:spPr>
          <a:xfrm>
            <a:off x="8077200" y="0"/>
            <a:ext cx="1066800" cy="338554"/>
          </a:xfrm>
          <a:prstGeom prst="rect">
            <a:avLst/>
          </a:prstGeom>
          <a:noFill/>
        </p:spPr>
        <p:txBody>
          <a:bodyPr wrap="square" rtlCol="0">
            <a:spAutoFit/>
          </a:bodyPr>
          <a:lstStyle/>
          <a:p>
            <a:r>
              <a:rPr lang="en-US" sz="1600" dirty="0" smtClean="0"/>
              <a:t>research</a:t>
            </a:r>
            <a:endParaRPr lang="en-US" sz="1600" dirty="0"/>
          </a:p>
        </p:txBody>
      </p:sp>
    </p:spTree>
    <p:extLst>
      <p:ext uri="{BB962C8B-B14F-4D97-AF65-F5344CB8AC3E}">
        <p14:creationId xmlns:p14="http://schemas.microsoft.com/office/powerpoint/2010/main" val="172070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fontScale="90000"/>
          </a:bodyPr>
          <a:lstStyle/>
          <a:p>
            <a:r>
              <a:rPr lang="en-US" dirty="0" smtClean="0"/>
              <a:t>Lessons?</a:t>
            </a:r>
            <a:endParaRPr lang="en-US" dirty="0"/>
          </a:p>
        </p:txBody>
      </p:sp>
      <p:sp>
        <p:nvSpPr>
          <p:cNvPr id="3" name="Content Placeholder 2"/>
          <p:cNvSpPr>
            <a:spLocks noGrp="1"/>
          </p:cNvSpPr>
          <p:nvPr>
            <p:ph idx="1"/>
          </p:nvPr>
        </p:nvSpPr>
        <p:spPr>
          <a:xfrm>
            <a:off x="457200" y="838200"/>
            <a:ext cx="8229600" cy="5715000"/>
          </a:xfrm>
        </p:spPr>
        <p:txBody>
          <a:bodyPr>
            <a:normAutofit lnSpcReduction="10000"/>
          </a:bodyPr>
          <a:lstStyle/>
          <a:p>
            <a:pPr marL="0" indent="0">
              <a:buNone/>
            </a:pPr>
            <a:r>
              <a:rPr lang="en-US" b="1" u="sng" dirty="0" smtClean="0"/>
              <a:t>Student Self Report Data </a:t>
            </a:r>
          </a:p>
          <a:p>
            <a:pPr marL="0" indent="0">
              <a:buNone/>
            </a:pPr>
            <a:r>
              <a:rPr lang="en-US" dirty="0"/>
              <a:t>	T</a:t>
            </a:r>
            <a:r>
              <a:rPr lang="en-US" dirty="0" smtClean="0"/>
              <a:t>eaching environment and pedagogy</a:t>
            </a:r>
          </a:p>
          <a:p>
            <a:pPr marL="0" indent="0">
              <a:buNone/>
            </a:pPr>
            <a:endParaRPr lang="en-US" dirty="0"/>
          </a:p>
          <a:p>
            <a:pPr marL="0" indent="0">
              <a:buNone/>
            </a:pPr>
            <a:r>
              <a:rPr lang="en-US" b="1" u="sng" dirty="0" smtClean="0"/>
              <a:t>Authentic </a:t>
            </a:r>
            <a:r>
              <a:rPr lang="en-US" b="1" u="sng" dirty="0"/>
              <a:t>S</a:t>
            </a:r>
            <a:r>
              <a:rPr lang="en-US" b="1" u="sng" dirty="0" smtClean="0"/>
              <a:t>tudent Evidence</a:t>
            </a:r>
          </a:p>
          <a:p>
            <a:pPr marL="0" indent="0">
              <a:buNone/>
            </a:pPr>
            <a:r>
              <a:rPr lang="en-US" dirty="0"/>
              <a:t>	</a:t>
            </a:r>
            <a:r>
              <a:rPr lang="en-US" dirty="0" smtClean="0"/>
              <a:t>Learning</a:t>
            </a:r>
          </a:p>
          <a:p>
            <a:pPr marL="0" indent="0">
              <a:buNone/>
            </a:pPr>
            <a:endParaRPr lang="en-US" dirty="0" smtClean="0"/>
          </a:p>
          <a:p>
            <a:pPr marL="0" indent="0">
              <a:buNone/>
            </a:pPr>
            <a:r>
              <a:rPr lang="en-US" b="1" u="sng" dirty="0" smtClean="0"/>
              <a:t>Create Actionable </a:t>
            </a:r>
            <a:r>
              <a:rPr lang="en-US" b="1" u="sng" dirty="0"/>
              <a:t>P</a:t>
            </a:r>
            <a:r>
              <a:rPr lang="en-US" b="1" u="sng" dirty="0" smtClean="0"/>
              <a:t>rocess </a:t>
            </a:r>
          </a:p>
          <a:p>
            <a:pPr marL="0" indent="0">
              <a:buNone/>
            </a:pPr>
            <a:r>
              <a:rPr lang="en-US" dirty="0" smtClean="0"/>
              <a:t>1.  Teaching and learning data faculty hunger to 	know</a:t>
            </a:r>
          </a:p>
          <a:p>
            <a:pPr marL="0" indent="0">
              <a:buNone/>
            </a:pPr>
            <a:r>
              <a:rPr lang="en-US" dirty="0" smtClean="0"/>
              <a:t>2.  How student learning data speaks to these 	questions</a:t>
            </a:r>
            <a:endParaRPr lang="en-US" dirty="0"/>
          </a:p>
        </p:txBody>
      </p:sp>
      <p:pic>
        <p:nvPicPr>
          <p:cNvPr id="1026" name="Picture 2" descr="https://encrypted-tbn1.gstatic.com/images?q=tbn:ANd9GcSpRb3WKByfVRVdhQzgJO0Op4d5dwNM4t5RsePZz4tpRNdW921zf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5345" y="0"/>
            <a:ext cx="20639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hristopherboyer.com/wp-content/uploads/2013/06/eviden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5345" y="2438400"/>
            <a:ext cx="1581150" cy="15811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077200" y="0"/>
            <a:ext cx="1066800" cy="338554"/>
          </a:xfrm>
          <a:prstGeom prst="rect">
            <a:avLst/>
          </a:prstGeom>
          <a:noFill/>
        </p:spPr>
        <p:txBody>
          <a:bodyPr wrap="square" rtlCol="0">
            <a:spAutoFit/>
          </a:bodyPr>
          <a:lstStyle/>
          <a:p>
            <a:r>
              <a:rPr lang="en-US" sz="1600" dirty="0" smtClean="0"/>
              <a:t>research</a:t>
            </a:r>
            <a:endParaRPr lang="en-US" sz="1600" dirty="0"/>
          </a:p>
        </p:txBody>
      </p:sp>
    </p:spTree>
    <p:extLst>
      <p:ext uri="{BB962C8B-B14F-4D97-AF65-F5344CB8AC3E}">
        <p14:creationId xmlns:p14="http://schemas.microsoft.com/office/powerpoint/2010/main" val="83912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0"/>
            <a:ext cx="8229600" cy="1143000"/>
          </a:xfrm>
        </p:spPr>
        <p:txBody>
          <a:bodyPr/>
          <a:lstStyle/>
          <a:p>
            <a:r>
              <a:rPr lang="en-US" dirty="0" smtClean="0"/>
              <a:t>What Works?</a:t>
            </a:r>
            <a:endParaRPr lang="en-US" dirty="0"/>
          </a:p>
        </p:txBody>
      </p:sp>
      <p:sp>
        <p:nvSpPr>
          <p:cNvPr id="3" name="TextBox 2"/>
          <p:cNvSpPr txBox="1"/>
          <p:nvPr/>
        </p:nvSpPr>
        <p:spPr>
          <a:xfrm>
            <a:off x="7924800" y="0"/>
            <a:ext cx="1219200" cy="338554"/>
          </a:xfrm>
          <a:prstGeom prst="rect">
            <a:avLst/>
          </a:prstGeom>
          <a:noFill/>
        </p:spPr>
        <p:txBody>
          <a:bodyPr wrap="square" rtlCol="0">
            <a:spAutoFit/>
          </a:bodyPr>
          <a:lstStyle/>
          <a:p>
            <a:r>
              <a:rPr lang="en-US" sz="1600" dirty="0" smtClean="0"/>
              <a:t>implement</a:t>
            </a:r>
            <a:endParaRPr lang="en-US" sz="1600" dirty="0"/>
          </a:p>
        </p:txBody>
      </p:sp>
    </p:spTree>
    <p:extLst>
      <p:ext uri="{BB962C8B-B14F-4D97-AF65-F5344CB8AC3E}">
        <p14:creationId xmlns:p14="http://schemas.microsoft.com/office/powerpoint/2010/main" val="29438071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0"/>
            <a:ext cx="9372600" cy="6424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924800" y="0"/>
            <a:ext cx="1219200" cy="338554"/>
          </a:xfrm>
          <a:prstGeom prst="rect">
            <a:avLst/>
          </a:prstGeom>
          <a:noFill/>
        </p:spPr>
        <p:txBody>
          <a:bodyPr wrap="square" rtlCol="0">
            <a:spAutoFit/>
          </a:bodyPr>
          <a:lstStyle/>
          <a:p>
            <a:r>
              <a:rPr lang="en-US" sz="1600" dirty="0" smtClean="0"/>
              <a:t>implement</a:t>
            </a:r>
            <a:endParaRPr lang="en-US" sz="1600" dirty="0"/>
          </a:p>
        </p:txBody>
      </p:sp>
    </p:spTree>
    <p:extLst>
      <p:ext uri="{BB962C8B-B14F-4D97-AF65-F5344CB8AC3E}">
        <p14:creationId xmlns:p14="http://schemas.microsoft.com/office/powerpoint/2010/main" val="35404244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304800"/>
            <a:ext cx="4953000" cy="1143000"/>
          </a:xfrm>
        </p:spPr>
        <p:txBody>
          <a:bodyPr>
            <a:normAutofit/>
          </a:bodyPr>
          <a:lstStyle/>
          <a:p>
            <a:r>
              <a:rPr lang="en-US" sz="3200" dirty="0" err="1" smtClean="0"/>
              <a:t>Chickering</a:t>
            </a:r>
            <a:r>
              <a:rPr lang="en-US" sz="3200" dirty="0" smtClean="0"/>
              <a:t> &amp; </a:t>
            </a:r>
            <a:r>
              <a:rPr lang="en-US" sz="3200" dirty="0" err="1" smtClean="0"/>
              <a:t>Gamson</a:t>
            </a:r>
            <a:r>
              <a:rPr lang="en-US" sz="3200" dirty="0" smtClean="0"/>
              <a:t> (1987)</a:t>
            </a:r>
            <a:br>
              <a:rPr lang="en-US" sz="3200" dirty="0" smtClean="0"/>
            </a:br>
            <a:r>
              <a:rPr lang="en-US" sz="3200" dirty="0" smtClean="0"/>
              <a:t>Good Teaching Practice</a:t>
            </a:r>
            <a:endParaRPr lang="en-US" sz="3200" dirty="0"/>
          </a:p>
        </p:txBody>
      </p:sp>
      <p:sp>
        <p:nvSpPr>
          <p:cNvPr id="3" name="Content Placeholder 2"/>
          <p:cNvSpPr>
            <a:spLocks noGrp="1"/>
          </p:cNvSpPr>
          <p:nvPr>
            <p:ph idx="1"/>
          </p:nvPr>
        </p:nvSpPr>
        <p:spPr>
          <a:xfrm>
            <a:off x="685800" y="1752600"/>
            <a:ext cx="8229600" cy="4525963"/>
          </a:xfrm>
        </p:spPr>
        <p:txBody>
          <a:bodyPr>
            <a:normAutofit fontScale="92500"/>
          </a:bodyPr>
          <a:lstStyle/>
          <a:p>
            <a:pPr marL="0" indent="0">
              <a:buNone/>
            </a:pPr>
            <a:r>
              <a:rPr lang="en-US" b="1" dirty="0" smtClean="0"/>
              <a:t>1. </a:t>
            </a:r>
            <a:r>
              <a:rPr lang="en-US" b="1" dirty="0"/>
              <a:t>I</a:t>
            </a:r>
            <a:r>
              <a:rPr lang="en-US" b="1" dirty="0" smtClean="0"/>
              <a:t>nteraction between students </a:t>
            </a:r>
            <a:r>
              <a:rPr lang="en-US" b="1" dirty="0"/>
              <a:t>and faculty.</a:t>
            </a:r>
            <a:endParaRPr lang="en-US" dirty="0"/>
          </a:p>
          <a:p>
            <a:pPr marL="0" indent="0">
              <a:buNone/>
            </a:pPr>
            <a:r>
              <a:rPr lang="en-US" b="1" dirty="0" smtClean="0"/>
              <a:t>2. Interaction </a:t>
            </a:r>
            <a:r>
              <a:rPr lang="en-US" b="1" dirty="0"/>
              <a:t>and </a:t>
            </a:r>
            <a:r>
              <a:rPr lang="en-US" b="1" dirty="0" smtClean="0"/>
              <a:t>collaboration between </a:t>
            </a:r>
            <a:r>
              <a:rPr lang="en-US" b="1" dirty="0"/>
              <a:t>students.</a:t>
            </a:r>
            <a:endParaRPr lang="en-US" dirty="0"/>
          </a:p>
          <a:p>
            <a:pPr marL="0" indent="0">
              <a:buNone/>
            </a:pPr>
            <a:r>
              <a:rPr lang="en-US" b="1" dirty="0" smtClean="0"/>
              <a:t>3</a:t>
            </a:r>
            <a:r>
              <a:rPr lang="en-US" b="1" dirty="0"/>
              <a:t>. </a:t>
            </a:r>
            <a:r>
              <a:rPr lang="en-US" b="1" dirty="0" smtClean="0"/>
              <a:t>Active </a:t>
            </a:r>
            <a:r>
              <a:rPr lang="en-US" b="1" dirty="0"/>
              <a:t>learning techniques.</a:t>
            </a:r>
            <a:endParaRPr lang="en-US" dirty="0"/>
          </a:p>
          <a:p>
            <a:pPr marL="0" indent="0">
              <a:buNone/>
            </a:pPr>
            <a:r>
              <a:rPr lang="en-US" b="1" dirty="0" smtClean="0"/>
              <a:t>4</a:t>
            </a:r>
            <a:r>
              <a:rPr lang="en-US" b="1" dirty="0"/>
              <a:t>. </a:t>
            </a:r>
            <a:r>
              <a:rPr lang="en-US" b="1" dirty="0" smtClean="0"/>
              <a:t>Prompt </a:t>
            </a:r>
            <a:r>
              <a:rPr lang="en-US" b="1" dirty="0"/>
              <a:t>feedback.</a:t>
            </a:r>
            <a:endParaRPr lang="en-US" dirty="0"/>
          </a:p>
          <a:p>
            <a:pPr marL="0" indent="0">
              <a:buNone/>
            </a:pPr>
            <a:r>
              <a:rPr lang="en-US" b="1" dirty="0" smtClean="0"/>
              <a:t>5</a:t>
            </a:r>
            <a:r>
              <a:rPr lang="en-US" b="1" dirty="0"/>
              <a:t>. </a:t>
            </a:r>
            <a:r>
              <a:rPr lang="en-US" b="1" dirty="0" smtClean="0"/>
              <a:t>Emphasizes </a:t>
            </a:r>
            <a:r>
              <a:rPr lang="en-US" b="1" dirty="0"/>
              <a:t>time on task.</a:t>
            </a:r>
            <a:endParaRPr lang="en-US" dirty="0"/>
          </a:p>
          <a:p>
            <a:pPr marL="0" indent="0">
              <a:buNone/>
            </a:pPr>
            <a:r>
              <a:rPr lang="en-US" b="1" dirty="0" smtClean="0"/>
              <a:t>6</a:t>
            </a:r>
            <a:r>
              <a:rPr lang="en-US" b="1" dirty="0"/>
              <a:t>. </a:t>
            </a:r>
            <a:r>
              <a:rPr lang="en-US" b="1" dirty="0" smtClean="0"/>
              <a:t>Communicates </a:t>
            </a:r>
            <a:r>
              <a:rPr lang="en-US" b="1" dirty="0"/>
              <a:t>high expectations.</a:t>
            </a:r>
            <a:endParaRPr lang="en-US" dirty="0"/>
          </a:p>
          <a:p>
            <a:pPr marL="0" indent="0">
              <a:buNone/>
            </a:pPr>
            <a:r>
              <a:rPr lang="en-US" b="1" dirty="0" smtClean="0"/>
              <a:t>7</a:t>
            </a:r>
            <a:r>
              <a:rPr lang="en-US" b="1" dirty="0"/>
              <a:t>. </a:t>
            </a:r>
            <a:r>
              <a:rPr lang="en-US" b="1" dirty="0" smtClean="0"/>
              <a:t>Respects </a:t>
            </a:r>
            <a:r>
              <a:rPr lang="en-US" b="1" dirty="0"/>
              <a:t>diversity --- talents, </a:t>
            </a:r>
            <a:r>
              <a:rPr lang="en-US" b="1" dirty="0" smtClean="0"/>
              <a:t>experience</a:t>
            </a:r>
            <a:r>
              <a:rPr lang="en-US" b="1" dirty="0"/>
              <a:t>, and </a:t>
            </a:r>
            <a:r>
              <a:rPr lang="en-US" b="1" dirty="0" smtClean="0"/>
              <a:t>	ways </a:t>
            </a:r>
            <a:r>
              <a:rPr lang="en-US" b="1" dirty="0"/>
              <a:t>of learning.</a:t>
            </a:r>
            <a:endParaRPr lang="en-US" dirty="0"/>
          </a:p>
          <a:p>
            <a:pPr marL="0" indent="0">
              <a:buNone/>
            </a:pPr>
            <a:endParaRPr lang="en-US" dirty="0"/>
          </a:p>
        </p:txBody>
      </p:sp>
    </p:spTree>
    <p:extLst>
      <p:ext uri="{BB962C8B-B14F-4D97-AF65-F5344CB8AC3E}">
        <p14:creationId xmlns:p14="http://schemas.microsoft.com/office/powerpoint/2010/main" val="28499314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thumb9.shutterstock.com/display_pic_with_logo/504736/157720016/stock-photo-blured-text-with-focus-on-focus-157720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24000"/>
            <a:ext cx="6400800" cy="49499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0" y="26963"/>
            <a:ext cx="3810000" cy="1355188"/>
          </a:xfrm>
          <a:prstGeom prst="rect">
            <a:avLst/>
          </a:prstGeom>
          <a:noFill/>
          <a:ln>
            <a:noFill/>
          </a:ln>
        </p:spPr>
      </p:pic>
      <p:sp>
        <p:nvSpPr>
          <p:cNvPr id="5" name="TextBox 4"/>
          <p:cNvSpPr txBox="1"/>
          <p:nvPr/>
        </p:nvSpPr>
        <p:spPr>
          <a:xfrm>
            <a:off x="7924800" y="0"/>
            <a:ext cx="1219200" cy="338554"/>
          </a:xfrm>
          <a:prstGeom prst="rect">
            <a:avLst/>
          </a:prstGeom>
          <a:noFill/>
        </p:spPr>
        <p:txBody>
          <a:bodyPr wrap="square" rtlCol="0">
            <a:spAutoFit/>
          </a:bodyPr>
          <a:lstStyle/>
          <a:p>
            <a:r>
              <a:rPr lang="en-US" sz="1600" dirty="0" smtClean="0"/>
              <a:t>implement</a:t>
            </a:r>
            <a:endParaRPr lang="en-US" sz="1600" dirty="0"/>
          </a:p>
        </p:txBody>
      </p:sp>
    </p:spTree>
    <p:extLst>
      <p:ext uri="{BB962C8B-B14F-4D97-AF65-F5344CB8AC3E}">
        <p14:creationId xmlns:p14="http://schemas.microsoft.com/office/powerpoint/2010/main" val="867236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tweakyourslides.files.wordpress.com/2013/04/simpledesignthreepaths-0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057400"/>
            <a:ext cx="5489575" cy="411718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data:image/jpeg;base64,/9j/4AAQSkZJRgABAQAAAQABAAD/2wCEAAkGBhASEBUREhEUEBAVEhQYFBYYERAVGBIUFRUVFxYWFBUaICgeFxkjGhUUHy8gIygpLCw4GB4xNTAqNSYrLCkBCQoKDgwOGg8PGS4kHyI0MiwxNDIsLDQvLDIqLC0wKiwvLzQsLCwvLC80MCwvLC8vLSksKikvLCwsLCwsLCwsLP/AABEIALEBHAMBIgACEQEDEQH/xAAbAAEAAwEBAQEAAAAAAAAAAAAABAUGAwcCAf/EAEAQAAIBAgQCBgYHBwQDAQAAAAECAAMRBAYSIQUxNEFRYXGyEyJzgZGxFDJScoKhwSMzg5KzwtEVYqLhQkPSJP/EABoBAQADAQEBAAAAAAAAAAAAAAABAgMEBQb/xAAzEQACAgEDAQUGBgEFAAAAAAAAAQIDEQQSMSETQVFhcSKBocHR8BQyMzSRsQUVJHLC4f/aAAwDAQACEQMRAD8AtIiJ7Z8MIiIAiIgCIiAIiIAiIgCIiAIiIAiIgCIiAIiIAiIgCIiAIiIAiIgCIiAIiIAiIgCIiAIidsPg6j/URn+6rNbxtIJSb6I4xJNfh1ZBd6ToO0owHxtI8J5DTXRlnQy1inUOtO6sAQddMXB5czKxlsbdYmu4bmv0dGmn0eo2lFFxyNhzG0yjAsxsCSSTYAkzOEpNvcjqvrqjGPZttvn7wc4n29FhzUr4gj5yR/pVe2r0NTT2+jf/ABNMo5lGT4REifoU8uuSX4XXA1GjUC9ppvb5RlIKLfCIsROowz2voa3bpaCMZOUTth8HUqfURntz0qxt42n5XwrobOjIexlI+cZXBO14zjofNKkWYKouzEADtJNgJNxPAcTTQu9Iqgtc3Ta5sOR7SJy4R0il7Wn5xN3mzodT8H9RZjZY4yUV3nbp9NG2qc23mP0POYiSaHDqzi6UncdoRiPjabN45OFJvoiNE618K6GzoyH/AHKV+c5QGmujE74TBvVcIg1Ob2FwOQudztOEn8Dxvoa61NBewb1RzN1I/WRJtJ4LVqLmlLgY/gleioaomlSbA6kO9ieonsMgTRZj4/6ekqehenZwbtyPqsLcu+Z4CVrcmsyNNRGuM8VvK+/Q/IkxeEYgi4oVbezf/EjVKbKbMCp7CCD8DLppmTjJco+IiJJUREQBERAEREAREQCfwTh4rV0pnZTct90C5t48vfN1xTiVPB0ltT9W+lVWwHInc9XKYLhHEDQrLVte17jtBFjN9huNYWuttaG/NHsD/K3P3XnFqE9ybWUe3/jpQ7OSi0pvxI/Bsz08QxQqabAX3III2B37d+Uz2b+G06dRXp2Cve4FrBhbcDqvf8jNJisqYR//AF6D2qSv5cvymQ49l9sMw31U2+q1rG46m7/nIp2b/ZePItrVcqcWpPzXd7sG44D0Wj7JPkJj8rdNH8T5GbDgPRaPsk+QmPyt00fxPkZWHE/vxNL/AM2n93yNdxitRpha1UX0H1Ba/rMOodtgfDefHCMw0sQSqBlYC9mA3HK4sT3fGVue/wBzT9r/AGNKnJHST7JvMkiNadW5l7NTKGqVaxh4yaTiP0bDMcUy/tGsosASTvcqOokcz3fHrwbj1PE6tIZWW1wbcjyItz5Smz99Wl4v8lkXIf76p7MeYR2adW98kfiJQ1fYxSx9VnJxznw5adZWUaRUBJA5agdyPG4/Oa/haXw1IdtFB8UEzmfvrUfCp80mi4a1sLTI5ignkEWNuqJOnio6q1LjoVr5jwmG/YKGITY6VBAI53JIue2WZFHFUeqpTYbdx5eIInmF77nmZtchufRVB1Cpt71F/kJe2lQjuT6mOk1srrOzkltZnkwJo41KR3016dj2gspB+BE2ObOh1Pwf1FlFx4D/AFKl40L/AM/+LS9zZ0Op+D+osib3SgyaYKFd8V3Z/plBlDgS1L1qg1KpsqnkWHMkdYG359kvOK5oo0H9GQzsLXCgWXsBJPO3VPvKigYSn+L462kTFYHhrOzO6ayx1XrsPWvvtq236pWUlKx7s4RrXCVWnj2TSb6tsn4LiFDGU2AGpeTIwFxfl/0RMNx7hX0esUG6EakP+09R7wQRNhw9uH0CTTq01JFj+2vcDxMo86YulUakabq9g4Olgbbra9vfL0vE8LOGY61KdG6bW9eBmpc5R6Wng/kaU0uco9LTwfyNOqz8j9DydN+tD1X9mgz10dPajyPGTuEItIVyAaj3sfsqCRt3m17xnro6e1HkeRMsZmppTFGqdGm+lrGxBN7Hs5+E40pOn2T2ZSrjrc2eHT1JOKzuiVGT0TMFYqTcA7Gxsv8AkyyxtChiqAuV9ZboxtdSRse7vE6VMFhcR6xWnV/3DST/ADDeU/E8j0yCaJKN1KTdT3XO48d5Rdnlcpm0lqEpZxOL7uPkYsi20/J9MpBIIsQbEdhHMT5npnzAiIgCIiAIiIAiIgFvlhaLVwlZVZWUhb8g9wR8bEe+aLjeUEdR6BUpsCbjcBge077i35mYeXOEzbiqYtqFQD7a3PxBBPvnPZCe7dBnoae+lVuu6PvXJeZd4DiqNQF6gFIA3QOzBrjba1hvvfun5nrFL6NKf/mX1W7FAYX95P5GVNbOuKIsPRp3hDf/AJEiUlfEM7FnYsx5km5MrGqTnvma26qqNLppz18T0rgPRaPsk+QmPyt00fxPkZFw+ZsUihFqWVQABopmwHLciQ8JjqlN/SIbPvvYHnz2O0Rpkt3mLdZCbqaT9nn4Gvz5+5p+1/saVOSOkn2TeZJW4/jdesoWo+oA3HqoN7EdQ7zOOB4hUotrptpaxF7Kdjbt8BLRqar2GdmqhLUq5J46Goz99Wl4v8lkXIf76p7MeYSl4hxetXt6VtWm9vVUWva/Id0+MBxOrRJam2kkWOynbn1iFU+y2d4lqoPVdth4+PGDRZ++tR8KnzSaXhHR6XsafkE864hxWrXKmq2rTe3qqLXtfkO4T0ThfRqXsU8gnPdFxrjFnoaO1W6iyceGkZjG5HqFyaTp6Mm41FgVB6tgbiaTg/DFw1HRqvzZ25AnrPcAAPhMTw7NOIoqEBV1A2DAmw7AQQbT44lmPEVxpZgqdaqLA+PWfjNJVWS9lvoc9Wq0tWbIRe59x2rY8VuILUH1TWphfuqygH32v75rM2dDqfg/qLPPKNUqwZTZlIIO2xBuJPxeYsTVQ03qakNrjQg5EEbgX5gS86m5Ra4RhTrIxrsU85ln4mkyTxNTTNAmzqSVH2lO5t4G/wAROPHMn1HqtUostmNyrEixPOxtuCd5kUcgggkEG4INiD3GXeGzlilFiVqd7Lv8QRIlVKMt0O8tXqqp1Kq9Ppw0W/C8koFJxB1MeQVmAUeO1zM9x+lQStooX0qLMdRa7ddiezYfGdcdmrE1QVLBFPMINN/fufzlPL1wnndNmOotocVCmPvfIlzlHpaeD+RpTTvg8Y9Jw6HS4vY2B5ix2O00msxaOamahZGT7mmbLPXR09qPI8++BcMwlbDo/oULaQH231gWN/Hn75ksfxyvWULUfUoNwNKDexHUO8zlgeJVaLaqblSefIg+IOxmCpls256novW1u92OOYtY64LurkvEK96bKRf1W1MrAdV9ufhNbw+k9OiorVNbKDqcnvJ3J7B1nsmOXPGJtypnv0N/9SBxHMOIrDS72T7KjSD49Z95lZVWT6SwaV6rTUZlUnl93d9/yReIVw9Wo45NUcjwLEiR4idaWDxm8vLEREkgREQBERAEREAk8OwJrVVpAhS17E3sLAn9JYcYyy+Hph2dWBYLYBusE9fhPjK3TKXi3kaafOlMtQRVBZjWUAAXJOl+QnNOxqxR7j0qNPCemnY11XHwMFEvUyZiiL2RT2F9/wAgR+cq8dw+rRbTUQqersI7QRsZspxl0TOOdFkFmUWkRon6BLnDZRxTi+gIP97WPwFyPfJlJR5ZWFU7HiCyUsS2xuV8TSBYpqUcyh1W93P8pUwpKXDInXOt4ksCJP4fwOvX3ppdftEgD4nn7pYPkrFAX/ZnuDn9QBKuyKeGzSOntmt0YvHoUM1mEzqiUkpmkxKoq31LvZQL/lM1jMDUpNpqIUPf1+B5H3SRgOBV6y66aalva+pBuLHrPeJE1CSzLgvRO6qTVa6+hXxO+Mwb0nNNxpcWuLg8wCNx3ETtw/g9avf0S6tNr+sote9uZ7jL7klnJgq5OW1Lr4EKS6XCa7AMtGoykXBCMQR3GdKnA661RRKftCuoKGQ3G+9726jPQOCYdkw9NHGllQAjbY+6Y23bEmjt0mjd0mp5WPL4HmLC3umkOSX0a/TL9XVbQey/bKjifCa1K7VEKKzEA3U35nqPZNIcTxP0VvRUtGjndb6bff7Ism8JxaI09MMyVsG8eTMeikkAC5JAA7SeQE0mHyLVIu9RUPZYtbxOwkTLHCqrVqVUITSV92uu2kdl787TZ8beuKR+ji9S4+zsOs+ttKXWtSUYs30ekhKt2Wxb8F4/U874lgTRqtSJ1FSN7WvcA8vfIstanC8VWruGXVWFi9zTHMC3XblblI3EOFVaBAqrpLXt6ym9rX5HvE6IyXRN9Tz7KpdZKLUc+HmQ4kjBYGpWfRTGprE2uBsOe5nbiHBa1AA1E0gmw9ZTva/UZO5Zxkoq5uO5J48SfwzKdStSWqtRVDX2Ia4sSP0lPisOadRkJuVZlJ7dJI/SegZS6HT/AB+dphuM9Jre2qeczCuyUpyT7jv1OnhXTXOPL5/ghxETpPNEREAREQBERAEREAtsrdMpeLeRpu+K8QShSNVxfT9UbXLHYAdnM/nMJlbplLxbyNNLnlT9HUjkKq3/AJWHzInFdFStSZ7mim69LOS5T+SIWFz2S4FSmFpk7kMbqO3fn+UvePcOWvQZbXYAsh7GA2+PL3zzQz1XC3WiurmKa6vcovK3wVbTiX0N09RGcLXlfUy2SOFq2quwuQdKdxsCW8dwPjJeYM2mjU9FTVWZbai17AkXsACOoiSMlkfRRb7b3+P+LT5x+Y8LTqMj0mLqbE+jQ327SZD9q15WS8Eq9LHbNRz3n1lzMv0glGULUAvsTZhextfcEXHxlFm3hK066stkSrz7FYEaj4WIPxlsmcMGpuKbqe0U0H6yt47xenjDSpUgwf0lvWAA9bbqJloRlGeUsIyvshZRsc1KS4/kuquZMLSo2pOrFFsiC4v1DqlZwnN2Iq1kQojKzAHSrXUHrvc7DnvLWnwbCYWlrdVbSBqdl1EnuHVv1CRqOcKJqJTpUm9Z1W50qBcgXsL3590olFp7Y58zacrIyj2lij5L7/8ACRnGgrYVmI3RlIPZdgp/Imccj9Gb2reVJLzZ0Op+D+osiZH6M3tW8qSF+j7zSS/3q/4/UzmbemVPwf01lxkHlW8U+TSnzb0yp+DyLLnIK+rVPVqT8g3+RN7P0P4PO0/75+svmcszcQahjUqKAWFEbG9tzUHVNNwrFmrQSowAZlBIF7e6Y/PHSV9kvmeanLvRKP3BMbEuzizu005firIZ6c/0YrjmYKlcaHVAFYkWDX5Eb3Jm8bo/8L+2eYYj6zeLfMz09uj/AML+2X1EVFRSMP8AHzlZKyUnl4XzMflTjlRGp4cKuhnNyQ19xfbe3V2TUZh4m9Cj6RApOpRve29+wiYbLfSqP3/0M1udei/xE/WLYrtV5jSWz/CTeeOPLoQsqY5q2JrVWADMiXAvbaw6/Ccc/fXpfdf5rPjIf72p9xfNPvP316X3X+aycYvwvvoVcnLQNvx/7EHJnSh9x/0lxn391T9ofKZUZLX/APV4U3v/AMR+st8+/uqftD5TJn+uitP7Gfr9Cwyl0On+PztMNxnpNb21TzmbnKXQ6f4/O0w3Gek1vbVPOYp/UkNb+2q9F/RDifs/J2HjCIiAIiIAiIgCIiAW2VumUvFvI03nEfRFRTq20VDo32u1iQL9R9XbvtPLlYg3BIPcbT6esx2LEjvJPznPZTvknk9DTa3sK3DbnJu8LkzDo4e7vY3CsVtfqvYbxmvjS0qTUlN6ri1vsqeZPZtsP+pi04pXA0itUA7BUf8AzIzMSbnc/OVVDcszeTWWuhGtwphtyaLKPHVok0qh0o5uG6lblv2AgDfqtNBxjLNLEH0moo5A9YWIYdVx1+M88knD8RrUxZKjoOwMwHw5S06W5bovDM6dZFV9lbHdE3XDMs0KALNaobbs4Wygdg5Dxme4hxqj9LpNTVVpUm3KqBrufWO3MAcvf2ylxPEKtTZ6juOwsxHw5SPEKXnMnkW6yLioVRwl1PTuKYBcTQ0B7BrFWFiNtwe8SlwOW6OFZa1asGIICC2kajsNrksd/dzmUw3Ea1MWSo6DsDED4cpzr4l3Op3Zz2sxPzlI0SS27uhrZrqptWOv2l59D0PNFIthKgUEmymwHUHUn8gZSZH4ko1UWIBLak79gCB37A/GZY4h/tt/M0+JaNGIODZSzX7ro3RjwsHovFss0a762LK1gCVI3A5XBBnbhFOhT1UKO5Sxfe/rNf6x+16vLq2nnn+p17afTVNPZ6R7fOcUqsORI8CR8pT8PJrDka/6hXGe+NfV8l/nnpK+yXzPNLleurYWnY3KrpbuIPX85507k7kknvJM/aVZlN1Yqe0Eg/ETSVO6Cjngwq1uy+Vu3kvcz5eTDqKiuza3IsQNrgnmJsm6P/C/tnmVbFVH+u7P95mb5z8+kP8Abb+ZpEqXJJN8FqtbCqcnCHR+ZNy30qj9/wDQzW516L/ET9ZglYjcbGfTVmOxZiO9iZedW6alngxp1XZ0yqxyW+U+IrSxHrmyupUk8gbggnu2t75s+LcFpYlQHuCpurKRcX589iDt8J5lJFLiFZRZatRR2B3A+AMrZS5S3ReGaabWKut1WRyjecM4fhsK4pqS1apfmQW0qCeq1l29/wAoGfP3VP2h8pmN9K19Wo6u25v8ecPVY82J8STIjQ1JSbLT10ZVOqMMJ8HoWUuh0/x/1GmTFMNxEqwDKcSwIIuCNZ5iVS12AsGYDuYifOs3vc37bm9/GWjVhyeeTOzVqcIQ2/lx78G6zJwugmFqMtGmrDTYhFBHrqOdpg50auxFizEd7EznLVQcFhvJlqr43TUoxx0ERE1OU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P/2Q=="/>
          <p:cNvSpPr>
            <a:spLocks noChangeAspect="1" noChangeArrowheads="1"/>
          </p:cNvSpPr>
          <p:nvPr/>
        </p:nvSpPr>
        <p:spPr bwMode="auto">
          <a:xfrm>
            <a:off x="155575" y="-1447800"/>
            <a:ext cx="4838700" cy="3028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hASEBUREhEUEBAVEhQYFBYYERAVGBIUFRUVFxYWFBUaICgeFxkjGhUUHy8gIygpLCw4GB4xNTAqNSYrLCkBCQoKDgwOGg8PGS4kHyI0MiwxNDIsLDQvLDIqLC0wKiwvLzQsLCwvLC80MCwvLC8vLSksKikvLCwsLCwsLCwsLP/AABEIALEBHAMBIgACEQEDEQH/xAAbAAEAAwEBAQEAAAAAAAAAAAAABAUGAwcCAf/EAEAQAAIBAgQCBgYHBwQDAQAAAAECAAMRBAYSIQUxNEFRYXGyEyJzgZGxFDJScoKhwSMzg5KzwtEVYqLhQkPSJP/EABoBAQADAQEBAAAAAAAAAAAAAAABAgMEBQb/xAAzEQACAgEDAQUGBgEFAAAAAAAAAQIDEQQSMSETQVFhcSKBocHR8BQyMzSRsQUVJHLC4f/aAAwDAQACEQMRAD8AtIiJ7Z8MIiIAiIgCIiAIiIAiIgCIiAIiIAiIgCIiAIiIAiIgCIiAIiIAiIgCIiAIiIAiIgCIiAIidsPg6j/URn+6rNbxtIJSb6I4xJNfh1ZBd6ToO0owHxtI8J5DTXRlnQy1inUOtO6sAQddMXB5czKxlsbdYmu4bmv0dGmn0eo2lFFxyNhzG0yjAsxsCSSTYAkzOEpNvcjqvrqjGPZttvn7wc4n29FhzUr4gj5yR/pVe2r0NTT2+jf/ABNMo5lGT4REifoU8uuSX4XXA1GjUC9ppvb5RlIKLfCIsROowz2voa3bpaCMZOUTth8HUqfURntz0qxt42n5XwrobOjIexlI+cZXBO14zjofNKkWYKouzEADtJNgJNxPAcTTQu9Iqgtc3Ta5sOR7SJy4R0il7Wn5xN3mzodT8H9RZjZY4yUV3nbp9NG2qc23mP0POYiSaHDqzi6UncdoRiPjabN45OFJvoiNE618K6GzoyH/AHKV+c5QGmujE74TBvVcIg1Ob2FwOQudztOEn8Dxvoa61NBewb1RzN1I/WRJtJ4LVqLmlLgY/gleioaomlSbA6kO9ieonsMgTRZj4/6ekqehenZwbtyPqsLcu+Z4CVrcmsyNNRGuM8VvK+/Q/IkxeEYgi4oVbezf/EjVKbKbMCp7CCD8DLppmTjJco+IiJJUREQBERAEREAREQCfwTh4rV0pnZTct90C5t48vfN1xTiVPB0ltT9W+lVWwHInc9XKYLhHEDQrLVte17jtBFjN9huNYWuttaG/NHsD/K3P3XnFqE9ybWUe3/jpQ7OSi0pvxI/Bsz08QxQqabAX3III2B37d+Uz2b+G06dRXp2Cve4FrBhbcDqvf8jNJisqYR//AF6D2qSv5cvymQ49l9sMw31U2+q1rG46m7/nIp2b/ZePItrVcqcWpPzXd7sG44D0Wj7JPkJj8rdNH8T5GbDgPRaPsk+QmPyt00fxPkZWHE/vxNL/AM2n93yNdxitRpha1UX0H1Ba/rMOodtgfDefHCMw0sQSqBlYC9mA3HK4sT3fGVue/wBzT9r/AGNKnJHST7JvMkiNadW5l7NTKGqVaxh4yaTiP0bDMcUy/tGsosASTvcqOokcz3fHrwbj1PE6tIZWW1wbcjyItz5Smz99Wl4v8lkXIf76p7MeYR2adW98kfiJQ1fYxSx9VnJxznw5adZWUaRUBJA5agdyPG4/Oa/haXw1IdtFB8UEzmfvrUfCp80mi4a1sLTI5ignkEWNuqJOnio6q1LjoVr5jwmG/YKGITY6VBAI53JIue2WZFHFUeqpTYbdx5eIInmF77nmZtchufRVB1Cpt71F/kJe2lQjuT6mOk1srrOzkltZnkwJo41KR3016dj2gspB+BE2ObOh1Pwf1FlFx4D/AFKl40L/AM/+LS9zZ0Op+D+osib3SgyaYKFd8V3Z/plBlDgS1L1qg1KpsqnkWHMkdYG359kvOK5oo0H9GQzsLXCgWXsBJPO3VPvKigYSn+L462kTFYHhrOzO6ayx1XrsPWvvtq236pWUlKx7s4RrXCVWnj2TSb6tsn4LiFDGU2AGpeTIwFxfl/0RMNx7hX0esUG6EakP+09R7wQRNhw9uH0CTTq01JFj+2vcDxMo86YulUakabq9g4Olgbbra9vfL0vE8LOGY61KdG6bW9eBmpc5R6Wng/kaU0uco9LTwfyNOqz8j9DydN+tD1X9mgz10dPajyPGTuEItIVyAaj3sfsqCRt3m17xnro6e1HkeRMsZmppTFGqdGm+lrGxBN7Hs5+E40pOn2T2ZSrjrc2eHT1JOKzuiVGT0TMFYqTcA7Gxsv8AkyyxtChiqAuV9ZboxtdSRse7vE6VMFhcR6xWnV/3DST/ADDeU/E8j0yCaJKN1KTdT3XO48d5Rdnlcpm0lqEpZxOL7uPkYsi20/J9MpBIIsQbEdhHMT5npnzAiIgCIiAIiIAiIgFvlhaLVwlZVZWUhb8g9wR8bEe+aLjeUEdR6BUpsCbjcBge077i35mYeXOEzbiqYtqFQD7a3PxBBPvnPZCe7dBnoae+lVuu6PvXJeZd4DiqNQF6gFIA3QOzBrjba1hvvfun5nrFL6NKf/mX1W7FAYX95P5GVNbOuKIsPRp3hDf/AJEiUlfEM7FnYsx5km5MrGqTnvma26qqNLppz18T0rgPRaPsk+QmPyt00fxPkZFw+ZsUihFqWVQABopmwHLciQ8JjqlN/SIbPvvYHnz2O0Rpkt3mLdZCbqaT9nn4Gvz5+5p+1/saVOSOkn2TeZJW4/jdesoWo+oA3HqoN7EdQ7zOOB4hUotrptpaxF7Kdjbt8BLRqar2GdmqhLUq5J46Goz99Wl4v8lkXIf76p7MeYSl4hxetXt6VtWm9vVUWva/Id0+MBxOrRJam2kkWOynbn1iFU+y2d4lqoPVdth4+PGDRZ++tR8KnzSaXhHR6XsafkE864hxWrXKmq2rTe3qqLXtfkO4T0ThfRqXsU8gnPdFxrjFnoaO1W6iyceGkZjG5HqFyaTp6Mm41FgVB6tgbiaTg/DFw1HRqvzZ25AnrPcAAPhMTw7NOIoqEBV1A2DAmw7AQQbT44lmPEVxpZgqdaqLA+PWfjNJVWS9lvoc9Wq0tWbIRe59x2rY8VuILUH1TWphfuqygH32v75rM2dDqfg/qLPPKNUqwZTZlIIO2xBuJPxeYsTVQ03qakNrjQg5EEbgX5gS86m5Ra4RhTrIxrsU85ln4mkyTxNTTNAmzqSVH2lO5t4G/wAROPHMn1HqtUostmNyrEixPOxtuCd5kUcgggkEG4INiD3GXeGzlilFiVqd7Lv8QRIlVKMt0O8tXqqp1Kq9Ppw0W/C8koFJxB1MeQVmAUeO1zM9x+lQStooX0qLMdRa7ddiezYfGdcdmrE1QVLBFPMINN/fufzlPL1wnndNmOotocVCmPvfIlzlHpaeD+RpTTvg8Y9Jw6HS4vY2B5ix2O00msxaOamahZGT7mmbLPXR09qPI8++BcMwlbDo/oULaQH231gWN/Hn75ksfxyvWULUfUoNwNKDexHUO8zlgeJVaLaqblSefIg+IOxmCpls256novW1u92OOYtY64LurkvEK96bKRf1W1MrAdV9ufhNbw+k9OiorVNbKDqcnvJ3J7B1nsmOXPGJtypnv0N/9SBxHMOIrDS72T7KjSD49Z95lZVWT6SwaV6rTUZlUnl93d9/yReIVw9Wo45NUcjwLEiR4idaWDxm8vLEREkgREQBERAEREAk8OwJrVVpAhS17E3sLAn9JYcYyy+Hph2dWBYLYBusE9fhPjK3TKXi3kaafOlMtQRVBZjWUAAXJOl+QnNOxqxR7j0qNPCemnY11XHwMFEvUyZiiL2RT2F9/wAgR+cq8dw+rRbTUQqersI7QRsZspxl0TOOdFkFmUWkRon6BLnDZRxTi+gIP97WPwFyPfJlJR5ZWFU7HiCyUsS2xuV8TSBYpqUcyh1W93P8pUwpKXDInXOt4ksCJP4fwOvX3ppdftEgD4nn7pYPkrFAX/ZnuDn9QBKuyKeGzSOntmt0YvHoUM1mEzqiUkpmkxKoq31LvZQL/lM1jMDUpNpqIUPf1+B5H3SRgOBV6y66aalva+pBuLHrPeJE1CSzLgvRO6qTVa6+hXxO+Mwb0nNNxpcWuLg8wCNx3ETtw/g9avf0S6tNr+sote9uZ7jL7klnJgq5OW1Lr4EKS6XCa7AMtGoykXBCMQR3GdKnA661RRKftCuoKGQ3G+9726jPQOCYdkw9NHGllQAjbY+6Y23bEmjt0mjd0mp5WPL4HmLC3umkOSX0a/TL9XVbQey/bKjifCa1K7VEKKzEA3U35nqPZNIcTxP0VvRUtGjndb6bff7Ism8JxaI09MMyVsG8eTMeikkAC5JAA7SeQE0mHyLVIu9RUPZYtbxOwkTLHCqrVqVUITSV92uu2kdl787TZ8beuKR+ji9S4+zsOs+ttKXWtSUYs30ekhKt2Wxb8F4/U874lgTRqtSJ1FSN7WvcA8vfIstanC8VWruGXVWFi9zTHMC3XblblI3EOFVaBAqrpLXt6ym9rX5HvE6IyXRN9Tz7KpdZKLUc+HmQ4kjBYGpWfRTGprE2uBsOe5nbiHBa1AA1E0gmw9ZTva/UZO5Zxkoq5uO5J48SfwzKdStSWqtRVDX2Ia4sSP0lPisOadRkJuVZlJ7dJI/SegZS6HT/AB+dphuM9Jre2qeczCuyUpyT7jv1OnhXTXOPL5/ghxETpPNEREAREQBERAEREAtsrdMpeLeRpu+K8QShSNVxfT9UbXLHYAdnM/nMJlbplLxbyNNLnlT9HUjkKq3/AJWHzInFdFStSZ7mim69LOS5T+SIWFz2S4FSmFpk7kMbqO3fn+UvePcOWvQZbXYAsh7GA2+PL3zzQz1XC3WiurmKa6vcovK3wVbTiX0N09RGcLXlfUy2SOFq2quwuQdKdxsCW8dwPjJeYM2mjU9FTVWZbai17AkXsACOoiSMlkfRRb7b3+P+LT5x+Y8LTqMj0mLqbE+jQ327SZD9q15WS8Eq9LHbNRz3n1lzMv0glGULUAvsTZhextfcEXHxlFm3hK066stkSrz7FYEaj4WIPxlsmcMGpuKbqe0U0H6yt47xenjDSpUgwf0lvWAA9bbqJloRlGeUsIyvshZRsc1KS4/kuquZMLSo2pOrFFsiC4v1DqlZwnN2Iq1kQojKzAHSrXUHrvc7DnvLWnwbCYWlrdVbSBqdl1EnuHVv1CRqOcKJqJTpUm9Z1W50qBcgXsL3590olFp7Y58zacrIyj2lij5L7/8ACRnGgrYVmI3RlIPZdgp/Imccj9Gb2reVJLzZ0Op+D+osiZH6M3tW8qSF+j7zSS/3q/4/UzmbemVPwf01lxkHlW8U+TSnzb0yp+DyLLnIK+rVPVqT8g3+RN7P0P4PO0/75+svmcszcQahjUqKAWFEbG9tzUHVNNwrFmrQSowAZlBIF7e6Y/PHSV9kvmeanLvRKP3BMbEuzizu005firIZ6c/0YrjmYKlcaHVAFYkWDX5Eb3Jm8bo/8L+2eYYj6zeLfMz09uj/AML+2X1EVFRSMP8AHzlZKyUnl4XzMflTjlRGp4cKuhnNyQ19xfbe3V2TUZh4m9Cj6RApOpRve29+wiYbLfSqP3/0M1udei/xE/WLYrtV5jSWz/CTeeOPLoQsqY5q2JrVWADMiXAvbaw6/Ccc/fXpfdf5rPjIf72p9xfNPvP316X3X+aycYvwvvoVcnLQNvx/7EHJnSh9x/0lxn391T9ofKZUZLX/APV4U3v/AMR+st8+/uqftD5TJn+uitP7Gfr9Cwyl0On+PztMNxnpNb21TzmbnKXQ6f4/O0w3Gek1vbVPOYp/UkNb+2q9F/RDifs/J2HjCIiAIiIAiIgCIiAW2VumUvFvI03nEfRFRTq20VDo32u1iQL9R9XbvtPLlYg3BIPcbT6esx2LEjvJPznPZTvknk9DTa3sK3DbnJu8LkzDo4e7vY3CsVtfqvYbxmvjS0qTUlN6ri1vsqeZPZtsP+pi04pXA0itUA7BUf8AzIzMSbnc/OVVDcszeTWWuhGtwphtyaLKPHVok0qh0o5uG6lblv2AgDfqtNBxjLNLEH0moo5A9YWIYdVx1+M88knD8RrUxZKjoOwMwHw5S06W5bovDM6dZFV9lbHdE3XDMs0KALNaobbs4Wygdg5Dxme4hxqj9LpNTVVpUm3KqBrufWO3MAcvf2ylxPEKtTZ6juOwsxHw5SPEKXnMnkW6yLioVRwl1PTuKYBcTQ0B7BrFWFiNtwe8SlwOW6OFZa1asGIICC2kajsNrksd/dzmUw3Ea1MWSo6DsDED4cpzr4l3Op3Zz2sxPzlI0SS27uhrZrqptWOv2l59D0PNFIthKgUEmymwHUHUn8gZSZH4ko1UWIBLak79gCB37A/GZY4h/tt/M0+JaNGIODZSzX7ro3RjwsHovFss0a762LK1gCVI3A5XBBnbhFOhT1UKO5Sxfe/rNf6x+16vLq2nnn+p17afTVNPZ6R7fOcUqsORI8CR8pT8PJrDka/6hXGe+NfV8l/nnpK+yXzPNLleurYWnY3KrpbuIPX85507k7kknvJM/aVZlN1Yqe0Eg/ETSVO6Cjngwq1uy+Vu3kvcz5eTDqKiuza3IsQNrgnmJsm6P/C/tnmVbFVH+u7P95mb5z8+kP8Abb+ZpEqXJJN8FqtbCqcnCHR+ZNy30qj9/wDQzW516L/ET9ZglYjcbGfTVmOxZiO9iZedW6alngxp1XZ0yqxyW+U+IrSxHrmyupUk8gbggnu2t75s+LcFpYlQHuCpurKRcX589iDt8J5lJFLiFZRZatRR2B3A+AMrZS5S3ReGaabWKut1WRyjecM4fhsK4pqS1apfmQW0qCeq1l29/wAoGfP3VP2h8pmN9K19Wo6u25v8ecPVY82J8STIjQ1JSbLT10ZVOqMMJ8HoWUuh0/x/1GmTFMNxEqwDKcSwIIuCNZ5iVS12AsGYDuYifOs3vc37bm9/GWjVhyeeTOzVqcIQ2/lx78G6zJwugmFqMtGmrDTYhFBHrqOdpg50auxFizEd7EznLVQcFhvJlqr43TUoxx0ERE1OU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P/2Q=="/>
          <p:cNvSpPr>
            <a:spLocks noChangeAspect="1" noChangeArrowheads="1"/>
          </p:cNvSpPr>
          <p:nvPr/>
        </p:nvSpPr>
        <p:spPr bwMode="auto">
          <a:xfrm>
            <a:off x="307975" y="-1295400"/>
            <a:ext cx="4838700" cy="3028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72" name="Picture 8" descr="http://andrewchenblog.com/wp-content/uploads/2011/07/minimal-desktop-wallpaper-simple-is-beautiful-1024x6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10104"/>
            <a:ext cx="7254240" cy="45339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0" y="26963"/>
            <a:ext cx="3886200" cy="1355188"/>
          </a:xfrm>
          <a:prstGeom prst="rect">
            <a:avLst/>
          </a:prstGeom>
          <a:noFill/>
          <a:ln>
            <a:noFill/>
          </a:ln>
        </p:spPr>
      </p:pic>
      <p:sp>
        <p:nvSpPr>
          <p:cNvPr id="8" name="TextBox 7"/>
          <p:cNvSpPr txBox="1"/>
          <p:nvPr/>
        </p:nvSpPr>
        <p:spPr>
          <a:xfrm>
            <a:off x="7924800" y="0"/>
            <a:ext cx="1219200" cy="338554"/>
          </a:xfrm>
          <a:prstGeom prst="rect">
            <a:avLst/>
          </a:prstGeom>
          <a:noFill/>
        </p:spPr>
        <p:txBody>
          <a:bodyPr wrap="square" rtlCol="0">
            <a:spAutoFit/>
          </a:bodyPr>
          <a:lstStyle/>
          <a:p>
            <a:r>
              <a:rPr lang="en-US" sz="1600" dirty="0" smtClean="0"/>
              <a:t>implement</a:t>
            </a:r>
            <a:endParaRPr lang="en-US" sz="1600" dirty="0"/>
          </a:p>
        </p:txBody>
      </p:sp>
    </p:spTree>
    <p:extLst>
      <p:ext uri="{BB962C8B-B14F-4D97-AF65-F5344CB8AC3E}">
        <p14:creationId xmlns:p14="http://schemas.microsoft.com/office/powerpoint/2010/main" val="125818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1272"/>
                                        </p:tgtEl>
                                        <p:attrNameLst>
                                          <p:attrName>ppt_x</p:attrName>
                                        </p:attrNameLst>
                                      </p:cBhvr>
                                      <p:tavLst>
                                        <p:tav tm="0">
                                          <p:val>
                                            <p:strVal val="ppt_x"/>
                                          </p:val>
                                        </p:tav>
                                        <p:tav tm="100000">
                                          <p:val>
                                            <p:strVal val="ppt_x"/>
                                          </p:val>
                                        </p:tav>
                                      </p:tavLst>
                                    </p:anim>
                                    <p:anim calcmode="lin" valueType="num">
                                      <p:cBhvr additive="base">
                                        <p:cTn id="7" dur="500"/>
                                        <p:tgtEl>
                                          <p:spTgt spid="11272"/>
                                        </p:tgtEl>
                                        <p:attrNameLst>
                                          <p:attrName>ppt_y</p:attrName>
                                        </p:attrNameLst>
                                      </p:cBhvr>
                                      <p:tavLst>
                                        <p:tav tm="0">
                                          <p:val>
                                            <p:strVal val="ppt_y"/>
                                          </p:val>
                                        </p:tav>
                                        <p:tav tm="100000">
                                          <p:val>
                                            <p:strVal val="1+ppt_h/2"/>
                                          </p:val>
                                        </p:tav>
                                      </p:tavLst>
                                    </p:anim>
                                    <p:set>
                                      <p:cBhvr>
                                        <p:cTn id="8" dur="1" fill="hold">
                                          <p:stCondLst>
                                            <p:cond delay="499"/>
                                          </p:stCondLst>
                                        </p:cTn>
                                        <p:tgtEl>
                                          <p:spTgt spid="1127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86200" y="152400"/>
            <a:ext cx="5257800" cy="1981200"/>
          </a:xfrm>
        </p:spPr>
        <p:txBody>
          <a:bodyPr>
            <a:normAutofit fontScale="90000"/>
          </a:bodyPr>
          <a:lstStyle/>
          <a:p>
            <a:r>
              <a:rPr lang="en-US" dirty="0" smtClean="0"/>
              <a:t>Unique Approach </a:t>
            </a:r>
            <a:br>
              <a:rPr lang="en-US" dirty="0" smtClean="0"/>
            </a:br>
            <a:r>
              <a:rPr lang="en-US" dirty="0" smtClean="0"/>
              <a:t>is the </a:t>
            </a:r>
            <a:br>
              <a:rPr lang="en-US" dirty="0" smtClean="0"/>
            </a:br>
            <a:r>
              <a:rPr lang="en-US" dirty="0" smtClean="0"/>
              <a:t>Right Approach</a:t>
            </a:r>
            <a:endParaRPr lang="en-US" dirty="0"/>
          </a:p>
        </p:txBody>
      </p:sp>
      <p:pic>
        <p:nvPicPr>
          <p:cNvPr id="12290" name="Picture 2" descr="http://www.bourncreative.com/wp-content/uploads/2012/09/capitalize-on-uniquen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834" y="2133600"/>
            <a:ext cx="5181600" cy="42691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0" y="26963"/>
            <a:ext cx="3886200" cy="1355188"/>
          </a:xfrm>
          <a:prstGeom prst="rect">
            <a:avLst/>
          </a:prstGeom>
          <a:noFill/>
          <a:ln>
            <a:noFill/>
          </a:ln>
        </p:spPr>
      </p:pic>
      <p:sp>
        <p:nvSpPr>
          <p:cNvPr id="6" name="TextBox 5"/>
          <p:cNvSpPr txBox="1"/>
          <p:nvPr/>
        </p:nvSpPr>
        <p:spPr>
          <a:xfrm>
            <a:off x="7924800" y="0"/>
            <a:ext cx="1219200" cy="338554"/>
          </a:xfrm>
          <a:prstGeom prst="rect">
            <a:avLst/>
          </a:prstGeom>
          <a:noFill/>
        </p:spPr>
        <p:txBody>
          <a:bodyPr wrap="square" rtlCol="0">
            <a:spAutoFit/>
          </a:bodyPr>
          <a:lstStyle/>
          <a:p>
            <a:r>
              <a:rPr lang="en-US" sz="1600" dirty="0" smtClean="0"/>
              <a:t>implement</a:t>
            </a:r>
            <a:endParaRPr lang="en-US" sz="1600" dirty="0"/>
          </a:p>
        </p:txBody>
      </p:sp>
    </p:spTree>
    <p:extLst>
      <p:ext uri="{BB962C8B-B14F-4D97-AF65-F5344CB8AC3E}">
        <p14:creationId xmlns:p14="http://schemas.microsoft.com/office/powerpoint/2010/main" val="37992184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52400"/>
            <a:ext cx="3810000" cy="944562"/>
          </a:xfrm>
        </p:spPr>
        <p:txBody>
          <a:bodyPr/>
          <a:lstStyle/>
          <a:p>
            <a:r>
              <a:rPr lang="en-US" dirty="0" smtClean="0"/>
              <a:t>Tips</a:t>
            </a:r>
            <a:endParaRPr lang="en-US" dirty="0"/>
          </a:p>
        </p:txBody>
      </p:sp>
      <p:sp>
        <p:nvSpPr>
          <p:cNvPr id="3" name="Content Placeholder 2"/>
          <p:cNvSpPr>
            <a:spLocks noGrp="1"/>
          </p:cNvSpPr>
          <p:nvPr>
            <p:ph idx="1"/>
          </p:nvPr>
        </p:nvSpPr>
        <p:spPr>
          <a:xfrm>
            <a:off x="533400" y="1295400"/>
            <a:ext cx="8229600" cy="5105400"/>
          </a:xfrm>
        </p:spPr>
        <p:txBody>
          <a:bodyPr>
            <a:normAutofit fontScale="92500" lnSpcReduction="10000"/>
          </a:bodyPr>
          <a:lstStyle/>
          <a:p>
            <a:pPr>
              <a:buFont typeface="+mj-lt"/>
              <a:buAutoNum type="arabicPeriod"/>
            </a:pPr>
            <a:r>
              <a:rPr lang="en-US" sz="1800" dirty="0" smtClean="0"/>
              <a:t>Be COMMITTED to improvement – Incremental, Long-Term, Sustainable</a:t>
            </a:r>
          </a:p>
          <a:p>
            <a:pPr>
              <a:buFont typeface="+mj-lt"/>
              <a:buAutoNum type="arabicPeriod"/>
            </a:pPr>
            <a:r>
              <a:rPr lang="en-US" sz="1800" dirty="0" smtClean="0"/>
              <a:t>General Education goals &amp; process MUST stem from mission &amp; culture</a:t>
            </a:r>
          </a:p>
          <a:p>
            <a:pPr>
              <a:buFont typeface="+mj-lt"/>
              <a:buAutoNum type="arabicPeriod"/>
            </a:pPr>
            <a:r>
              <a:rPr lang="en-US" sz="1800" dirty="0" smtClean="0"/>
              <a:t>Value the notion of openly QUESTIONING long standing institutional practices</a:t>
            </a:r>
          </a:p>
          <a:p>
            <a:pPr>
              <a:buFont typeface="+mj-lt"/>
              <a:buAutoNum type="arabicPeriod"/>
            </a:pPr>
            <a:r>
              <a:rPr lang="en-US" sz="1800" dirty="0" smtClean="0"/>
              <a:t>EMBRACE the fuzzy world of program level learning</a:t>
            </a:r>
            <a:r>
              <a:rPr lang="en-US" sz="1800" dirty="0"/>
              <a:t> </a:t>
            </a:r>
            <a:r>
              <a:rPr lang="en-US" sz="1800" dirty="0" smtClean="0"/>
              <a:t>– it is not research !</a:t>
            </a:r>
          </a:p>
          <a:p>
            <a:pPr>
              <a:buFont typeface="+mj-lt"/>
              <a:buAutoNum type="arabicPeriod"/>
            </a:pPr>
            <a:r>
              <a:rPr lang="en-US" sz="1800" dirty="0" smtClean="0"/>
              <a:t>The first “understanding student learning experience” NEEDS to be a good one</a:t>
            </a:r>
          </a:p>
          <a:p>
            <a:pPr>
              <a:buFont typeface="+mj-lt"/>
              <a:buAutoNum type="arabicPeriod"/>
            </a:pPr>
            <a:endParaRPr lang="en-US" sz="1800" dirty="0" smtClean="0"/>
          </a:p>
          <a:p>
            <a:pPr>
              <a:buFont typeface="+mj-lt"/>
              <a:buAutoNum type="arabicPeriod"/>
            </a:pPr>
            <a:r>
              <a:rPr lang="en-US" sz="1800" dirty="0" smtClean="0"/>
              <a:t>Pilot, pilot again, AND again</a:t>
            </a:r>
          </a:p>
          <a:p>
            <a:endParaRPr lang="en-US" sz="1800" dirty="0" smtClean="0"/>
          </a:p>
          <a:p>
            <a:pPr>
              <a:buFont typeface="+mj-lt"/>
              <a:buAutoNum type="alphaLcPeriod"/>
            </a:pPr>
            <a:r>
              <a:rPr lang="en-US" sz="1800" dirty="0" smtClean="0"/>
              <a:t>Be willing to EXPERIMENT before data is “conclusive”</a:t>
            </a:r>
          </a:p>
          <a:p>
            <a:pPr>
              <a:buFont typeface="+mj-lt"/>
              <a:buAutoNum type="alphaLcPeriod"/>
            </a:pPr>
            <a:r>
              <a:rPr lang="en-US" sz="1800" dirty="0" smtClean="0"/>
              <a:t>Develop INSTITUTION WIDE rubrics/methods of evaluation – get close enough</a:t>
            </a:r>
          </a:p>
          <a:p>
            <a:pPr>
              <a:buFont typeface="+mj-lt"/>
              <a:buAutoNum type="alphaLcPeriod"/>
            </a:pPr>
            <a:r>
              <a:rPr lang="en-US" sz="1800" dirty="0" smtClean="0"/>
              <a:t>Create 4 levels ONLY in the rubric (2 above, 2 below)</a:t>
            </a:r>
          </a:p>
          <a:p>
            <a:pPr>
              <a:buFont typeface="+mj-lt"/>
              <a:buAutoNum type="alphaLcPeriod"/>
            </a:pPr>
            <a:r>
              <a:rPr lang="en-US" sz="1800" dirty="0" smtClean="0"/>
              <a:t>Develop the rubric and analyze student evidence TOGETHER  with those that teach the courses</a:t>
            </a:r>
          </a:p>
          <a:p>
            <a:pPr>
              <a:buFont typeface="+mj-lt"/>
              <a:buAutoNum type="alphaLcPeriod"/>
            </a:pPr>
            <a:r>
              <a:rPr lang="en-US" sz="1800" dirty="0" smtClean="0"/>
              <a:t>Use student evidence to support and drive faculty development, curricular/pedagogical change </a:t>
            </a:r>
          </a:p>
          <a:p>
            <a:pPr>
              <a:buFont typeface="+mj-lt"/>
              <a:buAutoNum type="alphaLcPeriod"/>
            </a:pPr>
            <a:r>
              <a:rPr lang="en-US" sz="1800" dirty="0" smtClean="0"/>
              <a:t>Return to a.</a:t>
            </a:r>
          </a:p>
          <a:p>
            <a:pPr marL="0" indent="0">
              <a:buNone/>
            </a:pPr>
            <a:endParaRPr lang="en-US" sz="1800" dirty="0" smtClean="0"/>
          </a:p>
          <a:p>
            <a:r>
              <a:rPr lang="en-US" sz="1800" dirty="0" smtClean="0"/>
              <a:t>QUALITY TEACHING IS WHAT MATTERS !</a:t>
            </a:r>
          </a:p>
          <a:p>
            <a:pPr marL="0" indent="0">
              <a:buNone/>
            </a:pPr>
            <a:endParaRPr lang="en-US" sz="1800" dirty="0" smtClean="0"/>
          </a:p>
          <a:p>
            <a:endParaRPr lang="en-US" dirty="0" smtClean="0"/>
          </a:p>
          <a:p>
            <a:endParaRPr lang="en-US" dirty="0"/>
          </a:p>
        </p:txBody>
      </p:sp>
      <p:sp>
        <p:nvSpPr>
          <p:cNvPr id="4" name="TextBox 3"/>
          <p:cNvSpPr txBox="1"/>
          <p:nvPr/>
        </p:nvSpPr>
        <p:spPr>
          <a:xfrm>
            <a:off x="7924800" y="0"/>
            <a:ext cx="1219200" cy="338554"/>
          </a:xfrm>
          <a:prstGeom prst="rect">
            <a:avLst/>
          </a:prstGeom>
          <a:noFill/>
        </p:spPr>
        <p:txBody>
          <a:bodyPr wrap="square" rtlCol="0">
            <a:spAutoFit/>
          </a:bodyPr>
          <a:lstStyle/>
          <a:p>
            <a:r>
              <a:rPr lang="en-US" sz="1600" dirty="0" smtClean="0"/>
              <a:t>implement</a:t>
            </a:r>
            <a:endParaRPr lang="en-US" sz="1600" dirty="0"/>
          </a:p>
        </p:txBody>
      </p:sp>
    </p:spTree>
    <p:extLst>
      <p:ext uri="{BB962C8B-B14F-4D97-AF65-F5344CB8AC3E}">
        <p14:creationId xmlns:p14="http://schemas.microsoft.com/office/powerpoint/2010/main" val="131394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Radical Change</a:t>
            </a:r>
            <a:endParaRPr lang="en-US" dirty="0"/>
          </a:p>
        </p:txBody>
      </p:sp>
      <p:sp>
        <p:nvSpPr>
          <p:cNvPr id="3" name="Content Placeholder 2"/>
          <p:cNvSpPr>
            <a:spLocks noGrp="1"/>
          </p:cNvSpPr>
          <p:nvPr>
            <p:ph idx="1"/>
          </p:nvPr>
        </p:nvSpPr>
        <p:spPr/>
        <p:txBody>
          <a:bodyPr/>
          <a:lstStyle/>
          <a:p>
            <a:pPr marL="0" indent="0" algn="ctr">
              <a:buNone/>
            </a:pPr>
            <a:r>
              <a:rPr lang="en-US" i="1" dirty="0" smtClean="0"/>
              <a:t>“…although there is considerable number of virtuous and studious youth in the College, yet there has been a practice of several immoralities; particularly stealing, lying, swearing, idleness, picking of locks, and too frequent use of strong drink….”</a:t>
            </a:r>
          </a:p>
          <a:p>
            <a:pPr marL="0" indent="0">
              <a:buNone/>
            </a:pPr>
            <a:endParaRPr lang="en-US" dirty="0"/>
          </a:p>
          <a:p>
            <a:pPr marL="0" indent="0">
              <a:buNone/>
            </a:pPr>
            <a:endParaRPr lang="en-US" sz="1200" dirty="0" smtClean="0"/>
          </a:p>
          <a:p>
            <a:pPr marL="0" indent="0">
              <a:buNone/>
            </a:pPr>
            <a:r>
              <a:rPr lang="en-US" sz="1600" dirty="0" smtClean="0"/>
              <a:t>Report by the Visitation Committee of Harvard College.  October 9, 1723</a:t>
            </a:r>
            <a:endParaRPr lang="en-US" sz="1600" dirty="0"/>
          </a:p>
        </p:txBody>
      </p:sp>
      <p:sp>
        <p:nvSpPr>
          <p:cNvPr id="4" name="TextBox 3"/>
          <p:cNvSpPr txBox="1"/>
          <p:nvPr/>
        </p:nvSpPr>
        <p:spPr>
          <a:xfrm>
            <a:off x="8077200" y="0"/>
            <a:ext cx="1066800" cy="338554"/>
          </a:xfrm>
          <a:prstGeom prst="rect">
            <a:avLst/>
          </a:prstGeom>
          <a:noFill/>
        </p:spPr>
        <p:txBody>
          <a:bodyPr wrap="square" rtlCol="0">
            <a:spAutoFit/>
          </a:bodyPr>
          <a:lstStyle/>
          <a:p>
            <a:r>
              <a:rPr lang="en-US" sz="1600" dirty="0" smtClean="0"/>
              <a:t>historical</a:t>
            </a:r>
            <a:endParaRPr lang="en-US" sz="1600" dirty="0"/>
          </a:p>
        </p:txBody>
      </p:sp>
    </p:spTree>
    <p:extLst>
      <p:ext uri="{BB962C8B-B14F-4D97-AF65-F5344CB8AC3E}">
        <p14:creationId xmlns:p14="http://schemas.microsoft.com/office/powerpoint/2010/main" val="10869166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sz="5400" dirty="0" smtClean="0">
                <a:latin typeface="Brush Script MT" panose="03060802040406070304" pitchFamily="66" charset="0"/>
              </a:rPr>
              <a:t>Pacific Northwest University</a:t>
            </a:r>
            <a:endParaRPr lang="en-US" sz="5400" dirty="0">
              <a:latin typeface="Brush Script MT" panose="03060802040406070304" pitchFamily="66" charset="0"/>
            </a:endParaRPr>
          </a:p>
        </p:txBody>
      </p:sp>
      <p:sp>
        <p:nvSpPr>
          <p:cNvPr id="3" name="Content Placeholder 2"/>
          <p:cNvSpPr>
            <a:spLocks noGrp="1"/>
          </p:cNvSpPr>
          <p:nvPr>
            <p:ph idx="1"/>
          </p:nvPr>
        </p:nvSpPr>
        <p:spPr>
          <a:xfrm>
            <a:off x="457200" y="1600201"/>
            <a:ext cx="8229600" cy="990600"/>
          </a:xfrm>
        </p:spPr>
        <p:txBody>
          <a:bodyPr/>
          <a:lstStyle/>
          <a:p>
            <a:pPr marL="0" indent="0" algn="ctr">
              <a:buNone/>
            </a:pPr>
            <a:r>
              <a:rPr lang="en-US" dirty="0" smtClean="0"/>
              <a:t>Private liberal arts institution founded in 1878</a:t>
            </a:r>
          </a:p>
          <a:p>
            <a:pPr marL="0" indent="0">
              <a:buNone/>
            </a:pPr>
            <a:endParaRPr lang="en-US" dirty="0"/>
          </a:p>
          <a:p>
            <a:pPr marL="0" indent="0">
              <a:buNone/>
            </a:pPr>
            <a:endParaRPr lang="en-US" dirty="0"/>
          </a:p>
        </p:txBody>
      </p:sp>
      <p:pic>
        <p:nvPicPr>
          <p:cNvPr id="5122" name="Picture 2" descr="http://www.careers.org/assets/media_box/1469/default/college.jpg?12706207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362200"/>
            <a:ext cx="5334000" cy="3992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5598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0"/>
            <a:ext cx="7852528" cy="1143000"/>
          </a:xfrm>
        </p:spPr>
        <p:txBody>
          <a:bodyPr>
            <a:normAutofit/>
          </a:bodyPr>
          <a:lstStyle/>
          <a:p>
            <a:r>
              <a:rPr lang="en-US" sz="5400" dirty="0" smtClean="0">
                <a:latin typeface="Brush Script MT" panose="03060802040406070304" pitchFamily="66" charset="0"/>
              </a:rPr>
              <a:t>Pacific Northwest University</a:t>
            </a:r>
            <a:endParaRPr lang="en-US" sz="5400" dirty="0"/>
          </a:p>
        </p:txBody>
      </p:sp>
      <p:sp>
        <p:nvSpPr>
          <p:cNvPr id="3" name="Content Placeholder 2"/>
          <p:cNvSpPr>
            <a:spLocks noGrp="1"/>
          </p:cNvSpPr>
          <p:nvPr>
            <p:ph idx="1"/>
          </p:nvPr>
        </p:nvSpPr>
        <p:spPr>
          <a:xfrm>
            <a:off x="381000" y="1371600"/>
            <a:ext cx="8229600" cy="1371600"/>
          </a:xfrm>
        </p:spPr>
        <p:txBody>
          <a:bodyPr/>
          <a:lstStyle/>
          <a:p>
            <a:pPr marL="0" indent="0" algn="ctr">
              <a:buNone/>
            </a:pPr>
            <a:r>
              <a:rPr lang="en-US" dirty="0" smtClean="0"/>
              <a:t>Professional programs – Business, Health, Education</a:t>
            </a:r>
          </a:p>
          <a:p>
            <a:pPr marL="0" indent="0">
              <a:buNone/>
            </a:pPr>
            <a:endParaRPr lang="en-US" dirty="0"/>
          </a:p>
        </p:txBody>
      </p:sp>
      <p:pic>
        <p:nvPicPr>
          <p:cNvPr id="6146" name="Picture 2" descr="https://encrypted-tbn3.gstatic.com/images?q=tbn:ANd9GcQzFIeYDYS0Iq7U79J3KmNk3VqS8K269RFj6mQO37cT-w7BDznWK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67000"/>
            <a:ext cx="297766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encrypted-tbn0.gstatic.com/images?q=tbn:ANd9GcQu9ueOE_sBYA7va2yQoTTX7gI1Kj6VmTtFbUG1iEnVoTLMNaSAw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601990"/>
            <a:ext cx="2777243" cy="184785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ites.lib.byu.edu/scholarsarchive/wp-content/uploads/sites/4/2012/01/cite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2209800"/>
            <a:ext cx="3025238" cy="2392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6129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8229600" cy="1143000"/>
          </a:xfrm>
        </p:spPr>
        <p:txBody>
          <a:bodyPr>
            <a:normAutofit/>
          </a:bodyPr>
          <a:lstStyle/>
          <a:p>
            <a:r>
              <a:rPr lang="en-US" sz="5400" dirty="0" smtClean="0">
                <a:latin typeface="Brush Script MT" panose="03060802040406070304" pitchFamily="66" charset="0"/>
              </a:rPr>
              <a:t>Pacific Northwest University</a:t>
            </a:r>
            <a:endParaRPr lang="en-US" sz="5400" dirty="0"/>
          </a:p>
        </p:txBody>
      </p:sp>
      <p:sp>
        <p:nvSpPr>
          <p:cNvPr id="3" name="Content Placeholder 2"/>
          <p:cNvSpPr>
            <a:spLocks noGrp="1"/>
          </p:cNvSpPr>
          <p:nvPr>
            <p:ph idx="1"/>
          </p:nvPr>
        </p:nvSpPr>
        <p:spPr>
          <a:xfrm>
            <a:off x="457200" y="990600"/>
            <a:ext cx="8229600" cy="1295400"/>
          </a:xfrm>
        </p:spPr>
        <p:txBody>
          <a:bodyPr/>
          <a:lstStyle/>
          <a:p>
            <a:pPr marL="0" indent="0" algn="ctr">
              <a:buNone/>
            </a:pPr>
            <a:r>
              <a:rPr lang="en-US" dirty="0" smtClean="0"/>
              <a:t>Assessment is de-centralized and lacks institutional support for faculty</a:t>
            </a:r>
          </a:p>
          <a:p>
            <a:pPr marL="0" indent="0">
              <a:buNone/>
            </a:pPr>
            <a:endParaRPr lang="en-US" dirty="0"/>
          </a:p>
        </p:txBody>
      </p:sp>
      <p:pic>
        <p:nvPicPr>
          <p:cNvPr id="7170" name="Picture 2" descr="http://distance.appstate.edu/sites/distance.appstate.edu/files/images/Org_Chart,_0921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057400"/>
            <a:ext cx="6934200" cy="44226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29000" y="2117188"/>
            <a:ext cx="2057400" cy="369332"/>
          </a:xfrm>
          <a:prstGeom prst="rect">
            <a:avLst/>
          </a:prstGeom>
          <a:solidFill>
            <a:schemeClr val="accent6">
              <a:lumMod val="40000"/>
              <a:lumOff val="60000"/>
            </a:schemeClr>
          </a:solidFill>
        </p:spPr>
        <p:txBody>
          <a:bodyPr wrap="square" rtlCol="0">
            <a:spAutoFit/>
          </a:bodyPr>
          <a:lstStyle/>
          <a:p>
            <a:pPr algn="ctr"/>
            <a:r>
              <a:rPr lang="en-US" dirty="0" smtClean="0"/>
              <a:t>President</a:t>
            </a:r>
            <a:endParaRPr lang="en-US" dirty="0"/>
          </a:p>
        </p:txBody>
      </p:sp>
    </p:spTree>
    <p:extLst>
      <p:ext uri="{BB962C8B-B14F-4D97-AF65-F5344CB8AC3E}">
        <p14:creationId xmlns:p14="http://schemas.microsoft.com/office/powerpoint/2010/main" val="9293301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8229600" cy="1143000"/>
          </a:xfrm>
        </p:spPr>
        <p:txBody>
          <a:bodyPr>
            <a:normAutofit/>
          </a:bodyPr>
          <a:lstStyle/>
          <a:p>
            <a:r>
              <a:rPr lang="en-US" sz="5400" dirty="0" smtClean="0">
                <a:latin typeface="Brush Script MT" panose="03060802040406070304" pitchFamily="66" charset="0"/>
              </a:rPr>
              <a:t>Pacific Northwest University</a:t>
            </a:r>
            <a:endParaRPr lang="en-US" sz="5400" dirty="0"/>
          </a:p>
        </p:txBody>
      </p:sp>
      <p:sp>
        <p:nvSpPr>
          <p:cNvPr id="3" name="Content Placeholder 2"/>
          <p:cNvSpPr>
            <a:spLocks noGrp="1"/>
          </p:cNvSpPr>
          <p:nvPr>
            <p:ph idx="1"/>
          </p:nvPr>
        </p:nvSpPr>
        <p:spPr>
          <a:xfrm>
            <a:off x="533400" y="990600"/>
            <a:ext cx="8229600" cy="1600200"/>
          </a:xfrm>
        </p:spPr>
        <p:txBody>
          <a:bodyPr/>
          <a:lstStyle/>
          <a:p>
            <a:pPr marL="0" indent="0" algn="ctr">
              <a:buNone/>
            </a:pPr>
            <a:r>
              <a:rPr lang="en-US" dirty="0" smtClean="0"/>
              <a:t>Provost retired in 2013 – was a faculty member for 15 years before serving as provost for another 15 years</a:t>
            </a:r>
          </a:p>
          <a:p>
            <a:pPr marL="0" indent="0">
              <a:buNone/>
            </a:pPr>
            <a:endParaRPr lang="en-US" dirty="0"/>
          </a:p>
        </p:txBody>
      </p:sp>
      <p:pic>
        <p:nvPicPr>
          <p:cNvPr id="8194" name="Picture 2" descr="http://lasierra.edu/uploads/pics/20100719_BeselGr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048000"/>
            <a:ext cx="4838700"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2597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t>2014 Accreditation Recommendation:</a:t>
            </a:r>
            <a:endParaRPr lang="en-US" dirty="0"/>
          </a:p>
        </p:txBody>
      </p:sp>
      <p:sp>
        <p:nvSpPr>
          <p:cNvPr id="3" name="Content Placeholder 2"/>
          <p:cNvSpPr>
            <a:spLocks noGrp="1"/>
          </p:cNvSpPr>
          <p:nvPr>
            <p:ph idx="1"/>
          </p:nvPr>
        </p:nvSpPr>
        <p:spPr>
          <a:xfrm>
            <a:off x="533400" y="1524000"/>
            <a:ext cx="8229600" cy="4953000"/>
          </a:xfrm>
        </p:spPr>
        <p:txBody>
          <a:bodyPr>
            <a:normAutofit fontScale="77500" lnSpcReduction="20000"/>
          </a:bodyPr>
          <a:lstStyle/>
          <a:p>
            <a:pPr marL="0" indent="0">
              <a:buNone/>
            </a:pPr>
            <a:r>
              <a:rPr lang="en-US" i="1" dirty="0" smtClean="0"/>
              <a:t>The Evaluation Committee did not find evidence of systematic assessment of student learning outcomes in the general education program that leads to improvements in teaching and learning.  </a:t>
            </a:r>
          </a:p>
          <a:p>
            <a:pPr marL="0" indent="0">
              <a:buNone/>
            </a:pPr>
            <a:endParaRPr lang="en-US" i="1" dirty="0" smtClean="0"/>
          </a:p>
          <a:p>
            <a:pPr marL="0" indent="0">
              <a:buNone/>
            </a:pPr>
            <a:r>
              <a:rPr lang="en-US" i="1" dirty="0" smtClean="0"/>
              <a:t>The Evaluation Committee recommends Pacific Northwest University take immediate steps to institute a system of assessment of the general education that utilizes student evidence, demonstrates achievement of learning outcomes and documents curricular and pedagogical changes based on this evidence that is linked to mission fulfillment.</a:t>
            </a:r>
          </a:p>
          <a:p>
            <a:pPr marL="0" indent="0">
              <a:buNone/>
            </a:pPr>
            <a:endParaRPr lang="en-US" i="1" dirty="0"/>
          </a:p>
          <a:p>
            <a:pPr marL="0" indent="0">
              <a:buNone/>
            </a:pPr>
            <a:r>
              <a:rPr lang="en-US" i="1" dirty="0" smtClean="0"/>
              <a:t>An interim visit in one year is recommended to determine progress.</a:t>
            </a:r>
            <a:endParaRPr lang="en-US" i="1" dirty="0"/>
          </a:p>
        </p:txBody>
      </p:sp>
    </p:spTree>
    <p:extLst>
      <p:ext uri="{BB962C8B-B14F-4D97-AF65-F5344CB8AC3E}">
        <p14:creationId xmlns:p14="http://schemas.microsoft.com/office/powerpoint/2010/main" val="420562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a:bodyPr>
          <a:lstStyle/>
          <a:p>
            <a:r>
              <a:rPr lang="en-US" b="1" u="sng" dirty="0" smtClean="0"/>
              <a:t>Case Study</a:t>
            </a:r>
            <a:br>
              <a:rPr lang="en-US" b="1" u="sng" dirty="0" smtClean="0"/>
            </a:br>
            <a:r>
              <a:rPr lang="en-US" dirty="0" smtClean="0"/>
              <a:t>Assessing General Education</a:t>
            </a:r>
            <a:endParaRPr lang="en-US" dirty="0"/>
          </a:p>
        </p:txBody>
      </p:sp>
      <p:sp>
        <p:nvSpPr>
          <p:cNvPr id="3" name="Content Placeholder 2"/>
          <p:cNvSpPr>
            <a:spLocks noGrp="1"/>
          </p:cNvSpPr>
          <p:nvPr>
            <p:ph idx="1"/>
          </p:nvPr>
        </p:nvSpPr>
        <p:spPr>
          <a:xfrm>
            <a:off x="460375" y="1676400"/>
            <a:ext cx="8229600" cy="4890198"/>
          </a:xfrm>
        </p:spPr>
        <p:txBody>
          <a:bodyPr>
            <a:normAutofit/>
          </a:bodyPr>
          <a:lstStyle/>
          <a:p>
            <a:pPr marL="0" indent="0">
              <a:buNone/>
            </a:pPr>
            <a:r>
              <a:rPr lang="en-US" dirty="0" smtClean="0"/>
              <a:t>				At Your Tables</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a:p>
            <a:pPr marL="0" indent="0">
              <a:buNone/>
            </a:pPr>
            <a:r>
              <a:rPr lang="en-US" dirty="0" smtClean="0"/>
              <a:t>Read “</a:t>
            </a:r>
            <a:r>
              <a:rPr lang="en-US" b="1" dirty="0" smtClean="0"/>
              <a:t>The </a:t>
            </a:r>
            <a:r>
              <a:rPr lang="en-US" b="1" dirty="0"/>
              <a:t>Gen Ed Curriculum at Pacific Northwest </a:t>
            </a:r>
            <a:r>
              <a:rPr lang="en-US" b="1" dirty="0" smtClean="0"/>
              <a:t>University”</a:t>
            </a:r>
            <a:endParaRPr lang="en-US" dirty="0" smtClean="0"/>
          </a:p>
        </p:txBody>
      </p:sp>
      <p:sp>
        <p:nvSpPr>
          <p:cNvPr id="4" name="AutoShape 2" descr="data:image/jpeg;base64,/9j/4AAQSkZJRgABAQAAAQABAAD/2wCEAAkGBxQTEhUUExMVFhUXFh0YGBgYFxkaGBwdHB8XGBwdGh0cISggGB0lHBocITEiJSkrLy4uFx8zODMsNygtLiwBCgoKDg0OGxAQGzAkICQsNC8sLCwsLCwsLCwsLCwsLCwsLDQsLCwsLCwsLCwsLCwsLCwsLCwsLCwsLCwsLCwsLP/AABEIAOEA4QMBIgACEQEDEQH/xAAcAAABBQEBAQAAAAAAAAAAAAAGAAMEBQcBCAL/xABMEAACAQIDBAUFCgwFBAMBAAABAhEAAwQSIQUGMUETIlFhcQeBkZOhMjNCUlN0sbLR0hQVFyM0VHJzg8Hh8BY1YoKSQ0Si8SSzwmP/xAAaAQADAQEBAQAAAAAAAAAAAAAAAgMBBAUG/8QAMxEAAgEDAwIDBgYBBQAAAAAAAAECAxESBCExQVETcYEFImGRscEVMzTR4fAyFBZCofH/2gAMAwEAAhEDEQA/AMtrsd1dTiPEV6CXYNgfB9p+2qN2FPPkHspRXoddkYcfBXz19jB4ZeItDxy0uTDY86V2O6txxt6wuKXW2F6PjKxM/wBak/jLCj/qWvZW5GGC5T2H0V3Iew+g1vB25hR/1V80n6K+DvHhfj/+LfZRkg3MJynsPoruU9h9Brb23rww4FvMhptt8LHJbp/2UZoNzFMh7D6DSyHsPorYcVvxZQybd2IHwR9tctb8I4BWxdIPD3I/nWZoNzH8h7D6K4Qew1sR3vb9Wf8A5Chvfzbb3sMqtZKDpFMlp5Npw761TTNswBCk8AT4Cu9Gfin0Gtg8gLRbxx7DaPsu1pTbUKhc7YdCyhoa4QYPiNaHKweZ5V6M/FPoNLoz8U+g16o/HI+Wwvrv6UvxyPlsL67+lZmZePc8r9Gfin0Gl0Z+KfQa9U/jkfLYX139K5+OR8thfXf0ozC8e55X6M/FPoNLoz8U+g16o/HI+Wwvrv6V38cj5bC+u/pRmF49zyt0Z+KfQaXRn4p9Br1R+OR8thfXf0pfjkfLYX139KMwvHueV+jPxT6DS6M/FPoNeqPxyPlsL67+lL8cj5bC+u/pRmF49zyv0Z+KfQa4RXrLDYxmZB+bKsGIZGJ9zHdB4+yvM++/+Y4z5zd+sa1O5pSUqVKmA6vEVrS7CPN3P+41kycR4ivQhtVKp0GiCq7vjnPpNPJu6nZRILXdTi2qkMAu3tkKFgDlP9+irPZuxE6NdBwFSt47ev8At/mattmoBbWSBAE+jtrTOUVR2GnxR6KX4mT4o9FEXRUharDAfGyF7B6K6uyV7KvAo4SJiY5+ivo2uzsoNBLbmy1FpjArm7ezQcPb0+CKsdpXzdwpdU1JjKe0NlIMQeIqTu1b/MJpyrBmrIYv4RVQsw0UEnTkNTQHvptvD38Oq2SxbpAdUIEAMOJ8a07atn8zd/dt9BrJNu4Ho8EkgZukAMEHk2kjSnhyLyg18gnvWP8A4f1btP8AlM99w/zdfpamPIJ71j/4f1btP+Uz33D/ADdfpaivwed7S/Tv0+pV3N0sSuGGJKdXiV1zhfjkdntA1qu2Vs18Rc6O2AXylgJ45RMDvNGW42+eTLh8S3U4JcPwf9LH4vYeXhwI8PumtnHJibEC2Q2dOSkg6r3E8uXhwioJ2aPOhoqdVRnTe3El1XxMgdCCQQQQYIIgg9hHI18xRd5T7QXGiABmtKTA4mXEnvgD0UI1Nxs7Hn1qfh1HDsKKUUqVZYkKKm7L2Vcvl8g0RC7sfcqACdT2mNB/WoVazuZhM2yiEUZ7i3RyEkl1En0CnhFSZ16PTqtUxfRXMtwODe6627alnYwAP70HfU/eHd67hHC3BIYSrr7k9o7iOytH2PsuxsvDm7dYG4R1m5k8ktj+54mBwzjeTb9zF3c76KNEQcFH8yeZrXBRW/JWtpoUaXvv3307eZpu5X6Ng/3dz61YDvv/AJjjPnN36xrfty/0bB/u7n1qwHff/McZ85u/WNddPg+go/lR8l9CkpUqVUKH0nEeI+mvRYYHmNOPdXnMVoWxbmJtMrPeQhwSbTOSSOEkNAPmJ4VOoNFXNC2pjehtNcylgokgTMDUnQHgKDcR5TrYtMwskNICywIM8SYGhA1jXxoU25vbcQvYcE8c7SQ3W1hYMIsHQDlXxjNk3tpJabBYViEBDBRCj4IzO5AZuqOcxFTSGsF+D3lt46ABkfgw4iBrIPhPHsoixu0bQToSesUzRqYQNBJPAVSeSzydX7F17uMUIuWFQOCSSdS0aCACBr8I0E396Xv3b35oAujKY0ZFXNCkzxEx461kosaMlY0nZ29mFxC5MM5JUSVZWTqARP7PDnzpzbO3ugt3LqujHoukt2ydCANTPITI8az3dXDm3gbl62HBvObYbL1iqI1xwnKAFcE6xBPKh/G7y3sWgsuZHwAABBGqjTiJ5HuNZbcLpIO9z9vtiLlzP0aXwhZCAIYsRoJJmADp2GjfA45znzIxMgrwgiEk6cOPsNYPb6WzbL273A9cISGEwOXEeBo035u3sNh8Gy3H6RARdKyoa44DZtImMhHn8aHGzBO8WEmJxz2715HA67Zhl4BljXuJUa99ObXxqW7EHrZ1LqimCYDMwBOmoOUjlM66CsnubzYhi1wu2Zmh27ZB49+nGre1dONwV7PJuYRTfRwOCcHRu45JHeByrMGuTck+A63U20LuCZnkdJmVJIPEMBmOgHCOXCgjbhjC5GkOtxZBGWeq3Ec+RB/1GrLF7L/BdkYZ71xg+IvZ8oGqwC448dAJGmrGom3tqJiMJcZJgXrJUMBKBlvSAdYBKnh8UU8YvIxyVmGPkE96x/8AD+rdp/yme+4f5uv0tTHkE96x/wDD+i7T/lM99w/zdfpaivweX7S/Tv0+o9uld2ddTJibVu3cX4TOyq47dTAbtHnHYDrB7bwVpAiYmyFUQB0oMDskmaw6lUY1LdDyqPtGVKNlFX78BV5R8Zbu4tWtOrr0SiVYMJzPpI8aFav9zt3Pwy6ylsttAC5HHXQAeMHXuq/3u3ESxZa9YZoSCysQdOBIIA4Tw7KxxcveElQq11KulsUu7+5l/FW+kBVEMhS09aNNABwnSaqds7JuYa4bV0ANEggyCDwIPZofRWl7kbzYc4W3be4lt7a5SGIWQOBBPGR7Zoa3yxy4/GWbOHIaOoH5EsZJ71AHHxrZRjjdclqumoKhGUHeTt63+AF1rG4e2sPawVpLl+0jAvKs6g6uxGhPZUe95NLPRQt1+kjRjGWe9QNB56zK/aKMyNoVJUjvBg+2hXpu7EjGroZ5yXKsbFtXEbNxBBvXrD5RpN7QeYNxrMN5MXh3uxhrIt210B1zN3mToOwf+hU0qWU8uhPUax1lbFL49TY9yv0bB/u7n1qwHff/ADHGfObv1jW/blfo2D/d3PrVgO+/+Y4z5zd+sa7KfB9HR/Kj5L6FJSpUqoUOitV2Ru0+KxwxN9cmEtImRVgF2HBNNcqmZOnIDnWVLxHjXoVcbZLlbRUZQOoPgcyP77RU58oaPDKPa/kktYq/01zEOgYaqqLOnAST2c6P9n4NcPaSzbgW7ahRoBw56aSTqabu3cySsGYI9HbQXsXeS0rYhHuhfzkgMe6NIn++VZxZG83YauWfOttwjlSAxEwSCA0c4OvGs5295MkDYYYZrhzstrE3DlE2ltkMxgDrnLE6yzSauLG/GFD9FaZrlyRmlWRQsgHKWEnUjSPPRWTBgnvE6eaj4MwzLykbCuWMLYtYMubFu6q2kUwfzga2QxEBmLMNTxDnvr53b8jd61ftXb+It5bbo5RASTBzFSxjTlI468K0RsEDftXUusoWQycVYmRMfBMnj3U8u2gbrWYEoPdA6nhOkd8RWccjc8GX4PAPb2ra2dcynDWukv2ljgpuOymYlm+D2RHMVqW3Nj4bGoLd9SyA5solRJBAaRrI1jxqs2lstLmLt3WUi5aLZGBgwwggx7od3bVthNo2Ll17Vu6rXbUi4g+DJ5zxgiNOE1thblNh/Jns1Lb2xY0cglmYu2kEAFpgacu01ZYLDWbFt0t2bdtVUIQANQDAk89TzqTtvGFLF1kjOiTB5Ea6jwocxm9GHtYcnE3lFy4oyqpzOSYMhE1AmJPAdtZ1sb0uM72btXdoW0VchVc2jGCCcoDKYPIGhbfjdhcBsa1a6puHELnccW0vESYnSYFEmwN/MO5yqHygqgaNS7FokTwgeOtVflwLHC4Yz1elYd0lQR9DUJWkDex8eQT3rH/w/q3af8pnvuH+br9LUx5BPesf/D+i7T/lM99w/wA3X6Wpa3B53tL9O/T6gdSpVM2OoOIsgiQbqAjuzLXKfNxV2kEW5d7FYS4X/Bb727igNFtp01DLpB4n00Qb3bbv37Js2cHiQHgMz2iNOMACePCaN+nAuBNZKlu6AQP501jMbkZUVGd2khVgaCJJJIAGoHnrpwsrXPpYaVwpOmpu3kgT3O3Qsfg6XL1sXLjiTn4KOSgcj285mqPeLYL4TGW7mDtuw98yKGfKQYIMScp/maMR+GW2bobCG2xLZbl0AqxMnKVnqkyYPAkxpADuBN9M1y7YZrjRmyMhAUTCoCZIEk66kse4DMVawr01NwUErNdbdv3IV3ey70crgcV0ke5Ns5Z/a4keasq2lhLyMXvW3QuxMshWSTJiRW94a+rqrqZVgCD3GhTf+6t3ZpuAaEoyzxEsB6YJ9NE43V7ia3TOpTylO9ldGR0qVKuY+dNj3K/RsH+7ufWrAd9/8xxnzm79Y1v25X6Ng/3dz61YDvv/AJjjPnN36xrvp8H2FH8qPkvoUlKlSqhQ6p1HjWg7v7y2MU118aLSBCpQjNbBVswhuuc3DhMd1Z7UQOQI4BhB82tLJXNTsH+1t9sSqMLN8oswgUIAqT1cvV7I460J3dtXrstdfM0BQxAGgk8gBxJ141FCXGgZXKkCOq0SOzSKb6MqjyCNedNdGbjn4YRqDrHEUYDfXG6xi3OkkHLPpKz7aBEBCa6c/sr6vEhgZPLn21lzLGm7k72XFs4g3rpIQlgXMv1hrB48eHHU0O3d7Lz3GcMba8gGM+JIiTrQ3hHBu2w/uWuKCZ5EgH7fNRrtTc+0tyyi3rgNxzxg+5E8o1kj0VNuKd2Uim1ZH0N/cWhUK1uFUDOULXToPdFmifN6aoDj7l7EG4WLXLjyzcNTHZpy+ivjePYFyziejtB7ihFM5eZmaZTZt8sqhGDt7kEwdOPGI0NVU4WuLhK5Kv3XLgG5mytBEtHGdQTHKoIxXXLaAsxJjmSSde01It7uYpnc5eB60uukCY49kV9Hdi+bqKzIrMAQCSRHm5yDpSeLFb3NwlxY5hsc2GY3LRGYXAFJAIGUTOXhz51I27vBiMWE/CLxuZJKyFEZgJ4AfFHGuvsRFxXRXCzBiRI01ED213aew7dm3ddSxK3+jAJGg608tToKWNSN/MZwlbyNG8gnvWP/AIf0Xaf8pnvuH+br9LUx5BPesf8Aw/q3af8AKZ77h/m6/S1JW4PN9pfp36fUDqm7E/SbH7639ZaWy9k3sQxWzbLkCTEADxJIFW1nc/HoysthgykEHNb0IMg+67a5knyeBSpVG1JRbXwRrT/pK/uW+tbri/pR/cj6zVlW1NubRsXQL1xkuZNNLZ6pPcCOK+yifyb7WvYi7ea85cqiASAIEseQFXU03Y96lroVKip2ad+obbPxPSJmIjrusfsOye3LPnriYom81uNFto8/tNcWPNk9tMbC96P727/9tyuWf0u7+5tfXxFUXQ7VJ2j8f2O7D94X/d9ZqGN6/wDJx+za+stB2K3qxdq5cRLxVVuOAMqGBmPaJp6zY2nisMFUNcsHQCbQHVPmOhHsqOd1Y8uetjUi6cYtuzXAK0qIDuXjv1dv+Vv71UNxCCQQQQYIPEEdtRaa5PFnSnD/ACTXmjYdyv0bB/u7n1qwHff/ADHGfObv1jW/blfo2D/d3PrVgO+/+Y4z5zd+sa7qfB9ZR/Kj5L6FJSpUqoUFVttHZ1s3AJzwQJEgQNW9GonuqqFEyW0W8nSEAMjAzIAY9sf3rUavSxWl1uEWAHRnDWVMItp3juIiP/KqCxs61dt4u5cXMyvC6nTmTodePsqehfPYaJmwykjhIAPH/bUHAWXAxCQwDoriR8Lg3tPsqG5d24I2xcDZfC3bj21LK0AnjEAx4UymAtHB3LxQF8+VTJ6oAXgOH/upGyMPcGHxCQeKEecEHh4eyubNwjtYu2gDJuoV8+h+rQ2zLKxH25uyqFFttBABaZJJMcNdNQfTRVvOW/CMMVI/MnpD35iqEeiTUDadm4cRcMaAdWeGmo806U9tjD3nu5lVo6CF0+F1mjx5UZSZtoombyvFyxcB986p80/yb2VWbavRisNHNvpWKtdubPJFpc05GMGOJhdAPPVdtDYl57qOFPUMgyOxeXMcaVJm5Il4fFk3sXbIECCPPbUfyqp23jmXE2spOWFnuBI4+epg2XeFy88aXE0110AHmia+8fsy9ctygUAqMxJEwvZpPwZoUdzXJJEXeDFRilI0nKfOQs+0TVTvFiZe+vJriPHeVM+2iLaexLl1s4UkDKRHDRRzPHzdhqr302UyHpShCnIs66tDSR3RHfpT007onUkrMNfIJ71j/wCH9W7T/lM99w/zdfpamPIJ71j/AOH9F2n/ACme+4f5uv0tVK/B4/tL9O/T6nd2N6byBMPhsLaJY/6szHmzGfbwAHdWpYa4Qqi6U6Q8QswTqSFnU6fRQfuwuEwOD/CekDlhq490T8moOog8vOdOFLsDeNsTtJbt5gttEuZQTCouU8+3tP8ASki8bXJUKroxjGcruVrLayRG8qf6av7lfrXKErV5l9yzL4Ej6Kud89srisSbiA5AoQE8SAWOaOUzwqiqM3eTPH1U1KtKUX1HxjLg4XH/AOTfbS/DLkz0jz+0320xSpSGUu50ma2TyeOBs60SYAzyT+29Y1Whbn7etnA3cKxy3FtXSs8HBDtp3ieHZr21Wk7M7/ZlRQrNvt+wVb17RxOHTpbFtLiAdcHNmH+oQdR29nhwyfeDbP4U/SG0lt46xSet2SDz7/CircXfLLlw+JbqcEc/B7Fbu7Dy8OFZ5QtlWLF8dCwBcZmtD4PeOwH4vo0rZvJXR0ayo61LxIS26p22Ycblfo2D/d3PrVgO+/8AmOM+c3frGt+3K/RsH+7ufWrAd9/8xxnzm79Y100+D16P5UfJfQpKVKlVCh9JxHiK9GndnDA6iT4/1rzip1HjW0/lUwPxMR6tPv1OabNTCgbuYaQ2TUCBqYg9wMV1t38OdOiEERqzD2g0MflXwOvVxHq0+/XB5V8D8XEf8E+/SYvsNf4hYuwLI4W1Hhp/PWvi5u7ZYQUEdgJH0EGhj8rGB+LiPVr9+vk+VbA/FxHq0+/W4vsFwpTd2wDqnpJI9pIpwbEs81B8ST6OQoUHlYwPxcT6tPv0j5WMD8XEH+Gv36zF9guF9rZFpeCrB4g5iPRMeynTsy1EZEI89BX5V8D8TEerT79L8rOC+JiPVr9+jF9jLhqNn2REIsjhx89OLh0jRBQL+VjBfExEfsJ96l+VfBfExH/BPv0YvsFw7FlewTQJ5ZhGAX5wn1blIeVfBfFxHq0+/Q15Qt+MNjcMLVlboYXVfroqiAHB1DHXUVqTuDsXXkE96x/8P6t2r/fPdrEYp7D2UDKthVJLKNdTzPfWf+S3fPD7PXEDELdPSlMuRVb3IcGZYfGFGS+VPZQ06DEerX79bOGWxGtRjWhhLgrP8CY+I6MRMx0ixPDtrg3Cx3yS+sT7atfyqbL+RxHq1+/S/Kpsv5HEerX79T8BHF+F0O7+f8FT/gHHfJL6xPtpf4Cx3yS+sT7atvyqbL+RxHq1+/S/Kpsv5HEerX79HgIPwqh3fz/gqv8AAWO+SX1ifbS/wFjvkl9Yn21a/lU2X8jiPVr9+l+VTZfyOI9Wv36PAQfhVDu/n/BVf4Cx3yS+sT7aQ3Cx3yQ9Yn21a/lU2X8jiPVr9+l+VTZfyOI9Wv36PAQfhVDu/n/BVf4Cx3yS+sT7a624mPJk2wf4ifbVp+VTZfyOI9Wv36X5VNl/I4j1a/fo8BB+F0O7+f8AAYbtYJ7NrC27gh1S4CJB5g8RpwNeeN9/8xxnzm79Y1rNrysbMU5ls4gGIno0mDE/D7h6KxzePHLfxeIvJOS7ed1kQYZiRPYatBWPQjFRioroV1KlSpzToFaJ+TJf1o+qH3qztOI8RXoQVSCT5JzbXBn/AOTJf1o+qH3q5+TMfrJ9UPvVoJr5p8Ii5SM//JmP1k+qH3qX5Mx+sn1Q+9Wj2sOWHCp+G2OzcdKV4I1Zsyj8mg/WT6oferv5NB+sn1Q+9WvHYP8Aq9lN/iM/G9lZlTNtMyYeTIfrJ9UPvU4vktB/7lvVD71ak2xWHAiups51P2VjcASkZta8j5P/AHJ9UPv05+Rs/rR9UPvVqNolfdn0kAVxtr2F43U07DP0VGVRR5KqJlT+SBh/3Dea0D/+qod8NxPwGwLvSs83AkG3l4hjMyfi1tVzerDDgzN4I38wKAvK5vEmIwSoisPz6tJjktwcj30i1NNvFNXDEySzbBDEtlAEzE93bXRhyRKEN4T7QRI9FfeDFs5hcfLI04iY1jNwXlxp9tl51bo2idcpIYA6SMySTw7KJyafJJt3IAU89DXxgrocw0j9kZj6KsHwtxEm4C0chDtx9IHopjD7RUFgFKZdSdDp3jTt76VTkGTJP4tkwGPdI19AJqRh9h5hJuBR2nxI4CTy7Ki4a9deQrSBxAGUmZ4AAE+inL1zKVOobJJ4zOvHkde2szl3Ebl3HvxZY1i+xjjFsdwMdbU691NYjZWWGD5rZMBo9hHwW7j5pGtO2MVmkMh1EZ1ENHHXkeApywrqxykQdCDwYdjDn9PZRnJdTM5dy53Y3PwuLhTjmtXOStaWD4Nn49xjumrva3kge0ua3iDdA4jowG8wzGaHLWyxxVoPHIZkfskxmHtHfxo13X396GLd24byaAR13UdxQEEdzHz0Ktc1T6MAcTuwLer3oT4+TSOc66EdlVr7NU+4csDwhTqOR0nStw3p2FZx2Ge9h26zLBAAXPMaOGjIw7TFZ5hdkNYtJbuoQQFnlB74OqmdGBj+aSqyTtcG5Rjdv6Ana2UJh3yCDqQOOkCJkTJ9FQcTayuyzOViJ7Y50VYnD22VrZDAnTq2yx48VJ09tCuJUB2AzAAmMwhvOORqtKTk9xqcmxqlSpVcqfScR4ivS42VHOvNCcR4ivQN/fLXqWh/uf8AkB/Oo1dRGly+QUU+Si3s3gFhms2etdHEnlw4dvEa0EbY2jdcg9LcOmpBKgESY07hxqJt7F5r5zMQzXGzN2QzcO7WobYgqskyHJVfZOh75E86i6kpb3O2MIxVkjS/JzvDdVrdi+6utyejcmWkfB4yRx489J1FaZd2raT3V22vcWE+jjXmjdq2zX0ViwyZrihRJkECADOkxOnKtXwW7Vy5D9LbyHmJYg9kaajxpKlaUdkrkp03bK2wYXt7MOPhlv2VP86gYnfRR7i0T3sQB7Jqkvbn3x7h0fxlT/MVRYixcRilxcrDt9h7xXNU1FdcqxOwRYne++eGRPBST7ZquxG2778br+nL9FD73ra+7vL52Uf1FRm2rhBxuoR+1mqDlVly2zbF1cuT7px5zP003cvgFFQNcz3Ft9UrALmAT3cToDwquwu0rL+99bwQ/TFSTiOwf0qdrPdG3SJWKuojFcyOJ6uUt1h1g3ERoR4akcRFD2+jzhx1Av5wc5PBu6rUXIqk3vvTYAn/AKg+hqvQadWNkZOSZTbAXDkOL9wJwy5rbOp4zJTrLyq4fd6w6lbGLw5J+Ct4I/L3KXADMRpNDGDuos5lBJiNYPmHOrXYGMt2WuG6jG1cXrDKCDBUrmB0aDMV6VbZt2OSS94s7mxcRaQIZJjQujGdeJIkERpxqBdsNl/O2M7RqbcMsdk6kH+5q3S9pnwpNqyUzJxRQykkiAQRJEdmtR8NvBiX1Z7NwdjIjRx+EIf21KLur8CbopRh7DMcsq8+5YNx9semn3wdwqCRwA4Nm8eA+kirxdqq6/ncKfFGMHwFwP8ASK+EtYRjK3GtNyzIR5iULj2CmuzLlL0ARSc0AsANM3InWfCmrd4j4WYHsgDTwg0QNst7mbo3s4g6aAqzDuhTn9IqDitnsph0dCOKgZz5lMMBWX7gVahB1gAG7WLfTI1qxw+LHE3OiY8XUQH/AGo4n/UPEjnTa7NT4JnuY5fSrCDSw9gy0oR25YXmDzEHlwisDYs9nY42mIzs2aMwYgowkESODqY0492utaVs7bGCx1u3YfLZuhYQDQDUqFWe0Cch4giJrJPw+4oYFiwngdSOPCCYPfw7jUnD37uQlbrGTMAKHiJ4fCHeOzUCtTsatgp3j3duYdoYHLrlImPNzI7RxHhWW4v3b/tH6a2Hc/eR8RGCxSG9buEqHdwHEydCDJA5cG8ayreLBrZxeItJOS3edFkyYViBJ5mKvRSu2ilOKW6K6lSpVcqdFactysxFacmKDEBLLSTA6pOp81eV7S/4+v2NSKvbGwxcW49tfzh1bmIHEkcvGlsbZ64dA12BlJYkkkA8P/XjWwYDZiWbWSASR1zEyTx8RyihfbG7SZi9q2J+TkKs8sp+B4d9IoyjBJs9HSTjF+98wSxXRuPwu2CjJIBiMymZkeNGu5eNzpcIBCkqR4sDPsAoCxmy8ZdXo+gvAzDLJy6ces2h7ONaJuvs5rFhVuAB2OZgNQJgBZ5wAPSazcrXnFxaQUWTpQ1vts7pEFxfdW5nvXn6DB9NX2zmJzdxinsbhQyMp4MpXTjBBE+OtdFs4WPOkjGtp7IvXEKqRr/p4g8RPeNKpX3PugAi1bJGoHDs7TRzdwCgkZrrsCR1nKjTQ+5p5cCjcRPcHcx2/CFeZHUyhsh1KytYGLGyXtsGgKDbEr1dG0za8xM8qsPwPq9rHkNYggcqumw9pdBaB/aM/SacsYph7myFHcAKSVVtivd3KW3s1tOoeGvt9Hh3VRb64Jkw6lgB+cA4g8m7K0K1iHGpUR4D+VC3lPxJbCKCoA6ZTP8AtflVtNJurG/cWS2A7YuyxdwOKcBekS7YCuRqqsbgYacjpPgKgYcWEzG5iWzZspXgIEiQNeY1HYQZq93GwV69bvpan3SEjrFZAcjNAI5QCYgmgHbNtlv3QwIOc6EEESToQeBHCOUV7EllNo51u2gv2VvRYRLiPkyGCn5qSYMw8KNZ1B8Jp3ZuNwWIJUkWbhmCwOU9mhJ9h81Z9XRWeEujGdNGlDYt7DqFurDRIdDKt2FTIEH018ojQfzmkT1k1OngeyONVu4m3c7rg8U2excGRM0N0byCpBPDUEef0G20NzGW0wRQzgGB0ROYTAysREgGZJ5acJqUk09yMopPcgbtbvriuktsyqBBZwZ45FECfT4U1iL2IsOUBc5SV6t3PaJHZyjuip2ytz3W0S1zonJ61p+kEhWBWcuh4A6zrrpUzZu6Oe6F6RUBMMUz5o46RoezjxrN7i2XQG8Tti6ydbCWn1EAgrpBJgpl105inMZbtqFMX0Z0Vj0Z6VASJKkNl1HAz2UYbf3V6DTDg3i0E9KFPDMABoump9FUVvYNy5cnEW0tjgFUIgEdg18K3e9mjZNKPxB8LbYGLttu65mskE8DwKT6ak2NlkLmIYjkVh15x1kMcY5CrbbG762i1qzbtRcVUzXGCtIc3C4JIngU4ajtAioeCwFm0Bbd4fNmhGdoUhtZQAMM3bpxotcxrYhNiFBJa0W46gtyE8QZPnFC2OabjkCJYmOzWtCxGwyxD2DZt2wgVunUEz1yze5leHHSANTpQDtXD9Hfu2yQxR2UkagkEgkE8RV6MbMemRKVKlXQWOrxreNyLL3m6Vz1VA0B0zkcO8Dj6KwdeIr0PunddMOkRrJIPD+4iuHVxTnBvpf7FqNNzbsEN9TVBd2rbRyjmOUkHL4ZuANfO3N7FtkWgh6RzlWDoO889Kpb9sPcymSqCSBqSP5865qklfY7KWnbvlsX2174yA2yC7aqeI04z2g6Dz1X/wCJI6j2wrjiC+n+0xBHf9BoS225w/53BuGCmWskyvEExzQgwSB36VH2dvBYxSw2VWGpVpzDXUyCNP6UssrZLgSVNRdmaPsPbdtjcgk+5OXnOszy00pneHbN0KMr9GCQDlAJ18QZob2HYX8IDWWaAuVw3DkVgx4+and8brCy7KwUIM0twJXUe0ViqNpJHTRoxxyaJ73bdy/kFxWVgDKntHMjQEkcKt8Xse3lhV0I4gms83TRltwBmbKLjsfjHredia0D8PzWpU6ETJ5D7aFCCcthIUEopg8+zeuQHYQYiZP9nSn3wkAAkxpzM0P4baGKLXXRbTrnI67sjaDUqQCCOXjVNtDE7RvXrdvSwrE6o+YwoljIPIdsCkho1OdskvXfytycNVqDaS6hw9kk/wAiDFDHlFVvwRZj35efc9Sd3tlmwj57jPcdpZpMns48ufiTUDygqBhhBJJuide5uXKp0YRjqUou6T5Fd3HcHt1Nu2sMrdLau3Q7rC2zpKhozLIzakR56Y36H4W9zF27TJ1gGRoLDQCdNCNBwn0mq/D4fPaYcw6xBA7ZkQSRlDcOceBNt3dr2sNZxNoYbEXrV25lGk5VKgZbtyDlbUHhzBr2p7SOZuzujJHSI7CJB7fDzyPNXzNbFsPCYe4Gt5sTcuW2HSFRbyqJkIV0aCAVLecRVqNh4MZVuZAY/wCotxCe0wRHP20jqW6B4r7GFI0cOOhkHURWmXdtXb9ixiBeug5clwLcZR0qgCSAYgqCQBGpJq/2puts8wbT282dR1btltGIU6Tm+FVVht2LtmxHRhbbElwHVsh0CsTzEwJHBZmKxyuLOV0FVgNf2fcWyHOJUqtt85BLu3VkzqBzzSKmbXxF+2LeGUnIQVu4nq2w9zWVUyIVSIPgROlP7u38PhLIe7eUXXEpbzAnQZZAHEwCZHCTQhvljL12yEsjEIttzCKWKFSJQEAatoGzFiZduUQW2Jxso79Qow2zrDWWtutm5kXOM1xHCmQHOYmEzAgwSB1fGq+1gUt3UAYCzcYI1sXkeM2ivbAYlSGicukTIoc3Fx7p0tvEq9v/AONczM4JLmU1iJ0GY/3oX7DyX/wRlCuVvkSOxUL5iO2QhjtpWtzGmi8ubCW3F+7cculsWhLAWgmZTAU6DPABnXUih7HPdtYh8ccQiKyqpkLcQJbJ0kAkDMxJM8WA5AU9vlt906cm6BbRWJAdcwiAvVMxmuaDTWRpWX4/fBb1ohkd7sLlL3MypB4BVRFPMgxxbjTwatwNhKT2bsanit68NfBw7P0twg23ySCAcwaSAADlZtBw0rGttuTiLpbiXJPjVxuBirQxeUAvdvKbaCSILSWLNGnDiJ15VVbxBhisQHgOLz5gvAHMdBw081UpzWWPWxeMWtyupUqVWGOrxHjXoPE3DZsdUaqunmFefFOo8a9EXWF2yGXgyhh5xNcWs6ep36C136Gd44u8Ygj84DOUsPcmIjsPPzxVjs/aHRt0jAnMOt3d47R4VCUQWXKCUYjhy5UwuIZZKLKH4BGoPPKPbHo7K81T3sy0K7jNxmP7z4NcSC9m5leIkcx2N21m5V1cAAi6Dl045piO+ZFGYhpa0YPMcqmbn7t9NizibkFLcZRyL8J/2iPOe6uqlUxTTGrUvEaaDPdvBfguEUOZaJdtBLHifCfYKz7yh7dZ/wA0DCjrH/8AIP00W747eSykseqNFUcXP2VjO0McbrM78SST/fhWaeDlLJ8L6hqqihDBf1GkbHx3QKloSzsBJ8wk/wB9lObwbQK28vSMJ0ygxp31VYKbVlGb3ZQSfN31zYmEfEXOmdC1tdVB4MZ468QPb5qlLlyZs6mEAv3WwB/B0zQQwzZeeuojkG1H0Gltu/bsWwQyN+ctjSM2RnCt2xpmnTQKQeNfdnaN0ldVGkuZzZQvHhzifPFVeI2Vbe07GwqNevFM1u2udVZHLMPjQSk9uXvptNaUryXe33PPk+oYJhmJ4cuIK+NCvlMw2XBKYHvy85PuXp/HjGZgLYEATIOjDtHaPQeUChfe+1iRYzXpym6Dr2kMBpwHA0mnpz8WLa6hPgrN1d2cTjM34OEARlzu7QFkNHV4mYOvKizbWHOzsO2EN3Ot1QS7goC0kME1nLw1Ykmh3c3aN60l5bL5WcqAILMTDRlUcTrz7a0nY+3MWLY/D7YUsSguFVCtoX1USy6DnA6ulelVau0cUjJd0dvNgcSzXUZluhUgaEQeowHwgIOladvbhf8A43TXGKZkZFfMCVzcOofdsSeA1kcqjbz7zNZuMpS3oVyPbsZsuaYUyVBYhSQoOoI7aHfKBvw63Fw1qBctCLlwBUIc5TlQj3IXSTOpqWCnJTGydrWGN3NyL/Qr091sMH1JutwgggC0ASx/aZZ7NKsr20Nl4K4Sitirw+EqqeYPEQqcNQADxEway/E7Tu3ZDXHM8dSZ8dal2LEIAW/2jh5+01eTS5Fwb3YQ7X8pmKcstlVwymQcnWuEcgztxAPd21rtu9ZZFL4W9bWB1Db6wZSRJZS0jl7axDYmxDduiEDgCWBJA4sNTB5gaanj2VtmN6A2stm85Lah0iUJAHu26gkAdUydOE1OUr7IyouiI+0cFauYg3OqtpbKIwgyxvOwgzwMJ/5eFO7uYZbNwMsBAjC2o1IuXMsLp2KpJP8ArFD+8W2rFmzkvX4JfO0GbjEQFVVABAVZEnLqxMVJ3E26MbcLC2yBH6oY9Yg9YseWp7JmASTUK1Xw45W+H2NpUXJoibzeTu9ca5kdWVyGbODM8dCCIE61Q4byTuW/OFUX/SzE+YGa226vPhTRuMdASfPP01409Xqabxy/6v8AsenGFNrj7AdupuPYwbZrYLXOGd+PgAOFZLvYIxuKB+XufWNelbFoc4ntAA9EfTXmzfD9Pxfzi59Y163s6lOMnKpK8mvkc1WopbRWyKelSpV6xI6vEeNb/sJsqG0XVypIkemPNPHnWACtQ2fjjh3RiDE69mUx55mT5q8/WyxcfX7HRpqmEtyftDYTNiGVXyBgW1mDEzw5gGorbquoKm+igyYBYnTjPA/RRDt7BO4lOK6+j+n01n+Ix93P1zMSYB1BB0jzifMO2uPZco6dXFKWXctBupdDZ0uobh+CSI7tAOYjXxozODGHwhVdSo48JJ4+k/TVF5PsOPzrk5iCqhtZg8hJ01PsHZU/fXHOLQROkBbXMg4QdB3jtA1gg06V0UpTwp5MBcVu2uLfpr+JnXKUkKEjio00HKRx7act7lYdJZkXKoklmJgSQC0mBPEcKgvZJMk6kMfSQSDyB0+3ulGwrIwOcy6sx4zlEjuyjVjHbHwa3KVrJnKpxyyauPfgC4q4wzFbFuAWGuY/FWOAjUmrYYCyFE3HCkQApQCBp1eYI+yqe9hitwcSI6/GJ0GYd4gd0N6Pi5ZLZlUsQltWWQeC9U69pJk+HhSZx7C1a2buXOHt2rbXB0TGAMz5xDAZSMuvJhJECSoqbh8dbKqi5gylnPJeuqACRI4CSI4nvoXwILKS5YamCIKHgZPdGs8OtrUm3gmUEe5mCkPrzWGGsiNQO5eGtN42L4RPMIzj3S3FsFyX9w1yCskBspaZEA6HjA58abyjuThlmdLqwJke5bzHxivizmAkwSIXTUljJ9MToKrt88PcWyMzllzqNZEaORpw5meelPQ1DlNRBy2K/ctryO12yltzbj3ZiCQwlR8Ixm07+BrUtkEYzDq+ITK4LQJzToVlUjmDpIkVn/k52slhb+YElikAdwfifPVx+OmzSlq0BwgqSdO1pBNLqa0VWcWuOvoZGhJrJEO9iEDMty2XWw6C09z36QxZQxTQheCyDHORoA5dl4cAtiLwF0gsUhmY69phGY9g7e6i3GYVmDHUFmzdw46CeQmqpti24OfMxIgsGZWymZA+Dx1gqRpRHWQfX5AtNNcnw+7ZNlL1hTkdAcrGDrJ+D1dQR21RW2W2xS5mTXTMpA9Ma1bLsZ7ZnCYoofivKT4sso3nUVD2xfx5At31WDqLpVCD4MsoT+yJrac3KX+Safo16dTXCytYlbs7QSxcuXLjpkCHKQUlj1SQI1YnKIB09td2zv5iL4iz+Yt8M5MvHYD8Ef6V0qFsbc3EX26tsntuXNEHmOp8/orTt2dwbGHIuXfz10fCYdRf2V4DxM90VPU67T6dtt3fZf36/IpT00pgFutuPexLC7cDKnE3LmrN+wp187dulbHsDC28MoW2viTqSe+pqkcqkWcJOraDt5+A768R6rUa2qsVxwl08zswp0ou5OtXekWOddRAOHDmeZ+wUrSQNNB2dveaTGeGg5mvbs4KKfvT/t/5Z5rale2yOq2YxOg/uK83b5fp+L+cXPrGvSanlGlea98v0/F/OLn1jXoaWngu76snldlPSpUq6zT6QajxFegMRubZQBy11irBlUkZZBJAgLJE68eVefatzvTjZn8MxHrX+2pVaUanI0ZYu5tG08etrVrgB6RcochZUquYDm3wj41S47dZ7qFrdoO+YhCZAKhiwEh1yHjqQeVZLidqXrjZrl647RGZmJMDUCTympdvefGqAFxeIAAgAXXAAHADWpf6WN7nTLVuUXFo2rYWyL6WgHsWrbFhISSYUzLksZYx7RVthukQQ1pu5gVaO8jTs4CsB/xVjv1zE+tf7aR3qx365ifWv9tMqCTuibrtxxNj21usb143bV1Q7FXKXFYAssQREEe576p7uw7yBosSmZoKGdJIgga8ZnSsxG8uM/W7+v8A/V/trlvePFr7nFXxPZcYfzqVTRRm73sTzDq4SzkaqTGZmkBcoEMBpwFTmswxMRlOVzmkEadZTxI4Ce9T3Vm13eHFt7rFXz43GP8AOmG2rfIg3rhHYXaPprnfs6XCYZIP3urZurmMBoza81Os9pMx/tplcQXVnT4upGhEkzAJ079OANAbbQunjdc+LE8o+jSvpdp3gIF64B2Zz/fKh+zpW5RmRpdxVFtW45gHiTMwBJ01GhA7+7Q0W+lx2wqsRCm4CADpwaPPpQi+07x1N64T3ufCm72MuOMrXHYaaFiRpoPZpTUtDKFRSb4DILfJ1s4XRfkwAU9uf7KMF2bbt6jU9tZHhMfdtT0dx0njlYiYmJjxp87axB/693/m321HVezalaq5qVk+nodNLUqEFGxpGMvk6CYqsbCzxNBB2tf+Wu/82ri7VvjUXrg/3mlh7LnHiSCWpT6Gg4bdp7h5qvaRr5hRDsvdmxaM5c7cy3GsjG8GKH/c3/WN9tL/ABBiv1m/6xvtpKnsvUTVlNL5mx1EF0N2zAaCIFOK06Vgv+IMV+s3/WN9tfS7x4scMVfH8Rvtrk/2/Ub96aKf61W2R6Hw+HAAZ/MOZqWDOrcuA5CvN53nxsz+F4if3r/bSO9GN/XMR61/tr2KOgVCGNP/AN8zhnOVSV5Ho8vJgf3304NNK82DefGj/u8R61/trp3pxv65iPWv9tPQ0bp3cneT5f28hZvLZcHpVRXmvfL9Pxfzi59Y0hvVjf1zEetf7aq795nZndizMSWYmSSdSSeZrrhHEVKw3SpUqcYVKlSoAVKlSoAVKlSoAVKlSoAVKlSoAVKlSoAVKlSoAVKlSoAVKlSoAVKlSoAVKlSoAVKlSoAVKlSoAVKlSoAVKlSoA//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https://encrypted-tbn0.gstatic.com/images?q=tbn:ANd9GcS1ZpCw1yReBM_n-rhLw9EePIOgFCyMyDMmJ78iUQ15cpRPQMi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2534" y="1789699"/>
            <a:ext cx="2248724" cy="246857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2.gstatic.com/images?q=tbn:ANd9GcSxw05t7Jp3IAQWWQQIXscCCVfS1IrtzqoTj--2nt6vPBUV4wnMZ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514600"/>
            <a:ext cx="3276600" cy="2123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1116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8229600" cy="3154362"/>
          </a:xfrm>
        </p:spPr>
        <p:txBody>
          <a:bodyPr>
            <a:normAutofit fontScale="90000"/>
          </a:bodyPr>
          <a:lstStyle/>
          <a:p>
            <a:r>
              <a:rPr lang="en-US" dirty="0" smtClean="0"/>
              <a:t>What are the first steps you recommend for Pacific Northwest to develop assessment of the general education program?</a:t>
            </a:r>
            <a:br>
              <a:rPr lang="en-US" dirty="0" smtClean="0"/>
            </a:br>
            <a:endParaRPr lang="en-US" dirty="0"/>
          </a:p>
        </p:txBody>
      </p:sp>
      <p:sp>
        <p:nvSpPr>
          <p:cNvPr id="4" name="AutoShape 2" descr="data:image/jpeg;base64,/9j/4AAQSkZJRgABAQAAAQABAAD/2wCEAAkGBxQTEhUUExQUFhUXGBgZGBcYFxcYGBgcGBcYGhgYFxccHCggGBwlHBgYITEhJSkrLi4uFx8zODMsNygtLisBCgoKDg0OGhAQGiwcHBwsLCwsLCwsLCwsLCwsLCwsLCwsLCwsLCwsLCwsLCwsLCwsLCwsLCwsLCwsLCwsLCwsLP/AABEIAPcAzAMBIgACEQEDEQH/xAAcAAABBQEBAQAAAAAAAAAAAAAFAAMEBgcCAQj/xABHEAABAwIEAwQFBwsDBAIDAAABAgMRAAQFEiExBkFREyJhcQcygZGxFCNzobLB8CQzNEJSYnKSs9HSk+HxFRZUgoOiF0Nj/8QAGAEAAwEBAAAAAAAAAAAAAAAAAAECAwT/xAAeEQEBAQADAQEBAQEAAAAAAAAAARECITESQVFhcf/aAAwDAQACEQMRAD8ABcQ4g8HXYedA7RcQ4sR3j41XFYpcTpcP/wCq5/lR3iMfPO/SL+2arYTrW0iYItYk/H59/wD1XP71CxXFLgRFw+PJ1z/KpLKKhYqjang1ERi9z/5Nx/rOf5VbvR04+/espU8+pIJUoF1wiEgnWVeVU9Dda16EsMGd548gED2nMfgmnh1qgSeppt5Bjc++p4brxTVZkDqaUB6x95oZctqg95Wp6mrM6zQ25t5NMtV18ubBav5jyjx60Hxl12NFOARrCiI8RBq2PW2u39qGYlZmZ3P3AfCmGV4liTwkdu6OQ+cWD8dIAqrXmM3OaBcvgjT885B8fWq68TuNSsJTMesdQD7ffp/aqJibaAO6IJ6THtn8aUWdKlMuY3dpMG5uP9Vz/KnWcfuJE3NxEa/POaHr63toaq4JGVWo+um45VnhjQ4gfCoNy/G2jrp57715c4/cxpcPiP8A+rmo/m3oMpPvonZ2Klfwke/wk1U7BNY9dTrc3B/+Zz/KrDhmMPq07d48o7VyfI61Xf8AppzxBA016c6LW1kpvdMzsQRH1605MCfiF+/yfe9jzg++q9dY3dJOlzcf6zn+VHLmcmoM+VVjEE60WdGc/wC4Lr/ybj/Wc/ypf9wXX/k3H+s5/lQ2lWRCX/cF1/5Nx/rOf5VqPouxF5dqsrddUe2UJUtRMZG9JJ8ax0itY9E36G59Or+m3QEXiAfPO/SL+0aAJGtWPiBPzzv8a/tGgaEa1vEJDTdQ8Tb2ooymomJtbUwFtN1u/oiswmzzAQVrUSfLQfD66xJpnWvoH0a/oLM8gftKpXwLWE0stdilWOnhpaKjG3qdXChTlKwLuWdDA8areM2i1JOnretry5CauLqahXNrmBH42q5SZndYMHG8sARpoIgEae3Q1T8U4enTTTujw15e0z7a11yx1hQ3Ee7XXxFV7F8NG0GY8p8RVHrGcQ4cKdgZ6a0FuLdTZGYQY5jzrZrxjMnMQMw0Om/L+1BccwZLzIXk1ynUHWU+sPqmlZDlZ7aMlwySCJ1Gw9kUdsLHQDLHWPqqPgFgUrWNdOmknlVlt0bCBrrp7YoPTSMLgDTqfZy135U5bWmaQNxqPER/xRxpHcI5xUl7DYUFDoP7EfChOqbiJBSfDeqffDWr7jttlKp5E9ZqlXbetC5QhVeV05ua5rK+h2oaCtW9E36G59Or+m3WYOJ7ifKtP9E36I59Or+m3T5QFjyfnXfpF/aNBkI1o/jSfnXPpF/aNCEo1rWIOtJpjEE7VMaTTF6BIoJCbbrbPRu9+TpTO0D4msgYRWpejtWkHZJk+ZiKfLwVogr2vAa9rnaFXKhXVcqFBU3lrzs6cr2KrU4gv2oM6f7eVBMRsu6ZE5dQfA71aiKj3LUiPxrTnIYomI4HIWU6aEnx0H31WF2RQk5pjX6+fvFavc24yq8qonF6YbQhOqjE/j3VekojViM6yAIMdNgI+JrpLcHTfc7SOg/G1Wmz4acLcerME9T/ALTyqWnAQkQBrzPj4nnQYThWHlQ12P8Aejj7HdHhU1mzyJgD20lJkbUBUOPcPlrtAO8BCvER+Peayu4RrWzcUKSU9kr9dJT7Rsfr+usduU7+FBxX17nzrmvSa8rFQk633E+QrSPROPyRz6dX9NqqC+juD+EfCr96KP0Rz6dX9NqtOXgTMbb+dc/jX9o0JSjWjuM/nHP41/aNCEo1qozdtoqHiSdRRJoVGxBvWmA9oa1ovAbwkgTqR7dP7mqIyzWg+jhmXCI2Ez7Bt+OVMVpwMCuQ5rFcrER0rxCe8dawVpwqroGm1K1r0LBoGu69rlJrqkce14a9pUGi3KCoQKGHBU5+0JlXLTajlNrNVKizAp21j/eh6rWJ9/hRq4oe551ZBlyfv5an8fdTBABPQan4n41IuonX6/roHj+LhCSBqVSPIdaAp3GmJ53W4MQVfZj7qoWICAryNHcWeKnZ3yj4yKAYnohR8KalbpUq9TvWX6pY7xPcHkPhV49Ff6K59Or+m1VOxBHdHkKufosH5K79Or+m1V8vCgtjKfnF/wAavtGhKWtaO4uj5xf8avtGhiEVaNcobqPet7UTQ3Ue9TtTwNE4Y4Zs/kzWdCFuOISsknXvCdBOgG3solaYF8nuErZ/NKlK0ndOndjqJ/HSiWdiq7tUlCoet1BMgwS2okjXwOb2Crdwvji0r+SXR+cA7iz+uOk9Y99RZRv9W4pmuXE9KiYfeEqW0r1m9z1B9VXuqfWfi/TRb38ajdnqR199Ta5UiiUrHjZ0pym06V6t0Dc0CV3XlNl9PUU2u9QP1hRlPYeKqjOuimlYig7GoFzdxqSIqpE2nrm4jShy3dSKh3N+n9oRTZJdHcMjmZ0qiMYheAAn2R9wqn4qqUlZmfP4VaLu2QjVShp1qpY/cpIyoiCd6YioOD1ldTp5DSgmNK+bPnVhvW4SB0FVnHj3RRVwDrtgd5PmPjXFOW/rp8x8aynprbiohPuq2+i39Fd+nV/TaqpY2dBVt9Fv6M79Or+m1WnLwlnxZnvr/iV8TQ1tqrBiiO+r+JXxNDkt1TMwluol+3sKKobqLft0wIejx/JdZT6riVIjxHeHwPvo/wAaYE6YdbhaUnNGy0xrKVDcVS8Od7J1twfqKSfcdRWzBYVpuCJ8CD41HK/N05lQeHCV27Tix84tAKjGp5iTRSuEADQaAaV4oTzO/Ks73Vusw2pKpZaRpAMu0AGe0UPbVWx3HGUkjtSVcgBJ9lWLEsELhPfISd+tArrFWLFLhatFrDQ+ccyge9xW+p2E1rL/ABGf1T765uHDmyXikdQ2tI+ztTmAXDZVAKgoclTP10r/ANLrqsobZbCiSSklcgDYZogkiT4RRzDii/7NeTI9AUUn9ZCtJBG+vuiq/wCgRt7JZUFpVP7Q6j+/jXmK2ZykknXlrRfC8PUjQzULiNKkJJ/BqdCk4hbnUqVCRsCd4/4qqYnx2W1wlQEaQkkiOkCifE1o8ppTrgIaSEqWArLIWvI23mGozGZIGgHKqVcY2lThQwxbJb7gA+TgHYAmcxUrvSJJkiDThpCuIVurJzKM8j91TsOUor118uVd8P4UXnFp+SjMIHzegH72UmQD4TVjfwT5ONR3qKSs4qaqOPKnKOlW7EU1SsbVLnspXxcDqdtB30/xD401UrCxLzf8QrOems+MDWrj6LB+Su/Tq/pt1TcZ9erv6LEfki/F5R/+jda3wl0xFvvq/iPxqB2dGrxnvK8z8TUYMVSA8DwqNfpoz8mqDe2hkUEDqTWqcMXodtmyN0jKfAp0+EH21U8J4WW6M5hI5Tz9nSrZgOBi2CoWpWaJBAAkcwOVRzsxUl0WFKK8Jr2sllXhFe1HdZK9FEhPQaE+Z6eAoBxhzMPIwaiYxhLdwy4ysd1xJBI315jxBAPsrnEHexAUkACe8AIkdfOiINP/AEoyRXouWHQpTrAERnyrzefZzlzR41pODYU2yhKW0mEpSkFW8JEDynX30R7MTMCesa11TvK0Y8iot/YpdEKqXXK9tKmCgGPYI26wptxBW2oAKSkwrumUlJ6g61m2H8BMIuAtIechWYJKANQZSVwkA66xoNK2C0dzAyIIMEU6GgOVX9YSv2mDISM7iAHOZG/vFUnixwFZH40rRMYfATpWeItvlF6hvlCioeFVEqDidUHFD84a1rjrAlWqyN0KnKfuPjWR36pWrzovjSItT8CTL7fnUCinDY/KEe34VHH0qO4z6xq++jFP5Ir6VX2EVn+Kq71aJ6N9LQ/SH7CKu+FfWiXDMqV5mmTbUZLOp9tcFgcqqJC0W4NEcKwwFWc8tuhpJt9YHWjjSAAAOVTyuQ5HQFe0qVZLRrpzLqD7K7admuLi1CtdjUNJLZgzHX+1XJLEXqilNXVwEJKjtTPy0RNAMZxIrkAgAe32Upxp3kq+JY+/fXfyVhOUTCjvA/WUegA99aihMADoKqfAVg2lLryR31rhR5wABE/XVup87+Dj/SqO7dJSe8QB1O09Jpx5zKJrhDQKYUAqdwRIM9RUmgs8R2q19mm4ZUv9kLSVe6ZrzFeIGGEZluJHtHtJ6AV3eYBbOJKVMtx1CQkjxSoag+IoL/8Aj60KsznaudAtwkD2CKcwuxLh/H2boq7FWYJCZVBG8xv5Gi7y4FRsMwpm3TlZbS2k6kJESep60zi91kT9Xto9vQ8gXi90Oun4NA/R/bdpc3L8aJKW0nrAzH61fVQ3HMS5T1nw0q2eji0yWLaju6VOmd++okT7Iq71NT/jjjvBBc2y0R3oJSfEbf29tfKeINFK1A7yZ9hr7NuhIr5Y9J+F9hiDyQISo9onyWJP/wBpqYvip9FuGB8+PI/ChRozwmPn/wD1NEnYohiUya0j0eCLZWh/OH7CKz7EB3orReBP0dX0h+wiq5eE19SNa6yCKcCKcSiKn6PEa2Z73lUyuUpiuqm3RCpUqVIypp5qRFO0qAB3lkoayI8ao/FWKdk2Uzqa1MiqxxphzardfcRJSdYHvrTjy3pneOIPALmS2RO6pJ/9jp9VW35WmN/7VmeGYiUgBMZQPGjCsWGXvEdfD3U7JRFnVeJKpUYSOtDsS45tGpAUXFgE9m2CpWnWNh4mqch43zpZStSWk+uQYKv3QfHrXWIXjFovuMFmByRmQY5kjn4mi8YIVz6U3wqTaKQ3O6gsmPMCBTLnpUfUqUWq+y/aAUT57VFuuP2lCCJPRLf+1CLjH37lQbYacKecIjTxVyFGGvWEekFt6QCQeigRH1UsWxeZ19gqoPodSgZ0AZdOUjTlGwoHiPEWVJznTYAbnwH96ZYLPKVcPN26TKn15B+6gfnF/wAsj21uduyEJSlIgJAAHgBArLfQzgalleIPjvLGRkckoG5T4Hb39a1ao538Pj/Ua4FYr6eMEJDVykaJlCz0CtUk+3T21tzyaB4/hiH2XGXAClaSCPP7/Hwohy5XyEsUb4PT88T0Sab4qwVdncOML3SdFclJPqqH43BqVwcO8s/u1X6dTMRPf9taNwKfmF/SH7DdZpfK74860ngQ/ML+lP2G6L4P1thMUgqoSyomNhT6Gz1qPkaeQqa6rhpMV3UiFSpUqDKlSpUB4arHGV1lZUDtB0qzmqLxy/KVIG6hHv0q+E7TyY+1jKkmMxGtSFYwpWhUQk7kRtRHGvRveNJzhAcTvKNT/LvVPuMNebOqHEmf2T/atBGwcE4taNoypjNzKvWq922KMEGMgny186+XBeOIO2vlB+qpzfEroEEE+S1A1Nkox9BYrxBasiYa8dB/aqNxH6Q0dmrs4AOgIET5DnWWPYq6skzlHQD7zJqycE8Cv4g6FLzJZHrOKnX91E7n4UZgwLuMeubg5UBRnlBUf5Rp8akscDXbimlvNrShTiUqUqQYJ5A/jWvorBcCt7VAQw0lAHMAZj4qVuTTfE7U26zzTCx/6EK+6lOfYviXhbCW2kIQAEpSAANoAqZQ7DrkKSK9VfyYb1/e5ezrU2diXpOUJqFdM0tTuon2x8K5daPIke005MFusl9NnDPasC6QO+z63ig7/wAp18prLuEP/wBnkK+ksWtpbUhZzBSSCPMc6+c8Gt+yVcJ/YWUfykiqh/hm7Pzg860vgA/MOfSn7DdZhdOfOJPjWk+jtybdz6ZX2G6OXhfrdEpG8V6tUUBexnLI0mTUc4qTuamcKNWRpczTlQ8MVLYPXWplTfThUqVKkZUqVKgG3VQDWecWOSpEc1pG/wC8Jq94g7CTWcXzue8YTMy4n+/3VpwjPl61BoaDyFeLbBOw91dpr2s2gBjvB1ndpIdZRP7SQEqHtG9U570MW5VKXnAnpAJ99ahTa3QNNz0py0lPwX0ZWLBCiguqHNwyP5RpVxbbCQAkAAbACAPZTZK/Ae8/2r1CVc1D3UXb6OjtRbxxJQobyCIGs+FOKakyTI6cqcyCiBW8Lw1xLYQoyBoYkSBsD7KLJYy6axU7LXhFV9JzDKEVy8YFdLdG1Qbm4imArGX+6a+frd0LXdK/aeWfrNbRjd2MqumtZXhfCT+olsBxRUFZpgHUSnefDzpw1SUZdA8a030cJ/J3Ppj/AE26F2fASUvS66ViDASAiYOpkk6DpvV44T4fDTS0pJILhVvt3ECNvCny8G9n725Odf8AEfiaaTcnr/erde8IoWtSgtSZ1AABgn4jwqp4vha7dQzd5J1ChsevlFE5S9IvTSMLRDLY/cT9Y1qVUTDXJZbPVCfsinw8OtZNNOUq5zUs1Ia6rwmvM1Q728yU5NFoVj1+ACJjlVA4ed7XE2wdklSvdtU7jLFwEqg6/fQT0VLz3q3DrAy+ROtbSM23Cmrh8JHiTAHMnoK6WuBQHGsYS06wpZAQStJJ1gkCD7gr31jJq7R1AManeklscqG2WLpuDDBlI9ZcaeSep+FFG0AAAcqBHVe0q8pKe0q5KorjtetBa7JofcXgFNYjiQSDVUxHGRvNXIm1YLq8A50DxDEoB18jVavOI/HQeNVjEuKCtYbaBW4shKEJ1KidoFUMEeJseDbZO5OgA3M0XwspTbNoLkqISSSDkSQBKc+UCNY1+vamsB4PcaX29z2bjohSQCqWf4FAwpW+pHSIo7fgp2J32mefXf66B6H3JKp7qSJ0hQO06giIPkedWThK1ztKUSvVw6EDTupECRMe/eqw56spAzEwYG/Q7axtNXvhhMW6JkEyeXM0r4SwAiktAIggEHcGvC2PLy0r1IgR/vWbQwu0GUIScqRyHwqMxYKG6h/xsaI17TnKwvmIpaVyIqI66tsStMp6g7edFa5jX7qf0XyC3TzsZggwBPs8udVy+xFx7utoUo/uj7+VX00p5U/ovlkd5wLeOqzOKabBO6llRHklI1gVdeE+DmbIHs1LWogZiY1PMhMd3yk1aDXhpfVP5NlsE/j4VRfSdepRauDssylEJkz3eYUkjnpp4ir0lsgHXvH9Yj3SBExUG+wVt9vJcAOSnKoiUg+OWTGuo3olwWAXDGOW6bdKgUpGQGJAAH438ak2GLKfWH5yMAHswRq7P63gmNuu+29JPomX26uzuItgQpKVArKuZQtIKRAPPWZ2qfxALy2CElvtQo5UKbBKQdfWn1NBOug61fVqWjNXiSN65euwOYqh4RZXbUrUtDpOqoUEhH7oUowfqo1b2/apKisrzGAltTaiORkkwT4eFT8yH9O8S4gSn9Yb9aEXXF7ISpRWnQa6jY1NVwtbOpIdaU4AdZU4h0GOgUEkbnu6HlNTncLaPZlSG3Q1q0vIkONxochSAOWwgiOfJ6TJ8c491AQhw5vV7qu9G+WR3okbUBReX126phllYWmCoOfN5EqiCvNETINb7eMlQSYzxqFEhK06Gcpy5VSORjxoQl8LUoBQUpBhXZwHWyRIDiJhWmo3kRpzp6eslwngC/uc3bufJgFRBAWo6AyIVBnXeNqvfBvCbNkjugLdM53lDvGdMoH6g8AdaOupBAJOfcZxKFgDrlMKHUfVUV1yJlRVzCkgZgPGNFgeXsO9BWunrmE6RBiSTvy0PXahFw6dOR5bnXkSdPdXq4JKwQVR63IyD+cSNCNfW+HMeq5CQJ7k7FPeQeoSTEHmBA9opG7upSlIBJUeekk7nWOnhWl4W3kaSj9lKRt+6JrLcLUXXmkHKQpYJBnUZpVl/wDUTuY8orU2lb+dHIT0QWrUR7a9U53oH43qMHZXEiB8fHT76dU0kyeuh51OHp7PI0rsGm0/Cu6k4QNIikK8BoNSL/jW7ReCzTh2ZxQWpublCQtCCRn9QhO0wTOtTuGeKw+/dtOrZSpq5Wy0jMErUlCUySCqVHMSNBypi8sXTjrL2RXYos1p7SO7nU76s/tRrVUc4Vecw+9CWCLq4xAupJypWGxcIUlQUSCAEhRHmetXkxOtMucctm3UsuPsodUJS2paQoyYEAmdamXL2VClH9VJPuBNY/iPDtw49ftuJcULt9JCkm2ShTaYyh15YU6jJl9VCCdo3mtEx5twWr7bXfcLDiG5VuooUEyTAGsa+A1FLB9KfwT6THHbW7dvkIQ4whtxKW0lPaIeT80lIKjKlKAA/jTU7g3j9arR1/EuzZWm6VbpS2lZKlJSjuJSCtTi8xUO70qBhno9Ul/DnnFwlm2ZQ80DIW6z3m5I0UAo5tZ/NivbDgy4bFssltTrF3cvqazwlQf0BCsujiRBE6b67UYNWy840tEN9qXO6l1LKwUqStC1+qHEKAUjrqNtaiP+kCyCUqSXHErZLyihpSghpKikuOAwUiQrlOh0qtOcGuuvF50tBTt6w+6gLUUpatULQ22FZe+vvAnQDl58XfBZcubgoLULbbQUqU6lDeQKBIZaKUPggzkXABPnJg2NCfeR2CnWyCkt5xGoKQkqSUjYaa1XfR4pTuG2zr61OPlJc7RRJV3lKUlJOkjLAjaIqcy2F2y2EEISWS2kgeoCjIO5oO7OwjpXHDtiLdpu2SrN2TaETEZsicpUQNp108d6eEpjVu4MRvFqvb1TVswm4CFXByZllSsikpgFsAaJqNgXES7fDG2lslubBx1tbb0qUEJEkjIOwUrtElKhn31EirSMASpV+rtFflbKWlAZe5kbU383/Mo68yKiX3D7K2wFBwpTbC1ASqIb7qlaciQ2mT0mBRg0OHFrzLbhFvLNqm2Q4svqU6pTqGtEgoIcUlTiZJKZ8SaH8PYstd5dJbKQv5S4p5awdWmwhpKWkyMxzNqlcwnTQkii4Zt1B5gAl1xxFytMuRooFtU7RmaAygn1da9abtElDTafnmR2hJS5KPlBUpUqP7ZkxPsFAovdXgHe1EjXTciIM7nQx/xQ25dUlXcAIkd0QNxrvAT157GBOlDMfx1tgob7NxxSWu1UEBJ7NE7qlQGpmAJOm1cnGGlOoIWIcAUiY1CkgpIG/OmEhV1KljTKJJ1gR7ucj3mhV1dS3qdyIJ676eIphnFEqddaO6FFCiCDMpB20IAke0HXSot4VBCkiAQZA1IMDqeo25bUtViw8AshbwWBKUIWoaySpXdE+9XurSrM6Hz+4Vm/orWqHyogx2fTScxOorQLNyE+37hRyKeu2VQsidZM6RPjpTjl6UJJKZEGDrvv3tNOWu3lQo4kkqUhQKdTHv3FPi8KD3oKD+tpHt8aWjAbDuO3XrkWosLgOgILgU40OzQop+cUJggZgYEk0W4I4iN2ypbhQkh11CUhXehCyASOvlVXw9Cv+sXjqUryKZYhRzBJ9UkZojltOlVzDMEKsKbcaYV8tN2HCoIIdCQ8QVTGbIED6/GryVOtkdxRDaw2txoLOqUlYC1D+HfrtT61CCUnlJG3/FYu7glw65fNuoWpV0/KChkKUptKgpvLdKOVlKABoU5u7pOkaalKmkFI7xyFIPNRy6eevPz2qfk/pWOBfSZ8rFx8qbQyGm+2SoZoU0M2ZRzbxl3pvhvjcvouHrptFohhxKQSsgjMMwzzpmgp0HWgbHo+cLGHKcIaCGi1eoUdVth7tg3pIMmZ1G4qfiHCb5RcLITriibtKCoQ6ymAEnoSCYB6VQ1Z77ie0KVP9qkdiB2vdVmSlRASVNkZ4M6SNeWlcv8AF1l2bSu1C5dUylLSFuqUtIlaUtpSSqAUGYjvDrVO4j4dfuhdvkBpVyhpltClAyht5K1qcUkFIUYypSOQ3ohinCalrt3mQlPZJezNpdctiSsgBYdaSTMAAjcgUhsX3Db5q5aS6ysLbOqSUndJIMpMFJBB0gERVL/6tdXt/dNsXBt7a27mZDbSlLdIklWdCu6nYgbyOuhTAMP+R2KUjKFnvKy9oUguKk/nFKWYBO56mBsARwd+2Xdqt3mgl9fa/OBZUytwZVEJByucynMRHjFLBsSsB4kc7O1Q+y+q9dQta2GwkLAQoo7VZcWlLaTGgJ1J0Fe2PGbbjzRaaff7dDpQltCQU9mpKVhedSMuvMnfnqKiWuAusLU+y6StNuLcqeCnSvvhfa5gqZBJkbHbSK74e4ebtUpebcKuztywOqlOPBxx0qB3KoEDaN6OxsA8TxBi+dsmgl5du+44pQCSE5G21plUmJQtQKtTGUHXSjOB8UKFtaLQ2Fds72AzOZlJQ2HJcK476srQVHVVLAOHUNIaV2il/JkOtpkBIUXchcUdZmR1503YcKspZaUXHlBhTgbQpQyIDpIWmAkFU5jqoyJ3igajWvHDnZPOqQ2All1zsw4kPNFKglCXW1HMc+YahMDx3oczxPdJZUkpblZZDa+ycaSl19WQpKHFZlpSJIUQAYqwWXDtv2Lg7NSiG+zSFrU4eyEK7NAKoSkkeegmo+W1aSu3DSFod7ywrvzlISCSuSspITAMxECjw9/iLw+387elSy72amGUrIQJyNqUuQkATmdVIjpzrzBfzmIOkJgLt2wI7sNMhJAHgVz5zRa0QlKFJQltAVoYSEpBjuKgbjQDTlG0V1ZXO7ahrEFJ205fXTJScTYfK7txCHAtzsA0sIzt5EN5VBS1JKEAKgkGCdYmoP8A0h1x0k5jkLMK+Z9RlCYymSsKKwTlSkDqeVXNy4NupSSCpB5GNZ0zDrOxoJibakEOIIlRJQRmJIGuqY5THPYUjgdhOGpDaoSlLnaLVKYGZJUcoJH7saciT1NDMRvc5geunQCcudI1yiOYGx8xRfFEqUhD6YTm9YAjuqmJBmNYHOhGNWklLqI1gknSCTIP46UlxfvRS7nt3nIgrcG0R3UT8Va1oFkZBiPWP3VSfR40E2qlDdbmZUaicqAY9o5VcsOcOU/xfcKdZwBvrNztVKTOpOkjXXSNdKKraWEapnUc0/fSpVKsSrRlQRBHXYx9fKnbJpWfNESDpM0qVOUrHNo0sLBjXMROg0g08q3UhSYlQKio6ie9IiTy1J9kUqVPUnb0E8pgaxGvnzPlUTEWlwlIE6yQTvG3OvKVGmhPW6wylATqJn1Rrm1Oh+sU7dWqggJCCruhPrQOskZtd9qVKjRjq+YWWwAmTpoSBrHgdvCo6rNfYmUyqe9JGsdTJ5aR4mlSo0G3LVwsqG5J11GwjbXlp0rhiyUGlIKSdlTIHMSN68pUaMSLW2WoKSUwkiOXMb7+VRbFlzvNlHdUNe8N9uvSlSo0Bl+1cMyhpMncKzJkA6QZOqgOdBrnBLhxxCgjVXrypOkRB9bp9kUqVT+q/Bl/CXciYGwCCJTOhPemdZJ2PWub/DH3Gw4BDidCApMESdZ6waVKq1LtfDz9wyM7ffB07yNYMHnGo+HWkeDLkshJCQoKJHfHUxqAeRpUqVoR3PR/cFktFbXrSNSdJCjPd1MzUa49HDi2wgupkayE+J5E66H/AIpUqRyjfDvD7tqx2SiFnMoyO6O9BAgqO0Ucw+3XlOkd7w6DxpUqdE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0" name="Picture 4" descr="http://rxoutcomesadviser.files.wordpress.com/2011/01/confused-bab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124200"/>
            <a:ext cx="2835687"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2.bp.blogspot.com/_t-SIucTWV6c/ShSC8zIsY9I/AAAAAAAABoU/dUzxx2LDFeU/s320/frustrated_man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036" y="3352800"/>
            <a:ext cx="3346233" cy="334623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blog.sunburstsoftwaresolutions.com/wp-content/uploads/2014/02/frustrated_by_procedur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295649"/>
            <a:ext cx="2857500" cy="308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6074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solidFill>
            <a:schemeClr val="accent6">
              <a:lumMod val="40000"/>
              <a:lumOff val="60000"/>
            </a:schemeClr>
          </a:solidFill>
        </p:spPr>
        <p:txBody>
          <a:bodyPr>
            <a:normAutofit/>
          </a:bodyPr>
          <a:lstStyle/>
          <a:p>
            <a:r>
              <a:rPr lang="en-US" sz="1800" dirty="0" smtClean="0"/>
              <a:t>“Assessment </a:t>
            </a:r>
            <a:r>
              <a:rPr lang="en-US" sz="1800" dirty="0"/>
              <a:t>practices, and data-gathering, vary widely across different disciplines. How can administrators aggregate data from different departments and programs to arrive at meaningful comparisons with regard to student learning outcomes</a:t>
            </a:r>
            <a:r>
              <a:rPr lang="en-US" sz="1800" dirty="0" smtClean="0"/>
              <a:t>?”</a:t>
            </a:r>
            <a:endParaRPr lang="en-US" sz="1800" dirty="0"/>
          </a:p>
        </p:txBody>
      </p:sp>
      <p:sp>
        <p:nvSpPr>
          <p:cNvPr id="3" name="Content Placeholder 2"/>
          <p:cNvSpPr>
            <a:spLocks noGrp="1"/>
          </p:cNvSpPr>
          <p:nvPr>
            <p:ph idx="1"/>
          </p:nvPr>
        </p:nvSpPr>
        <p:spPr>
          <a:xfrm>
            <a:off x="609600" y="2209800"/>
            <a:ext cx="8229600" cy="3657600"/>
          </a:xfrm>
        </p:spPr>
        <p:txBody>
          <a:bodyPr>
            <a:normAutofit fontScale="92500" lnSpcReduction="10000"/>
          </a:bodyPr>
          <a:lstStyle/>
          <a:p>
            <a:pPr marL="0" indent="0">
              <a:buNone/>
            </a:pPr>
            <a:endParaRPr lang="en-US" sz="1800" dirty="0" smtClean="0"/>
          </a:p>
          <a:p>
            <a:r>
              <a:rPr lang="en-US" sz="1800" dirty="0" smtClean="0"/>
              <a:t>Understanding student learning is </a:t>
            </a:r>
            <a:r>
              <a:rPr lang="en-US" sz="1800" b="1" i="1" u="sng" dirty="0" smtClean="0"/>
              <a:t>engaged community action</a:t>
            </a:r>
            <a:r>
              <a:rPr lang="en-US" sz="1800" dirty="0" smtClean="0"/>
              <a:t>, not research.  Enforcing standardized reporting methods may or may not be the most helpful course of action.</a:t>
            </a:r>
          </a:p>
          <a:p>
            <a:endParaRPr lang="en-US" sz="1800" dirty="0" smtClean="0"/>
          </a:p>
          <a:p>
            <a:r>
              <a:rPr lang="en-US" sz="1800" dirty="0" smtClean="0"/>
              <a:t>Don’t let methodological imperfection deter incremental improvement.</a:t>
            </a:r>
          </a:p>
          <a:p>
            <a:endParaRPr lang="en-US" sz="1800" dirty="0"/>
          </a:p>
          <a:p>
            <a:r>
              <a:rPr lang="en-US" sz="1800" dirty="0" smtClean="0"/>
              <a:t>Think about these questions: 		</a:t>
            </a:r>
          </a:p>
          <a:p>
            <a:pPr marL="0" indent="0">
              <a:buNone/>
            </a:pPr>
            <a:r>
              <a:rPr lang="en-US" sz="1800" dirty="0"/>
              <a:t>	</a:t>
            </a:r>
            <a:r>
              <a:rPr lang="en-US" sz="1800" b="1" i="1" dirty="0" smtClean="0"/>
              <a:t>				What is most useful ?</a:t>
            </a:r>
          </a:p>
          <a:p>
            <a:pPr marL="0" indent="0">
              <a:buNone/>
            </a:pPr>
            <a:r>
              <a:rPr lang="en-US" sz="1800" b="1" i="1" dirty="0" smtClean="0"/>
              <a:t>	</a:t>
            </a:r>
            <a:r>
              <a:rPr lang="en-US" sz="1800" b="1" i="1" dirty="0"/>
              <a:t>	</a:t>
            </a:r>
            <a:r>
              <a:rPr lang="en-US" sz="1800" b="1" i="1" dirty="0" smtClean="0"/>
              <a:t>What is politically viable ?</a:t>
            </a:r>
          </a:p>
          <a:p>
            <a:pPr marL="0" indent="0">
              <a:buNone/>
            </a:pPr>
            <a:endParaRPr lang="en-US" sz="1800" b="1" i="1" dirty="0" smtClean="0"/>
          </a:p>
          <a:p>
            <a:pPr marL="0" indent="0">
              <a:buNone/>
            </a:pPr>
            <a:r>
              <a:rPr lang="en-US" sz="1800" b="1" i="1" dirty="0" smtClean="0"/>
              <a:t>What “comparisons” would aid our understanding of student learning ?</a:t>
            </a:r>
          </a:p>
          <a:p>
            <a:pPr marL="0" indent="0">
              <a:buNone/>
            </a:pPr>
            <a:r>
              <a:rPr lang="en-US" sz="1800" dirty="0" smtClean="0"/>
              <a:t>			</a:t>
            </a:r>
            <a:endParaRPr lang="en-US" sz="1800" dirty="0"/>
          </a:p>
        </p:txBody>
      </p:sp>
    </p:spTree>
    <p:extLst>
      <p:ext uri="{BB962C8B-B14F-4D97-AF65-F5344CB8AC3E}">
        <p14:creationId xmlns:p14="http://schemas.microsoft.com/office/powerpoint/2010/main" val="420031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solidFill>
            <a:schemeClr val="accent6">
              <a:lumMod val="40000"/>
              <a:lumOff val="60000"/>
            </a:schemeClr>
          </a:solidFill>
        </p:spPr>
        <p:txBody>
          <a:bodyPr>
            <a:normAutofit/>
          </a:bodyPr>
          <a:lstStyle/>
          <a:p>
            <a:r>
              <a:rPr lang="en-US" sz="1800" dirty="0" smtClean="0"/>
              <a:t>“</a:t>
            </a:r>
            <a:r>
              <a:rPr lang="en-US" sz="1800" dirty="0"/>
              <a:t>What are the best practices for integrating assessment without it becoming burdensome for faculty</a:t>
            </a:r>
            <a:r>
              <a:rPr lang="en-US" sz="1800" dirty="0" smtClean="0"/>
              <a:t>?”</a:t>
            </a:r>
            <a:endParaRPr lang="en-US" sz="1800" dirty="0"/>
          </a:p>
        </p:txBody>
      </p:sp>
      <p:sp>
        <p:nvSpPr>
          <p:cNvPr id="3" name="Content Placeholder 2"/>
          <p:cNvSpPr>
            <a:spLocks noGrp="1"/>
          </p:cNvSpPr>
          <p:nvPr>
            <p:ph idx="1"/>
          </p:nvPr>
        </p:nvSpPr>
        <p:spPr>
          <a:xfrm>
            <a:off x="609600" y="2209800"/>
            <a:ext cx="8229600" cy="4267200"/>
          </a:xfrm>
        </p:spPr>
        <p:txBody>
          <a:bodyPr>
            <a:normAutofit fontScale="92500" lnSpcReduction="10000"/>
          </a:bodyPr>
          <a:lstStyle/>
          <a:p>
            <a:pPr marL="0" indent="0">
              <a:buNone/>
            </a:pPr>
            <a:r>
              <a:rPr lang="en-US" sz="1800" dirty="0" smtClean="0"/>
              <a:t>Most faculty are already make efforts to understand student learning – however, changes based on what faculty </a:t>
            </a:r>
            <a:r>
              <a:rPr lang="en-US" sz="1800" b="1" i="1" dirty="0" smtClean="0"/>
              <a:t>already know</a:t>
            </a:r>
            <a:r>
              <a:rPr lang="en-US" sz="1800" dirty="0" smtClean="0"/>
              <a:t> are sometimes supported by anecdote and made in an ad-hoc manner…if changes are made at all.</a:t>
            </a:r>
          </a:p>
          <a:p>
            <a:endParaRPr lang="en-US" sz="1800" dirty="0" smtClean="0"/>
          </a:p>
          <a:p>
            <a:r>
              <a:rPr lang="en-US" sz="1800" dirty="0" smtClean="0"/>
              <a:t>Find out what area of learning people are interested in</a:t>
            </a:r>
          </a:p>
          <a:p>
            <a:pPr marL="0" indent="0">
              <a:buNone/>
            </a:pPr>
            <a:endParaRPr lang="en-US" sz="1800" dirty="0" smtClean="0"/>
          </a:p>
          <a:p>
            <a:r>
              <a:rPr lang="en-US" sz="1800" dirty="0" smtClean="0"/>
              <a:t>If you have a senior experience/capstone, often faculty will describe the deficiencies students bring to this culminating experience – START THERE.</a:t>
            </a:r>
          </a:p>
          <a:p>
            <a:pPr marL="0" indent="0">
              <a:buNone/>
            </a:pPr>
            <a:endParaRPr lang="en-US" sz="1800" dirty="0" smtClean="0"/>
          </a:p>
          <a:p>
            <a:r>
              <a:rPr lang="en-US" sz="1800" dirty="0" smtClean="0"/>
              <a:t>Keep it simple and focused:</a:t>
            </a:r>
          </a:p>
          <a:p>
            <a:pPr marL="0" indent="0">
              <a:buNone/>
            </a:pPr>
            <a:r>
              <a:rPr lang="en-US" sz="1800" dirty="0"/>
              <a:t>	</a:t>
            </a:r>
            <a:r>
              <a:rPr lang="en-US" sz="1800" dirty="0" smtClean="0"/>
              <a:t>Pick one outcome, and one only as a start – let people’s interests guide the focus</a:t>
            </a:r>
          </a:p>
          <a:p>
            <a:pPr marL="0" indent="0">
              <a:buNone/>
            </a:pPr>
            <a:r>
              <a:rPr lang="en-US" sz="1800" dirty="0"/>
              <a:t>	</a:t>
            </a:r>
            <a:r>
              <a:rPr lang="en-US" sz="1800" dirty="0" smtClean="0"/>
              <a:t>Pick one assignment/project in a course to use as evidence as a start</a:t>
            </a:r>
          </a:p>
          <a:p>
            <a:pPr marL="0" indent="0">
              <a:buNone/>
            </a:pPr>
            <a:r>
              <a:rPr lang="en-US" sz="1800" dirty="0"/>
              <a:t>	</a:t>
            </a:r>
            <a:r>
              <a:rPr lang="en-US" sz="1800" dirty="0" smtClean="0"/>
              <a:t>Spend one day agreeing upon a rubric and evaluating student work</a:t>
            </a:r>
            <a:endParaRPr lang="en-US" sz="1800" dirty="0"/>
          </a:p>
          <a:p>
            <a:pPr marL="0" indent="0">
              <a:buNone/>
            </a:pPr>
            <a:r>
              <a:rPr lang="en-US" sz="1800" dirty="0" smtClean="0"/>
              <a:t>	Write a few paragraphs about what you learned and what you will do next</a:t>
            </a:r>
          </a:p>
          <a:p>
            <a:pPr marL="0" indent="0">
              <a:buNone/>
            </a:pPr>
            <a:r>
              <a:rPr lang="en-US" sz="1800" dirty="0"/>
              <a:t>	</a:t>
            </a:r>
            <a:r>
              <a:rPr lang="en-US" sz="1800" dirty="0" smtClean="0"/>
              <a:t>You are done until next time !</a:t>
            </a:r>
            <a:endParaRPr lang="en-US" sz="1800" dirty="0"/>
          </a:p>
          <a:p>
            <a:pPr marL="0" indent="0">
              <a:buNone/>
            </a:pPr>
            <a:endParaRPr lang="en-US" sz="1800" dirty="0"/>
          </a:p>
        </p:txBody>
      </p:sp>
    </p:spTree>
    <p:extLst>
      <p:ext uri="{BB962C8B-B14F-4D97-AF65-F5344CB8AC3E}">
        <p14:creationId xmlns:p14="http://schemas.microsoft.com/office/powerpoint/2010/main" val="2596911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752600"/>
          </a:xfrm>
          <a:solidFill>
            <a:schemeClr val="accent6">
              <a:lumMod val="40000"/>
              <a:lumOff val="60000"/>
            </a:schemeClr>
          </a:solidFill>
        </p:spPr>
        <p:txBody>
          <a:bodyPr>
            <a:normAutofit/>
          </a:bodyPr>
          <a:lstStyle/>
          <a:p>
            <a:r>
              <a:rPr lang="en-US" sz="1800" dirty="0" smtClean="0"/>
              <a:t>“</a:t>
            </a:r>
            <a:r>
              <a:rPr lang="en-US" sz="1800" dirty="0"/>
              <a:t>Generally, seeing </a:t>
            </a:r>
            <a:r>
              <a:rPr lang="en-US" sz="1800" dirty="0" smtClean="0"/>
              <a:t>it {general education} </a:t>
            </a:r>
            <a:r>
              <a:rPr lang="en-US" sz="1800" dirty="0"/>
              <a:t>as more than just hoops to jump through (both the student and faculty perspective).  Why exactly are students required to take these classes?  It would be good to better explicate that</a:t>
            </a:r>
            <a:r>
              <a:rPr lang="en-US" sz="1800" dirty="0" smtClean="0"/>
              <a:t>.”</a:t>
            </a:r>
            <a:endParaRPr lang="en-US" sz="1800" dirty="0"/>
          </a:p>
        </p:txBody>
      </p:sp>
      <p:sp>
        <p:nvSpPr>
          <p:cNvPr id="3" name="Content Placeholder 2"/>
          <p:cNvSpPr>
            <a:spLocks noGrp="1"/>
          </p:cNvSpPr>
          <p:nvPr>
            <p:ph idx="1"/>
          </p:nvPr>
        </p:nvSpPr>
        <p:spPr>
          <a:xfrm>
            <a:off x="609600" y="2362200"/>
            <a:ext cx="8229600" cy="4038600"/>
          </a:xfrm>
        </p:spPr>
        <p:txBody>
          <a:bodyPr>
            <a:normAutofit/>
          </a:bodyPr>
          <a:lstStyle/>
          <a:p>
            <a:pPr marL="0" indent="0">
              <a:buNone/>
            </a:pPr>
            <a:r>
              <a:rPr lang="en-US" sz="1800" b="1" u="sng" dirty="0" smtClean="0"/>
              <a:t>Be authentic and transparent about reality:</a:t>
            </a:r>
          </a:p>
          <a:p>
            <a:pPr marL="0" indent="0">
              <a:buNone/>
            </a:pPr>
            <a:endParaRPr lang="en-US" sz="1800" dirty="0" smtClean="0"/>
          </a:p>
          <a:p>
            <a:pPr marL="0" indent="0">
              <a:buNone/>
            </a:pPr>
            <a:endParaRPr lang="en-US" sz="1800" dirty="0" smtClean="0"/>
          </a:p>
          <a:p>
            <a:pPr marL="0" indent="0">
              <a:buNone/>
            </a:pPr>
            <a:r>
              <a:rPr lang="en-US" sz="1800" i="1" dirty="0"/>
              <a:t>“The current state of affairs in our departments, curricular structures, and programs is usually a compromise carefully negotiated among numerous parties over the course of years.  Unless the findings are truly devastating, assessment data has little impact on this tightly constrained arrangement</a:t>
            </a:r>
            <a:r>
              <a:rPr lang="en-US" sz="1800" i="1" dirty="0" smtClean="0"/>
              <a:t>.”</a:t>
            </a:r>
          </a:p>
          <a:p>
            <a:pPr marL="0" indent="0">
              <a:buNone/>
            </a:pPr>
            <a:r>
              <a:rPr lang="en-US" sz="1800" i="1" dirty="0" smtClean="0"/>
              <a:t>						</a:t>
            </a:r>
            <a:r>
              <a:rPr lang="en-US" sz="1800" i="1" dirty="0" err="1" smtClean="0"/>
              <a:t>Blaich</a:t>
            </a:r>
            <a:r>
              <a:rPr lang="en-US" sz="1800" i="1" dirty="0" smtClean="0"/>
              <a:t> &amp; Wise, NILOA 2011</a:t>
            </a:r>
            <a:endParaRPr lang="en-US" sz="1800" i="1" dirty="0"/>
          </a:p>
          <a:p>
            <a:pPr marL="0" indent="0">
              <a:buNone/>
            </a:pPr>
            <a:r>
              <a:rPr lang="en-US" sz="1800" i="1" dirty="0" smtClean="0"/>
              <a:t>			</a:t>
            </a:r>
          </a:p>
          <a:p>
            <a:pPr marL="0" indent="0">
              <a:buNone/>
            </a:pPr>
            <a:endParaRPr lang="en-US" sz="1800" i="1" dirty="0"/>
          </a:p>
          <a:p>
            <a:pPr marL="0" indent="0">
              <a:buNone/>
            </a:pPr>
            <a:r>
              <a:rPr lang="en-US" sz="1800" i="1" dirty="0" smtClean="0"/>
              <a:t>	</a:t>
            </a:r>
            <a:r>
              <a:rPr lang="en-US" sz="1800" dirty="0" smtClean="0"/>
              <a:t>Politically – What is the motivation for change?</a:t>
            </a:r>
            <a:endParaRPr lang="en-US" sz="1800" dirty="0"/>
          </a:p>
        </p:txBody>
      </p:sp>
    </p:spTree>
    <p:extLst>
      <p:ext uri="{BB962C8B-B14F-4D97-AF65-F5344CB8AC3E}">
        <p14:creationId xmlns:p14="http://schemas.microsoft.com/office/powerpoint/2010/main" val="393492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7010400" cy="1143000"/>
          </a:xfrm>
        </p:spPr>
        <p:txBody>
          <a:bodyPr/>
          <a:lstStyle/>
          <a:p>
            <a:r>
              <a:rPr lang="en-US" dirty="0" smtClean="0"/>
              <a:t>Higher Education &amp; Change</a:t>
            </a:r>
            <a:endParaRPr lang="en-US" dirty="0"/>
          </a:p>
        </p:txBody>
      </p:sp>
      <p:sp>
        <p:nvSpPr>
          <p:cNvPr id="3" name="Content Placeholder 2"/>
          <p:cNvSpPr>
            <a:spLocks noGrp="1"/>
          </p:cNvSpPr>
          <p:nvPr>
            <p:ph idx="1"/>
          </p:nvPr>
        </p:nvSpPr>
        <p:spPr>
          <a:xfrm>
            <a:off x="457200" y="1600201"/>
            <a:ext cx="8229600" cy="1219200"/>
          </a:xfrm>
        </p:spPr>
        <p:txBody>
          <a:bodyPr/>
          <a:lstStyle/>
          <a:p>
            <a:pPr marL="0" indent="0" algn="ctr">
              <a:buNone/>
            </a:pPr>
            <a:r>
              <a:rPr lang="en-US" dirty="0" smtClean="0"/>
              <a:t>United States Higher Education has always been “Market </a:t>
            </a:r>
            <a:r>
              <a:rPr lang="en-US" dirty="0"/>
              <a:t>D</a:t>
            </a:r>
            <a:r>
              <a:rPr lang="en-US" dirty="0" smtClean="0"/>
              <a:t>riven”</a:t>
            </a:r>
          </a:p>
          <a:p>
            <a:pPr marL="0" indent="0">
              <a:buNone/>
            </a:pPr>
            <a:endParaRPr lang="en-US" dirty="0" smtClean="0"/>
          </a:p>
        </p:txBody>
      </p:sp>
      <p:pic>
        <p:nvPicPr>
          <p:cNvPr id="1026" name="Picture 2" descr="https://encrypted-tbn2.gstatic.com/images?q=tbn:ANd9GcStWX7isSAWkMRk6YZEusVeFsR-XaSz5-Ib8nNULF68ai9LIAAxIJdJ_7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971800"/>
            <a:ext cx="2419384" cy="16475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rspencer.info/wp-content/uploads/2011/12/John-Marshall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888201"/>
            <a:ext cx="3067050" cy="17311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4953000"/>
            <a:ext cx="3200400" cy="646331"/>
          </a:xfrm>
          <a:prstGeom prst="rect">
            <a:avLst/>
          </a:prstGeom>
          <a:noFill/>
        </p:spPr>
        <p:txBody>
          <a:bodyPr wrap="square" rtlCol="0">
            <a:spAutoFit/>
          </a:bodyPr>
          <a:lstStyle/>
          <a:p>
            <a:r>
              <a:rPr lang="en-US" dirty="0" smtClean="0"/>
              <a:t>Failed effort to found the</a:t>
            </a:r>
          </a:p>
          <a:p>
            <a:r>
              <a:rPr lang="en-US" dirty="0" smtClean="0"/>
              <a:t>University of the United States</a:t>
            </a:r>
            <a:endParaRPr lang="en-US" dirty="0"/>
          </a:p>
        </p:txBody>
      </p:sp>
      <p:sp>
        <p:nvSpPr>
          <p:cNvPr id="7" name="TextBox 6"/>
          <p:cNvSpPr txBox="1"/>
          <p:nvPr/>
        </p:nvSpPr>
        <p:spPr>
          <a:xfrm>
            <a:off x="4810125" y="4967926"/>
            <a:ext cx="3200400" cy="1200329"/>
          </a:xfrm>
          <a:prstGeom prst="rect">
            <a:avLst/>
          </a:prstGeom>
          <a:noFill/>
        </p:spPr>
        <p:txBody>
          <a:bodyPr wrap="square" rtlCol="0">
            <a:spAutoFit/>
          </a:bodyPr>
          <a:lstStyle/>
          <a:p>
            <a:r>
              <a:rPr lang="en-US" dirty="0" smtClean="0"/>
              <a:t>Ruled in favor of Dartmouth (1819) to prevent state interference in operations of the college</a:t>
            </a:r>
            <a:endParaRPr lang="en-US" dirty="0"/>
          </a:p>
        </p:txBody>
      </p:sp>
      <p:sp>
        <p:nvSpPr>
          <p:cNvPr id="8" name="TextBox 7"/>
          <p:cNvSpPr txBox="1"/>
          <p:nvPr/>
        </p:nvSpPr>
        <p:spPr>
          <a:xfrm>
            <a:off x="8077200" y="0"/>
            <a:ext cx="1066800" cy="338554"/>
          </a:xfrm>
          <a:prstGeom prst="rect">
            <a:avLst/>
          </a:prstGeom>
          <a:noFill/>
        </p:spPr>
        <p:txBody>
          <a:bodyPr wrap="square" rtlCol="0">
            <a:spAutoFit/>
          </a:bodyPr>
          <a:lstStyle/>
          <a:p>
            <a:r>
              <a:rPr lang="en-US" sz="1600" dirty="0" smtClean="0"/>
              <a:t>historical</a:t>
            </a:r>
            <a:endParaRPr lang="en-US" sz="1600" dirty="0"/>
          </a:p>
        </p:txBody>
      </p:sp>
    </p:spTree>
    <p:extLst>
      <p:ext uri="{BB962C8B-B14F-4D97-AF65-F5344CB8AC3E}">
        <p14:creationId xmlns:p14="http://schemas.microsoft.com/office/powerpoint/2010/main" val="17875821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752600"/>
          </a:xfrm>
          <a:solidFill>
            <a:schemeClr val="accent6">
              <a:lumMod val="40000"/>
              <a:lumOff val="60000"/>
            </a:schemeClr>
          </a:solidFill>
        </p:spPr>
        <p:txBody>
          <a:bodyPr>
            <a:normAutofit/>
          </a:bodyPr>
          <a:lstStyle/>
          <a:p>
            <a:r>
              <a:rPr lang="en-US" sz="1800" dirty="0" smtClean="0"/>
              <a:t>“</a:t>
            </a:r>
            <a:r>
              <a:rPr lang="en-US" sz="1800" dirty="0"/>
              <a:t>Does our current structure of General Education requirements lend itself to assessment, or do we need to better articulate our learning objectives? How can learning objectives be more consistent without imposing undue restraints on faculty regarding course content</a:t>
            </a:r>
            <a:r>
              <a:rPr lang="en-US" sz="1800" dirty="0" smtClean="0"/>
              <a:t>?”</a:t>
            </a:r>
            <a:r>
              <a:rPr lang="en-US" sz="1800" dirty="0"/>
              <a:t/>
            </a:r>
            <a:br>
              <a:rPr lang="en-US" sz="1800" dirty="0"/>
            </a:br>
            <a:endParaRPr lang="en-US" sz="1800" dirty="0"/>
          </a:p>
        </p:txBody>
      </p:sp>
      <p:sp>
        <p:nvSpPr>
          <p:cNvPr id="3" name="Content Placeholder 2"/>
          <p:cNvSpPr>
            <a:spLocks noGrp="1"/>
          </p:cNvSpPr>
          <p:nvPr>
            <p:ph idx="1"/>
          </p:nvPr>
        </p:nvSpPr>
        <p:spPr>
          <a:xfrm>
            <a:off x="609600" y="2362200"/>
            <a:ext cx="8229600" cy="4038600"/>
          </a:xfrm>
        </p:spPr>
        <p:txBody>
          <a:bodyPr>
            <a:normAutofit/>
          </a:bodyPr>
          <a:lstStyle/>
          <a:p>
            <a:pPr marL="0" indent="0">
              <a:buNone/>
            </a:pPr>
            <a:r>
              <a:rPr lang="en-US" sz="1800" b="1" u="sng" dirty="0" smtClean="0"/>
              <a:t>Start with mission &amp; core educational values where faculty share a passion:</a:t>
            </a:r>
          </a:p>
          <a:p>
            <a:pPr marL="0" indent="0">
              <a:buNone/>
            </a:pPr>
            <a:endParaRPr lang="en-US" sz="1800" dirty="0" smtClean="0"/>
          </a:p>
          <a:p>
            <a:pPr marL="0" indent="0">
              <a:buNone/>
            </a:pPr>
            <a:r>
              <a:rPr lang="en-US" sz="1800" i="1" dirty="0" smtClean="0"/>
              <a:t>Consider these questions:</a:t>
            </a:r>
          </a:p>
          <a:p>
            <a:pPr marL="0" indent="0">
              <a:buNone/>
            </a:pPr>
            <a:endParaRPr lang="en-US" sz="1800" i="1" dirty="0"/>
          </a:p>
          <a:p>
            <a:pPr marL="0" indent="0">
              <a:buNone/>
            </a:pPr>
            <a:r>
              <a:rPr lang="en-US" sz="1800" i="1" dirty="0" smtClean="0"/>
              <a:t>	Is our current general education system serving students optimally?</a:t>
            </a:r>
          </a:p>
          <a:p>
            <a:pPr marL="0" indent="0">
              <a:buNone/>
            </a:pPr>
            <a:endParaRPr lang="en-US" sz="1800" i="1" dirty="0"/>
          </a:p>
          <a:p>
            <a:pPr marL="0" indent="0">
              <a:buNone/>
            </a:pPr>
            <a:r>
              <a:rPr lang="en-US" sz="1800" i="1" dirty="0" smtClean="0"/>
              <a:t>		How would we know or find out?</a:t>
            </a:r>
          </a:p>
          <a:p>
            <a:pPr marL="0" indent="0">
              <a:buNone/>
            </a:pPr>
            <a:endParaRPr lang="en-US" sz="1800" i="1" dirty="0"/>
          </a:p>
          <a:p>
            <a:pPr marL="0" indent="0">
              <a:buNone/>
            </a:pPr>
            <a:r>
              <a:rPr lang="en-US" sz="1800" i="1" dirty="0" smtClean="0"/>
              <a:t>What would student behavior/performance look like if the goal is met?</a:t>
            </a:r>
          </a:p>
          <a:p>
            <a:pPr marL="0" indent="0">
              <a:buNone/>
            </a:pPr>
            <a:endParaRPr lang="en-US" sz="1800" i="1" dirty="0"/>
          </a:p>
          <a:p>
            <a:pPr marL="0" indent="0">
              <a:buNone/>
            </a:pPr>
            <a:r>
              <a:rPr lang="en-US" sz="1800" i="1" dirty="0" smtClean="0"/>
              <a:t>			Are we being realistic about what our students learn?</a:t>
            </a:r>
            <a:endParaRPr lang="en-US" sz="1800" i="1" dirty="0"/>
          </a:p>
        </p:txBody>
      </p:sp>
    </p:spTree>
    <p:extLst>
      <p:ext uri="{BB962C8B-B14F-4D97-AF65-F5344CB8AC3E}">
        <p14:creationId xmlns:p14="http://schemas.microsoft.com/office/powerpoint/2010/main" val="198830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752600"/>
          </a:xfrm>
          <a:solidFill>
            <a:schemeClr val="accent6">
              <a:lumMod val="40000"/>
              <a:lumOff val="60000"/>
            </a:schemeClr>
          </a:solidFill>
        </p:spPr>
        <p:txBody>
          <a:bodyPr>
            <a:normAutofit/>
          </a:bodyPr>
          <a:lstStyle/>
          <a:p>
            <a:r>
              <a:rPr lang="en-US" sz="1800" dirty="0" smtClean="0"/>
              <a:t>“We </a:t>
            </a:r>
            <a:r>
              <a:rPr lang="en-US" sz="1800" dirty="0"/>
              <a:t>don’t have a good way of </a:t>
            </a:r>
            <a:r>
              <a:rPr lang="en-US" sz="1800" dirty="0" smtClean="0"/>
              <a:t>assessing </a:t>
            </a:r>
            <a:r>
              <a:rPr lang="en-US" sz="1800" dirty="0"/>
              <a:t>learning outcomes except in a VERY general way through the CLA. What is the solution to these curricular and assessment </a:t>
            </a:r>
            <a:r>
              <a:rPr lang="en-US" sz="1800" dirty="0" smtClean="0"/>
              <a:t>issues?”</a:t>
            </a:r>
            <a:endParaRPr lang="en-US" sz="1800" dirty="0"/>
          </a:p>
        </p:txBody>
      </p:sp>
      <p:sp>
        <p:nvSpPr>
          <p:cNvPr id="3" name="Content Placeholder 2"/>
          <p:cNvSpPr>
            <a:spLocks noGrp="1"/>
          </p:cNvSpPr>
          <p:nvPr>
            <p:ph idx="1"/>
          </p:nvPr>
        </p:nvSpPr>
        <p:spPr>
          <a:xfrm>
            <a:off x="609600" y="2362200"/>
            <a:ext cx="8229600" cy="4038600"/>
          </a:xfrm>
        </p:spPr>
        <p:txBody>
          <a:bodyPr>
            <a:normAutofit/>
          </a:bodyPr>
          <a:lstStyle/>
          <a:p>
            <a:pPr marL="0" indent="0">
              <a:buNone/>
            </a:pPr>
            <a:r>
              <a:rPr lang="en-US" sz="1800" b="1" i="1" dirty="0" smtClean="0"/>
              <a:t>Realize CLA is for accountability – not understanding student learning</a:t>
            </a:r>
          </a:p>
          <a:p>
            <a:pPr marL="0" indent="0">
              <a:buNone/>
            </a:pPr>
            <a:endParaRPr lang="en-US" sz="1800" b="1" u="sng" dirty="0" smtClean="0"/>
          </a:p>
          <a:p>
            <a:pPr marL="0" indent="0">
              <a:buNone/>
            </a:pPr>
            <a:r>
              <a:rPr lang="en-US" sz="1800" dirty="0" smtClean="0"/>
              <a:t>CLA:  Critical Thinking, Analytic Reasoning, Problem Solving</a:t>
            </a:r>
          </a:p>
          <a:p>
            <a:pPr marL="0" indent="0">
              <a:buNone/>
            </a:pPr>
            <a:endParaRPr lang="en-US" sz="1800" dirty="0"/>
          </a:p>
          <a:p>
            <a:pPr marL="0" indent="0">
              <a:buNone/>
            </a:pPr>
            <a:r>
              <a:rPr lang="en-US" sz="1800" b="1" dirty="0" smtClean="0"/>
              <a:t>Problems:  </a:t>
            </a:r>
          </a:p>
          <a:p>
            <a:pPr marL="0" indent="0">
              <a:buNone/>
            </a:pPr>
            <a:r>
              <a:rPr lang="en-US" sz="1800" dirty="0" smtClean="0"/>
              <a:t>	81% of the variance in institution scores is due to students’ prior learning</a:t>
            </a:r>
          </a:p>
          <a:p>
            <a:pPr marL="0" indent="0">
              <a:buNone/>
            </a:pPr>
            <a:endParaRPr lang="en-US" sz="1800" dirty="0"/>
          </a:p>
          <a:p>
            <a:pPr marL="0" indent="0">
              <a:buNone/>
            </a:pPr>
            <a:r>
              <a:rPr lang="en-US" sz="1800" dirty="0" smtClean="0"/>
              <a:t>	“Value </a:t>
            </a:r>
            <a:r>
              <a:rPr lang="en-US" sz="1800" dirty="0"/>
              <a:t>A</a:t>
            </a:r>
            <a:r>
              <a:rPr lang="en-US" sz="1800" dirty="0" smtClean="0"/>
              <a:t>dded”, while appealing, is not a valid means to measure changes in 	student learning (it can work in a laboratory with random sampling and 	controlling of variables).   Reliability score is 0.1 for student learning.</a:t>
            </a:r>
          </a:p>
          <a:p>
            <a:pPr marL="0" indent="0">
              <a:buNone/>
            </a:pPr>
            <a:endParaRPr lang="en-US" sz="1800" dirty="0"/>
          </a:p>
          <a:p>
            <a:pPr marL="0" indent="0">
              <a:buNone/>
            </a:pPr>
            <a:r>
              <a:rPr lang="en-US" sz="1800" dirty="0" smtClean="0"/>
              <a:t>	Not tied to what faculty do in the classroom and curriculum</a:t>
            </a:r>
            <a:endParaRPr lang="en-US" sz="1800" dirty="0"/>
          </a:p>
        </p:txBody>
      </p:sp>
    </p:spTree>
    <p:extLst>
      <p:ext uri="{BB962C8B-B14F-4D97-AF65-F5344CB8AC3E}">
        <p14:creationId xmlns:p14="http://schemas.microsoft.com/office/powerpoint/2010/main" val="117199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752600"/>
          </a:xfrm>
          <a:solidFill>
            <a:schemeClr val="accent6">
              <a:lumMod val="40000"/>
              <a:lumOff val="60000"/>
            </a:schemeClr>
          </a:solidFill>
        </p:spPr>
        <p:txBody>
          <a:bodyPr>
            <a:normAutofit/>
          </a:bodyPr>
          <a:lstStyle/>
          <a:p>
            <a:r>
              <a:rPr lang="en-US" sz="1800" dirty="0" smtClean="0"/>
              <a:t>“</a:t>
            </a:r>
            <a:r>
              <a:rPr lang="en-US" sz="1800" dirty="0"/>
              <a:t>The challenge in many Gen Ed classes that have mixed populations of students is to teach the non-majors something without boring the majors. In some cases the majors don’t even bother to buy the book since they have already covered much of the material in HS. Kind of sad, in my opinion</a:t>
            </a:r>
            <a:r>
              <a:rPr lang="en-US" sz="1800" dirty="0" smtClean="0"/>
              <a:t>.”</a:t>
            </a:r>
            <a:r>
              <a:rPr lang="en-US" sz="1800" dirty="0"/>
              <a:t/>
            </a:r>
            <a:br>
              <a:rPr lang="en-US" sz="1800" dirty="0"/>
            </a:br>
            <a:endParaRPr lang="en-US" sz="1800" dirty="0"/>
          </a:p>
        </p:txBody>
      </p:sp>
      <p:sp>
        <p:nvSpPr>
          <p:cNvPr id="3" name="Content Placeholder 2"/>
          <p:cNvSpPr>
            <a:spLocks noGrp="1"/>
          </p:cNvSpPr>
          <p:nvPr>
            <p:ph idx="1"/>
          </p:nvPr>
        </p:nvSpPr>
        <p:spPr>
          <a:xfrm>
            <a:off x="609600" y="2362200"/>
            <a:ext cx="8229600" cy="4038600"/>
          </a:xfrm>
        </p:spPr>
        <p:txBody>
          <a:bodyPr>
            <a:normAutofit/>
          </a:bodyPr>
          <a:lstStyle/>
          <a:p>
            <a:pPr marL="0" indent="0">
              <a:buNone/>
            </a:pPr>
            <a:r>
              <a:rPr lang="en-US" sz="1800" dirty="0" smtClean="0"/>
              <a:t>Down the road – as faculty embrace the idea of change….</a:t>
            </a:r>
          </a:p>
          <a:p>
            <a:pPr marL="0" indent="0">
              <a:buNone/>
            </a:pPr>
            <a:endParaRPr lang="en-US" sz="1800" b="1" u="sng" dirty="0"/>
          </a:p>
          <a:p>
            <a:pPr marL="0" indent="0">
              <a:buNone/>
            </a:pPr>
            <a:r>
              <a:rPr lang="en-US" sz="1800" b="1" u="sng" dirty="0" smtClean="0"/>
              <a:t>Leave Fiefdom </a:t>
            </a:r>
            <a:r>
              <a:rPr lang="en-US" sz="1800" b="1" u="sng" dirty="0"/>
              <a:t>G</a:t>
            </a:r>
            <a:r>
              <a:rPr lang="en-US" sz="1800" b="1" u="sng" dirty="0" smtClean="0"/>
              <a:t>en </a:t>
            </a:r>
            <a:r>
              <a:rPr lang="en-US" sz="1800" b="1" u="sng" dirty="0"/>
              <a:t>E</a:t>
            </a:r>
            <a:r>
              <a:rPr lang="en-US" sz="1800" b="1" u="sng" dirty="0" smtClean="0"/>
              <a:t>d and embrace Core </a:t>
            </a:r>
            <a:r>
              <a:rPr lang="en-US" sz="1800" b="1" u="sng" dirty="0"/>
              <a:t>L</a:t>
            </a:r>
            <a:r>
              <a:rPr lang="en-US" sz="1800" b="1" u="sng" dirty="0" smtClean="0"/>
              <a:t>earning tied to mission:</a:t>
            </a:r>
          </a:p>
          <a:p>
            <a:pPr marL="0" indent="0">
              <a:buNone/>
            </a:pPr>
            <a:endParaRPr lang="en-US" sz="1800" dirty="0" smtClean="0"/>
          </a:p>
          <a:p>
            <a:pPr marL="0" indent="0">
              <a:buNone/>
            </a:pPr>
            <a:r>
              <a:rPr lang="en-US" sz="1800" dirty="0" smtClean="0"/>
              <a:t>Requires collaborative discussions across departments/units in which faculty wrestle with what general education means at the institution.</a:t>
            </a:r>
          </a:p>
          <a:p>
            <a:pPr marL="0" indent="0">
              <a:buNone/>
            </a:pPr>
            <a:endParaRPr lang="en-US" sz="1800" dirty="0"/>
          </a:p>
          <a:p>
            <a:pPr marL="0" indent="0">
              <a:buNone/>
            </a:pPr>
            <a:r>
              <a:rPr lang="en-US" sz="1800" dirty="0" smtClean="0"/>
              <a:t>Communication		Information Literacy		Critical Thinking</a:t>
            </a:r>
          </a:p>
          <a:p>
            <a:pPr marL="0" indent="0">
              <a:buNone/>
            </a:pPr>
            <a:r>
              <a:rPr lang="en-US" sz="1800" dirty="0"/>
              <a:t>	</a:t>
            </a:r>
            <a:endParaRPr lang="en-US" sz="1800" dirty="0" smtClean="0"/>
          </a:p>
          <a:p>
            <a:pPr marL="0" indent="0">
              <a:buNone/>
            </a:pPr>
            <a:r>
              <a:rPr lang="en-US" sz="1800" dirty="0"/>
              <a:t>	</a:t>
            </a:r>
            <a:r>
              <a:rPr lang="en-US" sz="1800" dirty="0" smtClean="0"/>
              <a:t>Global and Civic Leadership		Ethical Reasoning</a:t>
            </a:r>
          </a:p>
          <a:p>
            <a:pPr marL="0" indent="0">
              <a:buNone/>
            </a:pPr>
            <a:endParaRPr lang="en-US" sz="1800" dirty="0"/>
          </a:p>
          <a:p>
            <a:pPr marL="0" indent="0">
              <a:buNone/>
            </a:pPr>
            <a:r>
              <a:rPr lang="en-US" sz="1800" dirty="0" smtClean="0"/>
              <a:t>Quantitative and Scientific Reasoning			Creative Expression</a:t>
            </a:r>
          </a:p>
        </p:txBody>
      </p:sp>
    </p:spTree>
    <p:extLst>
      <p:ext uri="{BB962C8B-B14F-4D97-AF65-F5344CB8AC3E}">
        <p14:creationId xmlns:p14="http://schemas.microsoft.com/office/powerpoint/2010/main" val="293778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743200"/>
            <a:ext cx="2971800" cy="685800"/>
          </a:xfrm>
        </p:spPr>
        <p:txBody>
          <a:bodyPr>
            <a:noAutofit/>
          </a:bodyPr>
          <a:lstStyle/>
          <a:p>
            <a:pPr marL="0" indent="0" algn="ctr">
              <a:buNone/>
            </a:pPr>
            <a:r>
              <a:rPr lang="en-US" sz="4400" dirty="0" smtClean="0"/>
              <a:t>Thank You !</a:t>
            </a:r>
            <a:endParaRPr lang="en-US" sz="44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172200" cy="2362200"/>
          </a:xfrm>
          <a:prstGeom prst="rect">
            <a:avLst/>
          </a:prstGeom>
          <a:noFill/>
          <a:ln>
            <a:noFill/>
          </a:ln>
        </p:spPr>
      </p:pic>
      <p:sp>
        <p:nvSpPr>
          <p:cNvPr id="5" name="TextBox 4"/>
          <p:cNvSpPr txBox="1"/>
          <p:nvPr/>
        </p:nvSpPr>
        <p:spPr>
          <a:xfrm>
            <a:off x="914400" y="3810000"/>
            <a:ext cx="8229600" cy="2308324"/>
          </a:xfrm>
          <a:prstGeom prst="rect">
            <a:avLst/>
          </a:prstGeom>
          <a:noFill/>
        </p:spPr>
        <p:txBody>
          <a:bodyPr wrap="square" rtlCol="0">
            <a:spAutoFit/>
          </a:bodyPr>
          <a:lstStyle/>
          <a:p>
            <a:r>
              <a:rPr lang="en-US" b="1" u="sng" dirty="0" smtClean="0"/>
              <a:t>One Day Student Learning Workshops in October:</a:t>
            </a:r>
          </a:p>
          <a:p>
            <a:endParaRPr lang="en-US" dirty="0"/>
          </a:p>
          <a:p>
            <a:r>
              <a:rPr lang="en-US" dirty="0" smtClean="0"/>
              <a:t>October 22 – Spokane, WA	Developing and Implementing A-Plans</a:t>
            </a:r>
            <a:endParaRPr lang="en-US" dirty="0"/>
          </a:p>
          <a:p>
            <a:r>
              <a:rPr lang="en-US" dirty="0" smtClean="0"/>
              <a:t>October 24 – Portland, OR	Understanding Student Learning in General Education</a:t>
            </a:r>
          </a:p>
          <a:p>
            <a:endParaRPr lang="en-US" dirty="0"/>
          </a:p>
          <a:p>
            <a:endParaRPr lang="en-US" dirty="0" smtClean="0"/>
          </a:p>
          <a:p>
            <a:r>
              <a:rPr lang="en-US" dirty="0" smtClean="0">
                <a:hlinkClick r:id="rId3"/>
              </a:rPr>
              <a:t>www.plu.edu/pnlc</a:t>
            </a:r>
            <a:endParaRPr lang="en-US" dirty="0" smtClean="0"/>
          </a:p>
          <a:p>
            <a:endParaRPr lang="en-US" dirty="0"/>
          </a:p>
        </p:txBody>
      </p:sp>
    </p:spTree>
    <p:extLst>
      <p:ext uri="{BB962C8B-B14F-4D97-AF65-F5344CB8AC3E}">
        <p14:creationId xmlns:p14="http://schemas.microsoft.com/office/powerpoint/2010/main" val="4216380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a:t>
            </a:r>
            <a:endParaRPr lang="en-US" dirty="0"/>
          </a:p>
        </p:txBody>
      </p:sp>
      <p:sp>
        <p:nvSpPr>
          <p:cNvPr id="3" name="Content Placeholder 2"/>
          <p:cNvSpPr>
            <a:spLocks noGrp="1"/>
          </p:cNvSpPr>
          <p:nvPr>
            <p:ph idx="1"/>
          </p:nvPr>
        </p:nvSpPr>
        <p:spPr>
          <a:xfrm>
            <a:off x="685800" y="1295400"/>
            <a:ext cx="8229600" cy="4525963"/>
          </a:xfrm>
        </p:spPr>
        <p:txBody>
          <a:bodyPr>
            <a:normAutofit fontScale="92500" lnSpcReduction="20000"/>
          </a:bodyPr>
          <a:lstStyle/>
          <a:p>
            <a:r>
              <a:rPr lang="en-US" dirty="0" smtClean="0"/>
              <a:t>Religious doctrine</a:t>
            </a:r>
          </a:p>
          <a:p>
            <a:r>
              <a:rPr lang="en-US" dirty="0" smtClean="0"/>
              <a:t>Moral character</a:t>
            </a:r>
          </a:p>
          <a:p>
            <a:r>
              <a:rPr lang="en-US" dirty="0" smtClean="0"/>
              <a:t>Education for white male elite only</a:t>
            </a:r>
          </a:p>
          <a:p>
            <a:r>
              <a:rPr lang="en-US" dirty="0" smtClean="0"/>
              <a:t>Practical disciplines – Agriculture and the Mechanic </a:t>
            </a:r>
            <a:r>
              <a:rPr lang="en-US" dirty="0"/>
              <a:t>A</a:t>
            </a:r>
            <a:r>
              <a:rPr lang="en-US" dirty="0" smtClean="0"/>
              <a:t>rts</a:t>
            </a:r>
          </a:p>
          <a:p>
            <a:r>
              <a:rPr lang="en-US" dirty="0"/>
              <a:t>Modern disciplines – </a:t>
            </a:r>
            <a:r>
              <a:rPr lang="en-US" dirty="0" smtClean="0"/>
              <a:t>Social </a:t>
            </a:r>
            <a:r>
              <a:rPr lang="en-US" dirty="0"/>
              <a:t>and </a:t>
            </a:r>
            <a:r>
              <a:rPr lang="en-US" dirty="0" smtClean="0"/>
              <a:t>Natural </a:t>
            </a:r>
            <a:r>
              <a:rPr lang="en-US" dirty="0"/>
              <a:t>S</a:t>
            </a:r>
            <a:r>
              <a:rPr lang="en-US" dirty="0" smtClean="0"/>
              <a:t>ciences</a:t>
            </a:r>
          </a:p>
          <a:p>
            <a:r>
              <a:rPr lang="en-US" dirty="0" smtClean="0"/>
              <a:t>Racial and gender equality</a:t>
            </a:r>
          </a:p>
          <a:p>
            <a:r>
              <a:rPr lang="en-US" dirty="0" smtClean="0"/>
              <a:t>Research</a:t>
            </a:r>
          </a:p>
          <a:p>
            <a:r>
              <a:rPr lang="en-US" dirty="0" smtClean="0"/>
              <a:t>Mass education since WWII</a:t>
            </a:r>
          </a:p>
          <a:p>
            <a:r>
              <a:rPr lang="en-US" dirty="0" smtClean="0"/>
              <a:t>Convenient education</a:t>
            </a:r>
          </a:p>
        </p:txBody>
      </p:sp>
      <p:sp>
        <p:nvSpPr>
          <p:cNvPr id="4" name="TextBox 3"/>
          <p:cNvSpPr txBox="1"/>
          <p:nvPr/>
        </p:nvSpPr>
        <p:spPr>
          <a:xfrm>
            <a:off x="8077200" y="0"/>
            <a:ext cx="1066800" cy="338554"/>
          </a:xfrm>
          <a:prstGeom prst="rect">
            <a:avLst/>
          </a:prstGeom>
          <a:noFill/>
        </p:spPr>
        <p:txBody>
          <a:bodyPr wrap="square" rtlCol="0">
            <a:spAutoFit/>
          </a:bodyPr>
          <a:lstStyle/>
          <a:p>
            <a:r>
              <a:rPr lang="en-US" sz="1600" dirty="0" smtClean="0"/>
              <a:t>historical</a:t>
            </a:r>
            <a:endParaRPr lang="en-US" sz="1600" dirty="0"/>
          </a:p>
        </p:txBody>
      </p:sp>
    </p:spTree>
    <p:extLst>
      <p:ext uri="{BB962C8B-B14F-4D97-AF65-F5344CB8AC3E}">
        <p14:creationId xmlns:p14="http://schemas.microsoft.com/office/powerpoint/2010/main" val="2187857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239000" cy="4525963"/>
          </a:xfrm>
        </p:spPr>
        <p:txBody>
          <a:bodyPr>
            <a:normAutofit/>
          </a:bodyPr>
          <a:lstStyle/>
          <a:p>
            <a:pPr marL="0" indent="0" algn="ctr">
              <a:buNone/>
            </a:pPr>
            <a:r>
              <a:rPr lang="en-US" sz="2400" i="1" dirty="0" smtClean="0"/>
              <a:t>Many new subjects have been added but the length of college remains the same.  Colleges must choose contraction in the number of subjects or, extend college education over a longer period of time – which the American public is unwilling to accept.  </a:t>
            </a:r>
            <a:endParaRPr lang="en-US" sz="2400" i="1" dirty="0"/>
          </a:p>
        </p:txBody>
      </p:sp>
      <p:grpSp>
        <p:nvGrpSpPr>
          <p:cNvPr id="6" name="Group 5"/>
          <p:cNvGrpSpPr/>
          <p:nvPr/>
        </p:nvGrpSpPr>
        <p:grpSpPr>
          <a:xfrm>
            <a:off x="381000" y="3505200"/>
            <a:ext cx="7962900" cy="2457451"/>
            <a:chOff x="381000" y="3505200"/>
            <a:chExt cx="7962900" cy="2457451"/>
          </a:xfrm>
        </p:grpSpPr>
        <p:sp>
          <p:nvSpPr>
            <p:cNvPr id="5" name="TextBox 4"/>
            <p:cNvSpPr txBox="1"/>
            <p:nvPr/>
          </p:nvSpPr>
          <p:spPr>
            <a:xfrm>
              <a:off x="381000" y="3930134"/>
              <a:ext cx="5791200" cy="369332"/>
            </a:xfrm>
            <a:prstGeom prst="rect">
              <a:avLst/>
            </a:prstGeom>
            <a:noFill/>
          </p:spPr>
          <p:txBody>
            <a:bodyPr wrap="square" rtlCol="0">
              <a:spAutoFit/>
            </a:bodyPr>
            <a:lstStyle/>
            <a:p>
              <a:r>
                <a:rPr lang="en-US" dirty="0" smtClean="0"/>
                <a:t>Francis Wayland – President Brown University 1827 - 1856</a:t>
              </a:r>
              <a:endParaRPr lang="en-US" dirty="0"/>
            </a:p>
          </p:txBody>
        </p:sp>
        <p:pic>
          <p:nvPicPr>
            <p:cNvPr id="6146" name="Picture 2" descr="Francis Wayland daguerreoty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505200"/>
              <a:ext cx="2095500" cy="24574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1536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1143000"/>
          </a:xfrm>
        </p:spPr>
        <p:txBody>
          <a:bodyPr/>
          <a:lstStyle/>
          <a:p>
            <a:r>
              <a:rPr lang="en-US" dirty="0" smtClean="0"/>
              <a:t>General Education</a:t>
            </a:r>
            <a:endParaRPr lang="en-US" dirty="0"/>
          </a:p>
        </p:txBody>
      </p:sp>
      <p:sp>
        <p:nvSpPr>
          <p:cNvPr id="3" name="Content Placeholder 2"/>
          <p:cNvSpPr>
            <a:spLocks noGrp="1"/>
          </p:cNvSpPr>
          <p:nvPr>
            <p:ph idx="1"/>
          </p:nvPr>
        </p:nvSpPr>
        <p:spPr>
          <a:xfrm>
            <a:off x="457200" y="1600201"/>
            <a:ext cx="8229600" cy="2667000"/>
          </a:xfrm>
        </p:spPr>
        <p:txBody>
          <a:bodyPr/>
          <a:lstStyle/>
          <a:p>
            <a:pPr marL="0" indent="0" algn="ctr">
              <a:buNone/>
            </a:pPr>
            <a:r>
              <a:rPr lang="en-US" i="1" dirty="0" smtClean="0"/>
              <a:t>“Present college programs are not contributing adequately to the quality of students’ adult lives either as workers or as citizens.  This is true in large part because the unity of liberal education has been splintered by overspecialization.”</a:t>
            </a:r>
            <a:endParaRPr lang="en-US" i="1" dirty="0"/>
          </a:p>
        </p:txBody>
      </p:sp>
      <p:sp>
        <p:nvSpPr>
          <p:cNvPr id="4" name="TextBox 3"/>
          <p:cNvSpPr txBox="1"/>
          <p:nvPr/>
        </p:nvSpPr>
        <p:spPr>
          <a:xfrm>
            <a:off x="533400" y="4648200"/>
            <a:ext cx="8001000" cy="830997"/>
          </a:xfrm>
          <a:prstGeom prst="rect">
            <a:avLst/>
          </a:prstGeom>
          <a:solidFill>
            <a:schemeClr val="accent6">
              <a:lumMod val="40000"/>
              <a:lumOff val="60000"/>
            </a:schemeClr>
          </a:solidFill>
        </p:spPr>
        <p:txBody>
          <a:bodyPr wrap="square" rtlCol="0">
            <a:spAutoFit/>
          </a:bodyPr>
          <a:lstStyle/>
          <a:p>
            <a:r>
              <a:rPr lang="en-US" sz="2400" dirty="0" smtClean="0"/>
              <a:t>Report of the President’s Commission on Higher Education, 1947</a:t>
            </a:r>
            <a:endParaRPr lang="en-US" sz="2400" dirty="0"/>
          </a:p>
        </p:txBody>
      </p:sp>
      <p:sp>
        <p:nvSpPr>
          <p:cNvPr id="5" name="TextBox 4"/>
          <p:cNvSpPr txBox="1"/>
          <p:nvPr/>
        </p:nvSpPr>
        <p:spPr>
          <a:xfrm>
            <a:off x="8077200" y="0"/>
            <a:ext cx="1066800" cy="338554"/>
          </a:xfrm>
          <a:prstGeom prst="rect">
            <a:avLst/>
          </a:prstGeom>
          <a:noFill/>
        </p:spPr>
        <p:txBody>
          <a:bodyPr wrap="square" rtlCol="0">
            <a:spAutoFit/>
          </a:bodyPr>
          <a:lstStyle/>
          <a:p>
            <a:r>
              <a:rPr lang="en-US" sz="1600" dirty="0" smtClean="0"/>
              <a:t>historical</a:t>
            </a:r>
            <a:endParaRPr lang="en-US" sz="1600" dirty="0"/>
          </a:p>
        </p:txBody>
      </p:sp>
    </p:spTree>
    <p:extLst>
      <p:ext uri="{BB962C8B-B14F-4D97-AF65-F5344CB8AC3E}">
        <p14:creationId xmlns:p14="http://schemas.microsoft.com/office/powerpoint/2010/main" val="45187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043" y="3124200"/>
            <a:ext cx="8229600" cy="2971800"/>
          </a:xfrm>
        </p:spPr>
        <p:txBody>
          <a:bodyPr>
            <a:normAutofit/>
          </a:bodyPr>
          <a:lstStyle/>
          <a:p>
            <a:pPr marL="0" indent="0" algn="ctr">
              <a:buNone/>
            </a:pPr>
            <a:r>
              <a:rPr lang="en-US" i="1" dirty="0" smtClean="0"/>
              <a:t>“At </a:t>
            </a:r>
            <a:r>
              <a:rPr lang="en-US" i="1" dirty="0"/>
              <a:t>a time when we need to be increasing the quality of learning outcomes </a:t>
            </a:r>
            <a:r>
              <a:rPr lang="en-US" i="1" dirty="0" smtClean="0"/>
              <a:t>and </a:t>
            </a:r>
            <a:r>
              <a:rPr lang="en-US" i="1" dirty="0"/>
              <a:t>the economic value of a college education, there are disturbing </a:t>
            </a:r>
            <a:r>
              <a:rPr lang="en-US" i="1" dirty="0" smtClean="0"/>
              <a:t>signs </a:t>
            </a:r>
            <a:r>
              <a:rPr lang="en-US" i="1" dirty="0"/>
              <a:t>that suggest we are moving in the opposite direction</a:t>
            </a:r>
            <a:r>
              <a:rPr lang="en-US" i="1" dirty="0" smtClean="0"/>
              <a:t>.” </a:t>
            </a:r>
            <a:endParaRPr lang="en-US" i="1" dirty="0"/>
          </a:p>
          <a:p>
            <a:endParaRPr lang="en-US" dirty="0" smtClean="0"/>
          </a:p>
          <a:p>
            <a:pPr marL="0" indent="0">
              <a:buNone/>
            </a:pPr>
            <a:endParaRPr lang="en-US" dirty="0"/>
          </a:p>
        </p:txBody>
      </p:sp>
      <p:sp>
        <p:nvSpPr>
          <p:cNvPr id="4" name="TextBox 3"/>
          <p:cNvSpPr txBox="1"/>
          <p:nvPr/>
        </p:nvSpPr>
        <p:spPr>
          <a:xfrm>
            <a:off x="533400" y="6172200"/>
            <a:ext cx="8305800" cy="276999"/>
          </a:xfrm>
          <a:prstGeom prst="rect">
            <a:avLst/>
          </a:prstGeom>
          <a:noFill/>
        </p:spPr>
        <p:txBody>
          <a:bodyPr wrap="square" rtlCol="0">
            <a:spAutoFit/>
          </a:bodyPr>
          <a:lstStyle/>
          <a:p>
            <a:r>
              <a:rPr lang="en-US" sz="1200" dirty="0" smtClean="0"/>
              <a:t>A Test of Leadership – Charting the Future of Higher Education  Sept. 2006</a:t>
            </a:r>
            <a:endParaRPr lang="en-US" sz="1200" dirty="0"/>
          </a:p>
        </p:txBody>
      </p:sp>
      <p:sp>
        <p:nvSpPr>
          <p:cNvPr id="5" name="TextBox 4"/>
          <p:cNvSpPr txBox="1"/>
          <p:nvPr/>
        </p:nvSpPr>
        <p:spPr>
          <a:xfrm>
            <a:off x="8077200" y="0"/>
            <a:ext cx="1066800" cy="338554"/>
          </a:xfrm>
          <a:prstGeom prst="rect">
            <a:avLst/>
          </a:prstGeom>
          <a:noFill/>
        </p:spPr>
        <p:txBody>
          <a:bodyPr wrap="square" rtlCol="0">
            <a:spAutoFit/>
          </a:bodyPr>
          <a:lstStyle/>
          <a:p>
            <a:r>
              <a:rPr lang="en-US" sz="1600" dirty="0" smtClean="0"/>
              <a:t>historical</a:t>
            </a:r>
            <a:endParaRPr lang="en-US" sz="1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711" y="838200"/>
            <a:ext cx="6667500"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9834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Educational Goals</a:t>
            </a:r>
            <a:endParaRPr lang="en-US" dirty="0"/>
          </a:p>
        </p:txBody>
      </p:sp>
      <p:sp>
        <p:nvSpPr>
          <p:cNvPr id="3" name="Content Placeholder 2"/>
          <p:cNvSpPr>
            <a:spLocks noGrp="1"/>
          </p:cNvSpPr>
          <p:nvPr>
            <p:ph idx="1"/>
          </p:nvPr>
        </p:nvSpPr>
        <p:spPr>
          <a:xfrm>
            <a:off x="381000" y="1524000"/>
            <a:ext cx="8229600" cy="4452609"/>
          </a:xfrm>
        </p:spPr>
        <p:txBody>
          <a:bodyPr>
            <a:normAutofit/>
          </a:bodyPr>
          <a:lstStyle/>
          <a:p>
            <a:pPr marL="0" indent="0">
              <a:buNone/>
            </a:pPr>
            <a:r>
              <a:rPr lang="en-US" sz="3600" i="1" dirty="0" smtClean="0"/>
              <a:t>Survive</a:t>
            </a:r>
          </a:p>
          <a:p>
            <a:pPr marL="0" indent="0">
              <a:buNone/>
            </a:pPr>
            <a:r>
              <a:rPr lang="en-US" sz="3600" i="1" dirty="0"/>
              <a:t>	</a:t>
            </a:r>
            <a:r>
              <a:rPr lang="en-US" sz="3600" i="1" dirty="0" smtClean="0"/>
              <a:t>	Prosper</a:t>
            </a:r>
          </a:p>
          <a:p>
            <a:pPr marL="0" indent="0">
              <a:buNone/>
            </a:pPr>
            <a:r>
              <a:rPr lang="en-US" sz="3600" i="1" dirty="0"/>
              <a:t>	</a:t>
            </a:r>
            <a:r>
              <a:rPr lang="en-US" sz="3600" i="1" dirty="0" smtClean="0"/>
              <a:t>			Find a Life Worth Living</a:t>
            </a:r>
            <a:endParaRPr lang="en-US" sz="3600" i="1" dirty="0"/>
          </a:p>
          <a:p>
            <a:pPr marL="0" indent="0">
              <a:buNone/>
            </a:pPr>
            <a:endParaRPr lang="en-US" sz="2800" i="1" dirty="0" smtClean="0"/>
          </a:p>
        </p:txBody>
      </p:sp>
      <p:sp>
        <p:nvSpPr>
          <p:cNvPr id="4" name="TextBox 3"/>
          <p:cNvSpPr txBox="1"/>
          <p:nvPr/>
        </p:nvSpPr>
        <p:spPr>
          <a:xfrm>
            <a:off x="457200" y="6052810"/>
            <a:ext cx="7848600" cy="261610"/>
          </a:xfrm>
          <a:prstGeom prst="rect">
            <a:avLst/>
          </a:prstGeom>
          <a:noFill/>
        </p:spPr>
        <p:txBody>
          <a:bodyPr wrap="square" rtlCol="0">
            <a:spAutoFit/>
          </a:bodyPr>
          <a:lstStyle/>
          <a:p>
            <a:r>
              <a:rPr lang="en-US" sz="1100" dirty="0" smtClean="0"/>
              <a:t>Christopher Nelson  President, St. John’s College in Annapolis</a:t>
            </a:r>
            <a:endParaRPr lang="en-US" sz="1100" dirty="0"/>
          </a:p>
        </p:txBody>
      </p:sp>
      <p:sp>
        <p:nvSpPr>
          <p:cNvPr id="6" name="TextBox 5"/>
          <p:cNvSpPr txBox="1"/>
          <p:nvPr/>
        </p:nvSpPr>
        <p:spPr>
          <a:xfrm>
            <a:off x="204279" y="1527812"/>
            <a:ext cx="8787319" cy="3539430"/>
          </a:xfrm>
          <a:prstGeom prst="rect">
            <a:avLst/>
          </a:prstGeom>
          <a:solidFill>
            <a:schemeClr val="accent3">
              <a:lumMod val="40000"/>
              <a:lumOff val="60000"/>
            </a:schemeClr>
          </a:solidFill>
        </p:spPr>
        <p:txBody>
          <a:bodyPr wrap="square" rtlCol="0">
            <a:spAutoFit/>
          </a:bodyPr>
          <a:lstStyle/>
          <a:p>
            <a:r>
              <a:rPr lang="en-US" sz="3600" i="1" dirty="0" smtClean="0"/>
              <a:t>Find a Life Worth Living</a:t>
            </a:r>
          </a:p>
          <a:p>
            <a:r>
              <a:rPr lang="en-US" sz="3600" i="1" dirty="0" smtClean="0"/>
              <a:t>					Survive</a:t>
            </a:r>
          </a:p>
          <a:p>
            <a:r>
              <a:rPr lang="en-US" sz="3600" i="1" dirty="0" smtClean="0"/>
              <a:t>							Prosper</a:t>
            </a:r>
          </a:p>
          <a:p>
            <a:endParaRPr lang="en-US" sz="3600" i="1" dirty="0"/>
          </a:p>
          <a:p>
            <a:r>
              <a:rPr lang="en-US" sz="2000" i="1" dirty="0"/>
              <a:t>“Fit between character of student and institution”</a:t>
            </a:r>
          </a:p>
          <a:p>
            <a:endParaRPr lang="en-US" sz="2000" i="1" dirty="0"/>
          </a:p>
          <a:p>
            <a:r>
              <a:rPr lang="en-US" sz="2000" i="1" dirty="0"/>
              <a:t>Can we put authentic objective outcome criteria on such subjective outcomes </a:t>
            </a:r>
            <a:r>
              <a:rPr lang="en-US" sz="2000" i="1" dirty="0" smtClean="0"/>
              <a:t>with vastly unique institutions AND </a:t>
            </a:r>
            <a:r>
              <a:rPr lang="en-US" sz="2000" i="1" dirty="0"/>
              <a:t>variables well out of our control</a:t>
            </a:r>
            <a:r>
              <a:rPr lang="en-US" sz="2000" i="1" dirty="0" smtClean="0"/>
              <a:t>?</a:t>
            </a:r>
            <a:endParaRPr lang="en-US" sz="2000" i="1" dirty="0"/>
          </a:p>
        </p:txBody>
      </p:sp>
      <p:sp>
        <p:nvSpPr>
          <p:cNvPr id="7" name="TextBox 6"/>
          <p:cNvSpPr txBox="1"/>
          <p:nvPr/>
        </p:nvSpPr>
        <p:spPr>
          <a:xfrm>
            <a:off x="8077200" y="0"/>
            <a:ext cx="1066800" cy="338554"/>
          </a:xfrm>
          <a:prstGeom prst="rect">
            <a:avLst/>
          </a:prstGeom>
          <a:noFill/>
        </p:spPr>
        <p:txBody>
          <a:bodyPr wrap="square" rtlCol="0">
            <a:spAutoFit/>
          </a:bodyPr>
          <a:lstStyle/>
          <a:p>
            <a:r>
              <a:rPr lang="en-US" sz="1600" dirty="0" smtClean="0"/>
              <a:t>historical</a:t>
            </a:r>
            <a:endParaRPr lang="en-US" sz="1600" dirty="0"/>
          </a:p>
        </p:txBody>
      </p:sp>
    </p:spTree>
    <p:extLst>
      <p:ext uri="{BB962C8B-B14F-4D97-AF65-F5344CB8AC3E}">
        <p14:creationId xmlns:p14="http://schemas.microsoft.com/office/powerpoint/2010/main" val="131347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5857</TotalTime>
  <Words>1504</Words>
  <Application>Microsoft Office PowerPoint</Application>
  <PresentationFormat>On-screen Show (4:3)</PresentationFormat>
  <Paragraphs>292</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Understanding General Education Learning</vt:lpstr>
      <vt:lpstr>Outcomes</vt:lpstr>
      <vt:lpstr>Radical Change</vt:lpstr>
      <vt:lpstr>Higher Education &amp; Change</vt:lpstr>
      <vt:lpstr>Change</vt:lpstr>
      <vt:lpstr>PowerPoint Presentation</vt:lpstr>
      <vt:lpstr>General Education</vt:lpstr>
      <vt:lpstr>PowerPoint Presentation</vt:lpstr>
      <vt:lpstr>Educational Goals</vt:lpstr>
      <vt:lpstr>Iterative &amp; Variable</vt:lpstr>
      <vt:lpstr>NSPE National Standardized Parent Exam</vt:lpstr>
      <vt:lpstr>Rankings</vt:lpstr>
      <vt:lpstr>PowerPoint Presentation</vt:lpstr>
      <vt:lpstr>PowerPoint Presentation</vt:lpstr>
      <vt:lpstr>PowerPoint Presentation</vt:lpstr>
      <vt:lpstr>Are Student Self Report Data Valid?</vt:lpstr>
      <vt:lpstr>Student Self Report?</vt:lpstr>
      <vt:lpstr>Liberal Arts Outcomes?</vt:lpstr>
      <vt:lpstr>PowerPoint Presentation</vt:lpstr>
      <vt:lpstr>Use of Data?</vt:lpstr>
      <vt:lpstr>PowerPoint Presentation</vt:lpstr>
      <vt:lpstr>Lessons?</vt:lpstr>
      <vt:lpstr>What Works?</vt:lpstr>
      <vt:lpstr>PowerPoint Presentation</vt:lpstr>
      <vt:lpstr>Chickering &amp; Gamson (1987) Good Teaching Practice</vt:lpstr>
      <vt:lpstr>PowerPoint Presentation</vt:lpstr>
      <vt:lpstr>PowerPoint Presentation</vt:lpstr>
      <vt:lpstr>Unique Approach  is the  Right Approach</vt:lpstr>
      <vt:lpstr>Tips</vt:lpstr>
      <vt:lpstr>Pacific Northwest University</vt:lpstr>
      <vt:lpstr>Pacific Northwest University</vt:lpstr>
      <vt:lpstr>Pacific Northwest University</vt:lpstr>
      <vt:lpstr>Pacific Northwest University</vt:lpstr>
      <vt:lpstr>2014 Accreditation Recommendation:</vt:lpstr>
      <vt:lpstr>Case Study Assessing General Education</vt:lpstr>
      <vt:lpstr>What are the first steps you recommend for Pacific Northwest to develop assessment of the general education program? </vt:lpstr>
      <vt:lpstr>“Assessment practices, and data-gathering, vary widely across different disciplines. How can administrators aggregate data from different departments and programs to arrive at meaningful comparisons with regard to student learning outcomes?”</vt:lpstr>
      <vt:lpstr>“What are the best practices for integrating assessment without it becoming burdensome for faculty?”</vt:lpstr>
      <vt:lpstr>“Generally, seeing it {general education} as more than just hoops to jump through (both the student and faculty perspective).  Why exactly are students required to take these classes?  It would be good to better explicate that.”</vt:lpstr>
      <vt:lpstr>“Does our current structure of General Education requirements lend itself to assessment, or do we need to better articulate our learning objectives? How can learning objectives be more consistent without imposing undue restraints on faculty regarding course content?” </vt:lpstr>
      <vt:lpstr>“We don’t have a good way of assessing learning outcomes except in a VERY general way through the CLA. What is the solution to these curricular and assessment issues?”</vt:lpstr>
      <vt:lpstr>“The challenge in many Gen Ed classes that have mixed populations of students is to teach the non-majors something without boring the majors. In some cases the majors don’t even bother to buy the book since they have already covered much of the material in HS. Kind of sad, in my opinion.” </vt:lpstr>
      <vt:lpstr>PowerPoint Presentation</vt:lpstr>
    </vt:vector>
  </TitlesOfParts>
  <Company>Pacific Lutheran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 Systems</dc:creator>
  <cp:lastModifiedBy>Micro Systems</cp:lastModifiedBy>
  <cp:revision>88</cp:revision>
  <cp:lastPrinted>2014-09-17T21:38:16Z</cp:lastPrinted>
  <dcterms:created xsi:type="dcterms:W3CDTF">2014-09-12T22:36:23Z</dcterms:created>
  <dcterms:modified xsi:type="dcterms:W3CDTF">2014-09-25T19:01:19Z</dcterms:modified>
</cp:coreProperties>
</file>