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0" r:id="rId5"/>
    <p:sldId id="275" r:id="rId6"/>
    <p:sldId id="271" r:id="rId7"/>
    <p:sldId id="273" r:id="rId8"/>
    <p:sldId id="261" r:id="rId9"/>
    <p:sldId id="262" r:id="rId10"/>
    <p:sldId id="263" r:id="rId11"/>
    <p:sldId id="269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2" autoAdjust="0"/>
  </p:normalViewPr>
  <p:slideViewPr>
    <p:cSldViewPr>
      <p:cViewPr>
        <p:scale>
          <a:sx n="81" d="100"/>
          <a:sy n="81" d="100"/>
        </p:scale>
        <p:origin x="-1200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47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MUS Outcomes Assessment Workshop, Sept. 22, 2014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7BE5F-43FA-4D7F-86CE-9B7E907549DB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F8366-316F-4392-8D80-312FA0FFA2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9255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MUS Outcomes Assessment Workshop, Sept. 22, 2014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95398-A720-40F8-AA6A-34AE0E6535A7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7D31D-2976-40FC-8F71-FA4518F9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5547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7D31D-2976-40FC-8F71-FA4518F9C72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MUS Outcomes Assessment Workshop, Sept. 22,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80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MUS Outcomes Assessment Workshop, Sept. 22,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D31D-2976-40FC-8F71-FA4518F9C72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5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1BB-D97C-416E-B637-D66678D44F89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3DA6-E8A5-43EF-896A-237BD98981A7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F156-D589-47B8-8548-34D6CE40F116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FE1-1B80-4A29-8DC0-103579854959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5F38-2B00-4E54-86D3-268064BBC9D2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797A-2615-4D6C-9C37-7D0F32DEB737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C0B43-0AEF-410C-8863-38B0600DDFCB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9585-02E2-490A-B314-B8020587966C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B1FD-2278-4B7C-B594-21D0F873A40D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2812-6EB1-413A-9A6A-0228A2318DF9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58E6-3EEA-47A8-B55F-B65BD2A8B81A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579A9C4-F331-4DA1-A77A-6693F5D07FD7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University-wide Program-level Writing Assessment at The University of Montana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960211A-C19A-4D65-A10E-7551CE7AEA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8763000" cy="1066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sz="half" idx="4294967295"/>
          </p:nvPr>
        </p:nvSpPr>
        <p:spPr>
          <a:xfrm>
            <a:off x="1898650" y="5638800"/>
            <a:ext cx="7245350" cy="401638"/>
          </a:xfrm>
        </p:spPr>
        <p:txBody>
          <a:bodyPr>
            <a:normAutofit fontScale="85000" lnSpcReduction="20000"/>
          </a:bodyPr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76200"/>
            <a:ext cx="8839200" cy="98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 </a:t>
            </a:r>
            <a:r>
              <a:rPr lang="en-US" b="1" dirty="0" smtClean="0"/>
              <a:t>MUS Outcomes Assessment Workshop</a:t>
            </a:r>
          </a:p>
          <a:p>
            <a:endParaRPr lang="en-US" sz="3600" b="1" dirty="0" smtClean="0">
              <a:solidFill>
                <a:schemeClr val="accent1"/>
              </a:solidFill>
            </a:endParaRPr>
          </a:p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University-wide </a:t>
            </a:r>
          </a:p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Program-level </a:t>
            </a:r>
          </a:p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Writing Assessment at </a:t>
            </a:r>
          </a:p>
          <a:p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The University of Montana</a:t>
            </a:r>
          </a:p>
          <a:p>
            <a:pPr algn="r"/>
            <a:endParaRPr lang="en-US" sz="1600" b="1" dirty="0" smtClean="0"/>
          </a:p>
          <a:p>
            <a:pPr algn="r"/>
            <a:endParaRPr lang="en-US" sz="1600" b="1" dirty="0" smtClean="0"/>
          </a:p>
          <a:p>
            <a:pPr algn="r"/>
            <a:r>
              <a:rPr lang="en-US" sz="1600" b="1" dirty="0" smtClean="0"/>
              <a:t>Beverly Ann Chin</a:t>
            </a:r>
          </a:p>
          <a:p>
            <a:pPr algn="r"/>
            <a:r>
              <a:rPr lang="en-US" sz="1600" dirty="0" smtClean="0"/>
              <a:t>Chair, Writing Committee</a:t>
            </a:r>
          </a:p>
          <a:p>
            <a:pPr algn="r"/>
            <a:r>
              <a:rPr lang="en-US" sz="1600" dirty="0" smtClean="0"/>
              <a:t>Beverly.chin@umontana.edu</a:t>
            </a:r>
          </a:p>
          <a:p>
            <a:pPr algn="r"/>
            <a:endParaRPr lang="en-US" sz="1600" dirty="0"/>
          </a:p>
          <a:p>
            <a:pPr algn="r"/>
            <a:r>
              <a:rPr lang="en-US" sz="1600" b="1" dirty="0" smtClean="0"/>
              <a:t>Megan Stark</a:t>
            </a:r>
          </a:p>
          <a:p>
            <a:pPr algn="r"/>
            <a:r>
              <a:rPr lang="en-US" sz="1600" dirty="0" smtClean="0"/>
              <a:t>Professor, Writing Committee</a:t>
            </a:r>
          </a:p>
          <a:p>
            <a:pPr algn="r"/>
            <a:r>
              <a:rPr lang="en-US" sz="1600" dirty="0" smtClean="0"/>
              <a:t>Megan.stark@umontana.edu</a:t>
            </a:r>
          </a:p>
          <a:p>
            <a:pPr algn="r"/>
            <a:endParaRPr lang="en-US" sz="1600" dirty="0" smtClean="0"/>
          </a:p>
          <a:p>
            <a:pPr algn="r"/>
            <a:r>
              <a:rPr lang="en-US" sz="1600" b="1" dirty="0" smtClean="0"/>
              <a:t>Kelly Webster</a:t>
            </a:r>
          </a:p>
          <a:p>
            <a:pPr algn="r"/>
            <a:r>
              <a:rPr lang="en-US" sz="1600" dirty="0" smtClean="0"/>
              <a:t>Director, Writing Center</a:t>
            </a:r>
          </a:p>
          <a:p>
            <a:pPr algn="r"/>
            <a:r>
              <a:rPr lang="en-US" sz="1600" dirty="0" smtClean="0"/>
              <a:t>Kelly.webster@umontana.edu</a:t>
            </a:r>
            <a:endParaRPr lang="en-US" sz="1600" dirty="0"/>
          </a:p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0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cap="none" dirty="0" smtClean="0"/>
              <a:t>Using UPWA Data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b="1" dirty="0" smtClean="0"/>
              <a:t>The University Writing Committee will: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analyze the scoring data for trends in students’ writing strengths and areas for improvement;</a:t>
            </a:r>
          </a:p>
          <a:p>
            <a:endParaRPr lang="en-US" b="1" dirty="0" smtClean="0"/>
          </a:p>
          <a:p>
            <a:r>
              <a:rPr lang="en-US" b="1" dirty="0" smtClean="0"/>
              <a:t>analyze student survey information;</a:t>
            </a:r>
          </a:p>
          <a:p>
            <a:endParaRPr lang="en-US" b="1" dirty="0" smtClean="0"/>
          </a:p>
          <a:p>
            <a:r>
              <a:rPr lang="en-US" b="1" dirty="0" smtClean="0"/>
              <a:t>use the Writing Retreat results and feedback to plan a Fall Writing Symposium for faculty;</a:t>
            </a:r>
          </a:p>
          <a:p>
            <a:endParaRPr lang="en-US" b="1" dirty="0" smtClean="0"/>
          </a:p>
          <a:p>
            <a:r>
              <a:rPr lang="en-US" b="1" dirty="0" smtClean="0"/>
              <a:t>share its findings and monitor/refine the UPWA.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30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/>
              <a:t>Benefits of </a:t>
            </a:r>
            <a:r>
              <a:rPr lang="en-US" b="1" cap="none" dirty="0"/>
              <a:t>t</a:t>
            </a:r>
            <a:r>
              <a:rPr lang="en-US" b="1" cap="none" dirty="0" smtClean="0"/>
              <a:t>he UPWA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83163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en-US" sz="2800" b="1" dirty="0"/>
          </a:p>
          <a:p>
            <a:pPr marL="114300" indent="0">
              <a:buNone/>
            </a:pPr>
            <a:endParaRPr lang="en-US" sz="2000" b="1" dirty="0" smtClean="0"/>
          </a:p>
          <a:p>
            <a:r>
              <a:rPr lang="en-US" b="1" dirty="0"/>
              <a:t>e</a:t>
            </a:r>
            <a:r>
              <a:rPr lang="en-US" b="1" dirty="0" smtClean="0"/>
              <a:t>mpowers faculty to shape and engage in assessment that will impact teaching and learning;</a:t>
            </a:r>
          </a:p>
          <a:p>
            <a:endParaRPr lang="en-US" b="1" dirty="0" smtClean="0"/>
          </a:p>
          <a:p>
            <a:r>
              <a:rPr lang="en-US" b="1" dirty="0" smtClean="0"/>
              <a:t>allows for authentic writing assessment;</a:t>
            </a:r>
          </a:p>
          <a:p>
            <a:endParaRPr lang="en-US" b="1" dirty="0" smtClean="0"/>
          </a:p>
          <a:p>
            <a:r>
              <a:rPr lang="en-US" b="1" dirty="0"/>
              <a:t>e</a:t>
            </a:r>
            <a:r>
              <a:rPr lang="en-US" b="1" dirty="0" smtClean="0"/>
              <a:t>nacts and promotes shared responsibility for and commitment to writing instruction across disciplines;</a:t>
            </a:r>
          </a:p>
          <a:p>
            <a:endParaRPr lang="en-US" b="1" dirty="0" smtClean="0"/>
          </a:p>
          <a:p>
            <a:r>
              <a:rPr lang="en-US" b="1" dirty="0"/>
              <a:t>p</a:t>
            </a:r>
            <a:r>
              <a:rPr lang="en-US" b="1" dirty="0" smtClean="0"/>
              <a:t>rovides professional development and collaboration opportunities grounded in current research and best practices.</a:t>
            </a:r>
          </a:p>
          <a:p>
            <a:pPr marL="0" indent="0">
              <a:buNone/>
            </a:pPr>
            <a:endParaRPr lang="en-US" sz="2800" b="1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0994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/>
              <a:t>For Further Information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200" b="1" dirty="0" smtClean="0"/>
          </a:p>
          <a:p>
            <a:pPr marL="0" indent="0" algn="ctr">
              <a:buNone/>
            </a:pP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743200"/>
            <a:ext cx="91440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UM Writing Committee Website</a:t>
            </a: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www.umt.edu/facultysenate</a:t>
            </a: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</a:rPr>
              <a:t>/committees/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writing_committee/UPWA.php</a:t>
            </a:r>
          </a:p>
          <a:p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>
                <a:cs typeface="Arial"/>
              </a:rPr>
              <a:t>General Education Writing </a:t>
            </a:r>
            <a:br>
              <a:rPr lang="en-US" b="1" cap="none" dirty="0" smtClean="0">
                <a:cs typeface="Arial"/>
              </a:rPr>
            </a:br>
            <a:r>
              <a:rPr lang="en-US" b="1" cap="none" dirty="0" smtClean="0">
                <a:cs typeface="Arial"/>
              </a:rPr>
              <a:t>Requirements at UM</a:t>
            </a:r>
            <a:endParaRPr lang="en-US" b="1" cap="none" dirty="0"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981200"/>
            <a:ext cx="8503920" cy="41178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Freshman Composition Course (WRIT 101)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8000"/>
                </a:solidFill>
              </a:rPr>
              <a:t>Approved-Writing Course (usually 200-level)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Upper Division Writing Proficiency Assessment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smtClean="0"/>
              <a:t>Writing </a:t>
            </a:r>
            <a:r>
              <a:rPr lang="en-US" b="1" dirty="0" smtClean="0"/>
              <a:t>in the Major Course (usually 400-level)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141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3255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62500" lnSpcReduction="20000"/>
          </a:bodyPr>
          <a:lstStyle/>
          <a:p>
            <a:endParaRPr lang="en-US" sz="2800" b="1" dirty="0" smtClean="0"/>
          </a:p>
          <a:p>
            <a:pPr marL="114300" indent="0" algn="ctr">
              <a:buNone/>
            </a:pPr>
            <a:r>
              <a:rPr lang="en-US" sz="3200" b="1" u="sng" dirty="0" smtClean="0"/>
              <a:t>AIM</a:t>
            </a:r>
            <a:r>
              <a:rPr lang="en-US" sz="3200" b="1" dirty="0" smtClean="0"/>
              <a:t>:  to improve the quality of student writing </a:t>
            </a:r>
          </a:p>
          <a:p>
            <a:pPr marL="114300" indent="0" algn="ctr">
              <a:buNone/>
            </a:pPr>
            <a:r>
              <a:rPr lang="en-US" sz="3200" b="1" dirty="0" smtClean="0"/>
              <a:t>by improving the writing program </a:t>
            </a:r>
          </a:p>
          <a:p>
            <a:pPr marL="114300" indent="0">
              <a:buNone/>
            </a:pP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3200" b="1" i="1" dirty="0" smtClean="0"/>
              <a:t>Grounded in Gen Ed courses:  </a:t>
            </a:r>
            <a:r>
              <a:rPr lang="en-US" sz="3200" dirty="0" smtClean="0"/>
              <a:t>analyzes student writing and course syllabi as primary reflections of our writing program</a:t>
            </a:r>
          </a:p>
          <a:p>
            <a:pPr marL="114300" indent="0">
              <a:buNone/>
            </a:pPr>
            <a:endParaRPr lang="en-US" sz="3200" b="1" dirty="0" smtClean="0"/>
          </a:p>
          <a:p>
            <a:r>
              <a:rPr lang="en-US" sz="3200" b="1" i="1" dirty="0"/>
              <a:t>Focused on studying the efficacy of learning outcomes</a:t>
            </a:r>
            <a:r>
              <a:rPr lang="en-US" sz="3200" b="1" dirty="0"/>
              <a:t>:  </a:t>
            </a:r>
            <a:r>
              <a:rPr lang="en-US" sz="3200" dirty="0" smtClean="0"/>
              <a:t>reflects General </a:t>
            </a:r>
            <a:r>
              <a:rPr lang="en-US" sz="3200" dirty="0"/>
              <a:t>Education Approved</a:t>
            </a:r>
            <a:r>
              <a:rPr lang="en-US" sz="3200" dirty="0" smtClean="0"/>
              <a:t>-Writing </a:t>
            </a:r>
            <a:r>
              <a:rPr lang="en-US" sz="3200" dirty="0"/>
              <a:t>Course </a:t>
            </a:r>
            <a:r>
              <a:rPr lang="en-US" sz="3200" dirty="0" smtClean="0"/>
              <a:t>Learning Outcomes</a:t>
            </a:r>
          </a:p>
          <a:p>
            <a:endParaRPr lang="en-US" sz="3200" b="1" dirty="0" smtClean="0"/>
          </a:p>
          <a:p>
            <a:r>
              <a:rPr lang="en-US" sz="3200" b="1" i="1" dirty="0" smtClean="0"/>
              <a:t>Formative:  </a:t>
            </a:r>
            <a:r>
              <a:rPr lang="en-US" sz="3200" dirty="0" smtClean="0"/>
              <a:t>focuses on studying aspects of the writing program to improve and modify those aspects</a:t>
            </a:r>
          </a:p>
          <a:p>
            <a:endParaRPr lang="en-US" sz="3200" b="1" dirty="0" smtClean="0"/>
          </a:p>
          <a:p>
            <a:r>
              <a:rPr lang="en-US" sz="3200" b="1" i="1" dirty="0" smtClean="0"/>
              <a:t>Contextualized</a:t>
            </a:r>
            <a:r>
              <a:rPr lang="en-US" sz="3200" b="1" dirty="0" smtClean="0"/>
              <a:t>: </a:t>
            </a:r>
            <a:r>
              <a:rPr lang="en-US" sz="3200" dirty="0" smtClean="0"/>
              <a:t>can be scaled and shaped locally to address questions and issues faculty value</a:t>
            </a:r>
          </a:p>
          <a:p>
            <a:pPr lvl="0"/>
            <a:endParaRPr lang="en-US" sz="2800" dirty="0"/>
          </a:p>
          <a:p>
            <a:pPr lvl="0"/>
            <a:endParaRPr lang="en-US" sz="2800" dirty="0" smtClean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University-wide Program-level </a:t>
            </a:r>
          </a:p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Writing Assessment Implemented, Fall 2013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2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21920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/>
              <a:t>Goals of </a:t>
            </a:r>
            <a:r>
              <a:rPr lang="en-US" b="1" cap="none" dirty="0"/>
              <a:t>t</a:t>
            </a:r>
            <a:r>
              <a:rPr lang="en-US" b="1" cap="none" dirty="0" smtClean="0"/>
              <a:t>he UPWA</a:t>
            </a:r>
            <a:endParaRPr lang="en-US" sz="3600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endParaRPr lang="en-US" sz="2800" b="1" dirty="0" smtClean="0"/>
          </a:p>
          <a:p>
            <a:pPr marL="114300" indent="0">
              <a:buNone/>
            </a:pPr>
            <a:endParaRPr lang="en-US" sz="1900" b="1" dirty="0"/>
          </a:p>
          <a:p>
            <a:pPr marL="114300" indent="0">
              <a:buNone/>
            </a:pPr>
            <a:endParaRPr lang="en-US" b="1" dirty="0"/>
          </a:p>
          <a:p>
            <a:r>
              <a:rPr lang="en-US" b="1" dirty="0"/>
              <a:t>to provide useful data about student writing proficiency in the context of a General Education Requirement;</a:t>
            </a:r>
          </a:p>
          <a:p>
            <a:pPr marL="114300" indent="0">
              <a:buNone/>
            </a:pPr>
            <a:endParaRPr lang="en-US" b="1" dirty="0" smtClean="0"/>
          </a:p>
          <a:p>
            <a:r>
              <a:rPr lang="en-US" b="1" dirty="0" smtClean="0"/>
              <a:t>to analyze student writing as a reflection of our writing program;</a:t>
            </a:r>
          </a:p>
          <a:p>
            <a:pPr marL="114300" indent="0">
              <a:buNone/>
            </a:pPr>
            <a:endParaRPr lang="en-US" b="1" dirty="0"/>
          </a:p>
          <a:p>
            <a:r>
              <a:rPr lang="en-US" b="1" dirty="0"/>
              <a:t>to uncover trends in students’ writing strengths and areas for improvement</a:t>
            </a:r>
            <a:r>
              <a:rPr lang="en-US" b="1" dirty="0" smtClean="0"/>
              <a:t>;</a:t>
            </a:r>
          </a:p>
          <a:p>
            <a:endParaRPr lang="en-US" b="1" dirty="0" smtClean="0"/>
          </a:p>
          <a:p>
            <a:r>
              <a:rPr lang="en-US" b="1" dirty="0" smtClean="0"/>
              <a:t>to improve writing instruction and curriculum across disciplines;</a:t>
            </a:r>
          </a:p>
          <a:p>
            <a:endParaRPr lang="en-US" b="1" dirty="0" smtClean="0"/>
          </a:p>
          <a:p>
            <a:r>
              <a:rPr lang="en-US" b="1" dirty="0"/>
              <a:t>t</a:t>
            </a:r>
            <a:r>
              <a:rPr lang="en-US" b="1" dirty="0" smtClean="0"/>
              <a:t>o provide professional development opportunities for faculty and staff.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773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/>
              <a:t>The UPWA Holistic Rubric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/>
          </a:bodyPr>
          <a:lstStyle/>
          <a:p>
            <a:pPr marL="514350" indent="-514350">
              <a:buFont typeface="Arial"/>
              <a:buChar char="•"/>
            </a:pPr>
            <a:r>
              <a:rPr lang="en-US" b="1" dirty="0" smtClean="0"/>
              <a:t>Grounded in the Approved-Writing Course Learning Outcomes</a:t>
            </a:r>
          </a:p>
          <a:p>
            <a:pPr marL="514350" indent="-514350">
              <a:buFont typeface="Arial"/>
              <a:buChar char="•"/>
            </a:pPr>
            <a:endParaRPr lang="en-US" b="1" dirty="0" smtClean="0"/>
          </a:p>
          <a:p>
            <a:pPr marL="514350" indent="-514350"/>
            <a:r>
              <a:rPr lang="en-US" b="1" dirty="0" smtClean="0"/>
              <a:t>Faculty generated</a:t>
            </a:r>
          </a:p>
          <a:p>
            <a:pPr marL="514350" indent="-514350"/>
            <a:endParaRPr lang="en-US" b="1" dirty="0" smtClean="0"/>
          </a:p>
          <a:p>
            <a:pPr marL="514350" indent="-514350"/>
            <a:r>
              <a:rPr lang="en-US" b="1" dirty="0" smtClean="0"/>
              <a:t>Field tested</a:t>
            </a:r>
          </a:p>
          <a:p>
            <a:pPr marL="514350" indent="-514350"/>
            <a:endParaRPr lang="en-US" b="1" dirty="0" smtClean="0"/>
          </a:p>
          <a:p>
            <a:pPr marL="514350" indent="-514350"/>
            <a:r>
              <a:rPr lang="en-US" b="1" dirty="0" smtClean="0"/>
              <a:t>Widely available and adaptable</a:t>
            </a:r>
          </a:p>
          <a:p>
            <a:pPr marL="514350" indent="-514350"/>
            <a:endParaRPr lang="en-US" b="1" dirty="0" smtClean="0"/>
          </a:p>
          <a:p>
            <a:pPr marL="514350" indent="-514350"/>
            <a:r>
              <a:rPr lang="en-US" b="1" dirty="0" smtClean="0"/>
              <a:t>Discussed, interpreted, and debated each spring</a:t>
            </a:r>
          </a:p>
          <a:p>
            <a:pPr marL="514350" indent="-514350"/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1270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smtClean="0"/>
              <a:t>Learning Outcomes for </a:t>
            </a:r>
            <a:br>
              <a:rPr lang="en-US" b="1" cap="none" dirty="0" smtClean="0"/>
            </a:br>
            <a:r>
              <a:rPr lang="en-US" b="1" cap="none" dirty="0" smtClean="0"/>
              <a:t>Approved-Writing Courses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indent="-342900">
              <a:buFont typeface="Wingdings" charset="2"/>
              <a:buChar char="Ø"/>
            </a:pPr>
            <a:r>
              <a:rPr lang="en-US" b="1" dirty="0" smtClean="0"/>
              <a:t>Compose </a:t>
            </a:r>
            <a:r>
              <a:rPr lang="en-US" b="1" dirty="0"/>
              <a:t>written documents that are appropriate for a given audience or </a:t>
            </a:r>
            <a:r>
              <a:rPr lang="en-US" b="1" dirty="0" smtClean="0"/>
              <a:t>purpose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indent="-342900">
              <a:buFont typeface="Wingdings" charset="2"/>
              <a:buChar char="Ø"/>
            </a:pPr>
            <a:r>
              <a:rPr lang="en-US" b="1" dirty="0"/>
              <a:t>Formulate and express opinions and ideas in </a:t>
            </a:r>
            <a:r>
              <a:rPr lang="en-US" b="1" dirty="0" smtClean="0"/>
              <a:t>writing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indent="-342900">
              <a:buFont typeface="Wingdings" charset="2"/>
              <a:buChar char="Ø"/>
            </a:pPr>
            <a:r>
              <a:rPr lang="en-US" b="1" dirty="0"/>
              <a:t>Use writing to learn and synthesize new </a:t>
            </a:r>
            <a:r>
              <a:rPr lang="en-US" b="1" dirty="0" smtClean="0"/>
              <a:t>concepts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indent="-342900">
              <a:buFont typeface="Wingdings" charset="2"/>
              <a:buChar char="Ø"/>
            </a:pPr>
            <a:r>
              <a:rPr lang="en-US" b="1" dirty="0"/>
              <a:t>Revise written work based on constructive </a:t>
            </a:r>
            <a:r>
              <a:rPr lang="en-US" b="1" dirty="0" smtClean="0"/>
              <a:t>feedback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indent="-342900">
              <a:buFont typeface="Wingdings" charset="2"/>
              <a:buChar char="Ø"/>
            </a:pPr>
            <a:r>
              <a:rPr lang="en-US" b="1" dirty="0"/>
              <a:t>Find, evaluate, and use information </a:t>
            </a:r>
            <a:r>
              <a:rPr lang="en-US" b="1" dirty="0" smtClean="0"/>
              <a:t>effectively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indent="-342900">
              <a:buFont typeface="Wingdings" charset="2"/>
              <a:buChar char="Ø"/>
            </a:pPr>
            <a:r>
              <a:rPr lang="en-US" b="1" dirty="0"/>
              <a:t>Begin to use discipline-specific writing conventions (largely style conventions like APA or MLA</a:t>
            </a:r>
            <a:r>
              <a:rPr lang="en-US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indent="-342900">
              <a:buFont typeface="Wingdings" charset="2"/>
              <a:buChar char="Ø"/>
            </a:pPr>
            <a:r>
              <a:rPr lang="en-US" b="1" dirty="0"/>
              <a:t>Demonstrate appropriate English language usage</a:t>
            </a:r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7951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/>
              <a:t>Example: Score Point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b="1" dirty="0"/>
              <a:t>Score 4: Advanced</a:t>
            </a:r>
            <a:endParaRPr lang="en-US" dirty="0"/>
          </a:p>
          <a:p>
            <a:pPr lvl="0"/>
            <a:r>
              <a:rPr lang="en-US" dirty="0"/>
              <a:t>The texts show a strong sense of purpose and audience.  </a:t>
            </a:r>
          </a:p>
          <a:p>
            <a:pPr lvl="0"/>
            <a:r>
              <a:rPr lang="en-US" dirty="0"/>
              <a:t>Expression of ideas is articulate, developed, and well-organized. </a:t>
            </a:r>
          </a:p>
          <a:p>
            <a:pPr lvl="0"/>
            <a:r>
              <a:rPr lang="en-US" dirty="0"/>
              <a:t>These texts demonstrate a clear ability to synthesize concepts.  </a:t>
            </a:r>
          </a:p>
          <a:p>
            <a:pPr lvl="0"/>
            <a:r>
              <a:rPr lang="en-US" dirty="0"/>
              <a:t>The texts consistently show the writer’s ability to evaluate and use information effectively.  </a:t>
            </a:r>
          </a:p>
          <a:p>
            <a:pPr lvl="0"/>
            <a:r>
              <a:rPr lang="en-US" dirty="0"/>
              <a:t>Writing style (word choice and sentence fluency) is highly effective for the purpose and audience.  </a:t>
            </a:r>
          </a:p>
          <a:p>
            <a:pPr lvl="0"/>
            <a:r>
              <a:rPr lang="en-US" dirty="0"/>
              <a:t>The writer is beginning to use discipline-specific writing conventions with general success. </a:t>
            </a:r>
          </a:p>
          <a:p>
            <a:pPr lvl="0"/>
            <a:r>
              <a:rPr lang="en-US" dirty="0"/>
              <a:t>While there may be a few errors in grammar, usage, and mechanics, a strong command of English language usage is clearly evident.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6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cap="none" dirty="0" smtClean="0"/>
              <a:t>UPWA Procedures for Paper Collection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endParaRPr lang="en-US" sz="2800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Approved-Writing</a:t>
            </a:r>
            <a:r>
              <a:rPr lang="en-US" b="1" baseline="0" dirty="0" smtClean="0"/>
              <a:t> Course faculty identify an assignment in which students</a:t>
            </a:r>
            <a:r>
              <a:rPr lang="en-US" b="1" dirty="0" smtClean="0"/>
              <a:t> are asked to demonstrate the Learning Outcomes.</a:t>
            </a:r>
          </a:p>
          <a:p>
            <a:endParaRPr lang="en-US" b="1" dirty="0" smtClean="0"/>
          </a:p>
          <a:p>
            <a:r>
              <a:rPr lang="en-US" b="1" dirty="0" smtClean="0"/>
              <a:t>Students remove identifying information from and upload their papers to an online UPWA repository.</a:t>
            </a:r>
          </a:p>
          <a:p>
            <a:endParaRPr lang="en-US" b="1" dirty="0" smtClean="0"/>
          </a:p>
          <a:p>
            <a:r>
              <a:rPr lang="en-US" b="1" dirty="0" smtClean="0"/>
              <a:t>Students take an online survey.</a:t>
            </a:r>
          </a:p>
        </p:txBody>
      </p:sp>
    </p:spTree>
    <p:extLst>
      <p:ext uri="{BB962C8B-B14F-4D97-AF65-F5344CB8AC3E}">
        <p14:creationId xmlns:p14="http://schemas.microsoft.com/office/powerpoint/2010/main" val="23385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cap="none" dirty="0" smtClean="0"/>
              <a:t>UPWA Annual Retreat Procedures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953000"/>
          </a:xfrm>
        </p:spPr>
        <p:txBody>
          <a:bodyPr>
            <a:normAutofit fontScale="92500" lnSpcReduction="20000"/>
          </a:bodyPr>
          <a:lstStyle/>
          <a:p>
            <a:endParaRPr lang="en-US" sz="3000" b="1" dirty="0" smtClean="0"/>
          </a:p>
          <a:p>
            <a:endParaRPr lang="en-US" b="1" dirty="0" smtClean="0"/>
          </a:p>
          <a:p>
            <a:r>
              <a:rPr lang="en-US" b="1" dirty="0" smtClean="0"/>
              <a:t>All faculty, staff, and graduate students TAs are invited to participate.</a:t>
            </a:r>
          </a:p>
          <a:p>
            <a:endParaRPr lang="en-US" b="1" dirty="0" smtClean="0"/>
          </a:p>
          <a:p>
            <a:r>
              <a:rPr lang="en-US" b="1" dirty="0" smtClean="0"/>
              <a:t>A random </a:t>
            </a:r>
            <a:r>
              <a:rPr lang="en-US" b="1" dirty="0"/>
              <a:t>sample of papers is identified for </a:t>
            </a:r>
            <a:r>
              <a:rPr lang="en-US" b="1" dirty="0" smtClean="0"/>
              <a:t>scoring.</a:t>
            </a:r>
          </a:p>
          <a:p>
            <a:endParaRPr lang="en-US" b="1" dirty="0" smtClean="0"/>
          </a:p>
          <a:p>
            <a:r>
              <a:rPr lang="en-US" b="1" dirty="0" smtClean="0"/>
              <a:t>Trained leaders teach participants how to apply accurately and efficiently the UPWA Holistic Rubric.</a:t>
            </a:r>
          </a:p>
          <a:p>
            <a:endParaRPr lang="en-US" b="1" dirty="0" smtClean="0"/>
          </a:p>
          <a:p>
            <a:r>
              <a:rPr lang="en-US" b="1" dirty="0" smtClean="0"/>
              <a:t>Table leaders facilitate discussion on the rubric and scoring process as participants reach consensus on their scores.</a:t>
            </a:r>
          </a:p>
          <a:p>
            <a:pPr marL="114300" indent="0">
              <a:buNone/>
            </a:pPr>
            <a:endParaRPr lang="en-US" b="1" dirty="0" smtClean="0"/>
          </a:p>
          <a:p>
            <a:r>
              <a:rPr lang="en-US" b="1" dirty="0" smtClean="0"/>
              <a:t>Participants complete a survey.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580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380</TotalTime>
  <Words>600</Words>
  <Application>Microsoft Office PowerPoint</Application>
  <PresentationFormat>On-screen Show (4:3)</PresentationFormat>
  <Paragraphs>156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  </vt:lpstr>
      <vt:lpstr>General Education Writing  Requirements at UM</vt:lpstr>
      <vt:lpstr> </vt:lpstr>
      <vt:lpstr>Goals of the UPWA</vt:lpstr>
      <vt:lpstr>The UPWA Holistic Rubric</vt:lpstr>
      <vt:lpstr>Learning Outcomes for  Approved-Writing Courses</vt:lpstr>
      <vt:lpstr>Example: Score Point 4</vt:lpstr>
      <vt:lpstr>UPWA Procedures for Paper Collection</vt:lpstr>
      <vt:lpstr>UPWA Annual Retreat Procedures</vt:lpstr>
      <vt:lpstr>Using UPWA Data</vt:lpstr>
      <vt:lpstr>Benefits of the UPWA</vt:lpstr>
      <vt:lpstr>For 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University-wide Program-Level Writing Assessment  at The University of Montana</dc:title>
  <dc:creator>Chin, Beverly A.</dc:creator>
  <cp:lastModifiedBy>Wendy Walker</cp:lastModifiedBy>
  <cp:revision>47</cp:revision>
  <cp:lastPrinted>2014-09-20T16:25:38Z</cp:lastPrinted>
  <dcterms:created xsi:type="dcterms:W3CDTF">2014-09-14T21:36:21Z</dcterms:created>
  <dcterms:modified xsi:type="dcterms:W3CDTF">2014-10-14T21:27:37Z</dcterms:modified>
</cp:coreProperties>
</file>