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ppt/tags/tag30.xml" ContentType="application/vnd.openxmlformats-officedocument.presentationml.tags+xml"/>
  <Override PartName="/ppt/notesSlides/notesSlide27.xml" ContentType="application/vnd.openxmlformats-officedocument.presentationml.notesSlide+xml"/>
  <Override PartName="/ppt/tags/tag31.xml" ContentType="application/vnd.openxmlformats-officedocument.presentationml.tags+xml"/>
  <Override PartName="/ppt/notesSlides/notesSlide28.xml" ContentType="application/vnd.openxmlformats-officedocument.presentationml.notesSlide+xml"/>
  <Override PartName="/ppt/tags/tag32.xml" ContentType="application/vnd.openxmlformats-officedocument.presentationml.tags+xml"/>
  <Override PartName="/ppt/notesSlides/notesSlide29.xml" ContentType="application/vnd.openxmlformats-officedocument.presentationml.notesSlide+xml"/>
  <Override PartName="/ppt/tags/tag33.xml" ContentType="application/vnd.openxmlformats-officedocument.presentationml.tags+xml"/>
  <Override PartName="/ppt/notesSlides/notesSlide30.xml" ContentType="application/vnd.openxmlformats-officedocument.presentationml.notesSlide+xml"/>
  <Override PartName="/ppt/tags/tag34.xml" ContentType="application/vnd.openxmlformats-officedocument.presentationml.tags+xml"/>
  <Override PartName="/ppt/notesSlides/notesSlide31.xml" ContentType="application/vnd.openxmlformats-officedocument.presentationml.notesSlide+xml"/>
  <Override PartName="/ppt/tags/tag35.xml" ContentType="application/vnd.openxmlformats-officedocument.presentationml.tags+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6"/>
  </p:notesMasterIdLst>
  <p:handoutMasterIdLst>
    <p:handoutMasterId r:id="rId47"/>
  </p:handoutMasterIdLst>
  <p:sldIdLst>
    <p:sldId id="256" r:id="rId2"/>
    <p:sldId id="445" r:id="rId3"/>
    <p:sldId id="450" r:id="rId4"/>
    <p:sldId id="328" r:id="rId5"/>
    <p:sldId id="329" r:id="rId6"/>
    <p:sldId id="333" r:id="rId7"/>
    <p:sldId id="405" r:id="rId8"/>
    <p:sldId id="454" r:id="rId9"/>
    <p:sldId id="453" r:id="rId10"/>
    <p:sldId id="451" r:id="rId11"/>
    <p:sldId id="446" r:id="rId12"/>
    <p:sldId id="447" r:id="rId13"/>
    <p:sldId id="452" r:id="rId14"/>
    <p:sldId id="448" r:id="rId15"/>
    <p:sldId id="395" r:id="rId16"/>
    <p:sldId id="396" r:id="rId17"/>
    <p:sldId id="406" r:id="rId18"/>
    <p:sldId id="379" r:id="rId19"/>
    <p:sldId id="380" r:id="rId20"/>
    <p:sldId id="381" r:id="rId21"/>
    <p:sldId id="382" r:id="rId22"/>
    <p:sldId id="411" r:id="rId23"/>
    <p:sldId id="400" r:id="rId24"/>
    <p:sldId id="386" r:id="rId25"/>
    <p:sldId id="385" r:id="rId26"/>
    <p:sldId id="387" r:id="rId27"/>
    <p:sldId id="389" r:id="rId28"/>
    <p:sldId id="334" r:id="rId29"/>
    <p:sldId id="337" r:id="rId30"/>
    <p:sldId id="338" r:id="rId31"/>
    <p:sldId id="339" r:id="rId32"/>
    <p:sldId id="340" r:id="rId33"/>
    <p:sldId id="408" r:id="rId34"/>
    <p:sldId id="398" r:id="rId35"/>
    <p:sldId id="363" r:id="rId36"/>
    <p:sldId id="364" r:id="rId37"/>
    <p:sldId id="365" r:id="rId38"/>
    <p:sldId id="409" r:id="rId39"/>
    <p:sldId id="397" r:id="rId40"/>
    <p:sldId id="359" r:id="rId41"/>
    <p:sldId id="360" r:id="rId42"/>
    <p:sldId id="374" r:id="rId43"/>
    <p:sldId id="410" r:id="rId44"/>
    <p:sldId id="449" r:id="rId45"/>
  </p:sldIdLst>
  <p:sldSz cx="9144000" cy="6858000" type="screen4x3"/>
  <p:notesSz cx="6858000" cy="9296400"/>
  <p:custDataLst>
    <p:tags r:id="rId4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p:scale>
          <a:sx n="123" d="100"/>
          <a:sy n="123" d="100"/>
        </p:scale>
        <p:origin x="-128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lindsayn\Documents\UNCW%20Desktop\Pat%20Leonard%20Spring%202011\Data%20of%20Students'%20Use%20of%20Student%20Affairs%20Programs%20and%20Services%202-25-1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Sheet3!$B$1</c:f>
              <c:strCache>
                <c:ptCount val="1"/>
                <c:pt idx="0">
                  <c:v>Overall Enrollment</c:v>
                </c:pt>
              </c:strCache>
            </c:strRef>
          </c:tx>
          <c:spPr>
            <a:ln>
              <a:solidFill>
                <a:schemeClr val="accent1"/>
              </a:solidFill>
            </a:ln>
          </c:spPr>
          <c:marker>
            <c:symbol val="none"/>
          </c:marker>
          <c:cat>
            <c:strRef>
              <c:f>Sheet3!$A$2:$A$6</c:f>
              <c:strCache>
                <c:ptCount val="5"/>
                <c:pt idx="0">
                  <c:v>05 - 06</c:v>
                </c:pt>
                <c:pt idx="1">
                  <c:v>06 - 07</c:v>
                </c:pt>
                <c:pt idx="2">
                  <c:v>07 - 08</c:v>
                </c:pt>
                <c:pt idx="3">
                  <c:v>08 - 09</c:v>
                </c:pt>
                <c:pt idx="4">
                  <c:v>09 - 10</c:v>
                </c:pt>
              </c:strCache>
            </c:strRef>
          </c:cat>
          <c:val>
            <c:numRef>
              <c:f>Sheet3!$B$2:$B$6</c:f>
              <c:numCache>
                <c:formatCode>0.0%</c:formatCode>
                <c:ptCount val="5"/>
                <c:pt idx="0">
                  <c:v>0</c:v>
                </c:pt>
                <c:pt idx="1">
                  <c:v>1.0999999999999999E-2</c:v>
                </c:pt>
                <c:pt idx="2">
                  <c:v>1.4999999999999999E-2</c:v>
                </c:pt>
                <c:pt idx="3">
                  <c:v>4.4999999999999998E-2</c:v>
                </c:pt>
                <c:pt idx="4">
                  <c:v>6.4000000000000001E-2</c:v>
                </c:pt>
              </c:numCache>
            </c:numRef>
          </c:val>
          <c:smooth val="0"/>
        </c:ser>
        <c:ser>
          <c:idx val="1"/>
          <c:order val="1"/>
          <c:tx>
            <c:strRef>
              <c:f>Sheet3!$C$1</c:f>
              <c:strCache>
                <c:ptCount val="1"/>
                <c:pt idx="0">
                  <c:v>Housing</c:v>
                </c:pt>
              </c:strCache>
            </c:strRef>
          </c:tx>
          <c:marker>
            <c:symbol val="none"/>
          </c:marker>
          <c:cat>
            <c:strRef>
              <c:f>Sheet3!$A$2:$A$6</c:f>
              <c:strCache>
                <c:ptCount val="5"/>
                <c:pt idx="0">
                  <c:v>05 - 06</c:v>
                </c:pt>
                <c:pt idx="1">
                  <c:v>06 - 07</c:v>
                </c:pt>
                <c:pt idx="2">
                  <c:v>07 - 08</c:v>
                </c:pt>
                <c:pt idx="3">
                  <c:v>08 - 09</c:v>
                </c:pt>
                <c:pt idx="4">
                  <c:v>09 - 10</c:v>
                </c:pt>
              </c:strCache>
            </c:strRef>
          </c:cat>
          <c:val>
            <c:numRef>
              <c:f>Sheet3!$C$2:$C$6</c:f>
              <c:numCache>
                <c:formatCode>0.0%</c:formatCode>
                <c:ptCount val="5"/>
                <c:pt idx="0">
                  <c:v>0</c:v>
                </c:pt>
                <c:pt idx="1">
                  <c:v>0.26900000000000002</c:v>
                </c:pt>
                <c:pt idx="2">
                  <c:v>0.502</c:v>
                </c:pt>
                <c:pt idx="3">
                  <c:v>0.56200000000000006</c:v>
                </c:pt>
                <c:pt idx="4">
                  <c:v>0.72899999999999998</c:v>
                </c:pt>
              </c:numCache>
            </c:numRef>
          </c:val>
          <c:smooth val="0"/>
        </c:ser>
        <c:ser>
          <c:idx val="2"/>
          <c:order val="2"/>
          <c:tx>
            <c:strRef>
              <c:f>Sheet3!$D$1</c:f>
              <c:strCache>
                <c:ptCount val="1"/>
                <c:pt idx="0">
                  <c:v>Disability Services</c:v>
                </c:pt>
              </c:strCache>
            </c:strRef>
          </c:tx>
          <c:marker>
            <c:symbol val="none"/>
          </c:marker>
          <c:cat>
            <c:strRef>
              <c:f>Sheet3!$A$2:$A$6</c:f>
              <c:strCache>
                <c:ptCount val="5"/>
                <c:pt idx="0">
                  <c:v>05 - 06</c:v>
                </c:pt>
                <c:pt idx="1">
                  <c:v>06 - 07</c:v>
                </c:pt>
                <c:pt idx="2">
                  <c:v>07 - 08</c:v>
                </c:pt>
                <c:pt idx="3">
                  <c:v>08 - 09</c:v>
                </c:pt>
                <c:pt idx="4">
                  <c:v>09 - 10</c:v>
                </c:pt>
              </c:strCache>
            </c:strRef>
          </c:cat>
          <c:val>
            <c:numRef>
              <c:f>Sheet3!$D$2:$D$6</c:f>
              <c:numCache>
                <c:formatCode>0.0%</c:formatCode>
                <c:ptCount val="5"/>
                <c:pt idx="0">
                  <c:v>0</c:v>
                </c:pt>
                <c:pt idx="1">
                  <c:v>0.182</c:v>
                </c:pt>
                <c:pt idx="2">
                  <c:v>0.182</c:v>
                </c:pt>
                <c:pt idx="3">
                  <c:v>9.0999999999999998E-2</c:v>
                </c:pt>
                <c:pt idx="4">
                  <c:v>0.27600000000000002</c:v>
                </c:pt>
              </c:numCache>
            </c:numRef>
          </c:val>
          <c:smooth val="0"/>
        </c:ser>
        <c:ser>
          <c:idx val="3"/>
          <c:order val="3"/>
          <c:tx>
            <c:strRef>
              <c:f>Sheet3!$E$1</c:f>
              <c:strCache>
                <c:ptCount val="1"/>
                <c:pt idx="0">
                  <c:v>Learning Center</c:v>
                </c:pt>
              </c:strCache>
            </c:strRef>
          </c:tx>
          <c:marker>
            <c:symbol val="none"/>
          </c:marker>
          <c:cat>
            <c:strRef>
              <c:f>Sheet3!$A$2:$A$6</c:f>
              <c:strCache>
                <c:ptCount val="5"/>
                <c:pt idx="0">
                  <c:v>05 - 06</c:v>
                </c:pt>
                <c:pt idx="1">
                  <c:v>06 - 07</c:v>
                </c:pt>
                <c:pt idx="2">
                  <c:v>07 - 08</c:v>
                </c:pt>
                <c:pt idx="3">
                  <c:v>08 - 09</c:v>
                </c:pt>
                <c:pt idx="4">
                  <c:v>09 - 10</c:v>
                </c:pt>
              </c:strCache>
            </c:strRef>
          </c:cat>
          <c:val>
            <c:numRef>
              <c:f>Sheet3!$E$2:$E$6</c:f>
              <c:numCache>
                <c:formatCode>0.0%</c:formatCode>
                <c:ptCount val="5"/>
                <c:pt idx="0">
                  <c:v>0</c:v>
                </c:pt>
                <c:pt idx="1">
                  <c:v>0.18129999999999999</c:v>
                </c:pt>
                <c:pt idx="2">
                  <c:v>0.37509999999999999</c:v>
                </c:pt>
                <c:pt idx="3">
                  <c:v>0.61240000000000006</c:v>
                </c:pt>
                <c:pt idx="4">
                  <c:v>0.53649999999999998</c:v>
                </c:pt>
              </c:numCache>
            </c:numRef>
          </c:val>
          <c:smooth val="0"/>
        </c:ser>
        <c:ser>
          <c:idx val="4"/>
          <c:order val="4"/>
          <c:tx>
            <c:strRef>
              <c:f>Sheet3!$F$1</c:f>
              <c:strCache>
                <c:ptCount val="1"/>
                <c:pt idx="0">
                  <c:v>Counseling Center</c:v>
                </c:pt>
              </c:strCache>
            </c:strRef>
          </c:tx>
          <c:marker>
            <c:symbol val="none"/>
          </c:marker>
          <c:cat>
            <c:strRef>
              <c:f>Sheet3!$A$2:$A$6</c:f>
              <c:strCache>
                <c:ptCount val="5"/>
                <c:pt idx="0">
                  <c:v>05 - 06</c:v>
                </c:pt>
                <c:pt idx="1">
                  <c:v>06 - 07</c:v>
                </c:pt>
                <c:pt idx="2">
                  <c:v>07 - 08</c:v>
                </c:pt>
                <c:pt idx="3">
                  <c:v>08 - 09</c:v>
                </c:pt>
                <c:pt idx="4">
                  <c:v>09 - 10</c:v>
                </c:pt>
              </c:strCache>
            </c:strRef>
          </c:cat>
          <c:val>
            <c:numRef>
              <c:f>Sheet3!$F$2:$F$6</c:f>
              <c:numCache>
                <c:formatCode>0.0%</c:formatCode>
                <c:ptCount val="5"/>
                <c:pt idx="0">
                  <c:v>0</c:v>
                </c:pt>
                <c:pt idx="1">
                  <c:v>0.123</c:v>
                </c:pt>
                <c:pt idx="2">
                  <c:v>0.48499999999999999</c:v>
                </c:pt>
                <c:pt idx="3">
                  <c:v>0.53700000000000003</c:v>
                </c:pt>
                <c:pt idx="4">
                  <c:v>0.63800000000000001</c:v>
                </c:pt>
              </c:numCache>
            </c:numRef>
          </c:val>
          <c:smooth val="0"/>
        </c:ser>
        <c:ser>
          <c:idx val="5"/>
          <c:order val="5"/>
          <c:tx>
            <c:strRef>
              <c:f>Sheet3!$G$1</c:f>
              <c:strCache>
                <c:ptCount val="1"/>
                <c:pt idx="0">
                  <c:v>Dean of Students</c:v>
                </c:pt>
              </c:strCache>
            </c:strRef>
          </c:tx>
          <c:marker>
            <c:symbol val="none"/>
          </c:marker>
          <c:cat>
            <c:strRef>
              <c:f>Sheet3!$A$2:$A$6</c:f>
              <c:strCache>
                <c:ptCount val="5"/>
                <c:pt idx="0">
                  <c:v>05 - 06</c:v>
                </c:pt>
                <c:pt idx="1">
                  <c:v>06 - 07</c:v>
                </c:pt>
                <c:pt idx="2">
                  <c:v>07 - 08</c:v>
                </c:pt>
                <c:pt idx="3">
                  <c:v>08 - 09</c:v>
                </c:pt>
                <c:pt idx="4">
                  <c:v>09 - 10</c:v>
                </c:pt>
              </c:strCache>
            </c:strRef>
          </c:cat>
          <c:val>
            <c:numRef>
              <c:f>Sheet3!$G$2:$G$6</c:f>
              <c:numCache>
                <c:formatCode>0.0%</c:formatCode>
                <c:ptCount val="5"/>
                <c:pt idx="0">
                  <c:v>0</c:v>
                </c:pt>
                <c:pt idx="1">
                  <c:v>0</c:v>
                </c:pt>
                <c:pt idx="2">
                  <c:v>0.20300000000000001</c:v>
                </c:pt>
                <c:pt idx="3">
                  <c:v>0.28899999999999998</c:v>
                </c:pt>
                <c:pt idx="4">
                  <c:v>0.65600000000000003</c:v>
                </c:pt>
              </c:numCache>
            </c:numRef>
          </c:val>
          <c:smooth val="0"/>
        </c:ser>
        <c:ser>
          <c:idx val="6"/>
          <c:order val="6"/>
          <c:tx>
            <c:strRef>
              <c:f>Sheet3!$H$1</c:f>
              <c:strCache>
                <c:ptCount val="1"/>
                <c:pt idx="0">
                  <c:v>Career Center</c:v>
                </c:pt>
              </c:strCache>
            </c:strRef>
          </c:tx>
          <c:spPr>
            <a:ln>
              <a:solidFill>
                <a:prstClr val="black"/>
              </a:solidFill>
            </a:ln>
          </c:spPr>
          <c:marker>
            <c:symbol val="none"/>
          </c:marker>
          <c:cat>
            <c:strRef>
              <c:f>Sheet3!$A$2:$A$6</c:f>
              <c:strCache>
                <c:ptCount val="5"/>
                <c:pt idx="0">
                  <c:v>05 - 06</c:v>
                </c:pt>
                <c:pt idx="1">
                  <c:v>06 - 07</c:v>
                </c:pt>
                <c:pt idx="2">
                  <c:v>07 - 08</c:v>
                </c:pt>
                <c:pt idx="3">
                  <c:v>08 - 09</c:v>
                </c:pt>
                <c:pt idx="4">
                  <c:v>09 - 10</c:v>
                </c:pt>
              </c:strCache>
            </c:strRef>
          </c:cat>
          <c:val>
            <c:numRef>
              <c:f>Sheet3!$H$2:$H$6</c:f>
              <c:numCache>
                <c:formatCode>0.0%</c:formatCode>
                <c:ptCount val="5"/>
                <c:pt idx="0">
                  <c:v>0</c:v>
                </c:pt>
                <c:pt idx="1">
                  <c:v>0.63100000000000001</c:v>
                </c:pt>
                <c:pt idx="2">
                  <c:v>1.056</c:v>
                </c:pt>
                <c:pt idx="3">
                  <c:v>0.96299999999999997</c:v>
                </c:pt>
                <c:pt idx="4">
                  <c:v>1.024</c:v>
                </c:pt>
              </c:numCache>
            </c:numRef>
          </c:val>
          <c:smooth val="0"/>
        </c:ser>
        <c:dLbls>
          <c:showLegendKey val="0"/>
          <c:showVal val="0"/>
          <c:showCatName val="0"/>
          <c:showSerName val="0"/>
          <c:showPercent val="0"/>
          <c:showBubbleSize val="0"/>
        </c:dLbls>
        <c:marker val="1"/>
        <c:smooth val="0"/>
        <c:axId val="44841600"/>
        <c:axId val="44843392"/>
      </c:lineChart>
      <c:catAx>
        <c:axId val="44841600"/>
        <c:scaling>
          <c:orientation val="minMax"/>
        </c:scaling>
        <c:delete val="0"/>
        <c:axPos val="b"/>
        <c:numFmt formatCode="General" sourceLinked="0"/>
        <c:majorTickMark val="out"/>
        <c:minorTickMark val="none"/>
        <c:tickLblPos val="nextTo"/>
        <c:crossAx val="44843392"/>
        <c:crosses val="autoZero"/>
        <c:auto val="1"/>
        <c:lblAlgn val="ctr"/>
        <c:lblOffset val="100"/>
        <c:noMultiLvlLbl val="0"/>
      </c:catAx>
      <c:valAx>
        <c:axId val="44843392"/>
        <c:scaling>
          <c:orientation val="minMax"/>
        </c:scaling>
        <c:delete val="0"/>
        <c:axPos val="l"/>
        <c:majorGridlines/>
        <c:numFmt formatCode="0.0%" sourceLinked="1"/>
        <c:majorTickMark val="out"/>
        <c:minorTickMark val="none"/>
        <c:tickLblPos val="nextTo"/>
        <c:crossAx val="44841600"/>
        <c:crosses val="autoZero"/>
        <c:crossBetween val="between"/>
      </c:valAx>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atin typeface="Arial" charset="0"/>
              </a:defRPr>
            </a:lvl1pPr>
          </a:lstStyle>
          <a:p>
            <a:pPr>
              <a:defRPr/>
            </a:pPr>
            <a:fld id="{86B3CB56-6E82-4131-AC46-9288DC2B8F4A}" type="datetimeFigureOut">
              <a:rPr lang="en-US"/>
              <a:pPr>
                <a:defRPr/>
              </a:pPr>
              <a:t>9/20/2014</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623F0AA-D617-48C5-8F06-F10658FAFB2E}" type="slidenum">
              <a:rPr lang="en-US" altLang="en-US"/>
              <a:pPr/>
              <a:t>‹#›</a:t>
            </a:fld>
            <a:endParaRPr lang="en-US" altLang="en-US"/>
          </a:p>
        </p:txBody>
      </p:sp>
    </p:spTree>
    <p:extLst>
      <p:ext uri="{BB962C8B-B14F-4D97-AF65-F5344CB8AC3E}">
        <p14:creationId xmlns:p14="http://schemas.microsoft.com/office/powerpoint/2010/main" val="3187148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1"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884027" y="0"/>
            <a:ext cx="2972421"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D9E55A9A-E2EA-43A1-B395-AE499315A66D}" type="datetimeFigureOut">
              <a:rPr lang="en-US"/>
              <a:pPr>
                <a:defRPr/>
              </a:pPr>
              <a:t>9/20/2014</a:t>
            </a:fld>
            <a:endParaRPr lang="en-US"/>
          </a:p>
        </p:txBody>
      </p:sp>
      <p:sp>
        <p:nvSpPr>
          <p:cNvPr id="45060" name="Rectangle 4"/>
          <p:cNvSpPr>
            <a:spLocks noGrp="1" noRot="1" noChangeAspect="1" noChangeArrowheads="1" noTextEdit="1"/>
          </p:cNvSpPr>
          <p:nvPr>
            <p:ph type="sldImg" idx="2"/>
          </p:nvPr>
        </p:nvSpPr>
        <p:spPr bwMode="auto">
          <a:xfrm>
            <a:off x="1106488" y="698500"/>
            <a:ext cx="4645025"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p:cNvSpPr>
            <a:spLocks noGrp="1" noChangeArrowheads="1"/>
          </p:cNvSpPr>
          <p:nvPr>
            <p:ph type="body" sz="quarter" idx="3"/>
          </p:nvPr>
        </p:nvSpPr>
        <p:spPr bwMode="auto">
          <a:xfrm>
            <a:off x="686421" y="4414838"/>
            <a:ext cx="5485158" cy="4183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1"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884027" y="8829675"/>
            <a:ext cx="2972421"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A83AF29-F935-48FD-9BBB-DE212E3F2E19}" type="slidenum">
              <a:rPr lang="en-US" altLang="en-US"/>
              <a:pPr/>
              <a:t>‹#›</a:t>
            </a:fld>
            <a:endParaRPr lang="en-US" altLang="en-US"/>
          </a:p>
        </p:txBody>
      </p:sp>
    </p:spTree>
    <p:extLst>
      <p:ext uri="{BB962C8B-B14F-4D97-AF65-F5344CB8AC3E}">
        <p14:creationId xmlns:p14="http://schemas.microsoft.com/office/powerpoint/2010/main" val="41719513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6052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eaLnBrk="0" hangingPunct="0">
              <a:spcBef>
                <a:spcPct val="30000"/>
              </a:spcBef>
              <a:defRPr sz="1200">
                <a:solidFill>
                  <a:schemeClr val="tx1"/>
                </a:solidFill>
                <a:latin typeface="Calibri" pitchFamily="34" charset="0"/>
              </a:defRPr>
            </a:lvl1pPr>
            <a:lvl2pPr marL="749300" indent="-287338" defTabSz="936625" eaLnBrk="0" hangingPunct="0">
              <a:spcBef>
                <a:spcPct val="30000"/>
              </a:spcBef>
              <a:defRPr sz="1200">
                <a:solidFill>
                  <a:schemeClr val="tx1"/>
                </a:solidFill>
                <a:latin typeface="Calibri" pitchFamily="34" charset="0"/>
              </a:defRPr>
            </a:lvl2pPr>
            <a:lvl3pPr marL="1152525" indent="-230188" defTabSz="936625" eaLnBrk="0" hangingPunct="0">
              <a:spcBef>
                <a:spcPct val="30000"/>
              </a:spcBef>
              <a:defRPr sz="1200">
                <a:solidFill>
                  <a:schemeClr val="tx1"/>
                </a:solidFill>
                <a:latin typeface="Calibri" pitchFamily="34" charset="0"/>
              </a:defRPr>
            </a:lvl3pPr>
            <a:lvl4pPr marL="1614488" indent="-230188" defTabSz="936625" eaLnBrk="0" hangingPunct="0">
              <a:spcBef>
                <a:spcPct val="30000"/>
              </a:spcBef>
              <a:defRPr sz="1200">
                <a:solidFill>
                  <a:schemeClr val="tx1"/>
                </a:solidFill>
                <a:latin typeface="Calibri" pitchFamily="34" charset="0"/>
              </a:defRPr>
            </a:lvl4pPr>
            <a:lvl5pPr marL="2076450" indent="-230188" defTabSz="936625" eaLnBrk="0" hangingPunct="0">
              <a:spcBef>
                <a:spcPct val="30000"/>
              </a:spcBef>
              <a:defRPr sz="1200">
                <a:solidFill>
                  <a:schemeClr val="tx1"/>
                </a:solidFill>
                <a:latin typeface="Calibri" pitchFamily="34" charset="0"/>
              </a:defRPr>
            </a:lvl5pPr>
            <a:lvl6pPr marL="2533650" indent="-230188" defTabSz="936625" eaLnBrk="0" fontAlgn="base" hangingPunct="0">
              <a:spcBef>
                <a:spcPct val="30000"/>
              </a:spcBef>
              <a:spcAft>
                <a:spcPct val="0"/>
              </a:spcAft>
              <a:defRPr sz="1200">
                <a:solidFill>
                  <a:schemeClr val="tx1"/>
                </a:solidFill>
                <a:latin typeface="Calibri" pitchFamily="34" charset="0"/>
              </a:defRPr>
            </a:lvl6pPr>
            <a:lvl7pPr marL="2990850" indent="-230188" defTabSz="936625" eaLnBrk="0" fontAlgn="base" hangingPunct="0">
              <a:spcBef>
                <a:spcPct val="30000"/>
              </a:spcBef>
              <a:spcAft>
                <a:spcPct val="0"/>
              </a:spcAft>
              <a:defRPr sz="1200">
                <a:solidFill>
                  <a:schemeClr val="tx1"/>
                </a:solidFill>
                <a:latin typeface="Calibri" pitchFamily="34" charset="0"/>
              </a:defRPr>
            </a:lvl7pPr>
            <a:lvl8pPr marL="3448050" indent="-230188" defTabSz="936625" eaLnBrk="0" fontAlgn="base" hangingPunct="0">
              <a:spcBef>
                <a:spcPct val="30000"/>
              </a:spcBef>
              <a:spcAft>
                <a:spcPct val="0"/>
              </a:spcAft>
              <a:defRPr sz="1200">
                <a:solidFill>
                  <a:schemeClr val="tx1"/>
                </a:solidFill>
                <a:latin typeface="Calibri" pitchFamily="34" charset="0"/>
              </a:defRPr>
            </a:lvl8pPr>
            <a:lvl9pPr marL="3905250" indent="-230188" defTabSz="936625" eaLnBrk="0" fontAlgn="base" hangingPunct="0">
              <a:spcBef>
                <a:spcPct val="30000"/>
              </a:spcBef>
              <a:spcAft>
                <a:spcPct val="0"/>
              </a:spcAft>
              <a:defRPr sz="1200">
                <a:solidFill>
                  <a:schemeClr val="tx1"/>
                </a:solidFill>
                <a:latin typeface="Calibri" pitchFamily="34" charset="0"/>
              </a:defRPr>
            </a:lvl9pPr>
          </a:lstStyle>
          <a:p>
            <a:pPr>
              <a:spcBef>
                <a:spcPct val="0"/>
              </a:spcBef>
            </a:pPr>
            <a:fld id="{A0E9D309-88B6-4ED7-91A0-0984839B6F8C}" type="slidenum">
              <a:rPr lang="en-US" altLang="en-US" smtClean="0">
                <a:solidFill>
                  <a:schemeClr val="bg1"/>
                </a:solidFill>
                <a:latin typeface="Arial" pitchFamily="34" charset="0"/>
                <a:ea typeface="MS PGothic" pitchFamily="34" charset="-128"/>
              </a:rPr>
              <a:pPr>
                <a:spcBef>
                  <a:spcPct val="0"/>
                </a:spcBef>
              </a:pPr>
              <a:t>13</a:t>
            </a:fld>
            <a:endParaRPr lang="en-US" altLang="en-US" smtClean="0">
              <a:solidFill>
                <a:schemeClr val="bg1"/>
              </a:solidFill>
              <a:latin typeface="Arial" pitchFamily="34" charset="0"/>
              <a:ea typeface="MS PGothic" pitchFamily="34" charset="-128"/>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pitchFamily="18" charset="0"/>
              <a:ea typeface="MS PGothic" pitchFamily="34" charset="-128"/>
            </a:endParaRPr>
          </a:p>
          <a:p>
            <a:r>
              <a:rPr lang="en-US" altLang="en-US" smtClean="0">
                <a:latin typeface="Times" pitchFamily="18" charset="0"/>
                <a:ea typeface="MS PGothic" pitchFamily="34" charset="-128"/>
              </a:rPr>
              <a:t>COMPETING PRIORITIES, SUPPORTING INSTITUTION</a:t>
            </a:r>
          </a:p>
          <a:p>
            <a:endParaRPr lang="en-US" altLang="en-US" smtClean="0">
              <a:latin typeface="Times" pitchFamily="18" charset="0"/>
              <a:ea typeface="MS PGothic" pitchFamily="34" charset="-128"/>
            </a:endParaRPr>
          </a:p>
          <a:p>
            <a:r>
              <a:rPr lang="en-US" altLang="en-US" smtClean="0">
                <a:latin typeface="Times" pitchFamily="18" charset="0"/>
                <a:ea typeface="MS PGothic" pitchFamily="34" charset="-128"/>
              </a:rPr>
              <a:t>Even if can’t start with learning, you need to get there fairly quickly in your assessment to demonstrate how you support the learning mission of the institution. </a:t>
            </a:r>
          </a:p>
          <a:p>
            <a:r>
              <a:rPr lang="en-US" altLang="en-US" smtClean="0">
                <a:latin typeface="Times" pitchFamily="18" charset="0"/>
                <a:ea typeface="MS PGothic" pitchFamily="34" charset="-128"/>
              </a:rPr>
              <a:t>Students is described in a broad sense…it is any participant or learner</a:t>
            </a:r>
          </a:p>
          <a:p>
            <a:r>
              <a:rPr lang="en-US" altLang="en-US" smtClean="0">
                <a:latin typeface="Times" pitchFamily="18" charset="0"/>
                <a:ea typeface="MS PGothic" pitchFamily="34" charset="-128"/>
              </a:rPr>
              <a:t>Should be meaningful, manageable, and measureable</a:t>
            </a:r>
          </a:p>
          <a:p>
            <a:endParaRPr lang="en-US" altLang="en-US" smtClean="0">
              <a:latin typeface="Times" pitchFamily="18" charset="0"/>
              <a:ea typeface="MS PGothic" pitchFamily="34" charset="-128"/>
            </a:endParaRPr>
          </a:p>
          <a:p>
            <a:r>
              <a:rPr lang="en-US" altLang="en-US" smtClean="0">
                <a:latin typeface="Times" pitchFamily="18" charset="0"/>
                <a:ea typeface="MS PGothic" pitchFamily="34" charset="-128"/>
              </a:rPr>
              <a:t>Example: Texas A&amp;M has learning outcomes for bachelor, master, and doctoral levels, but also have System and State of Texas Outcomes. SA expected to contribute, document, and assess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09A9DD4-1F91-435E-8F72-2ED243AC2E4E}" type="slidenum">
              <a:rPr lang="en-US" altLang="en-US">
                <a:latin typeface="Times New Roman" panose="02020603050405020304" pitchFamily="18" charset="0"/>
              </a:rPr>
              <a:pPr eaLnBrk="1" hangingPunct="1">
                <a:spcBef>
                  <a:spcPct val="0"/>
                </a:spcBef>
              </a:pPr>
              <a:t>15</a:t>
            </a:fld>
            <a:endParaRPr lang="en-US" alt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93161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BDDF0A3-12EF-4680-B7A8-46347EFEE841}" type="slidenum">
              <a:rPr lang="en-US" altLang="en-US">
                <a:latin typeface="Times New Roman" panose="02020603050405020304" pitchFamily="18" charset="0"/>
              </a:rPr>
              <a:pPr eaLnBrk="1" hangingPunct="1">
                <a:spcBef>
                  <a:spcPct val="0"/>
                </a:spcBef>
              </a:pPr>
              <a:t>16</a:t>
            </a:fld>
            <a:endParaRPr lang="en-US" altLang="en-US">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25902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CC359DC-A3C1-4C94-829F-C1C4C5557710}" type="slidenum">
              <a:rPr lang="en-US" altLang="en-US">
                <a:latin typeface="Times New Roman" panose="02020603050405020304" pitchFamily="18" charset="0"/>
              </a:rPr>
              <a:pPr eaLnBrk="1" hangingPunct="1">
                <a:spcBef>
                  <a:spcPct val="0"/>
                </a:spcBef>
              </a:pPr>
              <a:t>17</a:t>
            </a:fld>
            <a:endParaRPr lang="en-US" alt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664985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A3B29E8-5432-4645-BEA7-0EF5FD868D18}" type="slidenum">
              <a:rPr lang="en-US" altLang="en-US">
                <a:latin typeface="Arial" panose="020B0604020202020204" pitchFamily="34" charset="0"/>
              </a:rPr>
              <a:pPr eaLnBrk="1" hangingPunct="1">
                <a:spcBef>
                  <a:spcPct val="0"/>
                </a:spcBef>
              </a:pPr>
              <a:t>18</a:t>
            </a:fld>
            <a:endParaRPr lang="en-US" altLang="en-US">
              <a:latin typeface="Arial" panose="020B0604020202020204" pitchFamily="34" charset="0"/>
            </a:endParaRPr>
          </a:p>
        </p:txBody>
      </p:sp>
    </p:spTree>
    <p:extLst>
      <p:ext uri="{BB962C8B-B14F-4D97-AF65-F5344CB8AC3E}">
        <p14:creationId xmlns:p14="http://schemas.microsoft.com/office/powerpoint/2010/main" val="2824918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68FC016-4731-47FD-9F4D-B23A29999343}" type="slidenum">
              <a:rPr lang="en-US" altLang="en-US">
                <a:latin typeface="Arial" panose="020B0604020202020204" pitchFamily="34" charset="0"/>
              </a:rPr>
              <a:pPr eaLnBrk="1" hangingPunct="1">
                <a:spcBef>
                  <a:spcPct val="0"/>
                </a:spcBef>
              </a:pPr>
              <a:t>19</a:t>
            </a:fld>
            <a:endParaRPr lang="en-US" altLang="en-US">
              <a:latin typeface="Arial" panose="020B0604020202020204"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analysis of students’ responses was divided into two parts: </a:t>
            </a:r>
          </a:p>
          <a:p>
            <a:pPr eaLnBrk="1" hangingPunct="1"/>
            <a:endParaRPr lang="en-US" altLang="en-US" smtClean="0"/>
          </a:p>
        </p:txBody>
      </p:sp>
    </p:spTree>
    <p:extLst>
      <p:ext uri="{BB962C8B-B14F-4D97-AF65-F5344CB8AC3E}">
        <p14:creationId xmlns:p14="http://schemas.microsoft.com/office/powerpoint/2010/main" val="4014108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50BA5A5-E922-4D2C-A524-1AC4DA81C28D}" type="slidenum">
              <a:rPr lang="en-US" altLang="en-US">
                <a:latin typeface="Arial" panose="020B0604020202020204" pitchFamily="34" charset="0"/>
              </a:rPr>
              <a:pPr eaLnBrk="1" hangingPunct="1">
                <a:spcBef>
                  <a:spcPct val="0"/>
                </a:spcBef>
              </a:pPr>
              <a:t>20</a:t>
            </a:fld>
            <a:endParaRPr lang="en-US" altLang="en-US">
              <a:latin typeface="Arial" panose="020B0604020202020204"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US" altLang="en-US" smtClean="0"/>
              <a:t>86.75% of students agreed that when compared to when they first started college, their experiences at UNCW helped them better understand their personal strengths and weaknesses.</a:t>
            </a:r>
          </a:p>
          <a:p>
            <a:pPr eaLnBrk="1" hangingPunct="1"/>
            <a:endParaRPr lang="en-US" altLang="en-US" smtClean="0"/>
          </a:p>
        </p:txBody>
      </p:sp>
    </p:spTree>
    <p:extLst>
      <p:ext uri="{BB962C8B-B14F-4D97-AF65-F5344CB8AC3E}">
        <p14:creationId xmlns:p14="http://schemas.microsoft.com/office/powerpoint/2010/main" val="1618757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6E2998D-BE5D-42B8-AE5C-996033A2D0B6}" type="slidenum">
              <a:rPr lang="en-US" altLang="en-US">
                <a:latin typeface="Arial" panose="020B0604020202020204" pitchFamily="34" charset="0"/>
              </a:rPr>
              <a:pPr eaLnBrk="1" hangingPunct="1">
                <a:spcBef>
                  <a:spcPct val="0"/>
                </a:spcBef>
              </a:pPr>
              <a:t>21</a:t>
            </a:fld>
            <a:endParaRPr lang="en-US" altLang="en-US">
              <a:latin typeface="Arial" panose="020B0604020202020204"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Counts:  </a:t>
            </a:r>
          </a:p>
          <a:p>
            <a:pPr eaLnBrk="1" hangingPunct="1"/>
            <a:r>
              <a:rPr lang="en-US" altLang="en-US" smtClean="0"/>
              <a:t>RA:  31 respondents SA and A</a:t>
            </a:r>
          </a:p>
          <a:p>
            <a:pPr eaLnBrk="1" hangingPunct="1"/>
            <a:r>
              <a:rPr lang="en-US" altLang="en-US" smtClean="0"/>
              <a:t>RHA Board:   12 respondents SA and A</a:t>
            </a:r>
          </a:p>
          <a:p>
            <a:pPr eaLnBrk="1" hangingPunct="1"/>
            <a:r>
              <a:rPr lang="en-US" altLang="en-US" smtClean="0"/>
              <a:t>RHA Member:  47 respondents SA and A</a:t>
            </a:r>
          </a:p>
          <a:p>
            <a:pPr eaLnBrk="1" hangingPunct="1"/>
            <a:r>
              <a:rPr lang="en-US" altLang="en-US" smtClean="0"/>
              <a:t>Area Chapter Board Member:  25 respondents SA and A</a:t>
            </a:r>
          </a:p>
          <a:p>
            <a:pPr eaLnBrk="1" hangingPunct="1"/>
            <a:r>
              <a:rPr lang="en-US" altLang="en-US" smtClean="0"/>
              <a:t>Area Chapter Member: 55 respondents SA and A</a:t>
            </a:r>
          </a:p>
          <a:p>
            <a:pPr eaLnBrk="1" hangingPunct="1"/>
            <a:endParaRPr lang="en-US" altLang="en-US" smtClean="0"/>
          </a:p>
          <a:p>
            <a:pPr eaLnBrk="1" hangingPunct="1"/>
            <a:r>
              <a:rPr lang="en-US" altLang="en-US" smtClean="0"/>
              <a:t> </a:t>
            </a:r>
          </a:p>
          <a:p>
            <a:pPr eaLnBrk="1" hangingPunct="1"/>
            <a:endParaRPr lang="en-US" altLang="en-US" smtClean="0"/>
          </a:p>
        </p:txBody>
      </p:sp>
    </p:spTree>
    <p:extLst>
      <p:ext uri="{BB962C8B-B14F-4D97-AF65-F5344CB8AC3E}">
        <p14:creationId xmlns:p14="http://schemas.microsoft.com/office/powerpoint/2010/main" val="15324090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180740-3657-4EA6-85BA-6C9B9445CAB4}" type="slidenum">
              <a:rPr lang="en-US" altLang="en-US">
                <a:latin typeface="Arial" panose="020B0604020202020204" pitchFamily="34" charset="0"/>
              </a:rPr>
              <a:pPr>
                <a:spcBef>
                  <a:spcPct val="0"/>
                </a:spcBef>
              </a:pPr>
              <a:t>24</a:t>
            </a:fld>
            <a:endParaRPr lang="en-US" altLang="en-US">
              <a:latin typeface="Arial" panose="020B0604020202020204" pitchFamily="34" charset="0"/>
            </a:endParaRPr>
          </a:p>
        </p:txBody>
      </p:sp>
    </p:spTree>
    <p:extLst>
      <p:ext uri="{BB962C8B-B14F-4D97-AF65-F5344CB8AC3E}">
        <p14:creationId xmlns:p14="http://schemas.microsoft.com/office/powerpoint/2010/main" val="3938116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5A8C2C-C310-4F52-B966-9D0E06A4ED44}" type="slidenum">
              <a:rPr lang="en-US" altLang="en-US">
                <a:latin typeface="Arial" panose="020B0604020202020204" pitchFamily="34" charset="0"/>
              </a:rPr>
              <a:pPr>
                <a:spcBef>
                  <a:spcPct val="0"/>
                </a:spcBef>
              </a:pPr>
              <a:t>25</a:t>
            </a:fld>
            <a:endParaRPr lang="en-US" altLang="en-US">
              <a:latin typeface="Arial" panose="020B0604020202020204" pitchFamily="34" charset="0"/>
            </a:endParaRPr>
          </a:p>
        </p:txBody>
      </p:sp>
    </p:spTree>
    <p:extLst>
      <p:ext uri="{BB962C8B-B14F-4D97-AF65-F5344CB8AC3E}">
        <p14:creationId xmlns:p14="http://schemas.microsoft.com/office/powerpoint/2010/main" val="231859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Tree>
    <p:extLst>
      <p:ext uri="{BB962C8B-B14F-4D97-AF65-F5344CB8AC3E}">
        <p14:creationId xmlns:p14="http://schemas.microsoft.com/office/powerpoint/2010/main" val="1855111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339759-7897-4A7B-BBFB-D36683D04F4C}" type="slidenum">
              <a:rPr lang="en-US" altLang="en-US">
                <a:latin typeface="Arial" panose="020B0604020202020204" pitchFamily="34" charset="0"/>
              </a:rPr>
              <a:pPr>
                <a:spcBef>
                  <a:spcPct val="0"/>
                </a:spcBef>
              </a:pPr>
              <a:t>26</a:t>
            </a:fld>
            <a:endParaRPr lang="en-US" altLang="en-US">
              <a:latin typeface="Arial" panose="020B0604020202020204" pitchFamily="34" charset="0"/>
            </a:endParaRPr>
          </a:p>
        </p:txBody>
      </p:sp>
    </p:spTree>
    <p:extLst>
      <p:ext uri="{BB962C8B-B14F-4D97-AF65-F5344CB8AC3E}">
        <p14:creationId xmlns:p14="http://schemas.microsoft.com/office/powerpoint/2010/main" val="1865173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Challenge is to delineate what can be changed and what cannot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3CC50-05D8-4455-91BC-7D2D98D65923}" type="slidenum">
              <a:rPr lang="en-US" altLang="en-US">
                <a:latin typeface="Arial" panose="020B0604020202020204" pitchFamily="34" charset="0"/>
              </a:rPr>
              <a:pPr>
                <a:spcBef>
                  <a:spcPct val="0"/>
                </a:spcBef>
              </a:pPr>
              <a:t>27</a:t>
            </a:fld>
            <a:endParaRPr lang="en-US" altLang="en-US">
              <a:latin typeface="Arial" panose="020B0604020202020204" pitchFamily="34" charset="0"/>
            </a:endParaRPr>
          </a:p>
        </p:txBody>
      </p:sp>
    </p:spTree>
    <p:extLst>
      <p:ext uri="{BB962C8B-B14F-4D97-AF65-F5344CB8AC3E}">
        <p14:creationId xmlns:p14="http://schemas.microsoft.com/office/powerpoint/2010/main" val="24937417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4267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pre-test before training started, a post-test at the end of the one and half week training week, a post-test at mid-year, winter training, and a final post-test at the end of the academic year in May. </a:t>
            </a:r>
          </a:p>
        </p:txBody>
      </p:sp>
    </p:spTree>
    <p:extLst>
      <p:ext uri="{BB962C8B-B14F-4D97-AF65-F5344CB8AC3E}">
        <p14:creationId xmlns:p14="http://schemas.microsoft.com/office/powerpoint/2010/main" val="2355845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a:p>
            <a:endParaRPr lang="en-US" altLang="en-US" smtClean="0"/>
          </a:p>
        </p:txBody>
      </p:sp>
    </p:spTree>
    <p:extLst>
      <p:ext uri="{BB962C8B-B14F-4D97-AF65-F5344CB8AC3E}">
        <p14:creationId xmlns:p14="http://schemas.microsoft.com/office/powerpoint/2010/main" val="345085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66985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96B896-98F9-45E7-94E1-C18A3560920C}" type="slidenum">
              <a:rPr lang="en-US" altLang="en-US">
                <a:latin typeface="Arial" panose="020B0604020202020204" pitchFamily="34" charset="0"/>
              </a:rPr>
              <a:pPr>
                <a:spcBef>
                  <a:spcPct val="0"/>
                </a:spcBef>
              </a:pPr>
              <a:t>35</a:t>
            </a:fld>
            <a:endParaRPr lang="en-US" altLang="en-US">
              <a:latin typeface="Arial" panose="020B0604020202020204" pitchFamily="34" charset="0"/>
            </a:endParaRPr>
          </a:p>
        </p:txBody>
      </p:sp>
    </p:spTree>
    <p:extLst>
      <p:ext uri="{BB962C8B-B14F-4D97-AF65-F5344CB8AC3E}">
        <p14:creationId xmlns:p14="http://schemas.microsoft.com/office/powerpoint/2010/main" val="18475298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2705AB-70E8-4751-8164-E3767488FF3D}" type="slidenum">
              <a:rPr lang="en-US" altLang="en-US">
                <a:latin typeface="Arial" panose="020B0604020202020204" pitchFamily="34" charset="0"/>
              </a:rPr>
              <a:pPr>
                <a:spcBef>
                  <a:spcPct val="0"/>
                </a:spcBef>
              </a:pPr>
              <a:t>36</a:t>
            </a:fld>
            <a:endParaRPr lang="en-US" altLang="en-US">
              <a:latin typeface="Arial" panose="020B0604020202020204" pitchFamily="34" charset="0"/>
            </a:endParaRPr>
          </a:p>
        </p:txBody>
      </p:sp>
    </p:spTree>
    <p:extLst>
      <p:ext uri="{BB962C8B-B14F-4D97-AF65-F5344CB8AC3E}">
        <p14:creationId xmlns:p14="http://schemas.microsoft.com/office/powerpoint/2010/main" val="25289431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398963-AD5D-4079-B932-5A619D490168}" type="slidenum">
              <a:rPr lang="en-US" altLang="en-US">
                <a:latin typeface="Arial" panose="020B0604020202020204" pitchFamily="34" charset="0"/>
              </a:rPr>
              <a:pPr>
                <a:spcBef>
                  <a:spcPct val="0"/>
                </a:spcBef>
              </a:pPr>
              <a:t>37</a:t>
            </a:fld>
            <a:endParaRPr lang="en-US" altLang="en-US">
              <a:latin typeface="Arial" panose="020B0604020202020204" pitchFamily="34" charset="0"/>
            </a:endParaRPr>
          </a:p>
        </p:txBody>
      </p:sp>
    </p:spTree>
    <p:extLst>
      <p:ext uri="{BB962C8B-B14F-4D97-AF65-F5344CB8AC3E}">
        <p14:creationId xmlns:p14="http://schemas.microsoft.com/office/powerpoint/2010/main" val="22144076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DCA5D2-8B4E-45B4-9E13-5661070A0660}" type="slidenum">
              <a:rPr lang="en-US" altLang="en-US">
                <a:latin typeface="Arial" panose="020B0604020202020204" pitchFamily="34" charset="0"/>
              </a:rPr>
              <a:pPr>
                <a:spcBef>
                  <a:spcPct val="0"/>
                </a:spcBef>
              </a:pPr>
              <a:t>40</a:t>
            </a:fld>
            <a:endParaRPr lang="en-US" altLang="en-US">
              <a:latin typeface="Arial" panose="020B0604020202020204" pitchFamily="34" charset="0"/>
            </a:endParaRPr>
          </a:p>
        </p:txBody>
      </p:sp>
    </p:spTree>
    <p:extLst>
      <p:ext uri="{BB962C8B-B14F-4D97-AF65-F5344CB8AC3E}">
        <p14:creationId xmlns:p14="http://schemas.microsoft.com/office/powerpoint/2010/main" val="51398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92BE3C7-FB1D-4080-BCCF-A8DEB5DB710A}" type="slidenum">
              <a:rPr lang="en-US" altLang="en-US" smtClean="0">
                <a:latin typeface="Times New Roman" pitchFamily="18" charset="0"/>
              </a:rPr>
              <a:pPr eaLnBrk="1" hangingPunct="1">
                <a:spcBef>
                  <a:spcPct val="0"/>
                </a:spcBef>
              </a:pPr>
              <a:t>3</a:t>
            </a:fld>
            <a:endParaRPr lang="en-US" altLang="en-US" smtClean="0">
              <a:latin typeface="Times New Roman" pitchFamily="18" charset="0"/>
            </a:endParaRP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684295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3F2D16-5731-4CF9-99F6-A72FF34B7A9D}" type="slidenum">
              <a:rPr lang="en-US" altLang="en-US">
                <a:latin typeface="Arial" panose="020B0604020202020204" pitchFamily="34" charset="0"/>
              </a:rPr>
              <a:pPr>
                <a:spcBef>
                  <a:spcPct val="0"/>
                </a:spcBef>
              </a:pPr>
              <a:t>41</a:t>
            </a:fld>
            <a:endParaRPr lang="en-US" altLang="en-US">
              <a:latin typeface="Arial" panose="020B0604020202020204" pitchFamily="34" charset="0"/>
            </a:endParaRPr>
          </a:p>
        </p:txBody>
      </p:sp>
    </p:spTree>
    <p:extLst>
      <p:ext uri="{BB962C8B-B14F-4D97-AF65-F5344CB8AC3E}">
        <p14:creationId xmlns:p14="http://schemas.microsoft.com/office/powerpoint/2010/main" val="36579941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834B09-7E57-4CDE-A530-4F7B10D88076}" type="slidenum">
              <a:rPr lang="en-US" altLang="en-US">
                <a:latin typeface="Arial" panose="020B0604020202020204" pitchFamily="34" charset="0"/>
              </a:rPr>
              <a:pPr>
                <a:spcBef>
                  <a:spcPct val="0"/>
                </a:spcBef>
              </a:pPr>
              <a:t>42</a:t>
            </a:fld>
            <a:endParaRPr lang="en-US" altLang="en-US">
              <a:latin typeface="Arial" panose="020B0604020202020204" pitchFamily="34" charset="0"/>
            </a:endParaRPr>
          </a:p>
        </p:txBody>
      </p:sp>
    </p:spTree>
    <p:extLst>
      <p:ext uri="{BB962C8B-B14F-4D97-AF65-F5344CB8AC3E}">
        <p14:creationId xmlns:p14="http://schemas.microsoft.com/office/powerpoint/2010/main" val="36831452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Image taken from http://www.afghanistan-insurance.com/Contact/contact.htm </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111EFF-C5E9-4390-B480-A85B5C63080E}" type="slidenum">
              <a:rPr lang="en-US" altLang="en-US">
                <a:latin typeface="Arial" panose="020B0604020202020204" pitchFamily="34" charset="0"/>
              </a:rPr>
              <a:pPr>
                <a:spcBef>
                  <a:spcPct val="0"/>
                </a:spcBef>
              </a:pPr>
              <a:t>44</a:t>
            </a:fld>
            <a:endParaRPr lang="en-US" altLang="en-US">
              <a:latin typeface="Arial" panose="020B0604020202020204" pitchFamily="34" charset="0"/>
            </a:endParaRPr>
          </a:p>
        </p:txBody>
      </p:sp>
    </p:spTree>
    <p:extLst>
      <p:ext uri="{BB962C8B-B14F-4D97-AF65-F5344CB8AC3E}">
        <p14:creationId xmlns:p14="http://schemas.microsoft.com/office/powerpoint/2010/main" val="2149354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See http://www.naspa.org/regions/regioniii/Professional%20Competency.pdf </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2EDA0B-FEFA-4174-ACF4-79D1967762CE}"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593697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7207975-BC47-4034-97F3-8C902AE46408}" type="slidenum">
              <a:rPr lang="en-US" altLang="en-US">
                <a:latin typeface="Times New Roman" panose="02020603050405020304" pitchFamily="18" charset="0"/>
              </a:rPr>
              <a:pPr eaLnBrk="1" hangingPunct="1">
                <a:spcBef>
                  <a:spcPct val="0"/>
                </a:spcBef>
              </a:pPr>
              <a:t>7</a:t>
            </a:fld>
            <a:endParaRPr lang="en-US" altLang="en-US">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03583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pitchFamily="18" charset="0"/>
            </a:endParaRPr>
          </a:p>
          <a:p>
            <a:r>
              <a:rPr lang="en-US" altLang="en-US" smtClean="0">
                <a:latin typeface="Times" pitchFamily="18" charset="0"/>
              </a:rPr>
              <a:t>BUILDING CAPACITY</a:t>
            </a:r>
          </a:p>
          <a:p>
            <a:endParaRPr lang="en-US" altLang="en-US" smtClean="0">
              <a:latin typeface="Times" pitchFamily="18" charset="0"/>
            </a:endParaRPr>
          </a:p>
          <a:p>
            <a:r>
              <a:rPr lang="en-US" altLang="en-US" smtClean="0">
                <a:latin typeface="Times" pitchFamily="18" charset="0"/>
              </a:rPr>
              <a:t>There are numerous methods to assess a project, program, learning, etc. Use a variety! </a:t>
            </a:r>
          </a:p>
          <a:p>
            <a:endParaRPr lang="en-US" altLang="en-US" smtClean="0">
              <a:latin typeface="Times" pitchFamily="18" charset="0"/>
            </a:endParaRPr>
          </a:p>
          <a:p>
            <a:endParaRPr lang="en-US" altLang="en-US" smtClean="0">
              <a:latin typeface="Times" pitchFamily="18" charset="0"/>
            </a:endParaRPr>
          </a:p>
          <a:p>
            <a:r>
              <a:rPr lang="en-US" altLang="en-US" smtClean="0">
                <a:latin typeface="Times" pitchFamily="18" charset="0"/>
              </a:rPr>
              <a:t>Direct vs. Indirect</a:t>
            </a:r>
          </a:p>
          <a:p>
            <a:r>
              <a:rPr lang="en-US" altLang="en-US" smtClean="0">
                <a:latin typeface="Times" pitchFamily="18" charset="0"/>
              </a:rPr>
              <a:t>Direct—People display their knowledge, behavior, or thought processes</a:t>
            </a:r>
          </a:p>
          <a:p>
            <a:r>
              <a:rPr lang="en-US" altLang="en-US" smtClean="0">
                <a:latin typeface="Times" pitchFamily="18" charset="0"/>
              </a:rPr>
              <a:t>Indirect—People reflect on their knowledge, behavior, or thought processes</a:t>
            </a:r>
          </a:p>
          <a:p>
            <a:r>
              <a:rPr lang="en-US" altLang="en-US" smtClean="0">
                <a:latin typeface="Times" pitchFamily="18" charset="0"/>
              </a:rPr>
              <a:t>Varying levels of complexity</a:t>
            </a:r>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038" eaLnBrk="0" hangingPunct="0">
              <a:spcBef>
                <a:spcPct val="30000"/>
              </a:spcBef>
              <a:defRPr sz="1200">
                <a:solidFill>
                  <a:schemeClr val="tx1"/>
                </a:solidFill>
                <a:latin typeface="Calibri" pitchFamily="34" charset="0"/>
              </a:defRPr>
            </a:lvl1pPr>
            <a:lvl2pPr marL="741363" indent="-284163" defTabSz="935038" eaLnBrk="0" hangingPunct="0">
              <a:spcBef>
                <a:spcPct val="30000"/>
              </a:spcBef>
              <a:defRPr sz="1200">
                <a:solidFill>
                  <a:schemeClr val="tx1"/>
                </a:solidFill>
                <a:latin typeface="Calibri" pitchFamily="34" charset="0"/>
              </a:defRPr>
            </a:lvl2pPr>
            <a:lvl3pPr marL="1139825" indent="-227013" defTabSz="935038" eaLnBrk="0" hangingPunct="0">
              <a:spcBef>
                <a:spcPct val="30000"/>
              </a:spcBef>
              <a:defRPr sz="1200">
                <a:solidFill>
                  <a:schemeClr val="tx1"/>
                </a:solidFill>
                <a:latin typeface="Calibri" pitchFamily="34" charset="0"/>
              </a:defRPr>
            </a:lvl3pPr>
            <a:lvl4pPr marL="1597025" indent="-227013" defTabSz="935038" eaLnBrk="0" hangingPunct="0">
              <a:spcBef>
                <a:spcPct val="30000"/>
              </a:spcBef>
              <a:defRPr sz="1200">
                <a:solidFill>
                  <a:schemeClr val="tx1"/>
                </a:solidFill>
                <a:latin typeface="Calibri" pitchFamily="34" charset="0"/>
              </a:defRPr>
            </a:lvl4pPr>
            <a:lvl5pPr marL="2052638" indent="-227013" defTabSz="935038" eaLnBrk="0" hangingPunct="0">
              <a:spcBef>
                <a:spcPct val="30000"/>
              </a:spcBef>
              <a:defRPr sz="1200">
                <a:solidFill>
                  <a:schemeClr val="tx1"/>
                </a:solidFill>
                <a:latin typeface="Calibri" pitchFamily="34" charset="0"/>
              </a:defRPr>
            </a:lvl5pPr>
            <a:lvl6pPr marL="2509838" indent="-227013" defTabSz="935038" eaLnBrk="0" fontAlgn="base" hangingPunct="0">
              <a:spcBef>
                <a:spcPct val="30000"/>
              </a:spcBef>
              <a:spcAft>
                <a:spcPct val="0"/>
              </a:spcAft>
              <a:defRPr sz="1200">
                <a:solidFill>
                  <a:schemeClr val="tx1"/>
                </a:solidFill>
                <a:latin typeface="Calibri" pitchFamily="34" charset="0"/>
              </a:defRPr>
            </a:lvl6pPr>
            <a:lvl7pPr marL="2967038" indent="-227013" defTabSz="935038" eaLnBrk="0" fontAlgn="base" hangingPunct="0">
              <a:spcBef>
                <a:spcPct val="30000"/>
              </a:spcBef>
              <a:spcAft>
                <a:spcPct val="0"/>
              </a:spcAft>
              <a:defRPr sz="1200">
                <a:solidFill>
                  <a:schemeClr val="tx1"/>
                </a:solidFill>
                <a:latin typeface="Calibri" pitchFamily="34" charset="0"/>
              </a:defRPr>
            </a:lvl7pPr>
            <a:lvl8pPr marL="3424238" indent="-227013" defTabSz="935038" eaLnBrk="0" fontAlgn="base" hangingPunct="0">
              <a:spcBef>
                <a:spcPct val="30000"/>
              </a:spcBef>
              <a:spcAft>
                <a:spcPct val="0"/>
              </a:spcAft>
              <a:defRPr sz="1200">
                <a:solidFill>
                  <a:schemeClr val="tx1"/>
                </a:solidFill>
                <a:latin typeface="Calibri" pitchFamily="34" charset="0"/>
              </a:defRPr>
            </a:lvl8pPr>
            <a:lvl9pPr marL="3881438" indent="-227013" defTabSz="935038" eaLnBrk="0" fontAlgn="base" hangingPunct="0">
              <a:spcBef>
                <a:spcPct val="30000"/>
              </a:spcBef>
              <a:spcAft>
                <a:spcPct val="0"/>
              </a:spcAft>
              <a:defRPr sz="1200">
                <a:solidFill>
                  <a:schemeClr val="tx1"/>
                </a:solidFill>
                <a:latin typeface="Calibri" pitchFamily="34" charset="0"/>
              </a:defRPr>
            </a:lvl9pPr>
          </a:lstStyle>
          <a:p>
            <a:pPr>
              <a:spcBef>
                <a:spcPct val="0"/>
              </a:spcBef>
            </a:pPr>
            <a:fld id="{148A5C67-40C0-4427-81E0-568D76841A0C}" type="slidenum">
              <a:rPr lang="en-US" altLang="en-US" smtClean="0">
                <a:solidFill>
                  <a:schemeClr val="bg1"/>
                </a:solidFill>
                <a:latin typeface="Arial" pitchFamily="34" charset="0"/>
                <a:ea typeface="MS PGothic" pitchFamily="34" charset="-128"/>
              </a:rPr>
              <a:pPr>
                <a:spcBef>
                  <a:spcPct val="0"/>
                </a:spcBef>
              </a:pPr>
              <a:t>8</a:t>
            </a:fld>
            <a:endParaRPr lang="en-US" altLang="en-US" smtClean="0">
              <a:solidFill>
                <a:schemeClr val="bg1"/>
              </a:solidFill>
              <a:latin typeface="Arial" pitchFamily="34" charset="0"/>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a:p>
            <a:r>
              <a:rPr lang="en-US" altLang="en-US" smtClean="0"/>
              <a:t>COMPETING PRIORITIES</a:t>
            </a:r>
          </a:p>
          <a:p>
            <a:endParaRPr lang="en-US" altLang="en-US" smtClean="0"/>
          </a:p>
          <a:p>
            <a:r>
              <a:rPr lang="en-US" altLang="en-US" smtClean="0"/>
              <a:t>Part of improving quality</a:t>
            </a:r>
          </a:p>
          <a:p>
            <a:endParaRPr lang="en-US" altLang="en-US" smtClean="0"/>
          </a:p>
          <a:p>
            <a:r>
              <a:rPr lang="en-US" altLang="en-US" smtClean="0"/>
              <a:t>Program or learning outcomes</a:t>
            </a:r>
          </a:p>
          <a:p>
            <a:endParaRPr lang="en-US" altLang="en-US" smtClean="0"/>
          </a:p>
          <a:p>
            <a:r>
              <a:rPr lang="en-US" altLang="en-US" smtClean="0"/>
              <a:t>Developing a cohesive process, not too complicated or cumbersome</a:t>
            </a:r>
          </a:p>
        </p:txBody>
      </p:sp>
      <p:sp>
        <p:nvSpPr>
          <p:cNvPr id="144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11C90ED-0308-4A6F-9DC3-750631C39C37}" type="slidenum">
              <a:rPr lang="en-US" altLang="en-US" smtClean="0">
                <a:latin typeface="Arial" pitchFamily="34" charset="0"/>
              </a:rPr>
              <a:pPr>
                <a:spcBef>
                  <a:spcPct val="0"/>
                </a:spcBef>
              </a:pPr>
              <a:t>9</a:t>
            </a:fld>
            <a:endParaRPr lang="en-US"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DEALING WITH FEAR</a:t>
            </a:r>
          </a:p>
          <a:p>
            <a:endParaRPr lang="en-US" altLang="en-US" smtClean="0"/>
          </a:p>
          <a:p>
            <a:endParaRPr lang="en-US" altLang="en-US" smtClean="0"/>
          </a:p>
          <a:p>
            <a:r>
              <a:rPr lang="en-US" altLang="en-US" smtClean="0"/>
              <a:t>Nathan</a:t>
            </a:r>
          </a:p>
        </p:txBody>
      </p:sp>
      <p:sp>
        <p:nvSpPr>
          <p:cNvPr id="142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36D03CC-197D-44A7-B8EB-4EB1CE04934C}" type="slidenum">
              <a:rPr lang="en-US" altLang="en-US" smtClean="0">
                <a:latin typeface="Arial" pitchFamily="34" charset="0"/>
              </a:rPr>
              <a:pPr>
                <a:spcBef>
                  <a:spcPct val="0"/>
                </a:spcBef>
              </a:pPr>
              <a:t>10</a:t>
            </a:fld>
            <a:endParaRPr lang="en-US" altLang="en-US" smtClean="0">
              <a:latin typeface="Arial" pitchFamily="34" charset="0"/>
            </a:endParaRPr>
          </a:p>
        </p:txBody>
      </p:sp>
    </p:spTree>
    <p:extLst>
      <p:ext uri="{BB962C8B-B14F-4D97-AF65-F5344CB8AC3E}">
        <p14:creationId xmlns:p14="http://schemas.microsoft.com/office/powerpoint/2010/main" val="460546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Housing is the Fall Occupancy of each year </a:t>
            </a:r>
          </a:p>
          <a:p>
            <a:r>
              <a:rPr lang="en-US" altLang="en-US" smtClean="0"/>
              <a:t>Career Center is the number of students and other individuals (i.e., alumni) served through individual visits </a:t>
            </a:r>
          </a:p>
          <a:p>
            <a:r>
              <a:rPr lang="en-US" altLang="en-US" smtClean="0"/>
              <a:t>Counseling Center is the number of clients </a:t>
            </a:r>
          </a:p>
          <a:p>
            <a:r>
              <a:rPr lang="en-US" altLang="en-US" smtClean="0"/>
              <a:t>Disability Services is the number of students who have registered with Disability Services </a:t>
            </a:r>
          </a:p>
          <a:p>
            <a:r>
              <a:rPr lang="en-US" altLang="en-US" smtClean="0"/>
              <a:t>Dean of Students is the number of referrals received/adjudicated </a:t>
            </a:r>
          </a:p>
          <a:p>
            <a:r>
              <a:rPr lang="en-US" altLang="en-US" smtClean="0"/>
              <a:t>University Learning Center is the number of students who used ULC services </a:t>
            </a:r>
          </a:p>
          <a:p>
            <a:endParaRPr lang="en-US" altLang="en-US" smtClean="0"/>
          </a:p>
          <a:p>
            <a:r>
              <a:rPr lang="en-US" altLang="en-US" smtClean="0"/>
              <a:t> </a:t>
            </a:r>
            <a:r>
              <a:rPr lang="en-US" altLang="en-US" b="1" smtClean="0"/>
              <a:t>Overall Enrollment</a:t>
            </a:r>
            <a:r>
              <a:rPr lang="en-US" altLang="en-US" smtClean="0"/>
              <a:t> </a:t>
            </a:r>
            <a:r>
              <a:rPr lang="en-US" altLang="en-US" b="1" smtClean="0"/>
              <a:t>Housing</a:t>
            </a:r>
            <a:r>
              <a:rPr lang="en-US" altLang="en-US" smtClean="0"/>
              <a:t> </a:t>
            </a:r>
            <a:r>
              <a:rPr lang="en-US" altLang="en-US" b="1" smtClean="0"/>
              <a:t>Disability Services</a:t>
            </a:r>
            <a:r>
              <a:rPr lang="en-US" altLang="en-US" smtClean="0"/>
              <a:t> </a:t>
            </a:r>
            <a:r>
              <a:rPr lang="en-US" altLang="en-US" b="1" smtClean="0"/>
              <a:t>Learning Center</a:t>
            </a:r>
            <a:r>
              <a:rPr lang="en-US" altLang="en-US" smtClean="0"/>
              <a:t> </a:t>
            </a:r>
            <a:r>
              <a:rPr lang="en-US" altLang="en-US" b="1" smtClean="0"/>
              <a:t>Counseling Center</a:t>
            </a:r>
            <a:r>
              <a:rPr lang="en-US" altLang="en-US" smtClean="0"/>
              <a:t> </a:t>
            </a:r>
            <a:r>
              <a:rPr lang="en-US" altLang="en-US" b="1" smtClean="0"/>
              <a:t>Dean of Students</a:t>
            </a:r>
            <a:r>
              <a:rPr lang="en-US" altLang="en-US" smtClean="0"/>
              <a:t> </a:t>
            </a:r>
            <a:r>
              <a:rPr lang="en-US" altLang="en-US" b="1" smtClean="0"/>
              <a:t>Career Center</a:t>
            </a:r>
            <a:r>
              <a:rPr lang="en-US" altLang="en-US" smtClean="0"/>
              <a:t> 05 - 06 0.0% 0.0% 0.0% 0.0% 0.0% 0.0% 0.0% 06 - 07 1.1% 26.9% 18.2% 18.1% 12.3% 0.0% 63.1% 07 - 08 1.5% 50.2% 18.2% 37.5% 48.5% 20.3% 105.6% 08 - 09 4.5% 56.2% 9.1% 61.2% 53.7% 28.9% 96.3% 09 - 10 6.4% 72.9% 27.6% 53.7% 63.8% 65.6% 102.4% </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1161A8-E05F-4B8D-B163-DDA824D9A192}" type="slidenum">
              <a:rPr lang="en-US" altLang="en-US">
                <a:latin typeface="Arial" panose="020B0604020202020204" pitchFamily="34" charset="0"/>
              </a:rPr>
              <a:pPr>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2513033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fld id="{7D9FF8F4-EC85-4606-BD2A-357266EAEDB7}" type="slidenum">
              <a:rPr lang="en-US" altLang="en-US"/>
              <a:pPr/>
              <a:t>‹#›</a:t>
            </a:fld>
            <a:endParaRPr lang="en-US" altLang="en-US"/>
          </a:p>
        </p:txBody>
      </p:sp>
    </p:spTree>
    <p:extLst>
      <p:ext uri="{BB962C8B-B14F-4D97-AF65-F5344CB8AC3E}">
        <p14:creationId xmlns:p14="http://schemas.microsoft.com/office/powerpoint/2010/main" val="420493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17DC9B11-25D9-42E4-8BBC-2E254B886668}" type="slidenum">
              <a:rPr lang="en-US" altLang="en-US"/>
              <a:pPr/>
              <a:t>‹#›</a:t>
            </a:fld>
            <a:endParaRPr lang="en-US" altLang="en-US"/>
          </a:p>
        </p:txBody>
      </p:sp>
    </p:spTree>
    <p:extLst>
      <p:ext uri="{BB962C8B-B14F-4D97-AF65-F5344CB8AC3E}">
        <p14:creationId xmlns:p14="http://schemas.microsoft.com/office/powerpoint/2010/main" val="387853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328A8B4B-5920-41D4-9F0C-6CD657540778}" type="slidenum">
              <a:rPr lang="en-US" altLang="en-US"/>
              <a:pPr/>
              <a:t>‹#›</a:t>
            </a:fld>
            <a:endParaRPr lang="en-US" altLang="en-US"/>
          </a:p>
        </p:txBody>
      </p:sp>
    </p:spTree>
    <p:extLst>
      <p:ext uri="{BB962C8B-B14F-4D97-AF65-F5344CB8AC3E}">
        <p14:creationId xmlns:p14="http://schemas.microsoft.com/office/powerpoint/2010/main" val="4111616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606D16F3-6EAE-4898-95A3-743888BE0C8B}" type="slidenum">
              <a:rPr lang="en-US" altLang="en-US"/>
              <a:pPr/>
              <a:t>‹#›</a:t>
            </a:fld>
            <a:endParaRPr lang="en-US" altLang="en-US"/>
          </a:p>
        </p:txBody>
      </p:sp>
    </p:spTree>
    <p:extLst>
      <p:ext uri="{BB962C8B-B14F-4D97-AF65-F5344CB8AC3E}">
        <p14:creationId xmlns:p14="http://schemas.microsoft.com/office/powerpoint/2010/main" val="1864816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876800" y="1600200"/>
            <a:ext cx="3810000" cy="4530725"/>
          </a:xfrm>
        </p:spPr>
        <p:txBody>
          <a:bodyPr/>
          <a:lstStyle/>
          <a:p>
            <a:pPr lvl="0"/>
            <a:endParaRPr lang="en-US" noProof="0" smtClean="0"/>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C9B81B50-DCF2-433C-95C8-43168A18B3E6}" type="slidenum">
              <a:rPr lang="en-US" altLang="en-US"/>
              <a:pPr/>
              <a:t>‹#›</a:t>
            </a:fld>
            <a:endParaRPr lang="en-US" altLang="en-US"/>
          </a:p>
        </p:txBody>
      </p:sp>
    </p:spTree>
    <p:extLst>
      <p:ext uri="{BB962C8B-B14F-4D97-AF65-F5344CB8AC3E}">
        <p14:creationId xmlns:p14="http://schemas.microsoft.com/office/powerpoint/2010/main" val="318312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15FB51B6-9958-47AE-BAC0-CC7FAC7E1245}" type="slidenum">
              <a:rPr lang="en-US" altLang="en-US"/>
              <a:pPr/>
              <a:t>‹#›</a:t>
            </a:fld>
            <a:endParaRPr lang="en-US" altLang="en-US"/>
          </a:p>
        </p:txBody>
      </p:sp>
    </p:spTree>
    <p:extLst>
      <p:ext uri="{BB962C8B-B14F-4D97-AF65-F5344CB8AC3E}">
        <p14:creationId xmlns:p14="http://schemas.microsoft.com/office/powerpoint/2010/main" val="3195545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339A57C7-13A4-459E-967A-5630777BF0F5}" type="slidenum">
              <a:rPr lang="en-US" altLang="en-US"/>
              <a:pPr/>
              <a:t>‹#›</a:t>
            </a:fld>
            <a:endParaRPr lang="en-US" altLang="en-US"/>
          </a:p>
        </p:txBody>
      </p:sp>
    </p:spTree>
    <p:extLst>
      <p:ext uri="{BB962C8B-B14F-4D97-AF65-F5344CB8AC3E}">
        <p14:creationId xmlns:p14="http://schemas.microsoft.com/office/powerpoint/2010/main" val="378491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00834FDA-8DE3-4E47-9678-50ADD08B5197}" type="slidenum">
              <a:rPr lang="en-US" altLang="en-US"/>
              <a:pPr/>
              <a:t>‹#›</a:t>
            </a:fld>
            <a:endParaRPr lang="en-US" altLang="en-US"/>
          </a:p>
        </p:txBody>
      </p:sp>
    </p:spTree>
    <p:extLst>
      <p:ext uri="{BB962C8B-B14F-4D97-AF65-F5344CB8AC3E}">
        <p14:creationId xmlns:p14="http://schemas.microsoft.com/office/powerpoint/2010/main" val="14032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fld id="{856F0BB0-FA5C-4585-B859-6215D89826A2}" type="slidenum">
              <a:rPr lang="en-US" altLang="en-US"/>
              <a:pPr/>
              <a:t>‹#›</a:t>
            </a:fld>
            <a:endParaRPr lang="en-US" altLang="en-US"/>
          </a:p>
        </p:txBody>
      </p:sp>
    </p:spTree>
    <p:extLst>
      <p:ext uri="{BB962C8B-B14F-4D97-AF65-F5344CB8AC3E}">
        <p14:creationId xmlns:p14="http://schemas.microsoft.com/office/powerpoint/2010/main" val="100013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fld id="{8E6B44CA-21FD-41B2-AB93-2FD828348DBC}" type="slidenum">
              <a:rPr lang="en-US" altLang="en-US"/>
              <a:pPr/>
              <a:t>‹#›</a:t>
            </a:fld>
            <a:endParaRPr lang="en-US" altLang="en-US"/>
          </a:p>
        </p:txBody>
      </p:sp>
    </p:spTree>
    <p:extLst>
      <p:ext uri="{BB962C8B-B14F-4D97-AF65-F5344CB8AC3E}">
        <p14:creationId xmlns:p14="http://schemas.microsoft.com/office/powerpoint/2010/main" val="1396129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fld id="{00E020D5-55DA-4DD5-A335-51D4975E21EA}" type="slidenum">
              <a:rPr lang="en-US" altLang="en-US"/>
              <a:pPr/>
              <a:t>‹#›</a:t>
            </a:fld>
            <a:endParaRPr lang="en-US" altLang="en-US"/>
          </a:p>
        </p:txBody>
      </p:sp>
    </p:spTree>
    <p:extLst>
      <p:ext uri="{BB962C8B-B14F-4D97-AF65-F5344CB8AC3E}">
        <p14:creationId xmlns:p14="http://schemas.microsoft.com/office/powerpoint/2010/main" val="2853206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66E40193-149F-40B5-981A-137D5DCB7A47}" type="slidenum">
              <a:rPr lang="en-US" altLang="en-US"/>
              <a:pPr/>
              <a:t>‹#›</a:t>
            </a:fld>
            <a:endParaRPr lang="en-US" altLang="en-US"/>
          </a:p>
        </p:txBody>
      </p:sp>
    </p:spTree>
    <p:extLst>
      <p:ext uri="{BB962C8B-B14F-4D97-AF65-F5344CB8AC3E}">
        <p14:creationId xmlns:p14="http://schemas.microsoft.com/office/powerpoint/2010/main" val="388904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2DBFA9F7-C0EF-4AE6-974A-8948CE8D7C1C}" type="slidenum">
              <a:rPr lang="en-US" altLang="en-US"/>
              <a:pPr/>
              <a:t>‹#›</a:t>
            </a:fld>
            <a:endParaRPr lang="en-US" altLang="en-US"/>
          </a:p>
        </p:txBody>
      </p:sp>
    </p:spTree>
    <p:extLst>
      <p:ext uri="{BB962C8B-B14F-4D97-AF65-F5344CB8AC3E}">
        <p14:creationId xmlns:p14="http://schemas.microsoft.com/office/powerpoint/2010/main" val="1463078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US"/>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US"/>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A570EA6C-9457-45A3-B4F0-014185FABA64}" type="slidenum">
              <a:rPr lang="en-US" altLang="en-US"/>
              <a:pPr/>
              <a:t>‹#›</a:t>
            </a:fld>
            <a:endParaRPr lang="en-US" alt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175" r:id="rId1"/>
    <p:sldLayoutId id="2147484163" r:id="rId2"/>
    <p:sldLayoutId id="214748416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 id="2147484173" r:id="rId12"/>
    <p:sldLayoutId id="2147484174" r:id="rId13"/>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10.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xml"/><Relationship Id="rId7" Type="http://schemas.openxmlformats.org/officeDocument/2006/relationships/oleObject" Target="../embeddings/oleObject1.bin"/><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9.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0.xml"/><Relationship Id="rId5" Type="http://schemas.openxmlformats.org/officeDocument/2006/relationships/image" Target="../media/image8.jpeg"/><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9.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naspa.org/regions/regioniii/Professional%20Competency.pdf" TargetMode="Externa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image" Target="../media/image11.jpeg"/><Relationship Id="rId4" Type="http://schemas.openxmlformats.org/officeDocument/2006/relationships/image" Target="../media/image10.pn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11.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1.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tags" Target="../tags/tag35.xml"/><Relationship Id="rId5" Type="http://schemas.openxmlformats.org/officeDocument/2006/relationships/image" Target="../media/image12.jpeg"/><Relationship Id="rId4" Type="http://schemas.openxmlformats.org/officeDocument/2006/relationships/hyperlink" Target="mailto:nathan.lindsay@umontana.edu"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2" Type="http://schemas.openxmlformats.org/officeDocument/2006/relationships/hyperlink" Target="http://www.acpa.nche.edu/ask-standards-booklet"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114800" y="1219200"/>
            <a:ext cx="4800600" cy="2209800"/>
          </a:xfrm>
        </p:spPr>
        <p:txBody>
          <a:bodyPr/>
          <a:lstStyle/>
          <a:p>
            <a:pPr algn="ctr"/>
            <a:r>
              <a:rPr lang="en-US" altLang="en-US" sz="4000" u="sng" smtClean="0"/>
              <a:t>A Toolkit of Assessment Methods</a:t>
            </a:r>
            <a:r>
              <a:rPr lang="en-US" altLang="en-US" sz="4000" smtClean="0"/>
              <a:t>: </a:t>
            </a:r>
            <a:r>
              <a:rPr lang="en-US" altLang="en-US" sz="2800" smtClean="0"/>
              <a:t>Multiple Approaches for Collecting Meaningful Data</a:t>
            </a:r>
            <a:r>
              <a:rPr lang="en-US" altLang="en-US" sz="3600" smtClean="0"/>
              <a:t/>
            </a:r>
            <a:br>
              <a:rPr lang="en-US" altLang="en-US" sz="3600" smtClean="0"/>
            </a:br>
            <a:r>
              <a:rPr lang="en-US" altLang="en-US" sz="4000" smtClean="0"/>
              <a:t> </a:t>
            </a:r>
          </a:p>
        </p:txBody>
      </p:sp>
      <p:sp>
        <p:nvSpPr>
          <p:cNvPr id="3075" name="Rectangle 3"/>
          <p:cNvSpPr>
            <a:spLocks noGrp="1" noChangeArrowheads="1"/>
          </p:cNvSpPr>
          <p:nvPr>
            <p:ph type="subTitle" idx="1"/>
          </p:nvPr>
        </p:nvSpPr>
        <p:spPr>
          <a:xfrm>
            <a:off x="1371600" y="3810000"/>
            <a:ext cx="6858000" cy="1600200"/>
          </a:xfrm>
        </p:spPr>
        <p:txBody>
          <a:bodyPr/>
          <a:lstStyle/>
          <a:p>
            <a:pPr eaLnBrk="1" hangingPunct="1"/>
            <a:endParaRPr lang="en-US" altLang="en-US" sz="2400" dirty="0" smtClean="0"/>
          </a:p>
          <a:p>
            <a:pPr eaLnBrk="1" hangingPunct="1"/>
            <a:r>
              <a:rPr lang="en-US" altLang="en-US" sz="3200" dirty="0" smtClean="0"/>
              <a:t>Nathan Lindsay, Ph.D.</a:t>
            </a:r>
            <a:br>
              <a:rPr lang="en-US" altLang="en-US" sz="3200" dirty="0" smtClean="0"/>
            </a:br>
            <a:endParaRPr lang="en-US" altLang="en-US" sz="1600" dirty="0" smtClean="0"/>
          </a:p>
          <a:p>
            <a:pPr eaLnBrk="1" hangingPunct="1"/>
            <a:r>
              <a:rPr lang="en-US" altLang="en-US" sz="2400" dirty="0" smtClean="0"/>
              <a:t>University of Montana</a:t>
            </a:r>
            <a:br>
              <a:rPr lang="en-US" altLang="en-US" sz="2400" dirty="0" smtClean="0"/>
            </a:br>
            <a:r>
              <a:rPr lang="en-US" altLang="en-US" sz="2400" dirty="0" smtClean="0"/>
              <a:t>September 22, 2014</a:t>
            </a:r>
          </a:p>
        </p:txBody>
      </p:sp>
      <p:pic>
        <p:nvPicPr>
          <p:cNvPr id="307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8200" y="838200"/>
            <a:ext cx="2970213"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z="4000" smtClean="0"/>
              <a:t>SWOT Analysis of Assessment</a:t>
            </a:r>
          </a:p>
        </p:txBody>
      </p:sp>
      <p:graphicFrame>
        <p:nvGraphicFramePr>
          <p:cNvPr id="7" name="Content Placeholder 6"/>
          <p:cNvGraphicFramePr>
            <a:graphicFrameLocks noGrp="1"/>
          </p:cNvGraphicFramePr>
          <p:nvPr>
            <p:ph sz="half" idx="1"/>
          </p:nvPr>
        </p:nvGraphicFramePr>
        <p:xfrm>
          <a:off x="685800" y="1600200"/>
          <a:ext cx="4648200" cy="4600015"/>
        </p:xfrm>
        <a:graphic>
          <a:graphicData uri="http://schemas.openxmlformats.org/drawingml/2006/table">
            <a:tbl>
              <a:tblPr firstRow="1" firstCol="1" bandRow="1"/>
              <a:tblGrid>
                <a:gridCol w="943651"/>
                <a:gridCol w="1850213"/>
                <a:gridCol w="1854336"/>
              </a:tblGrid>
              <a:tr h="455812">
                <a:tc>
                  <a:txBody>
                    <a:bodyPr/>
                    <a:lstStyle/>
                    <a:p>
                      <a:pPr algn="ctr"/>
                      <a:r>
                        <a:rPr lang="en-US" sz="1400" dirty="0">
                          <a:effectLst/>
                          <a:latin typeface="Calibri"/>
                          <a:cs typeface="Times New Roman"/>
                        </a:rPr>
                        <a:t> </a:t>
                      </a:r>
                      <a:endParaRPr lang="en-US" sz="1000" dirty="0">
                        <a:effectLst/>
                        <a:latin typeface="Calibri"/>
                        <a:cs typeface="Times New Roman"/>
                      </a:endParaRPr>
                    </a:p>
                  </a:txBody>
                  <a:tcPr marL="60798" marR="60798" marT="0" marB="0" anchor="ctr">
                    <a:lnL>
                      <a:noFill/>
                    </a:lnL>
                    <a:lnR>
                      <a:noFill/>
                    </a:lnR>
                    <a:lnT>
                      <a:noFill/>
                    </a:lnT>
                    <a:lnB>
                      <a:noFill/>
                    </a:lnB>
                    <a:solidFill>
                      <a:srgbClr val="FFFFFF"/>
                    </a:solidFill>
                  </a:tcPr>
                </a:tc>
                <a:tc gridSpan="2">
                  <a:txBody>
                    <a:bodyPr/>
                    <a:lstStyle/>
                    <a:p>
                      <a:pPr algn="ctr"/>
                      <a:r>
                        <a:rPr lang="en-US" sz="2000">
                          <a:effectLst/>
                          <a:latin typeface="Calibri"/>
                          <a:cs typeface="Times New Roman"/>
                        </a:rPr>
                        <a:t>SWOT Analysis Chart</a:t>
                      </a:r>
                      <a:endParaRPr lang="en-US" sz="1000">
                        <a:effectLst/>
                        <a:latin typeface="Calibri"/>
                        <a:cs typeface="Times New Roman"/>
                      </a:endParaRPr>
                    </a:p>
                  </a:txBody>
                  <a:tcPr marL="60798" marR="60798"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546974">
                <a:tc>
                  <a:txBody>
                    <a:bodyPr/>
                    <a:lstStyle/>
                    <a:p>
                      <a:pPr algn="ctr"/>
                      <a:r>
                        <a:rPr lang="en-US" sz="1400">
                          <a:effectLst/>
                          <a:latin typeface="Calibri"/>
                          <a:cs typeface="Times New Roman"/>
                        </a:rPr>
                        <a:t> </a:t>
                      </a:r>
                      <a:endParaRPr lang="en-US" sz="1000">
                        <a:effectLst/>
                        <a:latin typeface="Calibri"/>
                        <a:cs typeface="Times New Roman"/>
                      </a:endParaRPr>
                    </a:p>
                  </a:txBody>
                  <a:tcPr marL="60798" marR="60798"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r>
                        <a:rPr lang="en-US" sz="1400">
                          <a:effectLst/>
                          <a:latin typeface="Calibri"/>
                          <a:cs typeface="Times New Roman"/>
                        </a:rPr>
                        <a:t>Helpful</a:t>
                      </a:r>
                      <a:endParaRPr lang="en-US" sz="1000">
                        <a:effectLst/>
                        <a:latin typeface="Calibri"/>
                        <a:cs typeface="Times New Roman"/>
                      </a:endParaRPr>
                    </a:p>
                    <a:p>
                      <a:pPr algn="ctr"/>
                      <a:r>
                        <a:rPr lang="en-US" sz="1000">
                          <a:effectLst/>
                          <a:latin typeface="Calibri"/>
                          <a:cs typeface="Times New Roman"/>
                        </a:rPr>
                        <a:t>to achieving the objective</a:t>
                      </a: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r>
                        <a:rPr lang="en-US" sz="1400">
                          <a:effectLst/>
                          <a:latin typeface="Calibri"/>
                          <a:cs typeface="Times New Roman"/>
                        </a:rPr>
                        <a:t>Harmful</a:t>
                      </a:r>
                      <a:endParaRPr lang="en-US" sz="1000">
                        <a:effectLst/>
                        <a:latin typeface="Calibri"/>
                        <a:cs typeface="Times New Roman"/>
                      </a:endParaRPr>
                    </a:p>
                    <a:p>
                      <a:pPr algn="ctr"/>
                      <a:r>
                        <a:rPr lang="en-US" sz="1000">
                          <a:effectLst/>
                          <a:latin typeface="Calibri"/>
                          <a:cs typeface="Times New Roman"/>
                        </a:rPr>
                        <a:t>to achieving the objective</a:t>
                      </a: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1787249">
                <a:tc>
                  <a:txBody>
                    <a:bodyPr/>
                    <a:lstStyle/>
                    <a:p>
                      <a:pPr marL="71755" marR="71755" algn="ctr">
                        <a:spcBef>
                          <a:spcPts val="0"/>
                        </a:spcBef>
                        <a:spcAft>
                          <a:spcPts val="0"/>
                        </a:spcAft>
                      </a:pPr>
                      <a:r>
                        <a:rPr lang="en-US" sz="1400">
                          <a:effectLst/>
                          <a:latin typeface="Calibri"/>
                          <a:cs typeface="Times New Roman"/>
                        </a:rPr>
                        <a:t>Internal origin</a:t>
                      </a:r>
                      <a:endParaRPr lang="en-US" sz="1000">
                        <a:effectLst/>
                        <a:latin typeface="Calibri"/>
                        <a:cs typeface="Times New Roman"/>
                      </a:endParaRPr>
                    </a:p>
                    <a:p>
                      <a:pPr marL="71755" marR="71755" algn="ctr">
                        <a:spcBef>
                          <a:spcPts val="0"/>
                        </a:spcBef>
                        <a:spcAft>
                          <a:spcPts val="0"/>
                        </a:spcAft>
                      </a:pPr>
                      <a:r>
                        <a:rPr lang="en-US" sz="1000">
                          <a:effectLst/>
                          <a:latin typeface="Calibri"/>
                          <a:cs typeface="Times New Roman"/>
                        </a:rPr>
                        <a:t>(attributes of the organization)</a:t>
                      </a:r>
                    </a:p>
                  </a:txBody>
                  <a:tcPr marL="60798" marR="6079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r>
                        <a:rPr lang="en-US" sz="1400">
                          <a:effectLst/>
                          <a:latin typeface="Calibri"/>
                          <a:cs typeface="Times New Roman"/>
                        </a:rPr>
                        <a:t>Strengths</a:t>
                      </a:r>
                      <a:endParaRPr lang="en-US" sz="100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r>
                        <a:rPr lang="en-US" sz="1400" dirty="0">
                          <a:effectLst/>
                          <a:latin typeface="Calibri"/>
                          <a:cs typeface="Times New Roman"/>
                        </a:rPr>
                        <a:t>Weaknesses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1809980">
                <a:tc>
                  <a:txBody>
                    <a:bodyPr/>
                    <a:lstStyle/>
                    <a:p>
                      <a:pPr marL="71755" marR="71755" algn="ctr">
                        <a:spcBef>
                          <a:spcPts val="0"/>
                        </a:spcBef>
                        <a:spcAft>
                          <a:spcPts val="0"/>
                        </a:spcAft>
                      </a:pPr>
                      <a:r>
                        <a:rPr lang="en-US" sz="1400">
                          <a:effectLst/>
                          <a:latin typeface="Calibri"/>
                          <a:cs typeface="Times New Roman"/>
                        </a:rPr>
                        <a:t>External origin</a:t>
                      </a:r>
                      <a:endParaRPr lang="en-US" sz="1000">
                        <a:effectLst/>
                        <a:latin typeface="Calibri"/>
                        <a:cs typeface="Times New Roman"/>
                      </a:endParaRPr>
                    </a:p>
                    <a:p>
                      <a:pPr marL="71755" marR="71755" algn="ctr">
                        <a:spcBef>
                          <a:spcPts val="0"/>
                        </a:spcBef>
                        <a:spcAft>
                          <a:spcPts val="0"/>
                        </a:spcAft>
                      </a:pPr>
                      <a:r>
                        <a:rPr lang="en-US" sz="1000">
                          <a:effectLst/>
                          <a:latin typeface="Calibri"/>
                          <a:cs typeface="Times New Roman"/>
                        </a:rPr>
                        <a:t>(attributes of the environment)</a:t>
                      </a:r>
                    </a:p>
                  </a:txBody>
                  <a:tcPr marL="60798" marR="6079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r>
                        <a:rPr lang="en-US" sz="1400" dirty="0">
                          <a:effectLst/>
                          <a:latin typeface="Calibri"/>
                          <a:cs typeface="Times New Roman"/>
                        </a:rPr>
                        <a:t>Opportunities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r>
                        <a:rPr lang="en-US" sz="1400" dirty="0">
                          <a:effectLst/>
                          <a:latin typeface="Calibri"/>
                          <a:cs typeface="Times New Roman"/>
                        </a:rPr>
                        <a:t>Threats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r>
            </a:tbl>
          </a:graphicData>
        </a:graphic>
      </p:graphicFrame>
      <p:sp>
        <p:nvSpPr>
          <p:cNvPr id="14340" name="Content Placeholder 3"/>
          <p:cNvSpPr>
            <a:spLocks noGrp="1"/>
          </p:cNvSpPr>
          <p:nvPr>
            <p:ph sz="half" idx="2"/>
          </p:nvPr>
        </p:nvSpPr>
        <p:spPr>
          <a:xfrm>
            <a:off x="5410200" y="1946275"/>
            <a:ext cx="3505200" cy="4530725"/>
          </a:xfrm>
        </p:spPr>
        <p:txBody>
          <a:bodyPr/>
          <a:lstStyle/>
          <a:p>
            <a:r>
              <a:rPr lang="en-US" altLang="en-US" smtClean="0"/>
              <a:t>Provides a forum for staff to voice their concerns.</a:t>
            </a:r>
          </a:p>
          <a:p>
            <a:r>
              <a:rPr lang="en-US" altLang="en-US" smtClean="0"/>
              <a:t>Provides potential solutions for challenges and a roadmap for future assessment initiatives.</a:t>
            </a:r>
          </a:p>
          <a:p>
            <a:endParaRPr lang="en-US" altLang="en-US" smtClean="0"/>
          </a:p>
        </p:txBody>
      </p:sp>
    </p:spTree>
    <p:extLst>
      <p:ext uri="{BB962C8B-B14F-4D97-AF65-F5344CB8AC3E}">
        <p14:creationId xmlns:p14="http://schemas.microsoft.com/office/powerpoint/2010/main" val="2194797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3600" smtClean="0"/>
              <a:t>Tracking Numbers: Data on Students’ Use of Service Areas (UNCW)</a:t>
            </a:r>
          </a:p>
        </p:txBody>
      </p:sp>
      <p:graphicFrame>
        <p:nvGraphicFramePr>
          <p:cNvPr id="3" name="Chart 2"/>
          <p:cNvGraphicFramePr>
            <a:graphicFrameLocks/>
          </p:cNvGraphicFramePr>
          <p:nvPr/>
        </p:nvGraphicFramePr>
        <p:xfrm>
          <a:off x="1190624" y="1938337"/>
          <a:ext cx="7343775" cy="4157663"/>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876300" y="838200"/>
            <a:ext cx="7772400" cy="381000"/>
          </a:xfrm>
        </p:spPr>
        <p:txBody>
          <a:bodyPr/>
          <a:lstStyle/>
          <a:p>
            <a:r>
              <a:rPr lang="en-US" altLang="en-US" sz="5400" smtClean="0"/>
              <a:t>Can dogs talk?  </a:t>
            </a:r>
            <a:r>
              <a:rPr lang="en-US" altLang="en-US" smtClean="0"/>
              <a:t/>
            </a:r>
            <a:br>
              <a:rPr lang="en-US" altLang="en-US" smtClean="0"/>
            </a:br>
            <a:endParaRPr lang="en-US" altLang="en-US" smtClean="0"/>
          </a:p>
        </p:txBody>
      </p:sp>
      <p:pic>
        <p:nvPicPr>
          <p:cNvPr id="12291" name="Picture 2" descr="Blinky_Dog.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676400"/>
            <a:ext cx="4495800" cy="493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ea typeface="MS PGothic" pitchFamily="34" charset="-128"/>
              </a:rPr>
              <a:t>What are Learning Outcomes?</a:t>
            </a:r>
          </a:p>
        </p:txBody>
      </p:sp>
      <p:sp>
        <p:nvSpPr>
          <p:cNvPr id="20483" name="Rectangle 3"/>
          <p:cNvSpPr>
            <a:spLocks noGrp="1" noChangeArrowheads="1"/>
          </p:cNvSpPr>
          <p:nvPr>
            <p:ph type="body" idx="1"/>
          </p:nvPr>
        </p:nvSpPr>
        <p:spPr>
          <a:xfrm>
            <a:off x="762000" y="1600200"/>
            <a:ext cx="8153400" cy="4530725"/>
          </a:xfrm>
        </p:spPr>
        <p:txBody>
          <a:bodyPr/>
          <a:lstStyle/>
          <a:p>
            <a:pPr>
              <a:buFont typeface="Wingdings" pitchFamily="2" charset="2"/>
              <a:buNone/>
            </a:pPr>
            <a:r>
              <a:rPr lang="en-US" altLang="en-US" sz="3200" smtClean="0">
                <a:ea typeface="MS PGothic" pitchFamily="34" charset="-128"/>
              </a:rPr>
              <a:t>   </a:t>
            </a:r>
            <a:r>
              <a:rPr lang="en-US" altLang="en-US" sz="3600" smtClean="0">
                <a:ea typeface="MS PGothic" pitchFamily="34" charset="-128"/>
              </a:rPr>
              <a:t>Learning outcomes are what </a:t>
            </a:r>
            <a:r>
              <a:rPr lang="en-US" altLang="en-US" sz="3600" i="1" smtClean="0">
                <a:ea typeface="MS PGothic" pitchFamily="34" charset="-128"/>
              </a:rPr>
              <a:t>students</a:t>
            </a:r>
            <a:r>
              <a:rPr lang="en-US" altLang="en-US" sz="3600" smtClean="0">
                <a:ea typeface="MS PGothic" pitchFamily="34" charset="-128"/>
              </a:rPr>
              <a:t> are expected to </a:t>
            </a:r>
            <a:r>
              <a:rPr lang="en-US" altLang="en-US" sz="3600" i="1" smtClean="0">
                <a:ea typeface="MS PGothic" pitchFamily="34" charset="-128"/>
              </a:rPr>
              <a:t>demonstrate</a:t>
            </a:r>
            <a:r>
              <a:rPr lang="en-US" altLang="en-US" sz="3600" smtClean="0">
                <a:ea typeface="MS PGothic" pitchFamily="34" charset="-128"/>
              </a:rPr>
              <a:t> in terms of </a:t>
            </a:r>
            <a:r>
              <a:rPr lang="en-US" altLang="en-US" sz="3600" smtClean="0">
                <a:solidFill>
                  <a:srgbClr val="FF5050"/>
                </a:solidFill>
                <a:ea typeface="MS PGothic" pitchFamily="34" charset="-128"/>
              </a:rPr>
              <a:t>knowledge</a:t>
            </a:r>
            <a:r>
              <a:rPr lang="en-US" altLang="en-US" sz="3600" smtClean="0">
                <a:ea typeface="MS PGothic" pitchFamily="34" charset="-128"/>
              </a:rPr>
              <a:t>, </a:t>
            </a:r>
            <a:r>
              <a:rPr lang="en-US" altLang="en-US" sz="3600" smtClean="0">
                <a:solidFill>
                  <a:srgbClr val="FF5050"/>
                </a:solidFill>
                <a:ea typeface="MS PGothic" pitchFamily="34" charset="-128"/>
              </a:rPr>
              <a:t>skills</a:t>
            </a:r>
            <a:r>
              <a:rPr lang="en-US" altLang="en-US" sz="3600" smtClean="0">
                <a:ea typeface="MS PGothic" pitchFamily="34" charset="-128"/>
              </a:rPr>
              <a:t>, and </a:t>
            </a:r>
            <a:r>
              <a:rPr lang="en-US" altLang="en-US" sz="3600" smtClean="0">
                <a:solidFill>
                  <a:srgbClr val="FF5050"/>
                </a:solidFill>
                <a:ea typeface="MS PGothic" pitchFamily="34" charset="-128"/>
              </a:rPr>
              <a:t>attitudes</a:t>
            </a:r>
            <a:r>
              <a:rPr lang="en-US" altLang="en-US" sz="3600" smtClean="0">
                <a:ea typeface="MS PGothic" pitchFamily="34" charset="-128"/>
              </a:rPr>
              <a:t> upon </a:t>
            </a:r>
            <a:r>
              <a:rPr lang="en-US" altLang="en-US" sz="3600" u="sng" smtClean="0">
                <a:ea typeface="MS PGothic" pitchFamily="34" charset="-128"/>
              </a:rPr>
              <a:t>completion</a:t>
            </a:r>
            <a:r>
              <a:rPr lang="en-US" altLang="en-US" sz="3600" smtClean="0">
                <a:ea typeface="MS PGothic" pitchFamily="34" charset="-128"/>
              </a:rPr>
              <a:t> of a program, course, or activity.</a:t>
            </a:r>
            <a:br>
              <a:rPr lang="en-US" altLang="en-US" sz="3600" smtClean="0">
                <a:ea typeface="MS PGothic" pitchFamily="34" charset="-128"/>
              </a:rPr>
            </a:br>
            <a:endParaRPr lang="en-US" altLang="en-US" sz="1400" smtClean="0">
              <a:ea typeface="MS PGothic" pitchFamily="34" charset="-128"/>
            </a:endParaRPr>
          </a:p>
          <a:p>
            <a:pPr algn="ctr">
              <a:buFont typeface="Wingdings" pitchFamily="2" charset="2"/>
              <a:buNone/>
            </a:pPr>
            <a:r>
              <a:rPr lang="en-US" altLang="en-US" smtClean="0">
                <a:ea typeface="MS PGothic" pitchFamily="34" charset="-128"/>
              </a:rPr>
              <a:t>** To change the culture, focus on learning!!**</a:t>
            </a:r>
          </a:p>
          <a:p>
            <a:pPr algn="ctr">
              <a:buFont typeface="Wingdings" pitchFamily="2" charset="2"/>
              <a:buNone/>
            </a:pPr>
            <a:r>
              <a:rPr lang="en-US" altLang="en-US" smtClean="0">
                <a:ea typeface="MS PGothic" pitchFamily="34" charset="-128"/>
              </a:rPr>
              <a:t>1. How can we help our students learn? </a:t>
            </a:r>
            <a:br>
              <a:rPr lang="en-US" altLang="en-US" smtClean="0">
                <a:ea typeface="MS PGothic" pitchFamily="34" charset="-128"/>
              </a:rPr>
            </a:br>
            <a:r>
              <a:rPr lang="en-US" altLang="en-US" smtClean="0">
                <a:ea typeface="MS PGothic" pitchFamily="34" charset="-128"/>
              </a:rPr>
              <a:t>2. What is best for our students?</a:t>
            </a:r>
          </a:p>
          <a:p>
            <a:pPr>
              <a:buFont typeface="Wingdings" pitchFamily="2" charset="2"/>
              <a:buNone/>
            </a:pPr>
            <a:endParaRPr lang="en-US" altLang="en-US" smtClean="0">
              <a:ea typeface="MS PGothic" pitchFamily="34" charset="-128"/>
            </a:endParaRPr>
          </a:p>
        </p:txBody>
      </p:sp>
    </p:spTree>
    <p:extLst>
      <p:ext uri="{BB962C8B-B14F-4D97-AF65-F5344CB8AC3E}">
        <p14:creationId xmlns:p14="http://schemas.microsoft.com/office/powerpoint/2010/main" val="1082339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3600" smtClean="0"/>
              <a:t>Learning Outcomes in Student Affairs</a:t>
            </a:r>
          </a:p>
        </p:txBody>
      </p:sp>
      <p:sp>
        <p:nvSpPr>
          <p:cNvPr id="3" name="Content Placeholder 2"/>
          <p:cNvSpPr>
            <a:spLocks noGrp="1"/>
          </p:cNvSpPr>
          <p:nvPr>
            <p:ph idx="1"/>
          </p:nvPr>
        </p:nvSpPr>
        <p:spPr>
          <a:xfrm>
            <a:off x="914400" y="1752600"/>
            <a:ext cx="7772400" cy="4530725"/>
          </a:xfrm>
        </p:spPr>
        <p:txBody>
          <a:bodyPr/>
          <a:lstStyle/>
          <a:p>
            <a:pPr marL="0" indent="0">
              <a:buFont typeface="Wingdings" panose="05000000000000000000" pitchFamily="2" charset="2"/>
              <a:buNone/>
              <a:defRPr/>
            </a:pPr>
            <a:r>
              <a:rPr lang="en-US" dirty="0" smtClean="0"/>
              <a:t>Learning outcomes are the knowledge, skills, and values we want our students to have:</a:t>
            </a:r>
          </a:p>
          <a:p>
            <a:pPr>
              <a:spcAft>
                <a:spcPts val="600"/>
              </a:spcAft>
              <a:defRPr/>
            </a:pPr>
            <a:r>
              <a:rPr lang="en-US" dirty="0" smtClean="0"/>
              <a:t>Personal Responsibility </a:t>
            </a:r>
          </a:p>
          <a:p>
            <a:pPr>
              <a:spcAft>
                <a:spcPts val="600"/>
              </a:spcAft>
              <a:defRPr/>
            </a:pPr>
            <a:r>
              <a:rPr lang="en-US" dirty="0" smtClean="0"/>
              <a:t>Communication Skills</a:t>
            </a:r>
          </a:p>
          <a:p>
            <a:pPr>
              <a:spcAft>
                <a:spcPts val="600"/>
              </a:spcAft>
              <a:defRPr/>
            </a:pPr>
            <a:r>
              <a:rPr lang="en-US" dirty="0" smtClean="0"/>
              <a:t>Technology and Information Literacy</a:t>
            </a:r>
          </a:p>
          <a:p>
            <a:pPr>
              <a:spcAft>
                <a:spcPts val="600"/>
              </a:spcAft>
              <a:defRPr/>
            </a:pPr>
            <a:r>
              <a:rPr lang="en-US" dirty="0" smtClean="0"/>
              <a:t>Culture and Diversity</a:t>
            </a:r>
          </a:p>
          <a:p>
            <a:pPr>
              <a:spcAft>
                <a:spcPts val="600"/>
              </a:spcAft>
              <a:defRPr/>
            </a:pPr>
            <a:r>
              <a:rPr lang="en-US" dirty="0" smtClean="0"/>
              <a:t>Civic and Community Engagement</a:t>
            </a:r>
          </a:p>
          <a:p>
            <a:pPr>
              <a:defRPr/>
            </a:pPr>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8229600" cy="1524000"/>
          </a:xfrm>
        </p:spPr>
        <p:txBody>
          <a:bodyPr/>
          <a:lstStyle/>
          <a:p>
            <a:pPr eaLnBrk="1" hangingPunct="1"/>
            <a:r>
              <a:rPr lang="en-US" altLang="en-US" smtClean="0"/>
              <a:t>Personal Responsibility </a:t>
            </a:r>
          </a:p>
        </p:txBody>
      </p:sp>
      <p:sp>
        <p:nvSpPr>
          <p:cNvPr id="8195" name="Rectangle 3"/>
          <p:cNvSpPr>
            <a:spLocks noGrp="1" noChangeArrowheads="1"/>
          </p:cNvSpPr>
          <p:nvPr>
            <p:ph sz="quarter" idx="1"/>
          </p:nvPr>
        </p:nvSpPr>
        <p:spPr>
          <a:xfrm>
            <a:off x="838200" y="1447800"/>
            <a:ext cx="7696200" cy="4724400"/>
          </a:xfrm>
        </p:spPr>
        <p:txBody>
          <a:bodyPr/>
          <a:lstStyle/>
          <a:p>
            <a:pPr eaLnBrk="1" hangingPunct="1">
              <a:lnSpc>
                <a:spcPct val="90000"/>
              </a:lnSpc>
              <a:buFont typeface="Wingdings 2" pitchFamily="18" charset="2"/>
              <a:buNone/>
              <a:defRPr/>
            </a:pPr>
            <a:endParaRPr lang="en-US" sz="1000" dirty="0" smtClean="0">
              <a:solidFill>
                <a:srgbClr val="FF0000"/>
              </a:solidFill>
            </a:endParaRPr>
          </a:p>
          <a:p>
            <a:pPr marL="342900" lvl="2" indent="-342900" eaLnBrk="1" hangingPunct="1">
              <a:lnSpc>
                <a:spcPct val="90000"/>
              </a:lnSpc>
              <a:buSzPct val="90000"/>
              <a:defRPr/>
            </a:pPr>
            <a:r>
              <a:rPr lang="en-US" sz="2400" dirty="0" smtClean="0">
                <a:ea typeface="+mn-ea"/>
                <a:cs typeface="+mn-cs"/>
              </a:rPr>
              <a:t>Students will be able to identify a challenge, formulate solutions, and select an appropriate outcome that meets their needs or resolves a conflict</a:t>
            </a:r>
          </a:p>
          <a:p>
            <a:pPr marL="342900" lvl="2" indent="-342900" eaLnBrk="1" hangingPunct="1">
              <a:lnSpc>
                <a:spcPct val="90000"/>
              </a:lnSpc>
              <a:buSzPct val="90000"/>
              <a:defRPr/>
            </a:pPr>
            <a:r>
              <a:rPr lang="en-US" sz="2400" dirty="0" smtClean="0">
                <a:ea typeface="+mn-ea"/>
                <a:cs typeface="+mn-cs"/>
              </a:rPr>
              <a:t>Students will demonstrate knowledge of the code of conduct</a:t>
            </a:r>
          </a:p>
          <a:p>
            <a:pPr marL="342900" lvl="2" indent="-342900" eaLnBrk="1" hangingPunct="1">
              <a:lnSpc>
                <a:spcPct val="90000"/>
              </a:lnSpc>
              <a:buSzPct val="90000"/>
              <a:defRPr/>
            </a:pPr>
            <a:r>
              <a:rPr lang="en-US" sz="2400" dirty="0" smtClean="0">
                <a:ea typeface="+mn-ea"/>
                <a:cs typeface="+mn-cs"/>
              </a:rPr>
              <a:t>Students will be able to recognize the effects of their behavior on oneself, on others, and on the community</a:t>
            </a:r>
          </a:p>
          <a:p>
            <a:pPr marL="342900" lvl="2" indent="-342900" eaLnBrk="1" hangingPunct="1">
              <a:lnSpc>
                <a:spcPct val="90000"/>
              </a:lnSpc>
              <a:buSzPct val="90000"/>
              <a:defRPr/>
            </a:pPr>
            <a:r>
              <a:rPr lang="en-US" sz="2400" dirty="0" smtClean="0">
                <a:ea typeface="+mn-ea"/>
                <a:cs typeface="+mn-cs"/>
              </a:rPr>
              <a:t>Students will be able to set life goals and identify and use specific campus and community resources to articulate the steps needed to reach these goals</a:t>
            </a:r>
          </a:p>
          <a:p>
            <a:pPr marL="342900" lvl="2" indent="-342900" eaLnBrk="1" hangingPunct="1">
              <a:lnSpc>
                <a:spcPct val="90000"/>
              </a:lnSpc>
              <a:buSzPct val="90000"/>
              <a:defRPr/>
            </a:pPr>
            <a:r>
              <a:rPr lang="en-US" sz="2400" dirty="0" smtClean="0">
                <a:ea typeface="+mn-ea"/>
                <a:cs typeface="+mn-cs"/>
              </a:rPr>
              <a:t>Students can identify methods and resources to maintain their fiscal wellness</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8229600" cy="1524000"/>
          </a:xfrm>
        </p:spPr>
        <p:txBody>
          <a:bodyPr/>
          <a:lstStyle/>
          <a:p>
            <a:pPr eaLnBrk="1" hangingPunct="1"/>
            <a:r>
              <a:rPr lang="en-US" altLang="en-US" smtClean="0"/>
              <a:t>Personal Responsibility (cont.) </a:t>
            </a:r>
          </a:p>
        </p:txBody>
      </p:sp>
      <p:sp>
        <p:nvSpPr>
          <p:cNvPr id="8195" name="Rectangle 3"/>
          <p:cNvSpPr>
            <a:spLocks noGrp="1" noChangeArrowheads="1"/>
          </p:cNvSpPr>
          <p:nvPr>
            <p:ph sz="quarter" idx="1"/>
          </p:nvPr>
        </p:nvSpPr>
        <p:spPr>
          <a:xfrm>
            <a:off x="838200" y="1447800"/>
            <a:ext cx="7696200" cy="4724400"/>
          </a:xfrm>
        </p:spPr>
        <p:txBody>
          <a:bodyPr/>
          <a:lstStyle/>
          <a:p>
            <a:pPr eaLnBrk="1" hangingPunct="1">
              <a:lnSpc>
                <a:spcPct val="90000"/>
              </a:lnSpc>
              <a:buFont typeface="Wingdings 2" pitchFamily="18" charset="2"/>
              <a:buNone/>
              <a:defRPr/>
            </a:pPr>
            <a:endParaRPr lang="en-US" sz="1000" dirty="0" smtClean="0">
              <a:solidFill>
                <a:srgbClr val="FF0000"/>
              </a:solidFill>
            </a:endParaRPr>
          </a:p>
          <a:p>
            <a:pPr marL="342900" lvl="2" indent="-342900" eaLnBrk="1" hangingPunct="1">
              <a:lnSpc>
                <a:spcPct val="90000"/>
              </a:lnSpc>
              <a:buSzPct val="90000"/>
              <a:defRPr/>
            </a:pPr>
            <a:r>
              <a:rPr lang="en-US" sz="2400" dirty="0" smtClean="0">
                <a:ea typeface="+mn-ea"/>
                <a:cs typeface="+mn-cs"/>
              </a:rPr>
              <a:t>Students can use their core values to guide decision making when faced with moral, ethical, or other dilemmas</a:t>
            </a:r>
          </a:p>
          <a:p>
            <a:pPr marL="342900" lvl="2" indent="-342900" eaLnBrk="1" hangingPunct="1">
              <a:lnSpc>
                <a:spcPct val="90000"/>
              </a:lnSpc>
              <a:buSzPct val="90000"/>
              <a:defRPr/>
            </a:pPr>
            <a:r>
              <a:rPr lang="en-US" sz="2400" dirty="0" smtClean="0">
                <a:ea typeface="+mn-ea"/>
                <a:cs typeface="+mn-cs"/>
              </a:rPr>
              <a:t>Students demonstrate leadership knowledge, skills, and abilities</a:t>
            </a:r>
          </a:p>
          <a:p>
            <a:pPr marL="342900" lvl="2" indent="-342900" eaLnBrk="1" hangingPunct="1">
              <a:lnSpc>
                <a:spcPct val="90000"/>
              </a:lnSpc>
              <a:buSzPct val="90000"/>
              <a:defRPr/>
            </a:pPr>
            <a:r>
              <a:rPr lang="en-US" sz="2400" dirty="0" smtClean="0">
                <a:ea typeface="+mn-ea"/>
                <a:cs typeface="+mn-cs"/>
              </a:rPr>
              <a:t>Students demonstrate their ability to integrate concepts of honesty and integrity into self-understanding and interactions with others</a:t>
            </a:r>
          </a:p>
          <a:p>
            <a:pPr marL="342900" lvl="2" indent="-342900" eaLnBrk="1" hangingPunct="1">
              <a:lnSpc>
                <a:spcPct val="90000"/>
              </a:lnSpc>
              <a:buSzPct val="90000"/>
              <a:defRPr/>
            </a:pPr>
            <a:r>
              <a:rPr lang="en-US" sz="2400" dirty="0" smtClean="0">
                <a:ea typeface="+mn-ea"/>
                <a:cs typeface="+mn-cs"/>
              </a:rPr>
              <a:t>Students will be able to set life goals and identify and use specific campus and community resources to articulate the steps needed to reach these goals</a:t>
            </a:r>
          </a:p>
          <a:p>
            <a:pPr marL="342900" lvl="2" indent="-342900" eaLnBrk="1" hangingPunct="1">
              <a:lnSpc>
                <a:spcPct val="90000"/>
              </a:lnSpc>
              <a:buSzPct val="90000"/>
              <a:defRPr/>
            </a:pPr>
            <a:r>
              <a:rPr lang="en-US" sz="2400" dirty="0" smtClean="0">
                <a:ea typeface="+mn-ea"/>
                <a:cs typeface="+mn-cs"/>
              </a:rPr>
              <a:t>Students can identify and use appropriate resources for self-advocacy and </a:t>
            </a:r>
            <a:r>
              <a:rPr lang="en-US" sz="2400" smtClean="0">
                <a:ea typeface="+mn-ea"/>
                <a:cs typeface="+mn-cs"/>
              </a:rPr>
              <a:t>problem solving</a:t>
            </a:r>
            <a:endParaRPr lang="en-US" sz="2400" dirty="0" smtClean="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8229600" cy="1524000"/>
          </a:xfrm>
        </p:spPr>
        <p:txBody>
          <a:bodyPr/>
          <a:lstStyle/>
          <a:p>
            <a:pPr eaLnBrk="1" hangingPunct="1"/>
            <a:r>
              <a:rPr lang="en-US" altLang="en-US" smtClean="0"/>
              <a:t>Ways to Measure </a:t>
            </a:r>
            <a:br>
              <a:rPr lang="en-US" altLang="en-US" smtClean="0"/>
            </a:br>
            <a:r>
              <a:rPr lang="en-US" altLang="en-US" smtClean="0"/>
              <a:t>Personal Responsibility</a:t>
            </a:r>
          </a:p>
        </p:txBody>
      </p:sp>
      <p:sp>
        <p:nvSpPr>
          <p:cNvPr id="8195" name="Rectangle 3"/>
          <p:cNvSpPr>
            <a:spLocks noGrp="1" noChangeArrowheads="1"/>
          </p:cNvSpPr>
          <p:nvPr>
            <p:ph sz="quarter" idx="1"/>
          </p:nvPr>
        </p:nvSpPr>
        <p:spPr>
          <a:xfrm>
            <a:off x="914400" y="1676400"/>
            <a:ext cx="7391400" cy="4724400"/>
          </a:xfrm>
        </p:spPr>
        <p:txBody>
          <a:bodyPr/>
          <a:lstStyle/>
          <a:p>
            <a:pPr eaLnBrk="1" hangingPunct="1">
              <a:lnSpc>
                <a:spcPct val="90000"/>
              </a:lnSpc>
              <a:buFont typeface="Wingdings 2" pitchFamily="18" charset="2"/>
              <a:buNone/>
              <a:defRPr/>
            </a:pPr>
            <a:endParaRPr lang="en-US" sz="1000" dirty="0" smtClean="0">
              <a:solidFill>
                <a:srgbClr val="FF0000"/>
              </a:solidFill>
            </a:endParaRPr>
          </a:p>
          <a:p>
            <a:pPr marL="342900" lvl="2" indent="-342900" eaLnBrk="1" hangingPunct="1">
              <a:lnSpc>
                <a:spcPct val="90000"/>
              </a:lnSpc>
              <a:buSzPct val="90000"/>
              <a:defRPr/>
            </a:pPr>
            <a:r>
              <a:rPr lang="en-US" sz="2400" dirty="0" smtClean="0">
                <a:ea typeface="+mn-ea"/>
                <a:cs typeface="+mn-cs"/>
              </a:rPr>
              <a:t>Report out of data from case management</a:t>
            </a:r>
          </a:p>
          <a:p>
            <a:pPr marL="342900" lvl="2" indent="-342900" eaLnBrk="1" hangingPunct="1">
              <a:lnSpc>
                <a:spcPct val="90000"/>
              </a:lnSpc>
              <a:buSzPct val="90000"/>
              <a:defRPr/>
            </a:pPr>
            <a:endParaRPr lang="en-US" sz="1000" dirty="0" smtClean="0">
              <a:ea typeface="+mn-ea"/>
              <a:cs typeface="+mn-cs"/>
            </a:endParaRPr>
          </a:p>
          <a:p>
            <a:pPr marL="342900" lvl="2" indent="-342900" eaLnBrk="1" hangingPunct="1">
              <a:lnSpc>
                <a:spcPct val="90000"/>
              </a:lnSpc>
              <a:buSzPct val="90000"/>
              <a:defRPr/>
            </a:pPr>
            <a:r>
              <a:rPr lang="en-US" sz="2400" dirty="0" smtClean="0">
                <a:ea typeface="+mn-ea"/>
                <a:cs typeface="+mn-cs"/>
              </a:rPr>
              <a:t>For students in violation of the code of conduct:</a:t>
            </a:r>
          </a:p>
          <a:p>
            <a:pPr marL="800100" lvl="3" indent="-342900" eaLnBrk="1" hangingPunct="1">
              <a:lnSpc>
                <a:spcPct val="90000"/>
              </a:lnSpc>
              <a:buSzPct val="90000"/>
              <a:defRPr/>
            </a:pPr>
            <a:r>
              <a:rPr lang="en-US" sz="2100" dirty="0" smtClean="0">
                <a:ea typeface="+mn-ea"/>
                <a:cs typeface="+mn-cs"/>
              </a:rPr>
              <a:t>Assess their ability to recognize significant standards or principles</a:t>
            </a:r>
          </a:p>
          <a:p>
            <a:pPr marL="800100" lvl="3" indent="-342900" eaLnBrk="1" hangingPunct="1">
              <a:lnSpc>
                <a:spcPct val="90000"/>
              </a:lnSpc>
              <a:buSzPct val="90000"/>
              <a:defRPr/>
            </a:pPr>
            <a:r>
              <a:rPr lang="en-US" sz="2100" dirty="0" smtClean="0">
                <a:ea typeface="+mn-ea"/>
                <a:cs typeface="+mn-cs"/>
              </a:rPr>
              <a:t>Assess participation and impact</a:t>
            </a:r>
          </a:p>
          <a:p>
            <a:pPr marL="800100" lvl="3" indent="-342900" eaLnBrk="1" hangingPunct="1">
              <a:lnSpc>
                <a:spcPct val="90000"/>
              </a:lnSpc>
              <a:buSzPct val="90000"/>
              <a:defRPr/>
            </a:pPr>
            <a:endParaRPr lang="en-US" sz="1000" dirty="0" smtClean="0">
              <a:ea typeface="+mn-ea"/>
              <a:cs typeface="+mn-cs"/>
            </a:endParaRPr>
          </a:p>
          <a:p>
            <a:pPr marL="342900" lvl="2" indent="-342900" eaLnBrk="1" hangingPunct="1">
              <a:lnSpc>
                <a:spcPct val="90000"/>
              </a:lnSpc>
              <a:buSzPct val="90000"/>
              <a:defRPr/>
            </a:pPr>
            <a:r>
              <a:rPr lang="en-US" sz="2400" dirty="0" smtClean="0">
                <a:ea typeface="+mn-ea"/>
                <a:cs typeface="+mn-cs"/>
              </a:rPr>
              <a:t>Evaluate data from exit interviews and offices that provide professional development services</a:t>
            </a:r>
          </a:p>
          <a:p>
            <a:pPr marL="342900" lvl="2" indent="-342900" eaLnBrk="1" hangingPunct="1">
              <a:lnSpc>
                <a:spcPct val="90000"/>
              </a:lnSpc>
              <a:buSzPct val="90000"/>
              <a:defRPr/>
            </a:pPr>
            <a:endParaRPr lang="en-US" sz="1000" dirty="0" smtClean="0">
              <a:ea typeface="+mn-ea"/>
              <a:cs typeface="+mn-cs"/>
            </a:endParaRPr>
          </a:p>
          <a:p>
            <a:pPr marL="342900" lvl="2" indent="-342900" eaLnBrk="1" hangingPunct="1">
              <a:lnSpc>
                <a:spcPct val="90000"/>
              </a:lnSpc>
              <a:buSzPct val="90000"/>
              <a:defRPr/>
            </a:pPr>
            <a:r>
              <a:rPr lang="en-US" sz="2400" dirty="0" smtClean="0">
                <a:ea typeface="+mn-ea"/>
                <a:cs typeface="+mn-cs"/>
              </a:rPr>
              <a:t>Assess student organizations that are founded </a:t>
            </a:r>
            <a:r>
              <a:rPr lang="en-US" sz="2400" dirty="0" smtClean="0">
                <a:ea typeface="+mn-ea"/>
                <a:cs typeface="+mn-cs"/>
              </a:rPr>
              <a:t>upon </a:t>
            </a:r>
            <a:r>
              <a:rPr lang="en-US" sz="2400" dirty="0" smtClean="0">
                <a:ea typeface="+mn-ea"/>
                <a:cs typeface="+mn-cs"/>
              </a:rPr>
              <a:t>core values</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304800"/>
            <a:ext cx="8763000" cy="1143000"/>
          </a:xfrm>
        </p:spPr>
        <p:txBody>
          <a:bodyPr/>
          <a:lstStyle/>
          <a:p>
            <a:pPr eaLnBrk="1" hangingPunct="1"/>
            <a:r>
              <a:rPr lang="en-US" altLang="en-US" sz="3800" smtClean="0"/>
              <a:t>UNCW Learning Outcomes Survey: </a:t>
            </a:r>
            <a:br>
              <a:rPr lang="en-US" altLang="en-US" sz="3800" smtClean="0"/>
            </a:br>
            <a:r>
              <a:rPr lang="en-US" altLang="en-US" sz="3800" smtClean="0"/>
              <a:t>Personal Responsibility </a:t>
            </a:r>
          </a:p>
        </p:txBody>
      </p:sp>
      <p:sp>
        <p:nvSpPr>
          <p:cNvPr id="17411" name="Rectangle 3"/>
          <p:cNvSpPr>
            <a:spLocks noGrp="1" noChangeArrowheads="1"/>
          </p:cNvSpPr>
          <p:nvPr>
            <p:ph type="body" idx="1"/>
          </p:nvPr>
        </p:nvSpPr>
        <p:spPr>
          <a:xfrm>
            <a:off x="914400" y="1905000"/>
            <a:ext cx="7772400" cy="5257800"/>
          </a:xfrm>
        </p:spPr>
        <p:txBody>
          <a:bodyPr/>
          <a:lstStyle/>
          <a:p>
            <a:pPr eaLnBrk="1" hangingPunct="1">
              <a:lnSpc>
                <a:spcPct val="90000"/>
              </a:lnSpc>
              <a:buFont typeface="Wingdings" panose="05000000000000000000" pitchFamily="2" charset="2"/>
              <a:buNone/>
            </a:pPr>
            <a:endParaRPr lang="en-US" altLang="en-US" sz="1000" smtClean="0"/>
          </a:p>
          <a:p>
            <a:pPr eaLnBrk="1" hangingPunct="1">
              <a:lnSpc>
                <a:spcPct val="90000"/>
              </a:lnSpc>
            </a:pPr>
            <a:r>
              <a:rPr lang="en-US" altLang="en-US" sz="2400" smtClean="0"/>
              <a:t>1,122 UNCW students participated</a:t>
            </a:r>
          </a:p>
          <a:p>
            <a:pPr lvl="1" eaLnBrk="1" hangingPunct="1">
              <a:lnSpc>
                <a:spcPct val="90000"/>
              </a:lnSpc>
            </a:pPr>
            <a:r>
              <a:rPr lang="en-US" altLang="en-US" sz="2200" smtClean="0"/>
              <a:t>Random sample stratified by class year, gender, and race/ethnicity </a:t>
            </a:r>
          </a:p>
          <a:p>
            <a:pPr lvl="1" eaLnBrk="1" hangingPunct="1">
              <a:lnSpc>
                <a:spcPct val="90000"/>
              </a:lnSpc>
              <a:buFont typeface="Wingdings" panose="05000000000000000000" pitchFamily="2" charset="2"/>
              <a:buNone/>
            </a:pPr>
            <a:endParaRPr lang="en-US" altLang="en-US" sz="1000" smtClean="0"/>
          </a:p>
          <a:p>
            <a:pPr eaLnBrk="1" hangingPunct="1">
              <a:lnSpc>
                <a:spcPct val="90000"/>
              </a:lnSpc>
            </a:pPr>
            <a:r>
              <a:rPr lang="en-US" altLang="en-US" sz="2400" smtClean="0"/>
              <a:t>Administered online by Campus Labs</a:t>
            </a:r>
          </a:p>
          <a:p>
            <a:pPr eaLnBrk="1" hangingPunct="1">
              <a:lnSpc>
                <a:spcPct val="90000"/>
              </a:lnSpc>
              <a:buFont typeface="Wingdings" panose="05000000000000000000" pitchFamily="2" charset="2"/>
              <a:buNone/>
            </a:pPr>
            <a:r>
              <a:rPr lang="en-US" altLang="en-US" sz="2400" smtClean="0"/>
              <a:t> </a:t>
            </a:r>
          </a:p>
          <a:p>
            <a:pPr eaLnBrk="1" hangingPunct="1">
              <a:lnSpc>
                <a:spcPct val="90000"/>
              </a:lnSpc>
            </a:pPr>
            <a:r>
              <a:rPr lang="en-US" altLang="en-US" sz="2400" smtClean="0"/>
              <a:t>Purpose of the survey: </a:t>
            </a:r>
          </a:p>
          <a:p>
            <a:pPr lvl="1" eaLnBrk="1" hangingPunct="1">
              <a:lnSpc>
                <a:spcPct val="90000"/>
              </a:lnSpc>
            </a:pPr>
            <a:r>
              <a:rPr lang="en-US" altLang="en-US" sz="2200" smtClean="0"/>
              <a:t>To assess how participation in student affairs programs and events was related to students’ development of </a:t>
            </a:r>
            <a:r>
              <a:rPr lang="en-US" altLang="en-US" sz="2200" u="sng" smtClean="0"/>
              <a:t>personal responsibility</a:t>
            </a:r>
            <a:r>
              <a:rPr lang="en-US" altLang="en-US" sz="2200" smtClean="0"/>
              <a:t>.</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 Study Research Questions</a:t>
            </a:r>
          </a:p>
        </p:txBody>
      </p:sp>
      <p:sp>
        <p:nvSpPr>
          <p:cNvPr id="18435" name="Rectangle 3"/>
          <p:cNvSpPr>
            <a:spLocks noGrp="1" noChangeArrowheads="1"/>
          </p:cNvSpPr>
          <p:nvPr>
            <p:ph type="body" idx="1"/>
          </p:nvPr>
        </p:nvSpPr>
        <p:spPr>
          <a:xfrm>
            <a:off x="914400" y="1371600"/>
            <a:ext cx="7772400" cy="4530725"/>
          </a:xfrm>
        </p:spPr>
        <p:txBody>
          <a:bodyPr/>
          <a:lstStyle/>
          <a:p>
            <a:pPr eaLnBrk="1" hangingPunct="1">
              <a:buFont typeface="Wingdings" panose="05000000000000000000" pitchFamily="2" charset="2"/>
              <a:buNone/>
            </a:pPr>
            <a:r>
              <a:rPr lang="en-US" altLang="en-US" smtClean="0"/>
              <a:t>	</a:t>
            </a:r>
          </a:p>
          <a:p>
            <a:pPr eaLnBrk="1" hangingPunct="1">
              <a:buFont typeface="Wingdings" panose="05000000000000000000" pitchFamily="2" charset="2"/>
              <a:buNone/>
            </a:pPr>
            <a:r>
              <a:rPr lang="en-US" altLang="en-US" smtClean="0"/>
              <a:t>	</a:t>
            </a:r>
            <a:r>
              <a:rPr lang="en-US" altLang="en-US" i="1" smtClean="0"/>
              <a:t>1) How did the overall sample of UNCW students score on the items measuring personal responsibility?</a:t>
            </a:r>
          </a:p>
          <a:p>
            <a:pPr eaLnBrk="1" hangingPunct="1">
              <a:buFont typeface="Wingdings" panose="05000000000000000000" pitchFamily="2" charset="2"/>
              <a:buNone/>
            </a:pPr>
            <a:r>
              <a:rPr lang="en-US" altLang="en-US" sz="800" i="1" smtClean="0"/>
              <a:t>	</a:t>
            </a:r>
          </a:p>
          <a:p>
            <a:pPr eaLnBrk="1" hangingPunct="1">
              <a:buFont typeface="Wingdings" panose="05000000000000000000" pitchFamily="2" charset="2"/>
              <a:buNone/>
            </a:pPr>
            <a:r>
              <a:rPr lang="en-US" altLang="en-US" i="1" smtClean="0"/>
              <a:t>	2) How did participation in student affairs activities predict students’ responses on these items?</a:t>
            </a:r>
            <a:r>
              <a:rPr lang="en-US" altLang="en-US" smtClean="0"/>
              <a:t/>
            </a:r>
            <a:br>
              <a:rPr lang="en-US" altLang="en-US" smtClean="0"/>
            </a:br>
            <a:endParaRPr lang="en-US" altLang="en-US" sz="1800" smtClean="0"/>
          </a:p>
          <a:p>
            <a:pPr eaLnBrk="1" hangingPunct="1">
              <a:buFont typeface="Wingdings" panose="05000000000000000000" pitchFamily="2" charset="2"/>
              <a:buNone/>
            </a:pPr>
            <a:r>
              <a:rPr lang="en-US" altLang="en-US" smtClean="0"/>
              <a:t>	The survey had many Likert scale agreement questions, along with a few open-ended questions</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PQuestion"/>
          <p:cNvSpPr>
            <a:spLocks noGrp="1" noChangeArrowheads="1"/>
          </p:cNvSpPr>
          <p:nvPr>
            <p:ph type="title"/>
          </p:nvPr>
        </p:nvSpPr>
        <p:spPr>
          <a:xfrm>
            <a:off x="609600" y="228600"/>
            <a:ext cx="8610600" cy="1139825"/>
          </a:xfrm>
        </p:spPr>
        <p:txBody>
          <a:bodyPr/>
          <a:lstStyle/>
          <a:p>
            <a:pPr eaLnBrk="1" hangingPunct="1"/>
            <a:r>
              <a:rPr lang="en-US" altLang="en-US" sz="2400" smtClean="0"/>
              <a:t>Our department consistently has the data it needs to “tell a compelling story” of how we are contributing to student success.</a:t>
            </a:r>
          </a:p>
        </p:txBody>
      </p:sp>
      <p:graphicFrame>
        <p:nvGraphicFramePr>
          <p:cNvPr id="5123" name="TPChart"/>
          <p:cNvGraphicFramePr>
            <a:graphicFrameLocks noChangeAspect="1"/>
          </p:cNvGraphicFramePr>
          <p:nvPr>
            <p:custDataLst>
              <p:tags r:id="rId3"/>
            </p:custDataLst>
          </p:nvPr>
        </p:nvGraphicFramePr>
        <p:xfrm>
          <a:off x="3352800" y="1524000"/>
          <a:ext cx="5943600" cy="5562600"/>
        </p:xfrm>
        <a:graphic>
          <a:graphicData uri="http://schemas.openxmlformats.org/presentationml/2006/ole">
            <mc:AlternateContent xmlns:mc="http://schemas.openxmlformats.org/markup-compatibility/2006">
              <mc:Choice xmlns:v="urn:schemas-microsoft-com:vml" Requires="v">
                <p:oleObj spid="_x0000_s5131" name="Chart" r:id="rId7" imgW="4572000" imgH="5143470" progId="MSGraph.Chart.8">
                  <p:embed followColorScheme="full"/>
                </p:oleObj>
              </mc:Choice>
              <mc:Fallback>
                <p:oleObj name="Chart" r:id="rId7" imgW="4572000" imgH="5143470"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1524000"/>
                        <a:ext cx="5943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4" name="TPAnswers"/>
          <p:cNvSpPr>
            <a:spLocks noGrp="1" noChangeArrowheads="1"/>
          </p:cNvSpPr>
          <p:nvPr>
            <p:ph type="body" idx="1"/>
            <p:custDataLst>
              <p:tags r:id="rId4"/>
            </p:custDataLst>
          </p:nvPr>
        </p:nvSpPr>
        <p:spPr>
          <a:xfrm>
            <a:off x="685800" y="1752600"/>
            <a:ext cx="3886200" cy="4876800"/>
          </a:xfrm>
        </p:spPr>
        <p:txBody>
          <a:bodyPr/>
          <a:lstStyle/>
          <a:p>
            <a:pPr marL="609600" indent="-609600" eaLnBrk="1" hangingPunct="1">
              <a:buFont typeface="Times New Roman" panose="02020603050405020304" pitchFamily="18" charset="0"/>
              <a:buAutoNum type="arabicPeriod"/>
            </a:pPr>
            <a:r>
              <a:rPr lang="en-US" altLang="en-US" sz="2400" smtClean="0"/>
              <a:t>Strongly agree</a:t>
            </a:r>
          </a:p>
          <a:p>
            <a:pPr marL="609600" indent="-609600" eaLnBrk="1" hangingPunct="1">
              <a:buFont typeface="Times New Roman" panose="02020603050405020304" pitchFamily="18" charset="0"/>
              <a:buAutoNum type="arabicPeriod"/>
            </a:pPr>
            <a:r>
              <a:rPr lang="en-US" altLang="en-US" sz="2400" smtClean="0"/>
              <a:t>Agree</a:t>
            </a:r>
          </a:p>
          <a:p>
            <a:pPr marL="609600" indent="-609600" eaLnBrk="1" hangingPunct="1">
              <a:buFont typeface="Times New Roman" panose="02020603050405020304" pitchFamily="18" charset="0"/>
              <a:buAutoNum type="arabicPeriod"/>
            </a:pPr>
            <a:r>
              <a:rPr lang="en-US" altLang="en-US" sz="2400" smtClean="0"/>
              <a:t>Neither agree nor disagree</a:t>
            </a:r>
          </a:p>
          <a:p>
            <a:pPr marL="609600" indent="-609600" eaLnBrk="1" hangingPunct="1">
              <a:buFont typeface="Times New Roman" panose="02020603050405020304" pitchFamily="18" charset="0"/>
              <a:buAutoNum type="arabicPeriod"/>
            </a:pPr>
            <a:r>
              <a:rPr lang="en-US" altLang="en-US" sz="2400" smtClean="0"/>
              <a:t>Disagree</a:t>
            </a:r>
          </a:p>
          <a:p>
            <a:pPr marL="609600" indent="-609600" eaLnBrk="1" hangingPunct="1">
              <a:buFont typeface="Times New Roman" panose="02020603050405020304" pitchFamily="18" charset="0"/>
              <a:buAutoNum type="arabicPeriod"/>
            </a:pPr>
            <a:r>
              <a:rPr lang="en-US" altLang="en-US" sz="2400" smtClean="0"/>
              <a:t>Strongly disagree</a:t>
            </a:r>
          </a:p>
          <a:p>
            <a:pPr marL="609600" indent="-609600" eaLnBrk="1" hangingPunct="1">
              <a:buFont typeface="Times New Roman" panose="02020603050405020304" pitchFamily="18" charset="0"/>
              <a:buAutoNum type="arabicPeriod"/>
            </a:pPr>
            <a:r>
              <a:rPr lang="en-US" altLang="en-US" sz="2400" smtClean="0"/>
              <a:t>Not applicable</a:t>
            </a:r>
          </a:p>
        </p:txBody>
      </p:sp>
    </p:spTree>
    <p:custDataLst>
      <p:tags r:id="rId2"/>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Learning Outcomes Results</a:t>
            </a:r>
          </a:p>
        </p:txBody>
      </p:sp>
      <p:sp>
        <p:nvSpPr>
          <p:cNvPr id="19459" name="Rectangle 3"/>
          <p:cNvSpPr>
            <a:spLocks noGrp="1" noChangeArrowheads="1"/>
          </p:cNvSpPr>
          <p:nvPr>
            <p:ph type="body" idx="1"/>
          </p:nvPr>
        </p:nvSpPr>
        <p:spPr>
          <a:xfrm>
            <a:off x="762000" y="1752600"/>
            <a:ext cx="7924800" cy="4953000"/>
          </a:xfrm>
        </p:spPr>
        <p:txBody>
          <a:bodyPr/>
          <a:lstStyle/>
          <a:p>
            <a:pPr eaLnBrk="1" hangingPunct="1">
              <a:lnSpc>
                <a:spcPct val="90000"/>
              </a:lnSpc>
            </a:pPr>
            <a:r>
              <a:rPr lang="en-US" altLang="en-US" smtClean="0"/>
              <a:t>As a result of their experiences at UNCW, </a:t>
            </a:r>
          </a:p>
          <a:p>
            <a:pPr lvl="1" eaLnBrk="1" hangingPunct="1">
              <a:lnSpc>
                <a:spcPct val="90000"/>
              </a:lnSpc>
              <a:buFont typeface="Wingdings" panose="05000000000000000000" pitchFamily="2" charset="2"/>
              <a:buNone/>
            </a:pPr>
            <a:endParaRPr lang="en-US" altLang="en-US" sz="1200" smtClean="0"/>
          </a:p>
          <a:p>
            <a:pPr lvl="1" eaLnBrk="1" hangingPunct="1">
              <a:lnSpc>
                <a:spcPct val="90000"/>
              </a:lnSpc>
            </a:pPr>
            <a:r>
              <a:rPr lang="en-US" altLang="en-US" smtClean="0"/>
              <a:t>86.8% of students agreed that they have a better understanding of their personal strengths and weaknesses.</a:t>
            </a:r>
          </a:p>
          <a:p>
            <a:pPr lvl="1" eaLnBrk="1" hangingPunct="1">
              <a:lnSpc>
                <a:spcPct val="90000"/>
              </a:lnSpc>
              <a:buFont typeface="Wingdings" panose="05000000000000000000" pitchFamily="2" charset="2"/>
              <a:buNone/>
            </a:pPr>
            <a:endParaRPr lang="en-US" altLang="en-US" sz="1200" smtClean="0"/>
          </a:p>
          <a:p>
            <a:pPr lvl="1" eaLnBrk="1" hangingPunct="1">
              <a:lnSpc>
                <a:spcPct val="90000"/>
              </a:lnSpc>
            </a:pPr>
            <a:r>
              <a:rPr lang="en-US" altLang="en-US" smtClean="0"/>
              <a:t>83.5% of students agreed that they are better aware of how their current actions and behaviors impact their future career opportunities.</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152400"/>
            <a:ext cx="8077200" cy="1143000"/>
          </a:xfrm>
        </p:spPr>
        <p:txBody>
          <a:bodyPr/>
          <a:lstStyle/>
          <a:p>
            <a:pPr eaLnBrk="1" hangingPunct="1"/>
            <a:r>
              <a:rPr lang="en-US" altLang="en-US" sz="3800" u="sng" smtClean="0"/>
              <a:t>The Benefits of Involvement</a:t>
            </a:r>
            <a:br>
              <a:rPr lang="en-US" altLang="en-US" sz="3800" u="sng" smtClean="0"/>
            </a:br>
            <a:r>
              <a:rPr lang="en-US" altLang="en-US" sz="3800" smtClean="0"/>
              <a:t>Example #1: Housing &amp; Residence Life</a:t>
            </a:r>
          </a:p>
        </p:txBody>
      </p:sp>
      <p:sp>
        <p:nvSpPr>
          <p:cNvPr id="20483" name="Rectangle 3"/>
          <p:cNvSpPr>
            <a:spLocks noGrp="1" noChangeArrowheads="1"/>
          </p:cNvSpPr>
          <p:nvPr>
            <p:ph type="body" sz="half" idx="1"/>
          </p:nvPr>
        </p:nvSpPr>
        <p:spPr>
          <a:xfrm>
            <a:off x="914400" y="1524000"/>
            <a:ext cx="7772400" cy="1371600"/>
          </a:xfrm>
        </p:spPr>
        <p:txBody>
          <a:bodyPr/>
          <a:lstStyle/>
          <a:p>
            <a:pPr eaLnBrk="1" hangingPunct="1"/>
            <a:r>
              <a:rPr lang="en-US" altLang="en-US" sz="2000" b="1" smtClean="0"/>
              <a:t>“As a result of my experiences at UNCW, I better understand the impact of my behavior on others.”</a:t>
            </a:r>
          </a:p>
          <a:p>
            <a:pPr lvl="1" eaLnBrk="1" hangingPunct="1"/>
            <a:r>
              <a:rPr lang="en-US" altLang="en-US" sz="2000" smtClean="0"/>
              <a:t>In response to the above question, the percentages of students who agreed were as follows:</a:t>
            </a:r>
          </a:p>
          <a:p>
            <a:pPr eaLnBrk="1" hangingPunct="1"/>
            <a:endParaRPr lang="en-US" altLang="en-US" sz="2000" smtClean="0"/>
          </a:p>
          <a:p>
            <a:pPr lvl="1" eaLnBrk="1" hangingPunct="1"/>
            <a:endParaRPr lang="en-US" altLang="en-US" sz="2200" b="1" smtClean="0"/>
          </a:p>
        </p:txBody>
      </p:sp>
      <p:graphicFrame>
        <p:nvGraphicFramePr>
          <p:cNvPr id="20484" name="Object 4"/>
          <p:cNvGraphicFramePr>
            <a:graphicFrameLocks noGrp="1" noChangeAspect="1"/>
          </p:cNvGraphicFramePr>
          <p:nvPr>
            <p:ph sz="half" idx="2"/>
          </p:nvPr>
        </p:nvGraphicFramePr>
        <p:xfrm>
          <a:off x="1066800" y="2743200"/>
          <a:ext cx="7696200" cy="3886200"/>
        </p:xfrm>
        <a:graphic>
          <a:graphicData uri="http://schemas.openxmlformats.org/presentationml/2006/ole">
            <mc:AlternateContent xmlns:mc="http://schemas.openxmlformats.org/markup-compatibility/2006">
              <mc:Choice xmlns:v="urn:schemas-microsoft-com:vml" Requires="v">
                <p:oleObj spid="_x0000_s20491" name="Chart" r:id="rId5" imgW="7696335" imgH="2933645" progId="MSGraph.Chart.8">
                  <p:embed followColorScheme="full"/>
                </p:oleObj>
              </mc:Choice>
              <mc:Fallback>
                <p:oleObj name="Chart" r:id="rId5" imgW="7696335" imgH="2933645" progId="MSGraph.Chart.8">
                  <p:embed followColorScheme="full"/>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2743200"/>
                        <a:ext cx="7696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ustDataLst>
      <p:tags r:id="rId2"/>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981200"/>
            <a:ext cx="8077200" cy="4462463"/>
          </a:xfrm>
          <a:prstGeom prst="rect">
            <a:avLst/>
          </a:prstGeom>
          <a:noFill/>
        </p:spPr>
        <p:txBody>
          <a:bodyPr>
            <a:spAutoFit/>
          </a:bodyPr>
          <a:lstStyle/>
          <a:p>
            <a:pPr marL="457200" indent="-457200" eaLnBrk="0" hangingPunct="0">
              <a:buFontTx/>
              <a:buAutoNum type="arabicPeriod"/>
              <a:defRPr/>
            </a:pPr>
            <a:r>
              <a:rPr lang="en-US" sz="3200" dirty="0">
                <a:solidFill>
                  <a:schemeClr val="tx2"/>
                </a:solidFill>
              </a:rPr>
              <a:t>What are a few of the skills, knowledge, and values you want your students to acquire?</a:t>
            </a:r>
            <a:br>
              <a:rPr lang="en-US" sz="3200" dirty="0">
                <a:solidFill>
                  <a:schemeClr val="tx2"/>
                </a:solidFill>
              </a:rPr>
            </a:br>
            <a:endParaRPr lang="en-US" sz="1400" dirty="0">
              <a:solidFill>
                <a:schemeClr val="tx2"/>
              </a:solidFill>
            </a:endParaRPr>
          </a:p>
          <a:p>
            <a:pPr marL="457200" indent="-457200" eaLnBrk="0" hangingPunct="0">
              <a:buFontTx/>
              <a:buAutoNum type="arabicPeriod"/>
              <a:defRPr/>
            </a:pPr>
            <a:r>
              <a:rPr lang="en-US" sz="3200" dirty="0">
                <a:solidFill>
                  <a:schemeClr val="tx2"/>
                </a:solidFill>
              </a:rPr>
              <a:t>What are a few ways in which these “learning outcomes” could be assessed in your department?</a:t>
            </a:r>
            <a:br>
              <a:rPr lang="en-US" sz="3200" dirty="0">
                <a:solidFill>
                  <a:schemeClr val="tx2"/>
                </a:solidFill>
              </a:rPr>
            </a:br>
            <a:endParaRPr lang="en-US" sz="1400" dirty="0">
              <a:solidFill>
                <a:schemeClr val="tx2"/>
              </a:solidFill>
            </a:endParaRPr>
          </a:p>
          <a:p>
            <a:pPr marL="457200" indent="-457200" eaLnBrk="0" hangingPunct="0">
              <a:buFontTx/>
              <a:buAutoNum type="arabicPeriod"/>
              <a:defRPr/>
            </a:pPr>
            <a:r>
              <a:rPr lang="en-US" sz="3200" dirty="0">
                <a:solidFill>
                  <a:schemeClr val="tx2"/>
                </a:solidFill>
              </a:rPr>
              <a:t>What a few ways that “student success” could be assessed in your department?</a:t>
            </a:r>
            <a:endParaRPr lang="en-US" sz="3200" dirty="0">
              <a:solidFill>
                <a:schemeClr val="tx2"/>
              </a:solidFill>
              <a:latin typeface="+mj-lt"/>
              <a:ea typeface="+mj-ea"/>
              <a:cs typeface="+mj-cs"/>
            </a:endParaRPr>
          </a:p>
        </p:txBody>
      </p:sp>
      <p:sp>
        <p:nvSpPr>
          <p:cNvPr id="21507" name="TextBox 2"/>
          <p:cNvSpPr txBox="1">
            <a:spLocks noChangeArrowheads="1"/>
          </p:cNvSpPr>
          <p:nvPr/>
        </p:nvSpPr>
        <p:spPr bwMode="auto">
          <a:xfrm>
            <a:off x="3046413" y="457200"/>
            <a:ext cx="4572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4400" u="sng">
                <a:solidFill>
                  <a:schemeClr val="tx2"/>
                </a:solidFill>
              </a:rPr>
              <a:t>Questions</a:t>
            </a:r>
            <a:r>
              <a:rPr lang="en-US" altLang="en-US" sz="4400">
                <a:solidFill>
                  <a:schemeClr val="tx2"/>
                </a:solidFill>
              </a:rPr>
              <a:t>:</a:t>
            </a:r>
            <a:endParaRPr lang="en-US" altLang="en-US" sz="4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3613" y="2286000"/>
            <a:ext cx="7543800" cy="1570038"/>
          </a:xfrm>
          <a:prstGeom prst="rect">
            <a:avLst/>
          </a:prstGeom>
          <a:noFill/>
        </p:spPr>
        <p:txBody>
          <a:bodyPr>
            <a:spAutoFit/>
          </a:bodyPr>
          <a:lstStyle/>
          <a:p>
            <a:pPr algn="ctr" eaLnBrk="0" hangingPunct="0">
              <a:defRPr/>
            </a:pPr>
            <a:r>
              <a:rPr lang="en-US" sz="4800" dirty="0">
                <a:solidFill>
                  <a:schemeClr val="tx2"/>
                </a:solidFill>
                <a:latin typeface="+mj-lt"/>
                <a:ea typeface="+mj-ea"/>
                <a:cs typeface="+mj-cs"/>
              </a:rPr>
              <a:t>Needs Assessments and Direct Assessments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76400"/>
            <a:ext cx="8229600" cy="4525963"/>
          </a:xfrm>
        </p:spPr>
        <p:txBody>
          <a:bodyPr>
            <a:normAutofit lnSpcReduction="10000"/>
          </a:bodyPr>
          <a:lstStyle/>
          <a:p>
            <a:pPr>
              <a:defRPr/>
            </a:pPr>
            <a:r>
              <a:rPr lang="en-US" dirty="0" smtClean="0"/>
              <a:t>“Assessing student needs is the process of determining the presence or absence of the factors and conditions, resources, services, and learning opportunities that students need in order to meet their educational goals and objectives within the context of an institution’s mission” (</a:t>
            </a:r>
            <a:r>
              <a:rPr lang="en-US" dirty="0" err="1" smtClean="0"/>
              <a:t>Upcraft</a:t>
            </a:r>
            <a:r>
              <a:rPr lang="en-US" dirty="0" smtClean="0"/>
              <a:t> &amp; </a:t>
            </a:r>
            <a:r>
              <a:rPr lang="en-US" dirty="0" err="1" smtClean="0"/>
              <a:t>Schuh</a:t>
            </a:r>
            <a:r>
              <a:rPr lang="en-US" dirty="0" smtClean="0"/>
              <a:t>, 2001, p. 131)</a:t>
            </a:r>
          </a:p>
          <a:p>
            <a:pPr>
              <a:buFont typeface="Wingdings" panose="05000000000000000000" pitchFamily="2" charset="2"/>
              <a:buNone/>
              <a:defRPr/>
            </a:pPr>
            <a:endParaRPr lang="en-US" sz="1600" dirty="0" smtClean="0"/>
          </a:p>
          <a:p>
            <a:pPr>
              <a:defRPr/>
            </a:pPr>
            <a:r>
              <a:rPr lang="en-US" dirty="0" smtClean="0"/>
              <a:t>It is important to delineate needs from wants, and to distinguish between national trends and local needs</a:t>
            </a:r>
          </a:p>
          <a:p>
            <a:pPr>
              <a:buFont typeface="Wingdings" panose="05000000000000000000" pitchFamily="2" charset="2"/>
              <a:buNone/>
              <a:defRPr/>
            </a:pPr>
            <a:endParaRPr lang="en-US" sz="1400" dirty="0" smtClean="0"/>
          </a:p>
          <a:p>
            <a:pPr>
              <a:buFont typeface="Wingdings" panose="05000000000000000000" pitchFamily="2" charset="2"/>
              <a:buNone/>
              <a:defRPr/>
            </a:pPr>
            <a:endParaRPr lang="en-US" dirty="0" smtClean="0"/>
          </a:p>
          <a:p>
            <a:pPr>
              <a:defRPr/>
            </a:pPr>
            <a:endParaRPr lang="en-US" dirty="0"/>
          </a:p>
        </p:txBody>
      </p:sp>
      <p:sp>
        <p:nvSpPr>
          <p:cNvPr id="3" name="Title 2"/>
          <p:cNvSpPr>
            <a:spLocks noGrp="1"/>
          </p:cNvSpPr>
          <p:nvPr>
            <p:ph type="title"/>
          </p:nvPr>
        </p:nvSpPr>
        <p:spPr>
          <a:xfrm>
            <a:off x="685800" y="304800"/>
            <a:ext cx="8610600" cy="1143000"/>
          </a:xfrm>
        </p:spPr>
        <p:txBody>
          <a:bodyPr>
            <a:normAutofit fontScale="90000"/>
          </a:bodyPr>
          <a:lstStyle/>
          <a:p>
            <a:pPr>
              <a:defRPr/>
            </a:pPr>
            <a:r>
              <a:rPr lang="en-US" dirty="0" smtClean="0"/>
              <a:t/>
            </a:r>
            <a:br>
              <a:rPr lang="en-US" dirty="0" smtClean="0"/>
            </a:br>
            <a:r>
              <a:rPr lang="en-US" dirty="0" smtClean="0"/>
              <a:t>What is Needs Assessment</a:t>
            </a:r>
            <a:r>
              <a:rPr lang="en-US" sz="4400" dirty="0" smtClean="0"/>
              <a:t>?</a:t>
            </a:r>
            <a:r>
              <a:rPr lang="en-US" dirty="0" smtClean="0"/>
              <a:t/>
            </a:r>
            <a:br>
              <a:rPr lang="en-US" dirty="0" smtClean="0"/>
            </a:br>
            <a:endParaRPr lang="en-US" dirty="0"/>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ox(in)">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1143000" y="1752600"/>
            <a:ext cx="7772400" cy="5105400"/>
          </a:xfrm>
        </p:spPr>
        <p:txBody>
          <a:bodyPr/>
          <a:lstStyle/>
          <a:p>
            <a:r>
              <a:rPr lang="en-US" altLang="en-US" smtClean="0"/>
              <a:t>Only using one method</a:t>
            </a:r>
          </a:p>
          <a:p>
            <a:pPr>
              <a:buFont typeface="Wingdings" panose="05000000000000000000" pitchFamily="2" charset="2"/>
              <a:buNone/>
            </a:pPr>
            <a:endParaRPr lang="en-US" altLang="en-US" sz="1000" smtClean="0"/>
          </a:p>
          <a:p>
            <a:r>
              <a:rPr lang="en-US" altLang="en-US" smtClean="0"/>
              <a:t>Only listening to the majority population</a:t>
            </a:r>
          </a:p>
          <a:p>
            <a:pPr>
              <a:buFont typeface="Wingdings" panose="05000000000000000000" pitchFamily="2" charset="2"/>
              <a:buNone/>
            </a:pPr>
            <a:endParaRPr lang="en-US" altLang="en-US" sz="1000" smtClean="0"/>
          </a:p>
          <a:p>
            <a:r>
              <a:rPr lang="en-US" altLang="en-US" smtClean="0"/>
              <a:t>Only studying the users of a service/program</a:t>
            </a:r>
          </a:p>
          <a:p>
            <a:pPr>
              <a:buFont typeface="Wingdings" panose="05000000000000000000" pitchFamily="2" charset="2"/>
              <a:buNone/>
            </a:pPr>
            <a:endParaRPr lang="en-US" altLang="en-US" sz="1100" smtClean="0"/>
          </a:p>
          <a:p>
            <a:r>
              <a:rPr lang="en-US" altLang="en-US" smtClean="0"/>
              <a:t>Using needs assessment for a decision that was already made</a:t>
            </a:r>
          </a:p>
          <a:p>
            <a:pPr>
              <a:buFont typeface="Wingdings" panose="05000000000000000000" pitchFamily="2" charset="2"/>
              <a:buNone/>
            </a:pPr>
            <a:endParaRPr lang="en-US" altLang="en-US" sz="1000" smtClean="0"/>
          </a:p>
          <a:p>
            <a:r>
              <a:rPr lang="en-US" altLang="en-US" smtClean="0"/>
              <a:t>Lack of coordination</a:t>
            </a:r>
          </a:p>
          <a:p>
            <a:pPr lvl="3">
              <a:buFont typeface="Wingdings" panose="05000000000000000000" pitchFamily="2" charset="2"/>
              <a:buNone/>
            </a:pPr>
            <a:r>
              <a:rPr lang="en-US" altLang="en-US" smtClean="0"/>
              <a:t>          </a:t>
            </a:r>
          </a:p>
          <a:p>
            <a:pPr lvl="3">
              <a:buFont typeface="Wingdings" panose="05000000000000000000" pitchFamily="2" charset="2"/>
              <a:buNone/>
            </a:pPr>
            <a:r>
              <a:rPr lang="en-US" altLang="en-US" smtClean="0"/>
              <a:t> </a:t>
            </a:r>
            <a:r>
              <a:rPr lang="en-US" altLang="en-US" sz="2400" smtClean="0"/>
              <a:t> (Upcraft &amp; Schuh, 1996)</a:t>
            </a:r>
          </a:p>
        </p:txBody>
      </p:sp>
      <p:sp>
        <p:nvSpPr>
          <p:cNvPr id="22531" name="Rectangle 3"/>
          <p:cNvSpPr>
            <a:spLocks noChangeArrowheads="1"/>
          </p:cNvSpPr>
          <p:nvPr/>
        </p:nvSpPr>
        <p:spPr bwMode="auto">
          <a:xfrm>
            <a:off x="762000" y="457200"/>
            <a:ext cx="883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3600" dirty="0">
                <a:solidFill>
                  <a:schemeClr val="tx2"/>
                </a:solidFill>
                <a:latin typeface="+mj-lt"/>
                <a:ea typeface="+mj-ea"/>
                <a:cs typeface="+mj-cs"/>
              </a:rPr>
              <a:t>Common Mistakes in Needs Assessments </a:t>
            </a:r>
          </a:p>
        </p:txBody>
      </p:sp>
    </p:spTree>
    <p:custDataLst>
      <p:tags r:id="rId1"/>
    </p:custData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81200"/>
            <a:ext cx="8229600" cy="3949700"/>
          </a:xfrm>
        </p:spPr>
        <p:txBody>
          <a:bodyPr>
            <a:normAutofit fontScale="77500" lnSpcReduction="20000"/>
          </a:bodyPr>
          <a:lstStyle/>
          <a:p>
            <a:pPr>
              <a:buFont typeface="Wingdings" panose="05000000000000000000" pitchFamily="2" charset="2"/>
              <a:buNone/>
              <a:defRPr/>
            </a:pPr>
            <a:endParaRPr lang="en-US" sz="2600" dirty="0" smtClean="0"/>
          </a:p>
          <a:p>
            <a:pPr>
              <a:defRPr/>
            </a:pPr>
            <a:r>
              <a:rPr lang="en-US" u="sng" dirty="0" smtClean="0"/>
              <a:t>Purpose:</a:t>
            </a:r>
            <a:r>
              <a:rPr lang="en-US" dirty="0" smtClean="0"/>
              <a:t>  To assess the needs </a:t>
            </a:r>
            <a:br>
              <a:rPr lang="en-US" dirty="0" smtClean="0"/>
            </a:br>
            <a:r>
              <a:rPr lang="en-US" dirty="0" smtClean="0"/>
              <a:t>and satisfaction levels of UNCW</a:t>
            </a:r>
            <a:br>
              <a:rPr lang="en-US" dirty="0" smtClean="0"/>
            </a:br>
            <a:r>
              <a:rPr lang="en-US" dirty="0" smtClean="0"/>
              <a:t>students related to a wide </a:t>
            </a:r>
            <a:br>
              <a:rPr lang="en-US" dirty="0" smtClean="0"/>
            </a:br>
            <a:r>
              <a:rPr lang="en-US" dirty="0" smtClean="0"/>
              <a:t>variety of commuter services.</a:t>
            </a:r>
          </a:p>
          <a:p>
            <a:pPr>
              <a:buFont typeface="Wingdings" panose="05000000000000000000" pitchFamily="2" charset="2"/>
              <a:buNone/>
              <a:defRPr/>
            </a:pPr>
            <a:endParaRPr lang="en-US" sz="1000" dirty="0" smtClean="0"/>
          </a:p>
          <a:p>
            <a:pPr>
              <a:buFont typeface="Wingdings" panose="05000000000000000000" pitchFamily="2" charset="2"/>
              <a:buNone/>
              <a:defRPr/>
            </a:pPr>
            <a:endParaRPr lang="en-US" dirty="0" smtClean="0"/>
          </a:p>
          <a:p>
            <a:pPr>
              <a:defRPr/>
            </a:pPr>
            <a:r>
              <a:rPr lang="en-US" dirty="0" smtClean="0"/>
              <a:t>Collaboratively designed between Office of the Dean of Students and the Office of Student Life Assessment</a:t>
            </a:r>
          </a:p>
          <a:p>
            <a:pPr>
              <a:defRPr/>
            </a:pPr>
            <a:endParaRPr lang="en-US" dirty="0" smtClean="0"/>
          </a:p>
          <a:p>
            <a:pPr>
              <a:defRPr/>
            </a:pPr>
            <a:r>
              <a:rPr lang="en-US" dirty="0" smtClean="0"/>
              <a:t>232 randomly sampled UNCW students completed online survey administered by Student Voice in Spring 2008</a:t>
            </a:r>
          </a:p>
          <a:p>
            <a:pPr>
              <a:buFont typeface="Wingdings" panose="05000000000000000000" pitchFamily="2" charset="2"/>
              <a:buNone/>
              <a:defRPr/>
            </a:pPr>
            <a:r>
              <a:rPr lang="en-US" dirty="0" smtClean="0"/>
              <a:t>  </a:t>
            </a:r>
          </a:p>
          <a:p>
            <a:pPr>
              <a:defRPr/>
            </a:pPr>
            <a:endParaRPr lang="en-US" dirty="0"/>
          </a:p>
        </p:txBody>
      </p:sp>
      <p:sp>
        <p:nvSpPr>
          <p:cNvPr id="3" name="Title 2"/>
          <p:cNvSpPr>
            <a:spLocks noGrp="1"/>
          </p:cNvSpPr>
          <p:nvPr>
            <p:ph type="title"/>
          </p:nvPr>
        </p:nvSpPr>
        <p:spPr>
          <a:xfrm>
            <a:off x="609600" y="304800"/>
            <a:ext cx="8229600" cy="1143000"/>
          </a:xfrm>
        </p:spPr>
        <p:txBody>
          <a:bodyPr>
            <a:normAutofit fontScale="90000"/>
          </a:bodyPr>
          <a:lstStyle/>
          <a:p>
            <a:pPr>
              <a:defRPr/>
            </a:pPr>
            <a:r>
              <a:rPr lang="en-US" dirty="0" smtClean="0"/>
              <a:t/>
            </a:r>
            <a:br>
              <a:rPr lang="en-US" dirty="0" smtClean="0"/>
            </a:br>
            <a:r>
              <a:rPr lang="en-US" dirty="0" smtClean="0"/>
              <a:t>Commuter/Non Traditional Student Survey Overview</a:t>
            </a:r>
            <a:br>
              <a:rPr lang="en-US" dirty="0" smtClean="0"/>
            </a:br>
            <a:endParaRPr lang="en-US" dirty="0"/>
          </a:p>
        </p:txBody>
      </p:sp>
      <p:pic>
        <p:nvPicPr>
          <p:cNvPr id="25604" name="Picture 3" descr="studying student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600200"/>
            <a:ext cx="27622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95400"/>
            <a:ext cx="8382000" cy="5410200"/>
          </a:xfrm>
        </p:spPr>
        <p:txBody>
          <a:bodyPr>
            <a:normAutofit fontScale="92500" lnSpcReduction="10000"/>
          </a:bodyPr>
          <a:lstStyle/>
          <a:p>
            <a:pPr>
              <a:buFont typeface="Wingdings" panose="05000000000000000000" pitchFamily="2" charset="2"/>
              <a:buNone/>
              <a:defRPr/>
            </a:pPr>
            <a:endParaRPr lang="en-US" sz="2600" dirty="0" smtClean="0"/>
          </a:p>
          <a:p>
            <a:pPr>
              <a:buFont typeface="Wingdings" panose="05000000000000000000" pitchFamily="2" charset="2"/>
              <a:buNone/>
              <a:defRPr/>
            </a:pPr>
            <a:r>
              <a:rPr lang="en-US" sz="2600" dirty="0" smtClean="0"/>
              <a:t>  1. Provide more information about commuter services (i.e., by using email announcements, flyers, and </a:t>
            </a:r>
            <a:r>
              <a:rPr lang="en-US" sz="2600" dirty="0" err="1" smtClean="0"/>
              <a:t>Facebook</a:t>
            </a:r>
            <a:r>
              <a:rPr lang="en-US" sz="2600" dirty="0" smtClean="0"/>
              <a:t> more effectively).</a:t>
            </a:r>
          </a:p>
          <a:p>
            <a:pPr>
              <a:buFont typeface="Wingdings" panose="05000000000000000000" pitchFamily="2" charset="2"/>
              <a:buNone/>
              <a:defRPr/>
            </a:pPr>
            <a:endParaRPr lang="en-US" sz="900" dirty="0" smtClean="0"/>
          </a:p>
          <a:p>
            <a:pPr>
              <a:buFont typeface="Wingdings" panose="05000000000000000000" pitchFamily="2" charset="2"/>
              <a:buNone/>
              <a:defRPr/>
            </a:pPr>
            <a:r>
              <a:rPr lang="en-US" sz="2600" dirty="0" smtClean="0"/>
              <a:t>  2. Provide opportunities that will allow non-traditional students, student veterans, and graduate students to connect with others from the campus community (e.g., through a lounge space).</a:t>
            </a:r>
          </a:p>
          <a:p>
            <a:pPr>
              <a:buFont typeface="Wingdings" panose="05000000000000000000" pitchFamily="2" charset="2"/>
              <a:buNone/>
              <a:defRPr/>
            </a:pPr>
            <a:endParaRPr lang="en-US" sz="900" dirty="0" smtClean="0"/>
          </a:p>
          <a:p>
            <a:pPr>
              <a:buFont typeface="Wingdings" panose="05000000000000000000" pitchFamily="2" charset="2"/>
              <a:buNone/>
              <a:defRPr/>
            </a:pPr>
            <a:r>
              <a:rPr lang="en-US" sz="2600" dirty="0" smtClean="0"/>
              <a:t>  3. Allow for online email and workspace access.</a:t>
            </a:r>
            <a:br>
              <a:rPr lang="en-US" sz="2600" dirty="0" smtClean="0"/>
            </a:br>
            <a:endParaRPr lang="en-US" sz="800" dirty="0" smtClean="0"/>
          </a:p>
          <a:p>
            <a:pPr>
              <a:buFont typeface="Wingdings" panose="05000000000000000000" pitchFamily="2" charset="2"/>
              <a:buNone/>
              <a:defRPr/>
            </a:pPr>
            <a:r>
              <a:rPr lang="en-US" sz="2600" dirty="0" smtClean="0"/>
              <a:t>  4. Community Development Assistants should work harder to make themselves known to the residents in the community, and also to make certain the events they have coordinated are well-publicized. </a:t>
            </a:r>
          </a:p>
          <a:p>
            <a:pPr>
              <a:buFont typeface="Wingdings" panose="05000000000000000000" pitchFamily="2" charset="2"/>
              <a:buNone/>
              <a:defRPr/>
            </a:pPr>
            <a:endParaRPr lang="en-US" dirty="0"/>
          </a:p>
        </p:txBody>
      </p:sp>
      <p:sp>
        <p:nvSpPr>
          <p:cNvPr id="26627" name="Title 2"/>
          <p:cNvSpPr>
            <a:spLocks noGrp="1"/>
          </p:cNvSpPr>
          <p:nvPr>
            <p:ph type="title"/>
          </p:nvPr>
        </p:nvSpPr>
        <p:spPr>
          <a:xfrm>
            <a:off x="685800" y="304800"/>
            <a:ext cx="8229600" cy="1143000"/>
          </a:xfrm>
        </p:spPr>
        <p:txBody>
          <a:bodyPr/>
          <a:lstStyle/>
          <a:p>
            <a:r>
              <a:rPr lang="en-US" altLang="en-US" smtClean="0"/>
              <a:t>Commuter Recommendations</a:t>
            </a:r>
          </a:p>
        </p:txBody>
      </p:sp>
    </p:spTree>
    <p:custDataLst>
      <p:tags r:id="rId1"/>
    </p:custData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838200" y="152400"/>
            <a:ext cx="8001000" cy="1143000"/>
          </a:xfrm>
        </p:spPr>
        <p:txBody>
          <a:bodyPr/>
          <a:lstStyle/>
          <a:p>
            <a:pPr eaLnBrk="1" hangingPunct="1"/>
            <a:r>
              <a:rPr lang="en-US" altLang="en-US" sz="4400" smtClean="0"/>
              <a:t>Direct Assessments </a:t>
            </a:r>
          </a:p>
        </p:txBody>
      </p:sp>
      <p:sp>
        <p:nvSpPr>
          <p:cNvPr id="27651" name="Rectangle 3"/>
          <p:cNvSpPr>
            <a:spLocks noGrp="1" noChangeArrowheads="1"/>
          </p:cNvSpPr>
          <p:nvPr>
            <p:ph type="body" idx="4294967295"/>
          </p:nvPr>
        </p:nvSpPr>
        <p:spPr>
          <a:xfrm>
            <a:off x="914400" y="1524000"/>
            <a:ext cx="7772400" cy="4530725"/>
          </a:xfrm>
        </p:spPr>
        <p:txBody>
          <a:bodyPr/>
          <a:lstStyle/>
          <a:p>
            <a:r>
              <a:rPr lang="en-US" altLang="en-US" smtClean="0"/>
              <a:t>Indirect assessments often provide a snapshot of students’ perspectives on various programs (e.g., through a survey)</a:t>
            </a:r>
          </a:p>
          <a:p>
            <a:r>
              <a:rPr lang="en-US" altLang="en-US" smtClean="0"/>
              <a:t>Direct assessments, however, are a means by which students can demonstrate the knowledge they have obtained (e.g., through a quiz)</a:t>
            </a:r>
          </a:p>
          <a:p>
            <a:pPr lvl="1"/>
            <a:r>
              <a:rPr lang="en-US" altLang="en-US" smtClean="0"/>
              <a:t>For example, indirect assessments might ask students whether they think they learned certain principles at a workshop, whereas a direct assessment would test them on these principles. </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914400" y="228600"/>
            <a:ext cx="8001000" cy="1143000"/>
          </a:xfrm>
        </p:spPr>
        <p:txBody>
          <a:bodyPr/>
          <a:lstStyle/>
          <a:p>
            <a:pPr eaLnBrk="1" hangingPunct="1"/>
            <a:r>
              <a:rPr lang="en-US" altLang="en-US" sz="4000" smtClean="0"/>
              <a:t>Direct Assessment: </a:t>
            </a:r>
            <a:br>
              <a:rPr lang="en-US" altLang="en-US" sz="4000" smtClean="0"/>
            </a:br>
            <a:r>
              <a:rPr lang="en-US" altLang="en-US" sz="4000" smtClean="0"/>
              <a:t>Housing and Residence Life</a:t>
            </a:r>
            <a:r>
              <a:rPr lang="en-US" altLang="en-US" sz="3800" smtClean="0"/>
              <a:t>	</a:t>
            </a:r>
          </a:p>
        </p:txBody>
      </p:sp>
      <p:sp>
        <p:nvSpPr>
          <p:cNvPr id="28675" name="Rectangle 3"/>
          <p:cNvSpPr>
            <a:spLocks noGrp="1" noChangeArrowheads="1"/>
          </p:cNvSpPr>
          <p:nvPr>
            <p:ph type="body" idx="4294967295"/>
          </p:nvPr>
        </p:nvSpPr>
        <p:spPr>
          <a:xfrm>
            <a:off x="914400" y="1828800"/>
            <a:ext cx="7772400" cy="4530725"/>
          </a:xfrm>
        </p:spPr>
        <p:txBody>
          <a:bodyPr/>
          <a:lstStyle/>
          <a:p>
            <a:r>
              <a:rPr lang="en-US" altLang="en-US" sz="2300" smtClean="0"/>
              <a:t>The Residence Life staff used a series of direct learning outcome assessments (i.e., quizzes) to gauge learning on a variety of training topics including:</a:t>
            </a:r>
          </a:p>
          <a:p>
            <a:pPr lvl="1"/>
            <a:r>
              <a:rPr lang="en-US" altLang="en-US" sz="2300" smtClean="0"/>
              <a:t>Crisis response, programming knowledge, diversity education, and student conduct procedures.  </a:t>
            </a:r>
            <a:br>
              <a:rPr lang="en-US" altLang="en-US" sz="2300" smtClean="0"/>
            </a:br>
            <a:endParaRPr lang="en-US" altLang="en-US" sz="1200" smtClean="0"/>
          </a:p>
          <a:p>
            <a:r>
              <a:rPr lang="en-US" altLang="en-US" sz="2300" smtClean="0"/>
              <a:t>RAs were given a 20 question test—four separate times—before, during, and after their training.</a:t>
            </a:r>
            <a:br>
              <a:rPr lang="en-US" altLang="en-US" sz="2300" smtClean="0"/>
            </a:br>
            <a:endParaRPr lang="en-US" altLang="en-US" sz="1200" smtClean="0"/>
          </a:p>
          <a:p>
            <a:r>
              <a:rPr lang="en-US" altLang="en-US" sz="2300" smtClean="0"/>
              <a:t>The object of providing multiple post-tests was to gauge the RA’s retention of vital knowledge surrounding the training topics throughout the year.  </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8229600" cy="1524000"/>
          </a:xfrm>
        </p:spPr>
        <p:txBody>
          <a:bodyPr/>
          <a:lstStyle/>
          <a:p>
            <a:pPr eaLnBrk="1" hangingPunct="1"/>
            <a:r>
              <a:rPr lang="en-US" altLang="en-US" smtClean="0"/>
              <a:t>What are the benefits of assessment?</a:t>
            </a:r>
          </a:p>
        </p:txBody>
      </p:sp>
      <p:sp>
        <p:nvSpPr>
          <p:cNvPr id="8195" name="Rectangle 3"/>
          <p:cNvSpPr>
            <a:spLocks noGrp="1" noChangeArrowheads="1"/>
          </p:cNvSpPr>
          <p:nvPr>
            <p:ph sz="quarter" idx="1"/>
          </p:nvPr>
        </p:nvSpPr>
        <p:spPr>
          <a:xfrm>
            <a:off x="838200" y="1676400"/>
            <a:ext cx="7696200" cy="4724400"/>
          </a:xfrm>
        </p:spPr>
        <p:txBody>
          <a:bodyPr/>
          <a:lstStyle/>
          <a:p>
            <a:pPr eaLnBrk="1" hangingPunct="1">
              <a:lnSpc>
                <a:spcPct val="90000"/>
              </a:lnSpc>
              <a:buFont typeface="Wingdings 2" pitchFamily="18" charset="2"/>
              <a:buNone/>
              <a:defRPr/>
            </a:pPr>
            <a:endParaRPr lang="en-US" sz="1000" dirty="0" smtClean="0">
              <a:solidFill>
                <a:srgbClr val="FF0000"/>
              </a:solidFill>
            </a:endParaRPr>
          </a:p>
          <a:p>
            <a:pPr marL="342900" lvl="2" indent="-342900" eaLnBrk="1" hangingPunct="1">
              <a:lnSpc>
                <a:spcPct val="90000"/>
              </a:lnSpc>
              <a:buSzPct val="90000"/>
              <a:defRPr/>
            </a:pPr>
            <a:r>
              <a:rPr lang="en-US" sz="2800" dirty="0" smtClean="0">
                <a:ea typeface="+mn-ea"/>
                <a:cs typeface="+mn-cs"/>
              </a:rPr>
              <a:t>Making a difference, and measuring that difference</a:t>
            </a:r>
            <a:br>
              <a:rPr lang="en-US" sz="2800" dirty="0" smtClean="0">
                <a:ea typeface="+mn-ea"/>
                <a:cs typeface="+mn-cs"/>
              </a:rPr>
            </a:br>
            <a:endParaRPr lang="en-US" sz="1400" dirty="0" smtClean="0">
              <a:ea typeface="+mn-ea"/>
              <a:cs typeface="+mn-cs"/>
            </a:endParaRPr>
          </a:p>
          <a:p>
            <a:pPr marL="342900" lvl="2" indent="-342900" eaLnBrk="1" hangingPunct="1">
              <a:lnSpc>
                <a:spcPct val="90000"/>
              </a:lnSpc>
              <a:buSzPct val="90000"/>
              <a:defRPr/>
            </a:pPr>
            <a:r>
              <a:rPr lang="en-US" sz="2800" dirty="0" smtClean="0">
                <a:ea typeface="+mn-ea"/>
                <a:cs typeface="+mn-cs"/>
              </a:rPr>
              <a:t>Improvement </a:t>
            </a:r>
            <a:r>
              <a:rPr lang="en-US" sz="2800" dirty="0">
                <a:ea typeface="+mn-ea"/>
                <a:cs typeface="+mn-cs"/>
              </a:rPr>
              <a:t>of services and </a:t>
            </a:r>
            <a:r>
              <a:rPr lang="en-US" sz="2800" dirty="0" smtClean="0">
                <a:ea typeface="+mn-ea"/>
                <a:cs typeface="+mn-cs"/>
              </a:rPr>
              <a:t>programs</a:t>
            </a:r>
            <a:br>
              <a:rPr lang="en-US" sz="2800" dirty="0" smtClean="0">
                <a:ea typeface="+mn-ea"/>
                <a:cs typeface="+mn-cs"/>
              </a:rPr>
            </a:br>
            <a:endParaRPr lang="en-US" sz="1400" dirty="0">
              <a:ea typeface="+mn-ea"/>
              <a:cs typeface="+mn-cs"/>
            </a:endParaRPr>
          </a:p>
          <a:p>
            <a:pPr marL="342900" lvl="2" indent="-342900" eaLnBrk="1" hangingPunct="1">
              <a:lnSpc>
                <a:spcPct val="90000"/>
              </a:lnSpc>
              <a:buSzPct val="90000"/>
              <a:defRPr/>
            </a:pPr>
            <a:r>
              <a:rPr lang="en-US" sz="2800" dirty="0">
                <a:ea typeface="+mn-ea"/>
                <a:cs typeface="+mn-cs"/>
              </a:rPr>
              <a:t>Documentation of student </a:t>
            </a:r>
            <a:r>
              <a:rPr lang="en-US" sz="2800" dirty="0" smtClean="0">
                <a:ea typeface="+mn-ea"/>
                <a:cs typeface="+mn-cs"/>
              </a:rPr>
              <a:t>learning</a:t>
            </a:r>
            <a:br>
              <a:rPr lang="en-US" sz="2800" dirty="0" smtClean="0">
                <a:ea typeface="+mn-ea"/>
                <a:cs typeface="+mn-cs"/>
              </a:rPr>
            </a:br>
            <a:endParaRPr lang="en-US" sz="1400" dirty="0">
              <a:ea typeface="+mn-ea"/>
              <a:cs typeface="+mn-cs"/>
            </a:endParaRPr>
          </a:p>
          <a:p>
            <a:pPr marL="342900" lvl="2" indent="-342900" eaLnBrk="1" hangingPunct="1">
              <a:lnSpc>
                <a:spcPct val="90000"/>
              </a:lnSpc>
              <a:buSzPct val="90000"/>
              <a:defRPr/>
            </a:pPr>
            <a:r>
              <a:rPr lang="en-US" sz="2800" dirty="0">
                <a:ea typeface="+mn-ea"/>
                <a:cs typeface="+mn-cs"/>
              </a:rPr>
              <a:t>Demonstration of the value/outcomes of certain </a:t>
            </a:r>
            <a:r>
              <a:rPr lang="en-US" sz="2800" dirty="0" smtClean="0">
                <a:ea typeface="+mn-ea"/>
                <a:cs typeface="+mn-cs"/>
              </a:rPr>
              <a:t>offerings</a:t>
            </a:r>
            <a:br>
              <a:rPr lang="en-US" sz="2800" dirty="0" smtClean="0">
                <a:ea typeface="+mn-ea"/>
                <a:cs typeface="+mn-cs"/>
              </a:rPr>
            </a:br>
            <a:endParaRPr lang="en-US" sz="1400" dirty="0">
              <a:ea typeface="+mn-ea"/>
              <a:cs typeface="+mn-cs"/>
            </a:endParaRPr>
          </a:p>
          <a:p>
            <a:pPr marL="342900" lvl="2" indent="-342900" eaLnBrk="1" hangingPunct="1">
              <a:lnSpc>
                <a:spcPct val="90000"/>
              </a:lnSpc>
              <a:buSzPct val="90000"/>
              <a:defRPr/>
            </a:pPr>
            <a:r>
              <a:rPr lang="en-US" sz="2800" dirty="0" smtClean="0">
                <a:ea typeface="+mn-ea"/>
                <a:cs typeface="+mn-cs"/>
              </a:rPr>
              <a:t>Support for more funding</a:t>
            </a:r>
            <a:br>
              <a:rPr lang="en-US" sz="2800" dirty="0" smtClean="0">
                <a:ea typeface="+mn-ea"/>
                <a:cs typeface="+mn-cs"/>
              </a:rPr>
            </a:br>
            <a:endParaRPr lang="en-US" sz="1000" dirty="0" smtClean="0">
              <a:ea typeface="+mn-ea"/>
              <a:cs typeface="+mn-cs"/>
            </a:endParaRPr>
          </a:p>
          <a:p>
            <a:pPr marL="342900" lvl="2" indent="-342900" eaLnBrk="1" hangingPunct="1">
              <a:lnSpc>
                <a:spcPct val="90000"/>
              </a:lnSpc>
              <a:buSzPct val="90000"/>
              <a:defRPr/>
            </a:pPr>
            <a:r>
              <a:rPr lang="en-US" sz="2800" dirty="0" smtClean="0">
                <a:ea typeface="+mn-ea"/>
                <a:cs typeface="+mn-cs"/>
              </a:rPr>
              <a:t>Preparation </a:t>
            </a:r>
            <a:r>
              <a:rPr lang="en-US" sz="2800" dirty="0">
                <a:ea typeface="+mn-ea"/>
                <a:cs typeface="+mn-cs"/>
              </a:rPr>
              <a:t>for accreditation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sz="1000" dirty="0" smtClean="0">
              <a:latin typeface="Times New Roman" pitchFamily="18" charset="0"/>
              <a:cs typeface="Times New Roman" pitchFamily="18" charset="0"/>
            </a:endParaRPr>
          </a:p>
          <a:p>
            <a:pPr marL="457200" lvl="1" indent="0" eaLnBrk="1" hangingPunct="1">
              <a:lnSpc>
                <a:spcPct val="90000"/>
              </a:lnSpc>
              <a:buFont typeface="Wingdings" pitchFamily="2" charset="2"/>
              <a:buNone/>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sz="1000" dirty="0" smtClean="0">
              <a:latin typeface="Times New Roman" pitchFamily="18" charset="0"/>
              <a:cs typeface="Times New Roman" pitchFamily="18" charset="0"/>
            </a:endParaRPr>
          </a:p>
          <a:p>
            <a:pPr lvl="1" eaLnBrk="1" hangingPunct="1">
              <a:lnSpc>
                <a:spcPct val="90000"/>
              </a:lnSpc>
              <a:buFont typeface="Wingdings 2" pitchFamily="18" charset="2"/>
              <a:buNone/>
              <a:defRPr/>
            </a:pPr>
            <a:endParaRPr lang="en-US" dirty="0" smtClean="0">
              <a:latin typeface="Times New Roman" pitchFamily="18" charset="0"/>
              <a:cs typeface="Times New Roman" pitchFamily="18" charset="0"/>
            </a:endParaRPr>
          </a:p>
          <a:p>
            <a:pPr lvl="1" eaLnBrk="1" hangingPunct="1">
              <a:lnSpc>
                <a:spcPct val="90000"/>
              </a:lnSpc>
              <a:defRPr/>
            </a:pPr>
            <a:endParaRPr lang="en-US" dirty="0" smtClean="0">
              <a:latin typeface="Times New Roman" pitchFamily="18" charset="0"/>
              <a:cs typeface="Times New Roman" pitchFamily="18" charset="0"/>
            </a:endParaRPr>
          </a:p>
          <a:p>
            <a:pPr lvl="1" eaLnBrk="1" hangingPunct="1">
              <a:lnSpc>
                <a:spcPct val="90000"/>
              </a:lnSpc>
              <a:defRPr/>
            </a:pPr>
            <a:endParaRPr lang="en-US" dirty="0" smtClean="0">
              <a:latin typeface="Times New Roman" pitchFamily="18" charset="0"/>
              <a:cs typeface="Times New Roman" pitchFamily="18" charset="0"/>
            </a:endParaRPr>
          </a:p>
          <a:p>
            <a:pPr eaLnBrk="1" hangingPunct="1">
              <a:lnSpc>
                <a:spcPct val="90000"/>
              </a:lnSpc>
              <a:buFont typeface="Wingdings 2" pitchFamily="18" charset="2"/>
              <a:buNone/>
              <a:defRPr/>
            </a:pPr>
            <a:endParaRPr lang="en-US" dirty="0" smtClean="0">
              <a:latin typeface="Times New Roman" pitchFamily="18" charset="0"/>
              <a:cs typeface="Times New Roman" pitchFamily="18" charset="0"/>
            </a:endParaRPr>
          </a:p>
          <a:p>
            <a:pPr eaLnBrk="1" hangingPunct="1">
              <a:lnSpc>
                <a:spcPct val="90000"/>
              </a:lnSpc>
              <a:defRPr/>
            </a:pPr>
            <a:endParaRPr lang="en-US" sz="2400" dirty="0" smtClean="0"/>
          </a:p>
        </p:txBody>
      </p:sp>
    </p:spTree>
    <p:custDataLst>
      <p:tags r:id="rId1"/>
    </p:custDataLst>
    <p:extLst>
      <p:ext uri="{BB962C8B-B14F-4D97-AF65-F5344CB8AC3E}">
        <p14:creationId xmlns:p14="http://schemas.microsoft.com/office/powerpoint/2010/main" val="1612026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914400" y="381000"/>
            <a:ext cx="8001000" cy="1143000"/>
          </a:xfrm>
        </p:spPr>
        <p:txBody>
          <a:bodyPr/>
          <a:lstStyle/>
          <a:p>
            <a:pPr eaLnBrk="1" hangingPunct="1"/>
            <a:r>
              <a:rPr lang="en-US" altLang="en-US" sz="4000" smtClean="0"/>
              <a:t>Direct Assessment:</a:t>
            </a:r>
            <a:br>
              <a:rPr lang="en-US" altLang="en-US" sz="4000" smtClean="0"/>
            </a:br>
            <a:r>
              <a:rPr lang="en-US" altLang="en-US" sz="4000" smtClean="0"/>
              <a:t>Housing and Residence Life Results</a:t>
            </a:r>
            <a:r>
              <a:rPr lang="en-US" altLang="en-US" sz="3800" smtClean="0"/>
              <a:t>	</a:t>
            </a:r>
          </a:p>
        </p:txBody>
      </p:sp>
      <p:sp>
        <p:nvSpPr>
          <p:cNvPr id="29699" name="Rectangle 3"/>
          <p:cNvSpPr>
            <a:spLocks noGrp="1" noChangeArrowheads="1"/>
          </p:cNvSpPr>
          <p:nvPr>
            <p:ph type="body" idx="4294967295"/>
          </p:nvPr>
        </p:nvSpPr>
        <p:spPr>
          <a:xfrm>
            <a:off x="914400" y="1828800"/>
            <a:ext cx="7772400" cy="4530725"/>
          </a:xfrm>
        </p:spPr>
        <p:txBody>
          <a:bodyPr/>
          <a:lstStyle/>
          <a:p>
            <a:pPr eaLnBrk="1" hangingPunct="1"/>
            <a:r>
              <a:rPr lang="en-US" altLang="en-US" smtClean="0"/>
              <a:t>The following results were observed</a:t>
            </a:r>
            <a:br>
              <a:rPr lang="en-US" altLang="en-US" smtClean="0"/>
            </a:br>
            <a:endParaRPr lang="en-US" altLang="en-US" sz="1200" smtClean="0"/>
          </a:p>
          <a:p>
            <a:pPr lvl="1" eaLnBrk="1" hangingPunct="1"/>
            <a:r>
              <a:rPr lang="en-US" altLang="en-US" sz="2800" smtClean="0"/>
              <a:t>RA’s scored an average of 9.8 points higher from pre-test to the initial post test</a:t>
            </a:r>
            <a:br>
              <a:rPr lang="en-US" altLang="en-US" sz="2800" smtClean="0"/>
            </a:br>
            <a:endParaRPr lang="en-US" altLang="en-US" sz="1200" smtClean="0"/>
          </a:p>
          <a:p>
            <a:pPr lvl="1" eaLnBrk="1" hangingPunct="1"/>
            <a:r>
              <a:rPr lang="en-US" altLang="en-US" sz="2800" smtClean="0"/>
              <a:t>The second and third post-test results were slightly lower but consistent</a:t>
            </a:r>
          </a:p>
          <a:p>
            <a:pPr lvl="2" eaLnBrk="1" hangingPunct="1"/>
            <a:r>
              <a:rPr lang="en-US" altLang="en-US" sz="2800" smtClean="0"/>
              <a:t>Indicating a relatively strong retention of information</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62000" y="228600"/>
            <a:ext cx="8686800" cy="1143000"/>
          </a:xfrm>
        </p:spPr>
        <p:txBody>
          <a:bodyPr/>
          <a:lstStyle/>
          <a:p>
            <a:r>
              <a:rPr lang="en-US" altLang="en-US" sz="4400" smtClean="0"/>
              <a:t>Direct Assessment: </a:t>
            </a:r>
            <a:br>
              <a:rPr lang="en-US" altLang="en-US" sz="4400" smtClean="0"/>
            </a:br>
            <a:r>
              <a:rPr lang="en-US" altLang="en-US" sz="4400" smtClean="0"/>
              <a:t>Housing and Residence Life Results</a:t>
            </a:r>
            <a:endParaRPr lang="en-US" altLang="en-US" smtClean="0"/>
          </a:p>
        </p:txBody>
      </p:sp>
      <p:sp>
        <p:nvSpPr>
          <p:cNvPr id="3" name="Content Placeholder 2"/>
          <p:cNvSpPr>
            <a:spLocks noGrp="1"/>
          </p:cNvSpPr>
          <p:nvPr>
            <p:ph idx="1"/>
          </p:nvPr>
        </p:nvSpPr>
        <p:spPr>
          <a:xfrm>
            <a:off x="914400" y="1828800"/>
            <a:ext cx="7772400" cy="4530725"/>
          </a:xfrm>
        </p:spPr>
        <p:txBody>
          <a:bodyPr/>
          <a:lstStyle/>
          <a:p>
            <a:pPr>
              <a:defRPr/>
            </a:pPr>
            <a:r>
              <a:rPr lang="en-US" dirty="0" smtClean="0"/>
              <a:t>Results (cont.):</a:t>
            </a:r>
          </a:p>
          <a:p>
            <a:pPr lvl="1">
              <a:defRPr/>
            </a:pPr>
            <a:r>
              <a:rPr lang="en-US" sz="2800" dirty="0" smtClean="0"/>
              <a:t>RA’s from various staffs were scoring low from the beginning of the year to end of the year on a consistent group of questions</a:t>
            </a:r>
          </a:p>
          <a:p>
            <a:pPr lvl="1">
              <a:defRPr/>
            </a:pPr>
            <a:endParaRPr lang="en-US" sz="1200" dirty="0" smtClean="0"/>
          </a:p>
          <a:p>
            <a:pPr lvl="1">
              <a:defRPr/>
            </a:pPr>
            <a:r>
              <a:rPr lang="en-US" sz="2800" kern="1200" dirty="0" smtClean="0"/>
              <a:t>Returning staff members scored significantly higher on the pre-test (+12.6 on average), but the average difference on all post-tests was very similar between the two groups.</a:t>
            </a:r>
            <a:endParaRPr lang="en-US" dirty="0"/>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85800" y="381000"/>
            <a:ext cx="8229600" cy="1143000"/>
          </a:xfrm>
        </p:spPr>
        <p:txBody>
          <a:bodyPr/>
          <a:lstStyle/>
          <a:p>
            <a:pPr eaLnBrk="1" hangingPunct="1"/>
            <a:r>
              <a:rPr lang="en-US" altLang="en-US" sz="3600" smtClean="0"/>
              <a:t>Direct Assessment: </a:t>
            </a:r>
            <a:br>
              <a:rPr lang="en-US" altLang="en-US" sz="3600" smtClean="0"/>
            </a:br>
            <a:r>
              <a:rPr lang="en-US" altLang="en-US" sz="3600" smtClean="0"/>
              <a:t>Housing and Residence Life Action Steps</a:t>
            </a:r>
            <a:r>
              <a:rPr lang="en-US" altLang="en-US" sz="3800" smtClean="0"/>
              <a:t>	</a:t>
            </a:r>
          </a:p>
        </p:txBody>
      </p:sp>
      <p:sp>
        <p:nvSpPr>
          <p:cNvPr id="6147" name="Rectangle 3"/>
          <p:cNvSpPr>
            <a:spLocks noGrp="1" noChangeArrowheads="1"/>
          </p:cNvSpPr>
          <p:nvPr>
            <p:ph type="body" idx="4294967295"/>
          </p:nvPr>
        </p:nvSpPr>
        <p:spPr>
          <a:xfrm>
            <a:off x="914400" y="1752600"/>
            <a:ext cx="7772400" cy="4530725"/>
          </a:xfrm>
        </p:spPr>
        <p:txBody>
          <a:bodyPr/>
          <a:lstStyle/>
          <a:p>
            <a:pPr eaLnBrk="1" hangingPunct="1">
              <a:defRPr/>
            </a:pPr>
            <a:r>
              <a:rPr lang="en-US" dirty="0" smtClean="0"/>
              <a:t>Outcomes from the direct assessment:</a:t>
            </a:r>
          </a:p>
          <a:p>
            <a:pPr lvl="1" eaLnBrk="1" hangingPunct="1">
              <a:defRPr/>
            </a:pPr>
            <a:r>
              <a:rPr lang="en-US" sz="2400" kern="1200" dirty="0" smtClean="0">
                <a:latin typeface="Arial (Body)"/>
              </a:rPr>
              <a:t>The Residence Life staff used this information to redesign and strengthen Resident Assistant training by:</a:t>
            </a:r>
          </a:p>
          <a:p>
            <a:pPr lvl="2" eaLnBrk="1" hangingPunct="1">
              <a:defRPr/>
            </a:pPr>
            <a:r>
              <a:rPr lang="en-US" sz="2200" kern="1200" dirty="0" smtClean="0">
                <a:latin typeface="Arial (Body)"/>
              </a:rPr>
              <a:t>Focusing on improving individual training sessions, and providing feedback to returning presenters</a:t>
            </a:r>
          </a:p>
          <a:p>
            <a:pPr lvl="2" eaLnBrk="1" hangingPunct="1">
              <a:defRPr/>
            </a:pPr>
            <a:r>
              <a:rPr lang="en-US" sz="2200" kern="1200" dirty="0" smtClean="0">
                <a:latin typeface="Arial (Body)"/>
              </a:rPr>
              <a:t>Creating more consistent messages between full departmental training sessions and individual staff training sessions</a:t>
            </a:r>
          </a:p>
          <a:p>
            <a:pPr lvl="2" eaLnBrk="1" hangingPunct="1">
              <a:defRPr/>
            </a:pPr>
            <a:r>
              <a:rPr lang="en-US" sz="2200" kern="1200" dirty="0" smtClean="0">
                <a:latin typeface="Arial (Body)"/>
              </a:rPr>
              <a:t>Choosing better methods of instruction in some areas of training.  </a:t>
            </a:r>
          </a:p>
          <a:p>
            <a:pPr eaLnBrk="1" hangingPunct="1">
              <a:defRPr/>
            </a:pPr>
            <a:endParaRPr lang="en-US" sz="2200" dirty="0" smtClean="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0" y="1676400"/>
            <a:ext cx="7543800" cy="3846513"/>
          </a:xfrm>
          <a:prstGeom prst="rect">
            <a:avLst/>
          </a:prstGeom>
          <a:noFill/>
        </p:spPr>
        <p:txBody>
          <a:bodyPr>
            <a:spAutoFit/>
          </a:bodyPr>
          <a:lstStyle/>
          <a:p>
            <a:pPr algn="ctr" eaLnBrk="0" hangingPunct="0">
              <a:defRPr/>
            </a:pPr>
            <a:r>
              <a:rPr lang="en-US" sz="4200" u="sng" dirty="0">
                <a:solidFill>
                  <a:schemeClr val="tx2"/>
                </a:solidFill>
                <a:latin typeface="+mj-lt"/>
                <a:ea typeface="+mj-ea"/>
                <a:cs typeface="+mj-cs"/>
              </a:rPr>
              <a:t>Questions</a:t>
            </a:r>
            <a:r>
              <a:rPr lang="en-US" sz="4200" dirty="0">
                <a:solidFill>
                  <a:schemeClr val="tx2"/>
                </a:solidFill>
                <a:latin typeface="+mj-lt"/>
                <a:ea typeface="+mj-ea"/>
                <a:cs typeface="+mj-cs"/>
              </a:rPr>
              <a:t>:</a:t>
            </a:r>
            <a:br>
              <a:rPr lang="en-US" sz="4200" dirty="0">
                <a:solidFill>
                  <a:schemeClr val="tx2"/>
                </a:solidFill>
                <a:latin typeface="+mj-lt"/>
                <a:ea typeface="+mj-ea"/>
                <a:cs typeface="+mj-cs"/>
              </a:rPr>
            </a:br>
            <a:endParaRPr lang="en-US" sz="1400" dirty="0">
              <a:solidFill>
                <a:schemeClr val="tx2"/>
              </a:solidFill>
              <a:latin typeface="+mj-lt"/>
              <a:ea typeface="+mj-ea"/>
              <a:cs typeface="+mj-cs"/>
            </a:endParaRPr>
          </a:p>
          <a:p>
            <a:pPr algn="ctr" eaLnBrk="0" hangingPunct="0">
              <a:defRPr/>
            </a:pPr>
            <a:r>
              <a:rPr lang="en-US" sz="4200" dirty="0">
                <a:solidFill>
                  <a:schemeClr val="tx2"/>
                </a:solidFill>
                <a:latin typeface="+mj-lt"/>
                <a:ea typeface="+mj-ea"/>
                <a:cs typeface="+mj-cs"/>
              </a:rPr>
              <a:t>How could needs assessments be used in your department?</a:t>
            </a:r>
          </a:p>
          <a:p>
            <a:pPr algn="ctr" eaLnBrk="0" hangingPunct="0">
              <a:defRPr/>
            </a:pPr>
            <a:endParaRPr lang="en-US" sz="2000" dirty="0">
              <a:solidFill>
                <a:schemeClr val="tx2"/>
              </a:solidFill>
              <a:latin typeface="+mj-lt"/>
              <a:ea typeface="+mj-ea"/>
              <a:cs typeface="+mj-cs"/>
            </a:endParaRPr>
          </a:p>
          <a:p>
            <a:pPr algn="ctr" eaLnBrk="0" hangingPunct="0">
              <a:defRPr/>
            </a:pPr>
            <a:r>
              <a:rPr lang="en-US" sz="4200" dirty="0">
                <a:solidFill>
                  <a:schemeClr val="tx2"/>
                </a:solidFill>
                <a:latin typeface="+mj-lt"/>
                <a:ea typeface="+mj-ea"/>
                <a:cs typeface="+mj-cs"/>
              </a:rPr>
              <a:t>How could direct assessments be used in your department?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1075" y="2133600"/>
            <a:ext cx="7543800" cy="738188"/>
          </a:xfrm>
          <a:prstGeom prst="rect">
            <a:avLst/>
          </a:prstGeom>
          <a:noFill/>
        </p:spPr>
        <p:txBody>
          <a:bodyPr>
            <a:spAutoFit/>
          </a:bodyPr>
          <a:lstStyle/>
          <a:p>
            <a:pPr algn="ctr" eaLnBrk="0" hangingPunct="0">
              <a:defRPr/>
            </a:pPr>
            <a:r>
              <a:rPr lang="en-US" sz="4200" dirty="0">
                <a:solidFill>
                  <a:schemeClr val="tx2"/>
                </a:solidFill>
                <a:latin typeface="+mj-lt"/>
                <a:ea typeface="+mj-ea"/>
                <a:cs typeface="+mj-cs"/>
              </a:rPr>
              <a:t>Mixed Methods Assessments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277813"/>
            <a:ext cx="8458200" cy="1143000"/>
          </a:xfrm>
        </p:spPr>
        <p:txBody>
          <a:bodyPr/>
          <a:lstStyle/>
          <a:p>
            <a:r>
              <a:rPr lang="en-US" altLang="en-US" sz="3600" smtClean="0"/>
              <a:t>Mixed Methods: Surveys and Focus Groups</a:t>
            </a:r>
          </a:p>
        </p:txBody>
      </p:sp>
      <p:sp>
        <p:nvSpPr>
          <p:cNvPr id="3" name="Content Placeholder 2"/>
          <p:cNvSpPr>
            <a:spLocks noGrp="1"/>
          </p:cNvSpPr>
          <p:nvPr>
            <p:ph sz="quarter" idx="1"/>
          </p:nvPr>
        </p:nvSpPr>
        <p:spPr>
          <a:xfrm>
            <a:off x="762000" y="1676400"/>
            <a:ext cx="8001000" cy="4495800"/>
          </a:xfrm>
        </p:spPr>
        <p:txBody>
          <a:bodyPr/>
          <a:lstStyle/>
          <a:p>
            <a:r>
              <a:rPr lang="en-US" altLang="en-US" smtClean="0"/>
              <a:t>Why Mixed Methods?</a:t>
            </a:r>
            <a:br>
              <a:rPr lang="en-US" altLang="en-US" smtClean="0"/>
            </a:br>
            <a:endParaRPr lang="en-US" altLang="en-US" sz="1000" smtClean="0"/>
          </a:p>
          <a:p>
            <a:pPr lvl="1"/>
            <a:r>
              <a:rPr lang="en-US" altLang="en-US" smtClean="0"/>
              <a:t>Drill Down</a:t>
            </a:r>
          </a:p>
          <a:p>
            <a:pPr lvl="2"/>
            <a:r>
              <a:rPr lang="en-US" altLang="en-US" smtClean="0"/>
              <a:t>Survey =What are the issues/numbers?</a:t>
            </a:r>
          </a:p>
          <a:p>
            <a:pPr lvl="2"/>
            <a:r>
              <a:rPr lang="en-US" altLang="en-US" smtClean="0"/>
              <a:t>Focus Group (Group Interview) = Why are they issues?</a:t>
            </a:r>
          </a:p>
          <a:p>
            <a:pPr lvl="2">
              <a:buFont typeface="Wingdings" panose="05000000000000000000" pitchFamily="2" charset="2"/>
              <a:buNone/>
            </a:pPr>
            <a:endParaRPr lang="en-US" altLang="en-US" sz="900" smtClean="0"/>
          </a:p>
          <a:p>
            <a:pPr lvl="1"/>
            <a:r>
              <a:rPr lang="en-US" altLang="en-US" smtClean="0"/>
              <a:t>Validity of Reports (You’ve gone the extra mile)</a:t>
            </a:r>
          </a:p>
          <a:p>
            <a:pPr lvl="1">
              <a:buFont typeface="Wingdings" panose="05000000000000000000" pitchFamily="2" charset="2"/>
              <a:buNone/>
            </a:pPr>
            <a:endParaRPr lang="en-US" altLang="en-US" sz="1000" smtClean="0"/>
          </a:p>
          <a:p>
            <a:pPr lvl="1">
              <a:buFont typeface="Wingdings" panose="05000000000000000000" pitchFamily="2" charset="2"/>
              <a:buNone/>
            </a:pPr>
            <a:endParaRPr lang="en-US" altLang="en-US" sz="1000" smtClean="0"/>
          </a:p>
          <a:p>
            <a:pPr lvl="1"/>
            <a:r>
              <a:rPr lang="en-US" altLang="en-US" smtClean="0"/>
              <a:t>Students feel that their voice is heard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sz="quarter" idx="1"/>
          </p:nvPr>
        </p:nvSpPr>
        <p:spPr>
          <a:xfrm>
            <a:off x="533400" y="1676400"/>
            <a:ext cx="7772400" cy="4495800"/>
          </a:xfrm>
        </p:spPr>
        <p:txBody>
          <a:bodyPr/>
          <a:lstStyle/>
          <a:p>
            <a:endParaRPr lang="en-US" altLang="en-US" smtClean="0"/>
          </a:p>
          <a:p>
            <a:r>
              <a:rPr lang="en-US" altLang="en-US" smtClean="0"/>
              <a:t>The Floodlight = Large Survey </a:t>
            </a:r>
            <a:br>
              <a:rPr lang="en-US" altLang="en-US" smtClean="0"/>
            </a:br>
            <a:r>
              <a:rPr lang="en-US" altLang="en-US" smtClean="0"/>
              <a:t>(e.g., EBI Benchmarking Survey)</a:t>
            </a:r>
          </a:p>
          <a:p>
            <a:pPr lvl="1"/>
            <a:r>
              <a:rPr lang="en-US" altLang="en-US" smtClean="0"/>
              <a:t>What?  Broad issues; not as much</a:t>
            </a:r>
          </a:p>
          <a:p>
            <a:pPr lvl="1">
              <a:buFont typeface="Wingdings" panose="05000000000000000000" pitchFamily="2" charset="2"/>
              <a:buNone/>
            </a:pPr>
            <a:r>
              <a:rPr lang="en-US" altLang="en-US" smtClean="0"/>
              <a:t>    depth in exploration</a:t>
            </a:r>
          </a:p>
          <a:p>
            <a:pPr>
              <a:buFont typeface="Wingdings" panose="05000000000000000000" pitchFamily="2" charset="2"/>
              <a:buNone/>
            </a:pPr>
            <a:endParaRPr lang="en-US" altLang="en-US" smtClean="0"/>
          </a:p>
          <a:p>
            <a:r>
              <a:rPr lang="en-US" altLang="en-US" smtClean="0"/>
              <a:t>The Flashlight = Focus Groups</a:t>
            </a:r>
          </a:p>
          <a:p>
            <a:pPr lvl="1"/>
            <a:r>
              <a:rPr lang="en-US" altLang="en-US" smtClean="0"/>
              <a:t>Why?  Focused, detailed look; </a:t>
            </a:r>
          </a:p>
          <a:p>
            <a:pPr lvl="1">
              <a:buFont typeface="Wingdings" panose="05000000000000000000" pitchFamily="2" charset="2"/>
              <a:buNone/>
            </a:pPr>
            <a:r>
              <a:rPr lang="en-US" altLang="en-US" smtClean="0"/>
              <a:t>	more depth in exploration</a:t>
            </a:r>
          </a:p>
        </p:txBody>
      </p:sp>
      <p:sp>
        <p:nvSpPr>
          <p:cNvPr id="35843" name="Title 1"/>
          <p:cNvSpPr>
            <a:spLocks noGrp="1"/>
          </p:cNvSpPr>
          <p:nvPr>
            <p:ph type="title"/>
          </p:nvPr>
        </p:nvSpPr>
        <p:spPr>
          <a:xfrm>
            <a:off x="838200" y="304800"/>
            <a:ext cx="7772400" cy="1143000"/>
          </a:xfrm>
        </p:spPr>
        <p:txBody>
          <a:bodyPr/>
          <a:lstStyle/>
          <a:p>
            <a:r>
              <a:rPr lang="en-US" altLang="en-US" smtClean="0"/>
              <a:t>Flash Lights vs. Floodlights</a:t>
            </a:r>
          </a:p>
        </p:txBody>
      </p:sp>
      <p:pic>
        <p:nvPicPr>
          <p:cNvPr id="35844" name="Picture 3" descr="http://www.aeromedix.com/images/aeromedix/flashlights/proton_x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4267200"/>
            <a:ext cx="28575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5" descr="Spotlight.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43675" y="1905000"/>
            <a:ext cx="22685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Content Placeholder 10" descr="MixedMethods1.jpg"/>
          <p:cNvPicPr>
            <a:picLocks noGrp="1" noChangeAspect="1"/>
          </p:cNvPicPr>
          <p:nvPr>
            <p:ph sz="quarter" idx="1"/>
          </p:nvPr>
        </p:nvPicPr>
        <p:blipFill>
          <a:blip r:embed="rId4">
            <a:extLst>
              <a:ext uri="{28A0092B-C50C-407E-A947-70E740481C1C}">
                <a14:useLocalDpi xmlns:a14="http://schemas.microsoft.com/office/drawing/2010/main" val="0"/>
              </a:ext>
            </a:extLst>
          </a:blip>
          <a:srcRect/>
          <a:stretch>
            <a:fillRect/>
          </a:stretch>
        </p:blipFill>
        <p:spPr>
          <a:xfrm>
            <a:off x="0" y="0"/>
            <a:ext cx="8915400" cy="6781800"/>
          </a:xfrm>
        </p:spPr>
      </p:pic>
      <p:sp>
        <p:nvSpPr>
          <p:cNvPr id="36867" name="Title 6"/>
          <p:cNvSpPr>
            <a:spLocks noGrp="1"/>
          </p:cNvSpPr>
          <p:nvPr>
            <p:ph type="title"/>
          </p:nvPr>
        </p:nvSpPr>
        <p:spPr>
          <a:xfrm>
            <a:off x="228600" y="381000"/>
            <a:ext cx="2514600" cy="533400"/>
          </a:xfrm>
        </p:spPr>
        <p:txBody>
          <a:bodyPr/>
          <a:lstStyle/>
          <a:p>
            <a:r>
              <a:rPr lang="en-US" altLang="en-US" sz="2400" b="1" smtClean="0">
                <a:solidFill>
                  <a:schemeClr val="bg1"/>
                </a:solidFill>
              </a:rPr>
              <a:t/>
            </a:r>
            <a:br>
              <a:rPr lang="en-US" altLang="en-US" sz="2400" b="1" smtClean="0">
                <a:solidFill>
                  <a:schemeClr val="bg1"/>
                </a:solidFill>
              </a:rPr>
            </a:br>
            <a:r>
              <a:rPr lang="en-US" altLang="en-US" sz="2400" b="1" smtClean="0">
                <a:solidFill>
                  <a:schemeClr val="bg1"/>
                </a:solidFill>
              </a:rPr>
              <a:t>Project Approach</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2057400"/>
            <a:ext cx="7543800" cy="2986088"/>
          </a:xfrm>
          <a:prstGeom prst="rect">
            <a:avLst/>
          </a:prstGeom>
          <a:noFill/>
        </p:spPr>
        <p:txBody>
          <a:bodyPr>
            <a:spAutoFit/>
          </a:bodyPr>
          <a:lstStyle/>
          <a:p>
            <a:pPr algn="ctr" eaLnBrk="0" hangingPunct="0">
              <a:defRPr/>
            </a:pPr>
            <a:r>
              <a:rPr lang="en-US" sz="4200" u="sng" dirty="0">
                <a:solidFill>
                  <a:schemeClr val="tx2"/>
                </a:solidFill>
                <a:latin typeface="+mj-lt"/>
                <a:ea typeface="+mj-ea"/>
                <a:cs typeface="+mj-cs"/>
              </a:rPr>
              <a:t>Question</a:t>
            </a:r>
            <a:r>
              <a:rPr lang="en-US" sz="4200" dirty="0">
                <a:solidFill>
                  <a:schemeClr val="tx2"/>
                </a:solidFill>
                <a:latin typeface="+mj-lt"/>
                <a:ea typeface="+mj-ea"/>
                <a:cs typeface="+mj-cs"/>
              </a:rPr>
              <a:t>:</a:t>
            </a:r>
            <a:br>
              <a:rPr lang="en-US" sz="4200" dirty="0">
                <a:solidFill>
                  <a:schemeClr val="tx2"/>
                </a:solidFill>
                <a:latin typeface="+mj-lt"/>
                <a:ea typeface="+mj-ea"/>
                <a:cs typeface="+mj-cs"/>
              </a:rPr>
            </a:br>
            <a:endParaRPr lang="en-US" sz="2000" dirty="0">
              <a:solidFill>
                <a:schemeClr val="tx2"/>
              </a:solidFill>
              <a:latin typeface="+mj-lt"/>
              <a:ea typeface="+mj-ea"/>
              <a:cs typeface="+mj-cs"/>
            </a:endParaRPr>
          </a:p>
          <a:p>
            <a:pPr algn="ctr" eaLnBrk="0" hangingPunct="0">
              <a:defRPr/>
            </a:pPr>
            <a:r>
              <a:rPr lang="en-US" sz="4200" dirty="0">
                <a:solidFill>
                  <a:schemeClr val="tx2"/>
                </a:solidFill>
                <a:latin typeface="+mj-lt"/>
                <a:ea typeface="+mj-ea"/>
                <a:cs typeface="+mj-cs"/>
              </a:rPr>
              <a:t>How could mixed method assessments be used in your department?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2057400"/>
            <a:ext cx="7543800" cy="2032000"/>
          </a:xfrm>
          <a:prstGeom prst="rect">
            <a:avLst/>
          </a:prstGeom>
          <a:noFill/>
        </p:spPr>
        <p:txBody>
          <a:bodyPr>
            <a:spAutoFit/>
          </a:bodyPr>
          <a:lstStyle/>
          <a:p>
            <a:pPr algn="ctr" eaLnBrk="0" hangingPunct="0">
              <a:defRPr/>
            </a:pPr>
            <a:r>
              <a:rPr lang="en-US" sz="4200" dirty="0">
                <a:solidFill>
                  <a:schemeClr val="tx2"/>
                </a:solidFill>
                <a:latin typeface="+mj-lt"/>
                <a:ea typeface="+mj-ea"/>
                <a:cs typeface="+mj-cs"/>
              </a:rPr>
              <a:t>Sharing Data and Action Steps with Students:</a:t>
            </a:r>
          </a:p>
          <a:p>
            <a:pPr algn="ctr" eaLnBrk="0" hangingPunct="0">
              <a:defRPr/>
            </a:pPr>
            <a:r>
              <a:rPr lang="en-US" sz="4200" dirty="0">
                <a:solidFill>
                  <a:schemeClr val="tx2"/>
                </a:solidFill>
                <a:latin typeface="+mj-lt"/>
                <a:ea typeface="+mj-ea"/>
                <a:cs typeface="+mj-cs"/>
              </a:rPr>
              <a:t>“We’ve Heard Your Voice”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Assessment Competencies</a:t>
            </a:r>
          </a:p>
        </p:txBody>
      </p:sp>
      <p:sp>
        <p:nvSpPr>
          <p:cNvPr id="7171" name="Content Placeholder 2"/>
          <p:cNvSpPr>
            <a:spLocks noGrp="1"/>
          </p:cNvSpPr>
          <p:nvPr>
            <p:ph idx="1"/>
          </p:nvPr>
        </p:nvSpPr>
        <p:spPr/>
        <p:txBody>
          <a:bodyPr/>
          <a:lstStyle/>
          <a:p>
            <a:pPr marL="0" indent="0">
              <a:buFont typeface="Wingdings" panose="05000000000000000000" pitchFamily="2" charset="2"/>
              <a:buNone/>
            </a:pPr>
            <a:r>
              <a:rPr lang="en-US" altLang="en-US" i="1" smtClean="0"/>
              <a:t>ACPA/NASPA Professional Competency Areas for Student Affairs Practitioners</a:t>
            </a:r>
            <a:r>
              <a:rPr lang="en-US" altLang="en-US" smtClean="0"/>
              <a:t>: </a:t>
            </a:r>
            <a:br>
              <a:rPr lang="en-US" altLang="en-US" smtClean="0"/>
            </a:br>
            <a:r>
              <a:rPr lang="en-US" altLang="en-US" smtClean="0"/>
              <a:t>Assessment, Evaluation, and Research (AER)</a:t>
            </a:r>
          </a:p>
          <a:p>
            <a:pPr marL="0" indent="0">
              <a:buFont typeface="Wingdings" panose="05000000000000000000" pitchFamily="2" charset="2"/>
              <a:buNone/>
            </a:pPr>
            <a:r>
              <a:rPr lang="en-US" altLang="en-US" sz="1200" smtClean="0"/>
              <a:t/>
            </a:r>
            <a:br>
              <a:rPr lang="en-US" altLang="en-US" sz="1200" smtClean="0"/>
            </a:br>
            <a:r>
              <a:rPr lang="en-US" altLang="en-US" sz="2400" smtClean="0"/>
              <a:t>The AER area “focuses on the ability to use, design, conduct, and critique qualitative and quantitative AER analyses; to manage organizations using AER processes and the results obtained from them; and to shape the political and ethical climate surrounding AER processes and uses on campus.” (p. 8)</a:t>
            </a:r>
          </a:p>
          <a:p>
            <a:pPr marL="0" indent="0">
              <a:buFont typeface="Wingdings" panose="05000000000000000000" pitchFamily="2" charset="2"/>
              <a:buNone/>
            </a:pPr>
            <a:r>
              <a:rPr lang="en-US" altLang="en-US" sz="2400" smtClean="0"/>
              <a:t>See: </a:t>
            </a:r>
            <a:r>
              <a:rPr lang="en-US" altLang="en-US" sz="2400" smtClean="0">
                <a:hlinkClick r:id="rId3"/>
              </a:rPr>
              <a:t>http://www.naspa.org/regions/regioniii/Professional%20Competency.pdf</a:t>
            </a:r>
            <a:r>
              <a:rPr lang="en-US" altLang="en-US" sz="2400" smtClean="0"/>
              <a:t> </a:t>
            </a: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We’ve Heard Your Voice</a:t>
            </a:r>
          </a:p>
        </p:txBody>
      </p:sp>
      <p:sp>
        <p:nvSpPr>
          <p:cNvPr id="39939" name="Content Placeholder 2"/>
          <p:cNvSpPr>
            <a:spLocks noGrp="1"/>
          </p:cNvSpPr>
          <p:nvPr>
            <p:ph idx="1"/>
          </p:nvPr>
        </p:nvSpPr>
        <p:spPr>
          <a:xfrm>
            <a:off x="3962400" y="1676400"/>
            <a:ext cx="5105400" cy="4530725"/>
          </a:xfrm>
        </p:spPr>
        <p:txBody>
          <a:bodyPr/>
          <a:lstStyle/>
          <a:p>
            <a:r>
              <a:rPr lang="en-US" altLang="en-US" sz="2200" smtClean="0"/>
              <a:t>Initiative developed by the Office of Student Life Assessment, based on similar program in student affairs at the University of Georgia.</a:t>
            </a:r>
          </a:p>
          <a:p>
            <a:r>
              <a:rPr lang="en-US" altLang="en-US" sz="2200" smtClean="0"/>
              <a:t>Communicates assessment findings back to the student body and other constituents.</a:t>
            </a:r>
          </a:p>
          <a:p>
            <a:r>
              <a:rPr lang="en-US" altLang="en-US" sz="2200" smtClean="0"/>
              <a:t>Emphasis is placed on demonstrating improvements made due to:</a:t>
            </a:r>
          </a:p>
          <a:p>
            <a:pPr lvl="1"/>
            <a:r>
              <a:rPr lang="en-US" altLang="en-US" sz="2200" smtClean="0"/>
              <a:t>response to surveys </a:t>
            </a:r>
          </a:p>
          <a:p>
            <a:pPr lvl="1"/>
            <a:r>
              <a:rPr lang="en-US" altLang="en-US" sz="2200" smtClean="0"/>
              <a:t>focus groups</a:t>
            </a:r>
          </a:p>
          <a:p>
            <a:pPr lvl="1"/>
            <a:r>
              <a:rPr lang="en-US" altLang="en-US" sz="2200" smtClean="0"/>
              <a:t>other feedback</a:t>
            </a:r>
          </a:p>
        </p:txBody>
      </p:sp>
      <p:pic>
        <p:nvPicPr>
          <p:cNvPr id="3994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524000"/>
            <a:ext cx="3962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4" descr="uncw.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228600"/>
            <a:ext cx="14287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Distribution of Media</a:t>
            </a:r>
          </a:p>
        </p:txBody>
      </p:sp>
      <p:sp>
        <p:nvSpPr>
          <p:cNvPr id="40963" name="Content Placeholder 2"/>
          <p:cNvSpPr>
            <a:spLocks noGrp="1"/>
          </p:cNvSpPr>
          <p:nvPr>
            <p:ph idx="1"/>
          </p:nvPr>
        </p:nvSpPr>
        <p:spPr>
          <a:xfrm>
            <a:off x="914400" y="1752600"/>
            <a:ext cx="7772400" cy="4530725"/>
          </a:xfrm>
        </p:spPr>
        <p:txBody>
          <a:bodyPr/>
          <a:lstStyle/>
          <a:p>
            <a:r>
              <a:rPr lang="en-US" altLang="en-US" sz="2400" smtClean="0"/>
              <a:t>Each department in the Division of Student Affairs was included in this initiative, which was made possible through strong support and encouragement from the Vice Chancellor of Student Affairs</a:t>
            </a:r>
          </a:p>
          <a:p>
            <a:r>
              <a:rPr lang="en-US" altLang="en-US" sz="2400" smtClean="0"/>
              <a:t>Each area was asked to develop 5-10 talking points</a:t>
            </a:r>
          </a:p>
          <a:p>
            <a:r>
              <a:rPr lang="en-US" altLang="en-US" sz="2400" smtClean="0"/>
              <a:t>Assessment outcomes were publicized via:</a:t>
            </a:r>
          </a:p>
          <a:p>
            <a:pPr lvl="1"/>
            <a:r>
              <a:rPr lang="en-US" altLang="en-US" sz="2400" smtClean="0"/>
              <a:t>The school newspaper</a:t>
            </a:r>
          </a:p>
          <a:p>
            <a:pPr lvl="1"/>
            <a:r>
              <a:rPr lang="en-US" altLang="en-US" sz="2400" smtClean="0"/>
              <a:t>The school’s parent newsletter</a:t>
            </a:r>
          </a:p>
          <a:p>
            <a:pPr lvl="1"/>
            <a:r>
              <a:rPr lang="en-US" altLang="en-US" sz="2400" smtClean="0"/>
              <a:t>Fliers posted around campus</a:t>
            </a:r>
          </a:p>
          <a:p>
            <a:pPr lvl="1"/>
            <a:r>
              <a:rPr lang="en-US" altLang="en-US" sz="2400" smtClean="0"/>
              <a:t>Email</a:t>
            </a:r>
          </a:p>
          <a:p>
            <a:pPr lvl="1"/>
            <a:r>
              <a:rPr lang="en-US" altLang="en-US" sz="2400" smtClean="0"/>
              <a:t>On-campus Television ads</a:t>
            </a:r>
          </a:p>
        </p:txBody>
      </p:sp>
      <p:pic>
        <p:nvPicPr>
          <p:cNvPr id="40964" name="Picture 3" descr="uncw.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228600"/>
            <a:ext cx="14287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Quotes from Students</a:t>
            </a:r>
          </a:p>
        </p:txBody>
      </p:sp>
      <p:sp>
        <p:nvSpPr>
          <p:cNvPr id="41987" name="Content Placeholder 2"/>
          <p:cNvSpPr>
            <a:spLocks noGrp="1"/>
          </p:cNvSpPr>
          <p:nvPr>
            <p:ph idx="1"/>
          </p:nvPr>
        </p:nvSpPr>
        <p:spPr>
          <a:xfrm>
            <a:off x="914400" y="1676400"/>
            <a:ext cx="7772400" cy="4530725"/>
          </a:xfrm>
        </p:spPr>
        <p:txBody>
          <a:bodyPr/>
          <a:lstStyle/>
          <a:p>
            <a:pPr marL="342900" lvl="2" indent="-342900">
              <a:buSzPct val="90000"/>
            </a:pPr>
            <a:r>
              <a:rPr lang="en-US" altLang="en-US" sz="2400" smtClean="0"/>
              <a:t>“Some of the things which have changed, I just took for granted, I didn’t know there was any other way.  I think that when you tell people what has changed, they will see that they’re helping the future generations of UNCW, and making the University better as a whole.”</a:t>
            </a:r>
          </a:p>
          <a:p>
            <a:r>
              <a:rPr lang="en-US" altLang="en-US" sz="2400" smtClean="0"/>
              <a:t>“When you take into account things like the national government, you have a lot of people who would say “I don’t vote because my vote doesn’t count”.  It was so cool to see—hey, the things that I’m saying are making a difference. It’s great when people see that when I take my time to do this, changes really do happen.”</a:t>
            </a:r>
          </a:p>
        </p:txBody>
      </p:sp>
      <p:pic>
        <p:nvPicPr>
          <p:cNvPr id="41988" name="Picture 3" descr="uncw.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228600"/>
            <a:ext cx="14287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828800"/>
            <a:ext cx="7543800" cy="2986088"/>
          </a:xfrm>
          <a:prstGeom prst="rect">
            <a:avLst/>
          </a:prstGeom>
          <a:noFill/>
        </p:spPr>
        <p:txBody>
          <a:bodyPr>
            <a:spAutoFit/>
          </a:bodyPr>
          <a:lstStyle/>
          <a:p>
            <a:pPr algn="ctr" eaLnBrk="0" hangingPunct="0">
              <a:defRPr/>
            </a:pPr>
            <a:r>
              <a:rPr lang="en-US" sz="4200" u="sng" dirty="0">
                <a:solidFill>
                  <a:schemeClr val="tx2"/>
                </a:solidFill>
                <a:latin typeface="+mj-lt"/>
                <a:ea typeface="+mj-ea"/>
                <a:cs typeface="+mj-cs"/>
              </a:rPr>
              <a:t>Question</a:t>
            </a:r>
            <a:r>
              <a:rPr lang="en-US" sz="4200" dirty="0">
                <a:solidFill>
                  <a:schemeClr val="tx2"/>
                </a:solidFill>
                <a:latin typeface="+mj-lt"/>
                <a:ea typeface="+mj-ea"/>
                <a:cs typeface="+mj-cs"/>
              </a:rPr>
              <a:t>:</a:t>
            </a:r>
            <a:br>
              <a:rPr lang="en-US" sz="4200" dirty="0">
                <a:solidFill>
                  <a:schemeClr val="tx2"/>
                </a:solidFill>
                <a:latin typeface="+mj-lt"/>
                <a:ea typeface="+mj-ea"/>
                <a:cs typeface="+mj-cs"/>
              </a:rPr>
            </a:br>
            <a:endParaRPr lang="en-US" sz="2000" dirty="0">
              <a:solidFill>
                <a:schemeClr val="tx2"/>
              </a:solidFill>
              <a:latin typeface="+mj-lt"/>
              <a:ea typeface="+mj-ea"/>
              <a:cs typeface="+mj-cs"/>
            </a:endParaRPr>
          </a:p>
          <a:p>
            <a:pPr algn="ctr" eaLnBrk="0" hangingPunct="0">
              <a:defRPr/>
            </a:pPr>
            <a:r>
              <a:rPr lang="en-US" sz="4200" dirty="0">
                <a:solidFill>
                  <a:schemeClr val="tx2"/>
                </a:solidFill>
                <a:latin typeface="+mj-lt"/>
                <a:ea typeface="+mj-ea"/>
                <a:cs typeface="+mj-cs"/>
              </a:rPr>
              <a:t>How could assessment findings and action steps be shared with students in your department?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5"/>
          <p:cNvSpPr>
            <a:spLocks noGrp="1"/>
          </p:cNvSpPr>
          <p:nvPr>
            <p:ph type="title"/>
          </p:nvPr>
        </p:nvSpPr>
        <p:spPr/>
        <p:txBody>
          <a:bodyPr/>
          <a:lstStyle/>
          <a:p>
            <a:r>
              <a:rPr lang="en-US" altLang="en-US" smtClean="0"/>
              <a:t>Contact Information</a:t>
            </a:r>
          </a:p>
        </p:txBody>
      </p:sp>
      <p:sp>
        <p:nvSpPr>
          <p:cNvPr id="21507" name="Content Placeholder 6"/>
          <p:cNvSpPr>
            <a:spLocks noGrp="1"/>
          </p:cNvSpPr>
          <p:nvPr>
            <p:ph sz="half" idx="1"/>
          </p:nvPr>
        </p:nvSpPr>
        <p:spPr>
          <a:xfrm>
            <a:off x="4641850" y="1219200"/>
            <a:ext cx="4502150" cy="4662488"/>
          </a:xfrm>
        </p:spPr>
        <p:txBody>
          <a:bodyPr/>
          <a:lstStyle/>
          <a:p>
            <a:pPr lvl="1">
              <a:defRPr/>
            </a:pPr>
            <a:endParaRPr lang="en-US" altLang="en-US" dirty="0" smtClean="0"/>
          </a:p>
          <a:p>
            <a:pPr marL="457200" lvl="1" indent="0">
              <a:buFont typeface="Wingdings" panose="05000000000000000000" pitchFamily="2" charset="2"/>
              <a:buNone/>
              <a:defRPr/>
            </a:pPr>
            <a:r>
              <a:rPr lang="en-US" altLang="en-US" dirty="0" smtClean="0"/>
              <a:t/>
            </a:r>
            <a:br>
              <a:rPr lang="en-US" altLang="en-US" dirty="0" smtClean="0"/>
            </a:br>
            <a:r>
              <a:rPr lang="en-US" altLang="en-US" sz="1000" dirty="0" smtClean="0"/>
              <a:t> </a:t>
            </a:r>
          </a:p>
          <a:p>
            <a:pPr marL="0" indent="0">
              <a:buFont typeface="Wingdings" panose="05000000000000000000" pitchFamily="2" charset="2"/>
              <a:buNone/>
              <a:defRPr/>
            </a:pPr>
            <a:r>
              <a:rPr lang="en-US" sz="1600" u="sng" dirty="0"/>
              <a:t>Nathan K. Lindsay, Ph.D.</a:t>
            </a:r>
            <a:endParaRPr lang="en-US" sz="1600" dirty="0"/>
          </a:p>
          <a:p>
            <a:pPr marL="0" indent="0">
              <a:buFont typeface="Wingdings" panose="05000000000000000000" pitchFamily="2" charset="2"/>
              <a:buNone/>
              <a:defRPr/>
            </a:pPr>
            <a:r>
              <a:rPr lang="en-US" sz="1600" dirty="0" smtClean="0"/>
              <a:t>Associate Provost</a:t>
            </a:r>
          </a:p>
          <a:p>
            <a:pPr marL="0" indent="0">
              <a:buFont typeface="Wingdings" panose="05000000000000000000" pitchFamily="2" charset="2"/>
              <a:buNone/>
              <a:defRPr/>
            </a:pPr>
            <a:r>
              <a:rPr lang="en-US" sz="1600" dirty="0" smtClean="0"/>
              <a:t>Associate Professor, Educational Leadership</a:t>
            </a:r>
          </a:p>
          <a:p>
            <a:pPr marL="0" indent="0">
              <a:buFont typeface="Wingdings" panose="05000000000000000000" pitchFamily="2" charset="2"/>
              <a:buNone/>
              <a:defRPr/>
            </a:pPr>
            <a:r>
              <a:rPr lang="en-US" sz="1600" dirty="0" smtClean="0"/>
              <a:t>University of Montana</a:t>
            </a:r>
          </a:p>
          <a:p>
            <a:pPr marL="0" indent="0">
              <a:buFont typeface="Wingdings" panose="05000000000000000000" pitchFamily="2" charset="2"/>
              <a:buNone/>
              <a:defRPr/>
            </a:pPr>
            <a:r>
              <a:rPr lang="en-US" sz="1600" dirty="0" smtClean="0">
                <a:hlinkClick r:id="rId4"/>
              </a:rPr>
              <a:t>nathan.lindsay@umontana.edu</a:t>
            </a:r>
            <a:r>
              <a:rPr lang="en-US" sz="1600" dirty="0" smtClean="0"/>
              <a:t> </a:t>
            </a:r>
            <a:endParaRPr lang="en-US" sz="1600" dirty="0"/>
          </a:p>
          <a:p>
            <a:pPr marL="914400" lvl="2" indent="0">
              <a:buFont typeface="Wingdings" panose="05000000000000000000" pitchFamily="2" charset="2"/>
              <a:buNone/>
              <a:defRPr/>
            </a:pPr>
            <a:r>
              <a:rPr lang="en-US" altLang="en-US" u="sng" dirty="0" smtClean="0"/>
              <a:t/>
            </a:r>
            <a:br>
              <a:rPr lang="en-US" altLang="en-US" u="sng" dirty="0" smtClean="0"/>
            </a:br>
            <a:endParaRPr lang="en-US" altLang="en-US" sz="1000" dirty="0" smtClean="0"/>
          </a:p>
        </p:txBody>
      </p:sp>
      <p:pic>
        <p:nvPicPr>
          <p:cNvPr id="44036" name="Content Placeholder 3"/>
          <p:cNvPicPr>
            <a:picLocks noGrp="1" noChangeAspect="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914400" y="1828800"/>
            <a:ext cx="3505200" cy="3495675"/>
          </a:xfrm>
        </p:spPr>
      </p:pic>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Assessment Competencies (cont.)</a:t>
            </a:r>
          </a:p>
        </p:txBody>
      </p:sp>
      <p:sp>
        <p:nvSpPr>
          <p:cNvPr id="8195" name="Content Placeholder 2"/>
          <p:cNvSpPr>
            <a:spLocks noGrp="1"/>
          </p:cNvSpPr>
          <p:nvPr>
            <p:ph idx="1"/>
          </p:nvPr>
        </p:nvSpPr>
        <p:spPr/>
        <p:txBody>
          <a:bodyPr/>
          <a:lstStyle/>
          <a:p>
            <a:pPr marL="0" indent="0">
              <a:buFont typeface="Wingdings" panose="05000000000000000000" pitchFamily="2" charset="2"/>
              <a:buNone/>
            </a:pPr>
            <a:r>
              <a:rPr lang="en-US" altLang="en-US" smtClean="0"/>
              <a:t>One should be able to: </a:t>
            </a:r>
          </a:p>
          <a:p>
            <a:pPr marL="0" indent="0">
              <a:buFont typeface="Wingdings" panose="05000000000000000000" pitchFamily="2" charset="2"/>
              <a:buNone/>
            </a:pPr>
            <a:r>
              <a:rPr lang="en-US" altLang="en-US" sz="2400" smtClean="0">
                <a:solidFill>
                  <a:srgbClr val="CC6600"/>
                </a:solidFill>
              </a:rPr>
              <a:t>Basic: </a:t>
            </a:r>
            <a:r>
              <a:rPr lang="en-US" altLang="en-US" sz="2000" smtClean="0"/>
              <a:t>differentiate among assessment, program review, evaluation, planning, and research and the methodologies appropriate to each.</a:t>
            </a:r>
          </a:p>
          <a:p>
            <a:pPr marL="0" indent="0">
              <a:buFont typeface="Wingdings" panose="05000000000000000000" pitchFamily="2" charset="2"/>
              <a:buNone/>
            </a:pPr>
            <a:endParaRPr lang="en-US" altLang="en-US" sz="1200" smtClean="0"/>
          </a:p>
          <a:p>
            <a:pPr marL="0" indent="0">
              <a:buFont typeface="Wingdings" panose="05000000000000000000" pitchFamily="2" charset="2"/>
              <a:buNone/>
            </a:pPr>
            <a:r>
              <a:rPr lang="en-US" altLang="en-US" sz="2400" smtClean="0">
                <a:solidFill>
                  <a:srgbClr val="CC6600"/>
                </a:solidFill>
              </a:rPr>
              <a:t>Intermediate: </a:t>
            </a:r>
            <a:r>
              <a:rPr lang="en-US" altLang="en-US" sz="2000" smtClean="0"/>
              <a:t>design ongoing and periodic data collection efforts such that they are sustainable, rigorous, as unobtrusive as possible, and technologically current.</a:t>
            </a:r>
          </a:p>
          <a:p>
            <a:pPr marL="0" indent="0">
              <a:buFont typeface="Wingdings" panose="05000000000000000000" pitchFamily="2" charset="2"/>
              <a:buNone/>
            </a:pPr>
            <a:endParaRPr lang="en-US" altLang="en-US" sz="1200" smtClean="0"/>
          </a:p>
          <a:p>
            <a:pPr marL="0" indent="0">
              <a:buFont typeface="Wingdings" panose="05000000000000000000" pitchFamily="2" charset="2"/>
              <a:buNone/>
            </a:pPr>
            <a:r>
              <a:rPr lang="en-US" altLang="en-US" sz="2400" smtClean="0">
                <a:solidFill>
                  <a:srgbClr val="CC6600"/>
                </a:solidFill>
              </a:rPr>
              <a:t>Advanced: </a:t>
            </a:r>
            <a:r>
              <a:rPr lang="en-US" altLang="en-US" sz="2000" smtClean="0"/>
              <a:t>effectively lead the conceptualization and design of ongoing, systematic, high quality, data-based strategies at the institutional, divisional, and/or unit-wide level to evaluate and assess learning, programs, services, and personnel. (pp. 8-9)</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304800"/>
            <a:ext cx="7772400" cy="1143000"/>
          </a:xfrm>
        </p:spPr>
        <p:txBody>
          <a:bodyPr/>
          <a:lstStyle/>
          <a:p>
            <a:r>
              <a:rPr lang="en-US" altLang="en-US" smtClean="0"/>
              <a:t>Competencies (cont.)</a:t>
            </a:r>
          </a:p>
        </p:txBody>
      </p:sp>
      <p:sp>
        <p:nvSpPr>
          <p:cNvPr id="3" name="Content Placeholder 2"/>
          <p:cNvSpPr>
            <a:spLocks noGrp="1"/>
          </p:cNvSpPr>
          <p:nvPr>
            <p:ph sz="half" idx="1"/>
          </p:nvPr>
        </p:nvSpPr>
        <p:spPr>
          <a:xfrm>
            <a:off x="649288" y="2286000"/>
            <a:ext cx="4113212" cy="4648200"/>
          </a:xfrm>
        </p:spPr>
        <p:txBody>
          <a:bodyPr/>
          <a:lstStyle/>
          <a:p>
            <a:pPr>
              <a:defRPr/>
            </a:pPr>
            <a:r>
              <a:rPr lang="en-US" sz="2000" dirty="0" smtClean="0"/>
              <a:t>Assessment Design</a:t>
            </a:r>
          </a:p>
          <a:p>
            <a:pPr>
              <a:defRPr/>
            </a:pPr>
            <a:r>
              <a:rPr lang="en-US" sz="2000" dirty="0" smtClean="0"/>
              <a:t>Articulating Learning &amp; Development Outcomes</a:t>
            </a:r>
          </a:p>
          <a:p>
            <a:pPr>
              <a:defRPr/>
            </a:pPr>
            <a:r>
              <a:rPr lang="en-US" sz="2000" dirty="0" smtClean="0"/>
              <a:t>Selection of Data Collection &amp; Management Methods</a:t>
            </a:r>
          </a:p>
          <a:p>
            <a:pPr>
              <a:defRPr/>
            </a:pPr>
            <a:r>
              <a:rPr lang="en-US" sz="2000" dirty="0" smtClean="0"/>
              <a:t>Assessment Instruments</a:t>
            </a:r>
          </a:p>
          <a:p>
            <a:pPr>
              <a:defRPr/>
            </a:pPr>
            <a:r>
              <a:rPr lang="en-US" sz="2000" dirty="0" smtClean="0"/>
              <a:t>Surveys Used for Assessment Purposes</a:t>
            </a:r>
          </a:p>
          <a:p>
            <a:pPr>
              <a:defRPr/>
            </a:pPr>
            <a:r>
              <a:rPr lang="en-US" sz="2000" dirty="0" smtClean="0"/>
              <a:t>Interviews &amp; </a:t>
            </a:r>
            <a:r>
              <a:rPr lang="en-US" sz="2000" dirty="0"/>
              <a:t>Focus Groups </a:t>
            </a:r>
          </a:p>
          <a:p>
            <a:pPr marL="457200" indent="-457200">
              <a:buFont typeface="Wingdings" panose="05000000000000000000" pitchFamily="2" charset="2"/>
              <a:buAutoNum type="arabicPeriod"/>
              <a:defRPr/>
            </a:pPr>
            <a:endParaRPr lang="en-US" sz="2400" dirty="0" smtClean="0"/>
          </a:p>
          <a:p>
            <a:pPr marL="457200" indent="-457200">
              <a:buFont typeface="Wingdings" panose="05000000000000000000" pitchFamily="2" charset="2"/>
              <a:buAutoNum type="arabicPeriod"/>
              <a:defRPr/>
            </a:pPr>
            <a:endParaRPr lang="en-US" sz="2400" dirty="0"/>
          </a:p>
        </p:txBody>
      </p:sp>
      <p:sp>
        <p:nvSpPr>
          <p:cNvPr id="6" name="Content Placeholder 5"/>
          <p:cNvSpPr>
            <a:spLocks noGrp="1"/>
          </p:cNvSpPr>
          <p:nvPr>
            <p:ph sz="half" idx="2"/>
          </p:nvPr>
        </p:nvSpPr>
        <p:spPr>
          <a:xfrm>
            <a:off x="4762500" y="2209800"/>
            <a:ext cx="4191000" cy="4530725"/>
          </a:xfrm>
        </p:spPr>
        <p:txBody>
          <a:bodyPr/>
          <a:lstStyle/>
          <a:p>
            <a:pPr>
              <a:defRPr/>
            </a:pPr>
            <a:r>
              <a:rPr lang="en-US" sz="2000" dirty="0" smtClean="0"/>
              <a:t>Assessment </a:t>
            </a:r>
            <a:r>
              <a:rPr lang="en-US" sz="2000" dirty="0"/>
              <a:t>Methods: Analysis</a:t>
            </a:r>
          </a:p>
          <a:p>
            <a:pPr>
              <a:defRPr/>
            </a:pPr>
            <a:r>
              <a:rPr lang="en-US" sz="2000" dirty="0" smtClean="0"/>
              <a:t>Benchmarking</a:t>
            </a:r>
          </a:p>
          <a:p>
            <a:pPr>
              <a:defRPr/>
            </a:pPr>
            <a:r>
              <a:rPr lang="en-US" sz="2000" dirty="0" smtClean="0"/>
              <a:t>Program Review &amp; Evaluation</a:t>
            </a:r>
          </a:p>
          <a:p>
            <a:pPr>
              <a:defRPr/>
            </a:pPr>
            <a:r>
              <a:rPr lang="en-US" sz="2000" dirty="0" smtClean="0"/>
              <a:t>Assessment Ethics</a:t>
            </a:r>
          </a:p>
          <a:p>
            <a:pPr>
              <a:defRPr/>
            </a:pPr>
            <a:r>
              <a:rPr lang="en-US" sz="2000" dirty="0" smtClean="0"/>
              <a:t>Effective Reporting &amp; Use of Results </a:t>
            </a:r>
          </a:p>
          <a:p>
            <a:pPr>
              <a:defRPr/>
            </a:pPr>
            <a:r>
              <a:rPr lang="en-US" sz="2000" dirty="0" smtClean="0"/>
              <a:t>Politics of Assessment</a:t>
            </a:r>
          </a:p>
          <a:p>
            <a:pPr>
              <a:defRPr/>
            </a:pPr>
            <a:r>
              <a:rPr lang="en-US" sz="2000" dirty="0" smtClean="0"/>
              <a:t>Assessment Education</a:t>
            </a:r>
            <a:endParaRPr lang="en-US" sz="2000" dirty="0"/>
          </a:p>
          <a:p>
            <a:pPr marL="0" indent="0">
              <a:buFont typeface="Wingdings" panose="05000000000000000000" pitchFamily="2" charset="2"/>
              <a:buNone/>
              <a:defRPr/>
            </a:pPr>
            <a:endParaRPr lang="en-US" dirty="0"/>
          </a:p>
        </p:txBody>
      </p:sp>
      <p:sp>
        <p:nvSpPr>
          <p:cNvPr id="9221" name="TextBox 4"/>
          <p:cNvSpPr txBox="1">
            <a:spLocks noChangeArrowheads="1"/>
          </p:cNvSpPr>
          <p:nvPr/>
        </p:nvSpPr>
        <p:spPr bwMode="auto">
          <a:xfrm>
            <a:off x="609600" y="1676400"/>
            <a:ext cx="8305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t>ACPA’s Assessment Skills &amp; Knowledge (ASK) Standards: </a:t>
            </a:r>
          </a:p>
          <a:p>
            <a:pPr eaLnBrk="1" hangingPunct="1">
              <a:spcBef>
                <a:spcPct val="0"/>
              </a:spcBef>
              <a:buClrTx/>
              <a:buSzTx/>
              <a:buFontTx/>
              <a:buNone/>
            </a:pPr>
            <a:endParaRPr lang="en-US" altLang="en-US" sz="2400"/>
          </a:p>
        </p:txBody>
      </p:sp>
      <p:sp>
        <p:nvSpPr>
          <p:cNvPr id="9222" name="TextBox 1"/>
          <p:cNvSpPr txBox="1">
            <a:spLocks noChangeArrowheads="1"/>
          </p:cNvSpPr>
          <p:nvPr/>
        </p:nvSpPr>
        <p:spPr bwMode="auto">
          <a:xfrm>
            <a:off x="1066800" y="5867400"/>
            <a:ext cx="800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eaLnBrk="0" hangingPunct="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eaLnBrk="0" hangingPunct="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hlinkClick r:id="rId2"/>
              </a:rPr>
              <a:t>http://www.acpa.nche.edu/ask-standards-booklet</a:t>
            </a:r>
            <a:r>
              <a:rPr lang="en-US" altLang="en-US" sz="18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8229600" cy="1524000"/>
          </a:xfrm>
        </p:spPr>
        <p:txBody>
          <a:bodyPr/>
          <a:lstStyle/>
          <a:p>
            <a:pPr eaLnBrk="1" hangingPunct="1"/>
            <a:r>
              <a:rPr lang="en-US" altLang="en-US" sz="3800" smtClean="0"/>
              <a:t>Levels of Student Affairs Assessment</a:t>
            </a:r>
          </a:p>
        </p:txBody>
      </p:sp>
      <p:sp>
        <p:nvSpPr>
          <p:cNvPr id="8195" name="Rectangle 3"/>
          <p:cNvSpPr>
            <a:spLocks noGrp="1" noChangeArrowheads="1"/>
          </p:cNvSpPr>
          <p:nvPr>
            <p:ph sz="quarter" idx="1"/>
          </p:nvPr>
        </p:nvSpPr>
        <p:spPr>
          <a:xfrm>
            <a:off x="914400" y="1752600"/>
            <a:ext cx="7696200" cy="4724400"/>
          </a:xfrm>
        </p:spPr>
        <p:txBody>
          <a:bodyPr/>
          <a:lstStyle/>
          <a:p>
            <a:pPr eaLnBrk="1" hangingPunct="1">
              <a:lnSpc>
                <a:spcPct val="90000"/>
              </a:lnSpc>
              <a:buFont typeface="Wingdings 2" pitchFamily="18" charset="2"/>
              <a:buNone/>
              <a:defRPr/>
            </a:pPr>
            <a:endParaRPr lang="en-US" sz="1000" dirty="0" smtClean="0">
              <a:solidFill>
                <a:srgbClr val="FF0000"/>
              </a:solidFill>
            </a:endParaRPr>
          </a:p>
          <a:p>
            <a:pPr marL="342900" lvl="2" indent="-342900" eaLnBrk="1" hangingPunct="1">
              <a:lnSpc>
                <a:spcPct val="90000"/>
              </a:lnSpc>
              <a:buSzPct val="90000"/>
              <a:defRPr/>
            </a:pPr>
            <a:r>
              <a:rPr lang="en-US" sz="2800" dirty="0" smtClean="0">
                <a:ea typeface="+mn-ea"/>
                <a:cs typeface="+mn-cs"/>
              </a:rPr>
              <a:t>Tracking participation/usage</a:t>
            </a:r>
            <a:br>
              <a:rPr lang="en-US" sz="2800" dirty="0" smtClean="0">
                <a:ea typeface="+mn-ea"/>
                <a:cs typeface="+mn-cs"/>
              </a:rPr>
            </a:br>
            <a:endParaRPr lang="en-US" sz="1400" dirty="0" smtClean="0">
              <a:ea typeface="+mn-ea"/>
              <a:cs typeface="+mn-cs"/>
            </a:endParaRPr>
          </a:p>
          <a:p>
            <a:pPr marL="342900" lvl="2" indent="-342900" eaLnBrk="1" hangingPunct="1">
              <a:lnSpc>
                <a:spcPct val="90000"/>
              </a:lnSpc>
              <a:buSzPct val="90000"/>
              <a:defRPr/>
            </a:pPr>
            <a:r>
              <a:rPr lang="en-US" sz="2800" dirty="0" smtClean="0">
                <a:ea typeface="+mn-ea"/>
                <a:cs typeface="+mn-cs"/>
              </a:rPr>
              <a:t>Satisfaction</a:t>
            </a:r>
            <a:br>
              <a:rPr lang="en-US" sz="2800" dirty="0" smtClean="0">
                <a:ea typeface="+mn-ea"/>
                <a:cs typeface="+mn-cs"/>
              </a:rPr>
            </a:br>
            <a:endParaRPr lang="en-US" sz="1400" dirty="0" smtClean="0">
              <a:ea typeface="+mn-ea"/>
              <a:cs typeface="+mn-cs"/>
            </a:endParaRPr>
          </a:p>
          <a:p>
            <a:pPr marL="342900" lvl="2" indent="-342900" eaLnBrk="1" hangingPunct="1">
              <a:lnSpc>
                <a:spcPct val="90000"/>
              </a:lnSpc>
              <a:buSzPct val="90000"/>
              <a:defRPr/>
            </a:pPr>
            <a:r>
              <a:rPr lang="en-US" sz="2800" dirty="0" smtClean="0">
                <a:ea typeface="+mn-ea"/>
                <a:cs typeface="+mn-cs"/>
              </a:rPr>
              <a:t>Needs Assessment</a:t>
            </a:r>
            <a:br>
              <a:rPr lang="en-US" sz="2800" dirty="0" smtClean="0">
                <a:ea typeface="+mn-ea"/>
                <a:cs typeface="+mn-cs"/>
              </a:rPr>
            </a:br>
            <a:endParaRPr lang="en-US" sz="1400" dirty="0" smtClean="0">
              <a:ea typeface="+mn-ea"/>
              <a:cs typeface="+mn-cs"/>
            </a:endParaRPr>
          </a:p>
          <a:p>
            <a:pPr marL="342900" lvl="2" indent="-342900" eaLnBrk="1" hangingPunct="1">
              <a:lnSpc>
                <a:spcPct val="90000"/>
              </a:lnSpc>
              <a:buSzPct val="90000"/>
              <a:defRPr/>
            </a:pPr>
            <a:r>
              <a:rPr lang="en-US" sz="2800" dirty="0" smtClean="0">
                <a:ea typeface="+mn-ea"/>
                <a:cs typeface="+mn-cs"/>
              </a:rPr>
              <a:t>Benchmarking</a:t>
            </a:r>
            <a:br>
              <a:rPr lang="en-US" sz="2800" dirty="0" smtClean="0">
                <a:ea typeface="+mn-ea"/>
                <a:cs typeface="+mn-cs"/>
              </a:rPr>
            </a:br>
            <a:endParaRPr lang="en-US" sz="1400" dirty="0" smtClean="0">
              <a:ea typeface="+mn-ea"/>
              <a:cs typeface="+mn-cs"/>
            </a:endParaRPr>
          </a:p>
          <a:p>
            <a:pPr marL="342900" lvl="2" indent="-342900" eaLnBrk="1" hangingPunct="1">
              <a:lnSpc>
                <a:spcPct val="90000"/>
              </a:lnSpc>
              <a:buSzPct val="90000"/>
              <a:defRPr/>
            </a:pPr>
            <a:r>
              <a:rPr lang="en-US" sz="2800" dirty="0" smtClean="0">
                <a:ea typeface="+mn-ea"/>
                <a:cs typeface="+mn-cs"/>
              </a:rPr>
              <a:t>Learning Outcomes</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Assessment Methods </a:t>
            </a:r>
            <a:r>
              <a:rPr lang="en-US" altLang="en-US" sz="1400" smtClean="0"/>
              <a:t>(Schuh, 2009)</a:t>
            </a:r>
            <a:endParaRPr lang="en-US" altLang="en-US" smtClean="0"/>
          </a:p>
        </p:txBody>
      </p:sp>
      <p:sp>
        <p:nvSpPr>
          <p:cNvPr id="55299" name="Content Placeholder 2"/>
          <p:cNvSpPr>
            <a:spLocks noGrp="1"/>
          </p:cNvSpPr>
          <p:nvPr>
            <p:ph sz="half" idx="1"/>
          </p:nvPr>
        </p:nvSpPr>
        <p:spPr/>
        <p:txBody>
          <a:bodyPr/>
          <a:lstStyle/>
          <a:p>
            <a:r>
              <a:rPr lang="en-US" altLang="en-US" smtClean="0"/>
              <a:t>Survey</a:t>
            </a:r>
          </a:p>
          <a:p>
            <a:r>
              <a:rPr lang="en-US" altLang="en-US" smtClean="0"/>
              <a:t>Focus Group/ Interview</a:t>
            </a:r>
          </a:p>
          <a:p>
            <a:r>
              <a:rPr lang="en-US" altLang="en-US" smtClean="0"/>
              <a:t>Observation</a:t>
            </a:r>
          </a:p>
          <a:p>
            <a:r>
              <a:rPr lang="en-US" altLang="en-US" smtClean="0"/>
              <a:t>Pre-/Post Tests</a:t>
            </a:r>
          </a:p>
          <a:p>
            <a:r>
              <a:rPr lang="en-US" altLang="en-US" smtClean="0"/>
              <a:t>Rubrics</a:t>
            </a:r>
          </a:p>
          <a:p>
            <a:r>
              <a:rPr lang="en-US" altLang="en-US" smtClean="0"/>
              <a:t>Portfolios</a:t>
            </a:r>
          </a:p>
          <a:p>
            <a:r>
              <a:rPr lang="en-US" altLang="en-US" smtClean="0"/>
              <a:t>Case Studies</a:t>
            </a:r>
          </a:p>
        </p:txBody>
      </p:sp>
      <p:sp>
        <p:nvSpPr>
          <p:cNvPr id="4" name="Content Placeholder 3"/>
          <p:cNvSpPr>
            <a:spLocks noGrp="1"/>
          </p:cNvSpPr>
          <p:nvPr>
            <p:ph sz="half" idx="2"/>
          </p:nvPr>
        </p:nvSpPr>
        <p:spPr/>
        <p:txBody>
          <a:bodyPr/>
          <a:lstStyle/>
          <a:p>
            <a:pPr>
              <a:defRPr/>
            </a:pPr>
            <a:r>
              <a:rPr lang="en-US" dirty="0"/>
              <a:t>Reflective </a:t>
            </a:r>
            <a:r>
              <a:rPr lang="en-US" dirty="0" smtClean="0"/>
              <a:t>Journals</a:t>
            </a:r>
          </a:p>
          <a:p>
            <a:pPr>
              <a:defRPr/>
            </a:pPr>
            <a:r>
              <a:rPr lang="en-US" dirty="0" smtClean="0"/>
              <a:t>One-Minute Paper</a:t>
            </a:r>
          </a:p>
          <a:p>
            <a:pPr>
              <a:defRPr/>
            </a:pPr>
            <a:r>
              <a:rPr lang="en-US" dirty="0" smtClean="0"/>
              <a:t>Tracking Services</a:t>
            </a:r>
          </a:p>
          <a:p>
            <a:pPr>
              <a:defRPr/>
            </a:pPr>
            <a:r>
              <a:rPr lang="en-US" dirty="0" smtClean="0"/>
              <a:t>Trends </a:t>
            </a:r>
          </a:p>
          <a:p>
            <a:pPr>
              <a:defRPr/>
            </a:pPr>
            <a:r>
              <a:rPr lang="en-US" dirty="0" smtClean="0"/>
              <a:t>Cost/Benefit Analysis</a:t>
            </a:r>
          </a:p>
          <a:p>
            <a:pPr>
              <a:defRPr/>
            </a:pPr>
            <a:r>
              <a:rPr lang="en-US" dirty="0"/>
              <a:t>Document Review</a:t>
            </a:r>
          </a:p>
          <a:p>
            <a:pPr marL="0" indent="0">
              <a:buFontTx/>
              <a:buNone/>
              <a:defRPr/>
            </a:pPr>
            <a:endParaRPr lang="en-US" dirty="0"/>
          </a:p>
        </p:txBody>
      </p:sp>
      <p:sp>
        <p:nvSpPr>
          <p:cNvPr id="55301" name="TextBox 1"/>
          <p:cNvSpPr txBox="1">
            <a:spLocks noChangeArrowheads="1"/>
          </p:cNvSpPr>
          <p:nvPr/>
        </p:nvSpPr>
        <p:spPr bwMode="auto">
          <a:xfrm>
            <a:off x="381000" y="6324600"/>
            <a:ext cx="853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600">
                <a:ea typeface="MS PGothic" pitchFamily="34" charset="-128"/>
              </a:rPr>
              <a:t>"Not everything that counts can be counted, and not everything that can be counted counts." </a:t>
            </a:r>
          </a:p>
        </p:txBody>
      </p:sp>
    </p:spTree>
    <p:extLst>
      <p:ext uri="{BB962C8B-B14F-4D97-AF65-F5344CB8AC3E}">
        <p14:creationId xmlns:p14="http://schemas.microsoft.com/office/powerpoint/2010/main" val="203735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“Closing the Loop” in Assessment</a:t>
            </a:r>
          </a:p>
        </p:txBody>
      </p:sp>
      <p:sp>
        <p:nvSpPr>
          <p:cNvPr id="18435" name="Content Placeholder 2"/>
          <p:cNvSpPr>
            <a:spLocks noGrp="1"/>
          </p:cNvSpPr>
          <p:nvPr>
            <p:ph sz="half" idx="1"/>
          </p:nvPr>
        </p:nvSpPr>
        <p:spPr>
          <a:xfrm>
            <a:off x="685800" y="1828800"/>
            <a:ext cx="4114800" cy="4530725"/>
          </a:xfrm>
        </p:spPr>
        <p:txBody>
          <a:bodyPr/>
          <a:lstStyle/>
          <a:p>
            <a:pPr marL="514350" indent="-514350">
              <a:spcAft>
                <a:spcPts val="1200"/>
              </a:spcAft>
              <a:buFont typeface="Times New Roman" pitchFamily="18" charset="0"/>
              <a:buAutoNum type="arabicPeriod"/>
            </a:pPr>
            <a:r>
              <a:rPr lang="en-US" altLang="en-US" sz="3200" smtClean="0"/>
              <a:t>Identify outcomes</a:t>
            </a:r>
          </a:p>
          <a:p>
            <a:pPr marL="514350" indent="-514350">
              <a:spcAft>
                <a:spcPts val="1200"/>
              </a:spcAft>
              <a:buFont typeface="Times New Roman" pitchFamily="18" charset="0"/>
              <a:buAutoNum type="arabicPeriod"/>
            </a:pPr>
            <a:r>
              <a:rPr lang="en-US" altLang="en-US" sz="3200" smtClean="0"/>
              <a:t>Gather evidence</a:t>
            </a:r>
          </a:p>
          <a:p>
            <a:pPr marL="514350" indent="-514350">
              <a:spcAft>
                <a:spcPts val="1200"/>
              </a:spcAft>
              <a:buFont typeface="Times New Roman" pitchFamily="18" charset="0"/>
              <a:buAutoNum type="arabicPeriod"/>
            </a:pPr>
            <a:r>
              <a:rPr lang="en-US" altLang="en-US" sz="3200" smtClean="0"/>
              <a:t>Interpret evidence</a:t>
            </a:r>
          </a:p>
          <a:p>
            <a:pPr marL="514350" indent="-514350">
              <a:spcAft>
                <a:spcPts val="1200"/>
              </a:spcAft>
              <a:buFont typeface="Times New Roman" pitchFamily="18" charset="0"/>
              <a:buAutoNum type="arabicPeriod"/>
            </a:pPr>
            <a:r>
              <a:rPr lang="en-US" altLang="en-US" sz="3200" smtClean="0"/>
              <a:t>Implement change</a:t>
            </a:r>
          </a:p>
          <a:p>
            <a:pPr marL="514350" indent="-514350">
              <a:spcAft>
                <a:spcPts val="1200"/>
              </a:spcAft>
              <a:buFont typeface="Times New Roman" pitchFamily="18" charset="0"/>
              <a:buAutoNum type="arabicPeriod"/>
            </a:pPr>
            <a:r>
              <a:rPr lang="en-US" altLang="en-US" sz="3200" smtClean="0"/>
              <a:t>Gather evidence again</a:t>
            </a:r>
          </a:p>
        </p:txBody>
      </p:sp>
      <p:pic>
        <p:nvPicPr>
          <p:cNvPr id="45058" name="Picture 2" descr="The Assessment Cycle"/>
          <p:cNvPicPr>
            <a:picLocks noChangeAspect="1" noChangeArrowheads="1"/>
          </p:cNvPicPr>
          <p:nvPr/>
        </p:nvPicPr>
        <p:blipFill>
          <a:blip r:embed="rId3"/>
          <a:srcRect/>
          <a:stretch>
            <a:fillRect/>
          </a:stretch>
        </p:blipFill>
        <p:spPr bwMode="auto">
          <a:xfrm>
            <a:off x="4800600" y="1676400"/>
            <a:ext cx="4057650" cy="36671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8437" name="Rectangle 5"/>
          <p:cNvSpPr>
            <a:spLocks noChangeArrowheads="1"/>
          </p:cNvSpPr>
          <p:nvPr/>
        </p:nvSpPr>
        <p:spPr bwMode="auto">
          <a:xfrm>
            <a:off x="4535488" y="54864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200" b="1"/>
              <a:t>The Assessment Cycle</a:t>
            </a:r>
          </a:p>
          <a:p>
            <a:pPr eaLnBrk="1" hangingPunct="1">
              <a:spcBef>
                <a:spcPct val="0"/>
              </a:spcBef>
              <a:buClrTx/>
              <a:buSzTx/>
              <a:buFontTx/>
              <a:buNone/>
            </a:pPr>
            <a:r>
              <a:rPr lang="en-US" altLang="en-US" sz="1200" i="1"/>
              <a:t>(Adapted from </a:t>
            </a:r>
            <a:r>
              <a:rPr lang="en-US" altLang="en-US" sz="1200"/>
              <a:t>Bresicani, Zelna, &amp; Anderson, 2004)</a:t>
            </a:r>
          </a:p>
        </p:txBody>
      </p:sp>
    </p:spTree>
    <p:extLst>
      <p:ext uri="{BB962C8B-B14F-4D97-AF65-F5344CB8AC3E}">
        <p14:creationId xmlns:p14="http://schemas.microsoft.com/office/powerpoint/2010/main" val="9690328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2830136"/>
  <p:tag name="CUSTOMCELLBACKCOLOR3" val="-268652"/>
  <p:tag name="DISPLAYDEVICENUMBER" val="True"/>
  <p:tag name="AUTOSIZEGRID" val="True"/>
  <p:tag name="POLLINGCYCLE" val="2"/>
  <p:tag name="INCLUDENONRESPONDERS" val="False"/>
  <p:tag name="CORRECTPOINTVALUE" val="100"/>
  <p:tag name="ZEROBASED" val="False"/>
  <p:tag name="FIBDISPLAYRESULTS" val="True"/>
  <p:tag name="PRRESPONSE1" val="10"/>
  <p:tag name="PRRESPONSE5" val="6"/>
  <p:tag name="PRRESPONSE9" val="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0"/>
  <p:tag name="RACEANIMATIONSPEED" val="3"/>
  <p:tag name="NUMRESPONSES" val="1"/>
  <p:tag name="CUSTOMCELLBACKCOLOR4" val="-8355712"/>
  <p:tag name="PRRESPONSE7" val="4"/>
  <p:tag name="FIBINCLUDEOTHER" val="True"/>
  <p:tag name="DELIMITERS" val="3.1"/>
  <p:tag name="TASKPANEKEY" val="d6c4daa7-21eb-4612-bf99-1c3ab6c89031"/>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SLIDEID" val="158DBC55DB0941D586A0B23698917D40"/>
  <p:tag name="SLIDETYPE" val="Q"/>
  <p:tag name="DEMOGRAPHIC" val="False"/>
  <p:tag name="TEAMASSIGN" val="False"/>
  <p:tag name="SPEEDSCORING" val="False"/>
  <p:tag name="CORRECTPOINTVALUE" val="100"/>
  <p:tag name="INCORRECTPOINTVALUE" val="0"/>
  <p:tag name="ZEROBASED" val="False"/>
  <p:tag name="DELIMITERS" val="3.1"/>
  <p:tag name="VALUEFORMAT" val="0%"/>
  <p:tag name="ANSWERSALIAS" val="Strongly agree|smicln|Agree|smicln|Neither agree nor disagree|smicln|Disagree|smicln|Strongly disagree|smicln|Not applicable"/>
  <p:tag name="TOTALRESPONSES" val="12"/>
  <p:tag name="RESPONSECOUNT" val="12"/>
  <p:tag name="SLICED" val="False"/>
  <p:tag name="RESPONSES" val="1;2;2;2;3;3;6;2;5;2;2;2;"/>
  <p:tag name="CHARTSTRINGSTD" val="1 7 2 0 1 1"/>
  <p:tag name="CHARTSTRINGREV" val="1 1 0 2 7 1"/>
  <p:tag name="CHARTSTRINGSTDPER" val="0.0833333333333333 0.583333333333333 0.166666666666667 0 0.0833333333333333 0.0833333333333333"/>
  <p:tag name="CHARTSTRINGREVPER" val="0.0833333333333333 0.0833333333333333 0 0.166666666666667 0.583333333333333 0.0833333333333333"/>
  <p:tag name="SLIDEORDER" val="11"/>
  <p:tag name="SLIDEGUID" val="2AEEE512331547E797C9C70F47973804"/>
  <p:tag name="QUESTIONALIAS" val="Our department consistently has the data it needs to “tell a compelling story” of how we are contributing to student success."/>
  <p:tag name="RESPONSESGATHERED" val="False"/>
  <p:tag name="ANONYMOUSTEMP" val="False"/>
  <p:tag name="VALUES" val="No Value|smicln|No Value|smicln|No Value|smicln|No Value|smicln|No Value|smicln|No Value"/>
</p:tagLst>
</file>

<file path=ppt/tags/tag30.xml><?xml version="1.0" encoding="utf-8"?>
<p:tagLst xmlns:a="http://schemas.openxmlformats.org/drawingml/2006/main" xmlns:r="http://schemas.openxmlformats.org/officeDocument/2006/relationships" xmlns:p="http://schemas.openxmlformats.org/presentationml/2006/main">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CHARTTYPE" val="0"/>
</p:tagLst>
</file>

<file path=ppt/tags/tag5.xml><?xml version="1.0" encoding="utf-8"?>
<p:tagLst xmlns:a="http://schemas.openxmlformats.org/drawingml/2006/main" xmlns:r="http://schemas.openxmlformats.org/officeDocument/2006/relationships" xmlns:p="http://schemas.openxmlformats.org/presentationml/2006/main">
  <p:tag name="ANSWERBULLETS" val="3"/>
  <p:tag name="OLDNUMANSWERS" val="6"/>
  <p:tag name="TEXTLENGTH" val="89"/>
  <p:tag name="FONTSIZE" val="24"/>
  <p:tag name="BULLETTYPE" val="ppBulletArabicPeriod"/>
  <p:tag name="ANSWERTEXT" val="Strongly agree&#10;Agree&#10;Neither agree nor disagree&#10;Disagree&#10;Strongly disagree&#10;Not applicabl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Layers">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4488</TotalTime>
  <Words>2145</Words>
  <Application>Microsoft Office PowerPoint</Application>
  <PresentationFormat>On-screen Show (4:3)</PresentationFormat>
  <Paragraphs>361</Paragraphs>
  <Slides>44</Slides>
  <Notes>32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Layers</vt:lpstr>
      <vt:lpstr>Chart</vt:lpstr>
      <vt:lpstr>A Toolkit of Assessment Methods: Multiple Approaches for Collecting Meaningful Data  </vt:lpstr>
      <vt:lpstr>Our department consistently has the data it needs to “tell a compelling story” of how we are contributing to student success.</vt:lpstr>
      <vt:lpstr>What are the benefits of assessment?</vt:lpstr>
      <vt:lpstr>Assessment Competencies</vt:lpstr>
      <vt:lpstr>Assessment Competencies (cont.)</vt:lpstr>
      <vt:lpstr>Competencies (cont.)</vt:lpstr>
      <vt:lpstr>Levels of Student Affairs Assessment</vt:lpstr>
      <vt:lpstr>Assessment Methods (Schuh, 2009)</vt:lpstr>
      <vt:lpstr>“Closing the Loop” in Assessment</vt:lpstr>
      <vt:lpstr>SWOT Analysis of Assessment</vt:lpstr>
      <vt:lpstr>Tracking Numbers: Data on Students’ Use of Service Areas (UNCW)</vt:lpstr>
      <vt:lpstr>Can dogs talk?   </vt:lpstr>
      <vt:lpstr>What are Learning Outcomes?</vt:lpstr>
      <vt:lpstr>Learning Outcomes in Student Affairs</vt:lpstr>
      <vt:lpstr>Personal Responsibility </vt:lpstr>
      <vt:lpstr>Personal Responsibility (cont.) </vt:lpstr>
      <vt:lpstr>Ways to Measure  Personal Responsibility</vt:lpstr>
      <vt:lpstr>UNCW Learning Outcomes Survey:  Personal Responsibility </vt:lpstr>
      <vt:lpstr> Study Research Questions</vt:lpstr>
      <vt:lpstr>Learning Outcomes Results</vt:lpstr>
      <vt:lpstr>The Benefits of Involvement Example #1: Housing &amp; Residence Life</vt:lpstr>
      <vt:lpstr>PowerPoint Presentation</vt:lpstr>
      <vt:lpstr>PowerPoint Presentation</vt:lpstr>
      <vt:lpstr> What is Needs Assessment? </vt:lpstr>
      <vt:lpstr>PowerPoint Presentation</vt:lpstr>
      <vt:lpstr> Commuter/Non Traditional Student Survey Overview </vt:lpstr>
      <vt:lpstr>Commuter Recommendations</vt:lpstr>
      <vt:lpstr>Direct Assessments </vt:lpstr>
      <vt:lpstr>Direct Assessment:  Housing and Residence Life </vt:lpstr>
      <vt:lpstr>Direct Assessment: Housing and Residence Life Results </vt:lpstr>
      <vt:lpstr>Direct Assessment:  Housing and Residence Life Results</vt:lpstr>
      <vt:lpstr>Direct Assessment:  Housing and Residence Life Action Steps </vt:lpstr>
      <vt:lpstr>PowerPoint Presentation</vt:lpstr>
      <vt:lpstr>PowerPoint Presentation</vt:lpstr>
      <vt:lpstr>Mixed Methods: Surveys and Focus Groups</vt:lpstr>
      <vt:lpstr>Flash Lights vs. Floodlights</vt:lpstr>
      <vt:lpstr> Project Approach</vt:lpstr>
      <vt:lpstr>PowerPoint Presentation</vt:lpstr>
      <vt:lpstr>PowerPoint Presentation</vt:lpstr>
      <vt:lpstr>We’ve Heard Your Voice</vt:lpstr>
      <vt:lpstr>Distribution of Media</vt:lpstr>
      <vt:lpstr>Quotes from Students</vt:lpstr>
      <vt:lpstr>PowerPoint Presentation</vt:lpstr>
      <vt:lpstr>Contact Information</vt:lpstr>
    </vt:vector>
  </TitlesOfParts>
  <Company>UNCW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the Dots  of Diversity Data</dc:title>
  <dc:creator>UNCW</dc:creator>
  <cp:lastModifiedBy>Lindsay, Nathan</cp:lastModifiedBy>
  <cp:revision>267</cp:revision>
  <cp:lastPrinted>2014-09-15T22:22:27Z</cp:lastPrinted>
  <dcterms:created xsi:type="dcterms:W3CDTF">2008-02-12T21:31:56Z</dcterms:created>
  <dcterms:modified xsi:type="dcterms:W3CDTF">2014-09-20T15:27:52Z</dcterms:modified>
</cp:coreProperties>
</file>