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256" r:id="rId3"/>
    <p:sldId id="352" r:id="rId4"/>
    <p:sldId id="258" r:id="rId5"/>
    <p:sldId id="329" r:id="rId6"/>
    <p:sldId id="330" r:id="rId7"/>
    <p:sldId id="338" r:id="rId8"/>
    <p:sldId id="331" r:id="rId9"/>
    <p:sldId id="332" r:id="rId10"/>
    <p:sldId id="336" r:id="rId11"/>
    <p:sldId id="337" r:id="rId12"/>
    <p:sldId id="339" r:id="rId13"/>
    <p:sldId id="340" r:id="rId14"/>
    <p:sldId id="347" r:id="rId15"/>
    <p:sldId id="341" r:id="rId16"/>
    <p:sldId id="342" r:id="rId17"/>
    <p:sldId id="343" r:id="rId18"/>
    <p:sldId id="344" r:id="rId19"/>
    <p:sldId id="354" r:id="rId20"/>
    <p:sldId id="355" r:id="rId21"/>
    <p:sldId id="371" r:id="rId22"/>
    <p:sldId id="357" r:id="rId23"/>
    <p:sldId id="361" r:id="rId24"/>
    <p:sldId id="362" r:id="rId25"/>
    <p:sldId id="363" r:id="rId26"/>
    <p:sldId id="364" r:id="rId27"/>
    <p:sldId id="365" r:id="rId28"/>
    <p:sldId id="368" r:id="rId29"/>
    <p:sldId id="369" r:id="rId30"/>
    <p:sldId id="370" r:id="rId31"/>
    <p:sldId id="360" r:id="rId32"/>
    <p:sldId id="373" r:id="rId33"/>
    <p:sldId id="281" r:id="rId34"/>
    <p:sldId id="286" r:id="rId35"/>
    <p:sldId id="287" r:id="rId36"/>
    <p:sldId id="345" r:id="rId37"/>
    <p:sldId id="346" r:id="rId38"/>
    <p:sldId id="348" r:id="rId39"/>
    <p:sldId id="349" r:id="rId40"/>
    <p:sldId id="350" r:id="rId41"/>
    <p:sldId id="290" r:id="rId42"/>
    <p:sldId id="291" r:id="rId43"/>
    <p:sldId id="292" r:id="rId44"/>
    <p:sldId id="257" r:id="rId45"/>
    <p:sldId id="353" r:id="rId46"/>
    <p:sldId id="374" r:id="rId47"/>
    <p:sldId id="376" r:id="rId48"/>
    <p:sldId id="375" r:id="rId49"/>
    <p:sldId id="378" r:id="rId50"/>
    <p:sldId id="327" r:id="rId51"/>
    <p:sldId id="384" r:id="rId52"/>
    <p:sldId id="380"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C3731B-2699-4CAC-AE60-D7261D6ECFE5}" type="datetimeFigureOut">
              <a:rPr lang="en-US" smtClean="0"/>
              <a:t>9/25/2014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4CD49B-AE61-4FBB-B591-88DA7089C994}" type="slidenum">
              <a:rPr lang="en-US" smtClean="0"/>
              <a:t>‹#›</a:t>
            </a:fld>
            <a:endParaRPr lang="en-US"/>
          </a:p>
        </p:txBody>
      </p:sp>
    </p:spTree>
    <p:extLst>
      <p:ext uri="{BB962C8B-B14F-4D97-AF65-F5344CB8AC3E}">
        <p14:creationId xmlns:p14="http://schemas.microsoft.com/office/powerpoint/2010/main" val="8350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13876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379674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8298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42551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06BA66-96E8-4613-B820-0CACBC0461B2}" type="datetimeFigureOut">
              <a:rPr lang="en-US" smtClean="0"/>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65935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06BA66-96E8-4613-B820-0CACBC0461B2}"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89137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06BA66-96E8-4613-B820-0CACBC0461B2}" type="datetimeFigureOut">
              <a:rPr lang="en-US" smtClean="0"/>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414452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6BA66-96E8-4613-B820-0CACBC0461B2}" type="datetimeFigureOut">
              <a:rPr lang="en-US" smtClean="0"/>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29739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6BA66-96E8-4613-B820-0CACBC0461B2}" type="datetimeFigureOut">
              <a:rPr lang="en-US" smtClean="0"/>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95315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BA66-96E8-4613-B820-0CACBC0461B2}"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1355136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06BA66-96E8-4613-B820-0CACBC0461B2}" type="datetimeFigureOut">
              <a:rPr lang="en-US" smtClean="0"/>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FCBA-7155-4B37-91B5-F302A9DA2815}" type="slidenum">
              <a:rPr lang="en-US" smtClean="0"/>
              <a:t>‹#›</a:t>
            </a:fld>
            <a:endParaRPr lang="en-US"/>
          </a:p>
        </p:txBody>
      </p:sp>
    </p:spTree>
    <p:extLst>
      <p:ext uri="{BB962C8B-B14F-4D97-AF65-F5344CB8AC3E}">
        <p14:creationId xmlns:p14="http://schemas.microsoft.com/office/powerpoint/2010/main" val="37691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06BA66-96E8-4613-B820-0CACBC0461B2}" type="datetimeFigureOut">
              <a:rPr lang="en-US" smtClean="0"/>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FFCBA-7155-4B37-91B5-F302A9DA2815}" type="slidenum">
              <a:rPr lang="en-US" smtClean="0"/>
              <a:t>‹#›</a:t>
            </a:fld>
            <a:endParaRPr lang="en-US"/>
          </a:p>
        </p:txBody>
      </p:sp>
      <p:sp>
        <p:nvSpPr>
          <p:cNvPr id="7" name="Rectangle 6"/>
          <p:cNvSpPr/>
          <p:nvPr/>
        </p:nvSpPr>
        <p:spPr>
          <a:xfrm>
            <a:off x="0" y="0"/>
            <a:ext cx="9144000" cy="6858000"/>
          </a:xfrm>
          <a:prstGeom prst="rect">
            <a:avLst/>
          </a:prstGeom>
          <a:gradFill flip="none" rotWithShape="1">
            <a:gsLst>
              <a:gs pos="0">
                <a:schemeClr val="accent6">
                  <a:lumMod val="60000"/>
                  <a:lumOff val="40000"/>
                </a:schemeClr>
              </a:gs>
              <a:gs pos="50000">
                <a:schemeClr val="accent5">
                  <a:lumMod val="40000"/>
                  <a:lumOff val="60000"/>
                </a:schemeClr>
              </a:gs>
              <a:gs pos="100000">
                <a:schemeClr val="accent3">
                  <a:lumMod val="60000"/>
                  <a:lumOff val="40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400" y="6553200"/>
            <a:ext cx="8915400" cy="261610"/>
          </a:xfrm>
          <a:prstGeom prst="rect">
            <a:avLst/>
          </a:prstGeom>
          <a:noFill/>
        </p:spPr>
        <p:txBody>
          <a:bodyPr wrap="square" rtlCol="0">
            <a:spAutoFit/>
          </a:bodyPr>
          <a:lstStyle/>
          <a:p>
            <a:r>
              <a:rPr lang="en-US" sz="1100" dirty="0" smtClean="0">
                <a:solidFill>
                  <a:schemeClr val="bg1">
                    <a:lumMod val="50000"/>
                  </a:schemeClr>
                </a:solidFill>
              </a:rPr>
              <a:t>High Impact Practices &amp; Student Learning</a:t>
            </a:r>
            <a:r>
              <a:rPr lang="en-US" sz="1100" baseline="0" dirty="0" smtClean="0">
                <a:solidFill>
                  <a:schemeClr val="bg1">
                    <a:lumMod val="50000"/>
                  </a:schemeClr>
                </a:solidFill>
              </a:rPr>
              <a:t>		</a:t>
            </a:r>
            <a:r>
              <a:rPr lang="en-US" sz="1100" dirty="0" smtClean="0">
                <a:solidFill>
                  <a:schemeClr val="bg1">
                    <a:lumMod val="50000"/>
                  </a:schemeClr>
                </a:solidFill>
              </a:rPr>
              <a:t>Dr. Dave </a:t>
            </a:r>
            <a:r>
              <a:rPr lang="en-US" sz="1100" dirty="0" err="1" smtClean="0">
                <a:solidFill>
                  <a:schemeClr val="bg1">
                    <a:lumMod val="50000"/>
                  </a:schemeClr>
                </a:solidFill>
              </a:rPr>
              <a:t>Veazey</a:t>
            </a:r>
            <a:r>
              <a:rPr lang="en-US" sz="1100" dirty="0" smtClean="0">
                <a:solidFill>
                  <a:schemeClr val="bg1">
                    <a:lumMod val="50000"/>
                  </a:schemeClr>
                </a:solidFill>
              </a:rPr>
              <a:t>		Missoula,</a:t>
            </a:r>
            <a:r>
              <a:rPr lang="en-US" sz="1100" baseline="0" dirty="0" smtClean="0">
                <a:solidFill>
                  <a:schemeClr val="bg1">
                    <a:lumMod val="50000"/>
                  </a:schemeClr>
                </a:solidFill>
              </a:rPr>
              <a:t> MT      </a:t>
            </a:r>
            <a:r>
              <a:rPr lang="en-US" sz="1100" dirty="0" smtClean="0">
                <a:solidFill>
                  <a:schemeClr val="bg1">
                    <a:lumMod val="50000"/>
                  </a:schemeClr>
                </a:solidFill>
              </a:rPr>
              <a:t>September</a:t>
            </a:r>
            <a:r>
              <a:rPr lang="en-US" sz="1100" baseline="0" dirty="0" smtClean="0">
                <a:solidFill>
                  <a:schemeClr val="bg1">
                    <a:lumMod val="50000"/>
                  </a:schemeClr>
                </a:solidFill>
              </a:rPr>
              <a:t> 22, 2014</a:t>
            </a:r>
            <a:endParaRPr lang="en-US" sz="1100" dirty="0">
              <a:solidFill>
                <a:schemeClr val="bg1">
                  <a:lumMod val="50000"/>
                </a:schemeClr>
              </a:solidFill>
            </a:endParaRPr>
          </a:p>
        </p:txBody>
      </p:sp>
      <p:pic>
        <p:nvPicPr>
          <p:cNvPr id="9" name="Picture 8"/>
          <p:cNvPicPr/>
          <p:nvPr/>
        </p:nvPicPr>
        <p:blipFill>
          <a:blip r:embed="rId13">
            <a:extLst>
              <a:ext uri="{28A0092B-C50C-407E-A947-70E740481C1C}">
                <a14:useLocalDpi xmlns:a14="http://schemas.microsoft.com/office/drawing/2010/main" val="0"/>
              </a:ext>
            </a:extLst>
          </a:blip>
          <a:srcRect/>
          <a:stretch>
            <a:fillRect/>
          </a:stretch>
        </p:blipFill>
        <p:spPr bwMode="auto">
          <a:xfrm>
            <a:off x="8389" y="0"/>
            <a:ext cx="2201411" cy="838200"/>
          </a:xfrm>
          <a:prstGeom prst="rect">
            <a:avLst/>
          </a:prstGeom>
          <a:noFill/>
          <a:ln>
            <a:noFill/>
          </a:ln>
        </p:spPr>
      </p:pic>
    </p:spTree>
    <p:extLst>
      <p:ext uri="{BB962C8B-B14F-4D97-AF65-F5344CB8AC3E}">
        <p14:creationId xmlns:p14="http://schemas.microsoft.com/office/powerpoint/2010/main" val="3750109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lu.edu/pnlc"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grinnell.edu/users/lopatt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349" y="1447800"/>
            <a:ext cx="8001000" cy="4708981"/>
          </a:xfrm>
          <a:prstGeom prst="rect">
            <a:avLst/>
          </a:prstGeom>
          <a:noFill/>
        </p:spPr>
        <p:txBody>
          <a:bodyPr wrap="square" rtlCol="0">
            <a:spAutoFit/>
          </a:bodyPr>
          <a:lstStyle/>
          <a:p>
            <a:pPr algn="ctr"/>
            <a:r>
              <a:rPr lang="en-US" sz="2000" i="1" dirty="0" smtClean="0"/>
              <a:t>“Learning begins with student engagement, which in turn leads to knowledge and understanding.  Once someone understands, he or she becomes capable of performance or action.   Critical reflection on one’s practice and understanding leads to higher-order thinking in the form of a capacity to exercise judgment in the face of uncertainty and to create designs in the presence of constraints and unpredictability.  Ultimately, the exercise of judgment makes possible the development of commitment.  In commitment, we become capable of professing our understandings and our values, our faith and our love, our skepticism and our doubts, internalizing those attributes and making them integral to our identities.”</a:t>
            </a:r>
            <a:endParaRPr lang="en-US" sz="2000" i="1" dirty="0"/>
          </a:p>
          <a:p>
            <a:pPr algn="ctr"/>
            <a:endParaRPr lang="en-US" sz="2000" i="1" dirty="0" smtClean="0"/>
          </a:p>
          <a:p>
            <a:endParaRPr lang="en-US" sz="2000" i="1" dirty="0" smtClean="0"/>
          </a:p>
          <a:p>
            <a:endParaRPr lang="en-US" sz="2000" i="1" dirty="0"/>
          </a:p>
          <a:p>
            <a:endParaRPr lang="en-US" dirty="0" smtClean="0"/>
          </a:p>
          <a:p>
            <a:r>
              <a:rPr lang="en-US" dirty="0" smtClean="0"/>
              <a:t>Schulman, 2002</a:t>
            </a:r>
            <a:endParaRPr lang="en-US" dirty="0"/>
          </a:p>
        </p:txBody>
      </p:sp>
    </p:spTree>
    <p:extLst>
      <p:ext uri="{BB962C8B-B14F-4D97-AF65-F5344CB8AC3E}">
        <p14:creationId xmlns:p14="http://schemas.microsoft.com/office/powerpoint/2010/main" val="3177287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951" y="1600200"/>
            <a:ext cx="8229600" cy="3108543"/>
          </a:xfrm>
          <a:prstGeom prst="rect">
            <a:avLst/>
          </a:prstGeom>
          <a:noFill/>
        </p:spPr>
        <p:txBody>
          <a:bodyPr wrap="square" rtlCol="0">
            <a:spAutoFit/>
          </a:bodyPr>
          <a:lstStyle/>
          <a:p>
            <a:r>
              <a:rPr lang="en-US" sz="3200" b="1" dirty="0" smtClean="0"/>
              <a:t>ACCESS	</a:t>
            </a:r>
            <a:r>
              <a:rPr lang="en-US" sz="3200" dirty="0" smtClean="0"/>
              <a:t>	Remains an important goal</a:t>
            </a:r>
          </a:p>
          <a:p>
            <a:endParaRPr lang="en-US" sz="3200" dirty="0"/>
          </a:p>
          <a:p>
            <a:r>
              <a:rPr lang="en-US" sz="3200" b="1" dirty="0" smtClean="0"/>
              <a:t>AFFORDABILITY</a:t>
            </a:r>
            <a:r>
              <a:rPr lang="en-US" sz="3200" dirty="0" smtClean="0"/>
              <a:t>		Remains a challenge</a:t>
            </a:r>
          </a:p>
          <a:p>
            <a:endParaRPr lang="en-US" sz="3200" dirty="0"/>
          </a:p>
          <a:p>
            <a:r>
              <a:rPr lang="en-US" sz="3200" b="1" dirty="0" smtClean="0"/>
              <a:t>QUALITY	</a:t>
            </a:r>
            <a:r>
              <a:rPr lang="en-US" sz="3200" dirty="0" smtClean="0"/>
              <a:t>	Being defined by others</a:t>
            </a:r>
          </a:p>
          <a:p>
            <a:endParaRPr lang="en-US" dirty="0"/>
          </a:p>
          <a:p>
            <a:endParaRPr lang="en-US" dirty="0" smtClean="0"/>
          </a:p>
        </p:txBody>
      </p:sp>
      <p:sp>
        <p:nvSpPr>
          <p:cNvPr id="3" name="TextBox 2"/>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2679927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1143000"/>
            <a:ext cx="7315200" cy="5232202"/>
          </a:xfrm>
          <a:prstGeom prst="rect">
            <a:avLst/>
          </a:prstGeom>
          <a:noFill/>
        </p:spPr>
        <p:txBody>
          <a:bodyPr wrap="square" rtlCol="0">
            <a:spAutoFit/>
          </a:bodyPr>
          <a:lstStyle/>
          <a:p>
            <a:r>
              <a:rPr lang="en-US" sz="3200" b="1" u="sng" dirty="0" smtClean="0"/>
              <a:t>Who will define “OUTCOMES”?</a:t>
            </a:r>
          </a:p>
          <a:p>
            <a:endParaRPr lang="en-US" sz="3200" b="1" u="sng" dirty="0" smtClean="0"/>
          </a:p>
          <a:p>
            <a:endParaRPr lang="en-US" dirty="0" smtClean="0"/>
          </a:p>
          <a:p>
            <a:r>
              <a:rPr lang="en-US" dirty="0" smtClean="0"/>
              <a:t>	1.  Federal and State Government – LEGISLATION - simplistic</a:t>
            </a:r>
          </a:p>
          <a:p>
            <a:endParaRPr lang="en-US" dirty="0"/>
          </a:p>
          <a:p>
            <a:r>
              <a:rPr lang="en-US" dirty="0" smtClean="0"/>
              <a:t>	2.  Students &amp; Parents – MEDIA AND PERCEPTIONS – who knows?</a:t>
            </a:r>
          </a:p>
          <a:p>
            <a:endParaRPr lang="en-US" dirty="0"/>
          </a:p>
          <a:p>
            <a:r>
              <a:rPr lang="en-US" dirty="0" smtClean="0"/>
              <a:t>	3.  Employers – ECONOMIC BENEFIT – access to employees</a:t>
            </a:r>
          </a:p>
          <a:p>
            <a:endParaRPr lang="en-US" dirty="0"/>
          </a:p>
          <a:p>
            <a:r>
              <a:rPr lang="en-US" dirty="0" smtClean="0"/>
              <a:t>	4.  Faculty – </a:t>
            </a:r>
          </a:p>
          <a:p>
            <a:endParaRPr lang="en-US" dirty="0"/>
          </a:p>
          <a:p>
            <a:r>
              <a:rPr lang="en-US" dirty="0" smtClean="0"/>
              <a:t>“…education </a:t>
            </a:r>
            <a:r>
              <a:rPr lang="en-US" dirty="0"/>
              <a:t>that empowers individuals with broad knowledge and transferable skills, and a stronger sense of values, ethics, and civic engagement ... </a:t>
            </a:r>
            <a:r>
              <a:rPr lang="en-US" dirty="0" smtClean="0"/>
              <a:t>characterized </a:t>
            </a:r>
            <a:r>
              <a:rPr lang="en-US" dirty="0"/>
              <a:t>by challenging encounters with important issues, and more a way of studying than a specific course or field of </a:t>
            </a:r>
            <a:r>
              <a:rPr lang="en-US" dirty="0" smtClean="0"/>
              <a:t>study.”</a:t>
            </a:r>
          </a:p>
          <a:p>
            <a:endParaRPr lang="en-US" dirty="0"/>
          </a:p>
          <a:p>
            <a:r>
              <a:rPr lang="en-US" dirty="0" smtClean="0"/>
              <a:t>AAC&amp;U</a:t>
            </a:r>
            <a:endParaRPr lang="en-US" dirty="0"/>
          </a:p>
        </p:txBody>
      </p:sp>
      <p:sp>
        <p:nvSpPr>
          <p:cNvPr id="3" name="TextBox 2"/>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2940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Issues….</a:t>
            </a:r>
            <a:endParaRPr lang="en-US" dirty="0"/>
          </a:p>
        </p:txBody>
      </p:sp>
      <p:sp>
        <p:nvSpPr>
          <p:cNvPr id="3" name="Content Placeholder 2"/>
          <p:cNvSpPr>
            <a:spLocks noGrp="1"/>
          </p:cNvSpPr>
          <p:nvPr>
            <p:ph idx="1"/>
          </p:nvPr>
        </p:nvSpPr>
        <p:spPr>
          <a:xfrm>
            <a:off x="457200" y="1600201"/>
            <a:ext cx="8229600" cy="3810000"/>
          </a:xfrm>
        </p:spPr>
        <p:txBody>
          <a:bodyPr>
            <a:normAutofit fontScale="92500" lnSpcReduction="20000"/>
          </a:bodyPr>
          <a:lstStyle/>
          <a:p>
            <a:r>
              <a:rPr lang="en-US" dirty="0" smtClean="0"/>
              <a:t>Outcomes are related to retention, graduation rate, jobs and income…</a:t>
            </a:r>
            <a:r>
              <a:rPr lang="en-US" b="1" u="sng" dirty="0" smtClean="0"/>
              <a:t>not student learning</a:t>
            </a:r>
            <a:r>
              <a:rPr lang="en-US" dirty="0" smtClean="0"/>
              <a:t>.</a:t>
            </a:r>
          </a:p>
          <a:p>
            <a:pPr marL="0" indent="0">
              <a:buNone/>
            </a:pPr>
            <a:endParaRPr lang="en-US" dirty="0" smtClean="0"/>
          </a:p>
          <a:p>
            <a:r>
              <a:rPr lang="en-US" dirty="0" smtClean="0"/>
              <a:t>Students are coming to higher education that DIDN’T 20 and 30 years ago – </a:t>
            </a:r>
            <a:r>
              <a:rPr lang="en-US" b="1" u="sng" dirty="0" smtClean="0"/>
              <a:t>less prepared </a:t>
            </a:r>
            <a:r>
              <a:rPr lang="en-US" dirty="0" smtClean="0"/>
              <a:t>for the college experience</a:t>
            </a:r>
          </a:p>
          <a:p>
            <a:endParaRPr lang="en-US" dirty="0"/>
          </a:p>
          <a:p>
            <a:r>
              <a:rPr lang="en-US" dirty="0" smtClean="0"/>
              <a:t>Expectation exists in the public that </a:t>
            </a:r>
            <a:r>
              <a:rPr lang="en-US" b="1" u="sng" dirty="0" smtClean="0"/>
              <a:t>colleges</a:t>
            </a:r>
            <a:r>
              <a:rPr lang="en-US" dirty="0" smtClean="0"/>
              <a:t> will successfully graduate students.</a:t>
            </a:r>
          </a:p>
          <a:p>
            <a:endParaRPr lang="en-US" dirty="0"/>
          </a:p>
        </p:txBody>
      </p:sp>
      <p:sp>
        <p:nvSpPr>
          <p:cNvPr id="4" name="TextBox 3"/>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2511619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0" indent="0">
              <a:buNone/>
            </a:pPr>
            <a:r>
              <a:rPr lang="en-US" dirty="0" smtClean="0"/>
              <a:t>Create research based strategies that:</a:t>
            </a:r>
            <a:endParaRPr lang="en-US" dirty="0"/>
          </a:p>
          <a:p>
            <a:pPr marL="0" indent="0">
              <a:buNone/>
            </a:pPr>
            <a:endParaRPr lang="en-US" dirty="0" smtClean="0"/>
          </a:p>
          <a:p>
            <a:pPr marL="514350" indent="-514350">
              <a:buFont typeface="+mj-lt"/>
              <a:buAutoNum type="arabicPeriod"/>
            </a:pPr>
            <a:r>
              <a:rPr lang="en-US" dirty="0" smtClean="0"/>
              <a:t>Engage students in multiple ways to connect to their learning in meaningful ways</a:t>
            </a:r>
          </a:p>
          <a:p>
            <a:pPr marL="514350" indent="-514350">
              <a:buFont typeface="+mj-lt"/>
              <a:buAutoNum type="arabicPeriod"/>
            </a:pPr>
            <a:endParaRPr lang="en-US" dirty="0" smtClean="0"/>
          </a:p>
          <a:p>
            <a:pPr marL="514350" indent="-514350">
              <a:buFont typeface="+mj-lt"/>
              <a:buAutoNum type="arabicPeriod"/>
            </a:pPr>
            <a:r>
              <a:rPr lang="en-US" dirty="0" smtClean="0"/>
              <a:t>Create multiple opportunities for students to experience these pedagogies</a:t>
            </a:r>
            <a:endParaRPr lang="en-US" dirty="0"/>
          </a:p>
        </p:txBody>
      </p:sp>
      <p:sp>
        <p:nvSpPr>
          <p:cNvPr id="4" name="TextBox 3"/>
          <p:cNvSpPr txBox="1"/>
          <p:nvPr/>
        </p:nvSpPr>
        <p:spPr>
          <a:xfrm>
            <a:off x="1295400" y="1371600"/>
            <a:ext cx="6629400" cy="4524315"/>
          </a:xfrm>
          <a:prstGeom prst="rect">
            <a:avLst/>
          </a:prstGeom>
          <a:solidFill>
            <a:schemeClr val="accent1">
              <a:lumMod val="40000"/>
              <a:lumOff val="60000"/>
            </a:schemeClr>
          </a:solidFill>
        </p:spPr>
        <p:txBody>
          <a:bodyPr wrap="square" rtlCol="0">
            <a:spAutoFit/>
          </a:bodyPr>
          <a:lstStyle/>
          <a:p>
            <a:pPr algn="ctr"/>
            <a:r>
              <a:rPr lang="en-US" sz="9600" dirty="0" smtClean="0"/>
              <a:t>HIGH IMPACT PRACTICES</a:t>
            </a:r>
            <a:endParaRPr lang="en-US" sz="9600" dirty="0"/>
          </a:p>
        </p:txBody>
      </p:sp>
      <p:sp>
        <p:nvSpPr>
          <p:cNvPr id="5" name="TextBox 4"/>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207525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763000" cy="1143000"/>
          </a:xfrm>
        </p:spPr>
        <p:txBody>
          <a:bodyPr>
            <a:normAutofit fontScale="90000"/>
          </a:bodyPr>
          <a:lstStyle/>
          <a:p>
            <a:pPr algn="l"/>
            <a:r>
              <a:rPr lang="en-US" dirty="0" smtClean="0"/>
              <a:t>			HIP’s Bridge </a:t>
            </a:r>
            <a:br>
              <a:rPr lang="en-US" dirty="0" smtClean="0"/>
            </a:br>
            <a:r>
              <a:rPr lang="en-US" dirty="0" smtClean="0"/>
              <a:t>Accountability 	    &amp; 	    Learning</a:t>
            </a:r>
            <a:endParaRPr lang="en-US" dirty="0"/>
          </a:p>
        </p:txBody>
      </p:sp>
      <p:sp>
        <p:nvSpPr>
          <p:cNvPr id="4" name="Content Placeholder 2"/>
          <p:cNvSpPr>
            <a:spLocks noGrp="1"/>
          </p:cNvSpPr>
          <p:nvPr>
            <p:ph idx="1"/>
          </p:nvPr>
        </p:nvSpPr>
        <p:spPr>
          <a:xfrm>
            <a:off x="152400" y="2743200"/>
            <a:ext cx="2743200" cy="1981200"/>
          </a:xfrm>
        </p:spPr>
        <p:txBody>
          <a:bodyPr numCol="1">
            <a:normAutofit/>
          </a:bodyPr>
          <a:lstStyle/>
          <a:p>
            <a:r>
              <a:rPr lang="en-US" sz="2000" dirty="0" smtClean="0"/>
              <a:t>Peer Reputation</a:t>
            </a:r>
          </a:p>
          <a:p>
            <a:r>
              <a:rPr lang="en-US" sz="2000" dirty="0" smtClean="0"/>
              <a:t>Graduation Rate</a:t>
            </a:r>
          </a:p>
          <a:p>
            <a:r>
              <a:rPr lang="en-US" sz="2000" dirty="0" smtClean="0"/>
              <a:t>Retention of Cohorts</a:t>
            </a:r>
          </a:p>
          <a:p>
            <a:r>
              <a:rPr lang="en-US" sz="2000" dirty="0" smtClean="0"/>
              <a:t>Jobs &amp; Income of Graduates</a:t>
            </a:r>
            <a:endParaRPr lang="en-US" sz="2000" dirty="0"/>
          </a:p>
        </p:txBody>
      </p:sp>
      <p:sp>
        <p:nvSpPr>
          <p:cNvPr id="5" name="Content Placeholder 2"/>
          <p:cNvSpPr txBox="1">
            <a:spLocks/>
          </p:cNvSpPr>
          <p:nvPr/>
        </p:nvSpPr>
        <p:spPr>
          <a:xfrm>
            <a:off x="6019800" y="2514600"/>
            <a:ext cx="2971800" cy="2667000"/>
          </a:xfrm>
          <a:prstGeom prst="rect">
            <a:avLst/>
          </a:prstGeom>
        </p:spPr>
        <p:txBody>
          <a:bodyPr vert="horz" lIns="91440" tIns="45720" rIns="91440" bIns="45720" numCol="1"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Critical Thinking</a:t>
            </a:r>
          </a:p>
          <a:p>
            <a:r>
              <a:rPr lang="en-US" sz="2000" dirty="0" smtClean="0"/>
              <a:t>Communication</a:t>
            </a:r>
          </a:p>
          <a:p>
            <a:r>
              <a:rPr lang="en-US" sz="2000" dirty="0" smtClean="0"/>
              <a:t>Lifelong Learning</a:t>
            </a:r>
          </a:p>
          <a:p>
            <a:r>
              <a:rPr lang="en-US" sz="2000" dirty="0" smtClean="0"/>
              <a:t>Civic Responsibility</a:t>
            </a:r>
          </a:p>
          <a:p>
            <a:r>
              <a:rPr lang="en-US" sz="2000" dirty="0" smtClean="0"/>
              <a:t>Problem Solving</a:t>
            </a:r>
          </a:p>
          <a:p>
            <a:r>
              <a:rPr lang="en-US" sz="2000" dirty="0" smtClean="0"/>
              <a:t>Diversity</a:t>
            </a:r>
          </a:p>
          <a:p>
            <a:r>
              <a:rPr lang="en-US" sz="2000" dirty="0" smtClean="0"/>
              <a:t>Information Literacy</a:t>
            </a:r>
          </a:p>
          <a:p>
            <a:r>
              <a:rPr lang="en-US" sz="2000" dirty="0" smtClean="0"/>
              <a:t>Ethics</a:t>
            </a:r>
          </a:p>
          <a:p>
            <a:r>
              <a:rPr lang="en-US" sz="2000" dirty="0" smtClean="0"/>
              <a:t>Teamwork</a:t>
            </a:r>
          </a:p>
          <a:p>
            <a:r>
              <a:rPr lang="en-US" sz="2000" dirty="0" smtClean="0"/>
              <a:t>Quantitative Reasoning</a:t>
            </a:r>
          </a:p>
        </p:txBody>
      </p:sp>
      <p:sp>
        <p:nvSpPr>
          <p:cNvPr id="6" name="Rectangle 5"/>
          <p:cNvSpPr/>
          <p:nvPr/>
        </p:nvSpPr>
        <p:spPr>
          <a:xfrm>
            <a:off x="2652998" y="3733800"/>
            <a:ext cx="3489899" cy="2585323"/>
          </a:xfrm>
          <a:prstGeom prst="rect">
            <a:avLst/>
          </a:prstGeom>
          <a:noFill/>
          <a:effectLst>
            <a:glow rad="228600">
              <a:schemeClr val="accent5">
                <a:satMod val="175000"/>
                <a:alpha val="40000"/>
              </a:schemeClr>
            </a:glow>
          </a:effectLst>
        </p:spPr>
        <p:txBody>
          <a:bodyPr wrap="square" lIns="91440" tIns="45720" rIns="91440" bIns="45720">
            <a:prstTxWarp prst="textArchUp">
              <a:avLst>
                <a:gd name="adj" fmla="val 9349874"/>
              </a:avLst>
            </a:prstTxWarp>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High Impact </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Practices</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28565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r>
              <a:rPr lang="en-US" dirty="0" smtClean="0"/>
              <a:t>Multiple Opportunities</a:t>
            </a:r>
            <a:endParaRPr lang="en-US" dirty="0"/>
          </a:p>
        </p:txBody>
      </p:sp>
      <p:pic>
        <p:nvPicPr>
          <p:cNvPr id="1028" name="Picture 4" descr="http://personalfinancemastery.com/wp-content/uploads/2012/05/solo-student-w-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42" y="4495800"/>
            <a:ext cx="1272612"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ollege-social.com/content/uploads/2014/08/screaming.girl_.tft-cropped-pr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542" y="1981200"/>
            <a:ext cx="3444657"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64042" y="1905000"/>
            <a:ext cx="1664758"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5121" y="6018977"/>
            <a:ext cx="3736479" cy="37229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395641">
            <a:off x="1123202" y="4020754"/>
            <a:ext cx="1295400"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First Year Experience</a:t>
            </a:r>
            <a:endParaRPr lang="en-US" dirty="0"/>
          </a:p>
        </p:txBody>
      </p:sp>
      <p:sp>
        <p:nvSpPr>
          <p:cNvPr id="13" name="TextBox 12"/>
          <p:cNvSpPr txBox="1"/>
          <p:nvPr/>
        </p:nvSpPr>
        <p:spPr>
          <a:xfrm rot="395641">
            <a:off x="1409761" y="5024323"/>
            <a:ext cx="1295400"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Common Intellectual Experiences</a:t>
            </a:r>
            <a:endParaRPr lang="en-US" dirty="0"/>
          </a:p>
        </p:txBody>
      </p:sp>
      <p:cxnSp>
        <p:nvCxnSpPr>
          <p:cNvPr id="16" name="Straight Connector 15"/>
          <p:cNvCxnSpPr/>
          <p:nvPr/>
        </p:nvCxnSpPr>
        <p:spPr>
          <a:xfrm flipV="1">
            <a:off x="5218360" y="4495801"/>
            <a:ext cx="3620839" cy="1523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1905001"/>
            <a:ext cx="3565742" cy="7619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395641">
            <a:off x="3984850" y="4934223"/>
            <a:ext cx="1754867"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Diversity &amp; Global Learning</a:t>
            </a:r>
            <a:endParaRPr lang="en-US" dirty="0"/>
          </a:p>
        </p:txBody>
      </p:sp>
      <p:sp>
        <p:nvSpPr>
          <p:cNvPr id="22" name="TextBox 21"/>
          <p:cNvSpPr txBox="1"/>
          <p:nvPr/>
        </p:nvSpPr>
        <p:spPr>
          <a:xfrm rot="395641">
            <a:off x="2810134" y="2345036"/>
            <a:ext cx="1894978"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Student-Faculty Research</a:t>
            </a:r>
            <a:endParaRPr lang="en-US" dirty="0"/>
          </a:p>
        </p:txBody>
      </p:sp>
      <p:sp>
        <p:nvSpPr>
          <p:cNvPr id="23" name="TextBox 22"/>
          <p:cNvSpPr txBox="1"/>
          <p:nvPr/>
        </p:nvSpPr>
        <p:spPr>
          <a:xfrm rot="395641">
            <a:off x="1934773" y="2610968"/>
            <a:ext cx="1972279"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Collaborative Assignment &amp; Projects</a:t>
            </a:r>
            <a:endParaRPr lang="en-US" dirty="0"/>
          </a:p>
        </p:txBody>
      </p:sp>
      <p:sp>
        <p:nvSpPr>
          <p:cNvPr id="24" name="TextBox 23"/>
          <p:cNvSpPr txBox="1"/>
          <p:nvPr/>
        </p:nvSpPr>
        <p:spPr>
          <a:xfrm rot="395641">
            <a:off x="2500157" y="4827233"/>
            <a:ext cx="1295400"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Writing Intensive Courses</a:t>
            </a:r>
            <a:endParaRPr lang="en-US" dirty="0"/>
          </a:p>
        </p:txBody>
      </p:sp>
      <p:sp>
        <p:nvSpPr>
          <p:cNvPr id="25" name="TextBox 24"/>
          <p:cNvSpPr txBox="1"/>
          <p:nvPr/>
        </p:nvSpPr>
        <p:spPr>
          <a:xfrm rot="395641">
            <a:off x="1177514" y="3160630"/>
            <a:ext cx="1569859"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Learning Communities</a:t>
            </a:r>
            <a:endParaRPr lang="en-US" dirty="0"/>
          </a:p>
        </p:txBody>
      </p:sp>
      <p:sp>
        <p:nvSpPr>
          <p:cNvPr id="26" name="TextBox 25"/>
          <p:cNvSpPr txBox="1"/>
          <p:nvPr/>
        </p:nvSpPr>
        <p:spPr>
          <a:xfrm rot="395641">
            <a:off x="4202958" y="3340864"/>
            <a:ext cx="1441726"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Senior Culminating Experience</a:t>
            </a:r>
            <a:endParaRPr lang="en-US" dirty="0"/>
          </a:p>
        </p:txBody>
      </p:sp>
      <p:sp>
        <p:nvSpPr>
          <p:cNvPr id="27" name="TextBox 26"/>
          <p:cNvSpPr txBox="1"/>
          <p:nvPr/>
        </p:nvSpPr>
        <p:spPr>
          <a:xfrm rot="395641">
            <a:off x="4082221" y="4305304"/>
            <a:ext cx="1295400" cy="369332"/>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Internships</a:t>
            </a:r>
            <a:endParaRPr lang="en-US" dirty="0"/>
          </a:p>
        </p:txBody>
      </p:sp>
      <p:sp>
        <p:nvSpPr>
          <p:cNvPr id="29" name="TextBox 28"/>
          <p:cNvSpPr txBox="1"/>
          <p:nvPr/>
        </p:nvSpPr>
        <p:spPr>
          <a:xfrm rot="395641">
            <a:off x="2401660" y="3996598"/>
            <a:ext cx="1823400"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Community Based, Service Learning</a:t>
            </a:r>
            <a:endParaRPr lang="en-US" dirty="0"/>
          </a:p>
        </p:txBody>
      </p:sp>
      <p:sp>
        <p:nvSpPr>
          <p:cNvPr id="31" name="TextBox 30"/>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118353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6400800" cy="1143000"/>
          </a:xfrm>
        </p:spPr>
        <p:txBody>
          <a:bodyPr>
            <a:normAutofit fontScale="90000"/>
          </a:bodyPr>
          <a:lstStyle/>
          <a:p>
            <a:r>
              <a:rPr lang="en-US" dirty="0" smtClean="0"/>
              <a:t>Quality of PROCESS Matters !</a:t>
            </a:r>
            <a:endParaRPr lang="en-US" dirty="0"/>
          </a:p>
        </p:txBody>
      </p:sp>
      <p:pic>
        <p:nvPicPr>
          <p:cNvPr id="2050" name="Picture 2" descr="http://www.hagerty.com/uploadedimages/vehicleimages/1964%20Jaguar%20E-Ty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4607442" cy="2971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attlepowdercoat.com/yahoo_site_admin/assets/images/Rusty_Bicycle.247124924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77533"/>
            <a:ext cx="3962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91517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543800" cy="1143000"/>
          </a:xfrm>
        </p:spPr>
        <p:txBody>
          <a:bodyPr/>
          <a:lstStyle/>
          <a:p>
            <a:r>
              <a:rPr lang="en-US" dirty="0" smtClean="0"/>
              <a:t>High Impact Practice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i="1" dirty="0" smtClean="0"/>
              <a:t>An investment in time and energy over an extended period that has unusually positive effects on student engagement in educationally purposeful behavior</a:t>
            </a:r>
          </a:p>
          <a:p>
            <a:pPr marL="0" indent="0" algn="ctr">
              <a:buNone/>
            </a:pPr>
            <a:endParaRPr lang="en-US" i="1" dirty="0"/>
          </a:p>
          <a:p>
            <a:pPr marL="0" indent="0" algn="ctr">
              <a:buNone/>
            </a:pPr>
            <a:r>
              <a:rPr lang="en-US" i="1" dirty="0" err="1" smtClean="0"/>
              <a:t>Kuh</a:t>
            </a:r>
            <a:r>
              <a:rPr lang="en-US" i="1" dirty="0" smtClean="0"/>
              <a:t>, 2009</a:t>
            </a:r>
            <a:endParaRPr lang="en-US" i="1" dirty="0"/>
          </a:p>
        </p:txBody>
      </p:sp>
      <p:sp>
        <p:nvSpPr>
          <p:cNvPr id="4" name="TextBox 3"/>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2951747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Characteristics of a Quality HIP</a:t>
            </a:r>
            <a:endParaRPr lang="en-US" dirty="0"/>
          </a:p>
        </p:txBody>
      </p:sp>
      <p:sp>
        <p:nvSpPr>
          <p:cNvPr id="3" name="Content Placeholder 2"/>
          <p:cNvSpPr>
            <a:spLocks noGrp="1"/>
          </p:cNvSpPr>
          <p:nvPr>
            <p:ph idx="1"/>
          </p:nvPr>
        </p:nvSpPr>
        <p:spPr>
          <a:xfrm>
            <a:off x="651933" y="1600200"/>
            <a:ext cx="8458200" cy="4525963"/>
          </a:xfrm>
        </p:spPr>
        <p:txBody>
          <a:bodyPr>
            <a:normAutofit fontScale="55000" lnSpcReduction="20000"/>
          </a:bodyPr>
          <a:lstStyle/>
          <a:p>
            <a:pPr marL="514350" indent="-514350">
              <a:lnSpc>
                <a:spcPct val="170000"/>
              </a:lnSpc>
              <a:buFont typeface="+mj-lt"/>
              <a:buAutoNum type="arabicPeriod"/>
            </a:pPr>
            <a:r>
              <a:rPr lang="en-US" dirty="0" smtClean="0"/>
              <a:t>Performance expectations set at appropriate and high level</a:t>
            </a:r>
            <a:endParaRPr lang="en-US" dirty="0"/>
          </a:p>
          <a:p>
            <a:pPr marL="514350" indent="-514350">
              <a:lnSpc>
                <a:spcPct val="170000"/>
              </a:lnSpc>
              <a:buFont typeface="+mj-lt"/>
              <a:buAutoNum type="arabicPeriod"/>
            </a:pPr>
            <a:r>
              <a:rPr lang="en-US" dirty="0" smtClean="0"/>
              <a:t>Significant investment of time and effort over an extended period of time</a:t>
            </a:r>
          </a:p>
          <a:p>
            <a:pPr marL="514350" indent="-514350">
              <a:lnSpc>
                <a:spcPct val="170000"/>
              </a:lnSpc>
              <a:buFont typeface="+mj-lt"/>
              <a:buAutoNum type="arabicPeriod"/>
            </a:pPr>
            <a:r>
              <a:rPr lang="en-US" dirty="0" smtClean="0"/>
              <a:t>Interactions with faculty and peers about substantive matters</a:t>
            </a:r>
          </a:p>
          <a:p>
            <a:pPr marL="514350" indent="-514350">
              <a:lnSpc>
                <a:spcPct val="170000"/>
              </a:lnSpc>
              <a:buFont typeface="+mj-lt"/>
              <a:buAutoNum type="arabicPeriod"/>
            </a:pPr>
            <a:r>
              <a:rPr lang="en-US" dirty="0" smtClean="0"/>
              <a:t>Experiences with diversity</a:t>
            </a:r>
          </a:p>
          <a:p>
            <a:pPr marL="514350" indent="-514350">
              <a:lnSpc>
                <a:spcPct val="170000"/>
              </a:lnSpc>
              <a:buFont typeface="+mj-lt"/>
              <a:buAutoNum type="arabicPeriod"/>
            </a:pPr>
            <a:r>
              <a:rPr lang="en-US" dirty="0" smtClean="0"/>
              <a:t>Frequent, timely and constructive feedback</a:t>
            </a:r>
          </a:p>
          <a:p>
            <a:pPr marL="514350" indent="-514350">
              <a:lnSpc>
                <a:spcPct val="170000"/>
              </a:lnSpc>
              <a:buFont typeface="+mj-lt"/>
              <a:buAutoNum type="arabicPeriod"/>
            </a:pPr>
            <a:r>
              <a:rPr lang="en-US" dirty="0" smtClean="0"/>
              <a:t>Periodic, structured opportunities to reflect and integrate learning</a:t>
            </a:r>
          </a:p>
          <a:p>
            <a:pPr marL="514350" indent="-514350">
              <a:lnSpc>
                <a:spcPct val="170000"/>
              </a:lnSpc>
              <a:buFont typeface="+mj-lt"/>
              <a:buAutoNum type="arabicPeriod"/>
            </a:pPr>
            <a:r>
              <a:rPr lang="en-US" dirty="0" smtClean="0"/>
              <a:t>Opportunities to discover relevance of learning through real-world applications</a:t>
            </a:r>
          </a:p>
          <a:p>
            <a:pPr marL="514350" indent="-514350">
              <a:lnSpc>
                <a:spcPct val="170000"/>
              </a:lnSpc>
              <a:buFont typeface="+mj-lt"/>
              <a:buAutoNum type="arabicPeriod"/>
            </a:pPr>
            <a:r>
              <a:rPr lang="en-US" dirty="0" smtClean="0"/>
              <a:t>Public demonstration of competence</a:t>
            </a:r>
            <a:endParaRPr lang="en-US" dirty="0"/>
          </a:p>
        </p:txBody>
      </p:sp>
      <p:sp>
        <p:nvSpPr>
          <p:cNvPr id="4" name="TextBox 3"/>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1227991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dirty="0" smtClean="0"/>
              <a:t>Compile Survey Results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1562100"/>
            <a:ext cx="43148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2790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969" y="3429000"/>
            <a:ext cx="7772400" cy="1828800"/>
          </a:xfrm>
        </p:spPr>
        <p:txBody>
          <a:bodyPr>
            <a:normAutofit fontScale="90000"/>
          </a:bodyPr>
          <a:lstStyle/>
          <a:p>
            <a:r>
              <a:rPr lang="en-US" dirty="0" smtClean="0"/>
              <a:t>High Impact Practices </a:t>
            </a:r>
            <a:br>
              <a:rPr lang="en-US" dirty="0" smtClean="0"/>
            </a:br>
            <a:r>
              <a:rPr lang="en-US" dirty="0" smtClean="0"/>
              <a:t>&amp; </a:t>
            </a:r>
            <a:br>
              <a:rPr lang="en-US" dirty="0" smtClean="0"/>
            </a:br>
            <a:r>
              <a:rPr lang="en-US" dirty="0" smtClean="0"/>
              <a:t>Student Learning</a:t>
            </a:r>
            <a:endParaRPr lang="en-US" dirty="0"/>
          </a:p>
        </p:txBody>
      </p:sp>
      <p:sp>
        <p:nvSpPr>
          <p:cNvPr id="3" name="Subtitle 2"/>
          <p:cNvSpPr>
            <a:spLocks noGrp="1"/>
          </p:cNvSpPr>
          <p:nvPr>
            <p:ph type="subTitle" idx="1"/>
          </p:nvPr>
        </p:nvSpPr>
        <p:spPr>
          <a:xfrm>
            <a:off x="533400" y="5334000"/>
            <a:ext cx="7391400" cy="1295400"/>
          </a:xfrm>
        </p:spPr>
        <p:txBody>
          <a:bodyPr>
            <a:normAutofit/>
          </a:bodyPr>
          <a:lstStyle/>
          <a:p>
            <a:pPr algn="l"/>
            <a:r>
              <a:rPr lang="en-US" sz="1800" dirty="0" smtClean="0"/>
              <a:t>Dr. Dave </a:t>
            </a:r>
            <a:r>
              <a:rPr lang="en-US" sz="1800" dirty="0" err="1" smtClean="0"/>
              <a:t>Veazey</a:t>
            </a:r>
            <a:r>
              <a:rPr lang="en-US" sz="1800" dirty="0" smtClean="0"/>
              <a:t>					Sept. 22, 2014</a:t>
            </a:r>
          </a:p>
          <a:p>
            <a:pPr algn="l"/>
            <a:r>
              <a:rPr lang="en-US" sz="1800" dirty="0" smtClean="0"/>
              <a:t>Pacific Lutheran University				Missoula, MT</a:t>
            </a:r>
          </a:p>
          <a:p>
            <a:pPr algn="l"/>
            <a:r>
              <a:rPr lang="en-US" sz="1800" dirty="0" smtClean="0"/>
              <a:t>Director:  Pacific Northwest Learning Consortium</a:t>
            </a:r>
            <a:endParaRPr lang="en-US" sz="18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20000" cy="3276600"/>
          </a:xfrm>
          <a:prstGeom prst="rect">
            <a:avLst/>
          </a:prstGeom>
          <a:noFill/>
          <a:ln>
            <a:noFill/>
          </a:ln>
        </p:spPr>
      </p:pic>
    </p:spTree>
    <p:extLst>
      <p:ext uri="{BB962C8B-B14F-4D97-AF65-F5344CB8AC3E}">
        <p14:creationId xmlns:p14="http://schemas.microsoft.com/office/powerpoint/2010/main" val="1001872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6881813" cy="5699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103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Move to Corners of Room</a:t>
            </a:r>
            <a:endParaRPr lang="en-US" dirty="0"/>
          </a:p>
        </p:txBody>
      </p:sp>
    </p:spTree>
    <p:extLst>
      <p:ext uri="{BB962C8B-B14F-4D97-AF65-F5344CB8AC3E}">
        <p14:creationId xmlns:p14="http://schemas.microsoft.com/office/powerpoint/2010/main" val="3244522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696200" cy="1143000"/>
          </a:xfrm>
        </p:spPr>
        <p:txBody>
          <a:bodyPr/>
          <a:lstStyle/>
          <a:p>
            <a:r>
              <a:rPr lang="en-US" dirty="0" smtClean="0"/>
              <a:t>Change in Higher Education</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dirty="0"/>
              <a:t>Many good ideas about change, but </a:t>
            </a:r>
            <a:r>
              <a:rPr lang="en-US" dirty="0" smtClean="0"/>
              <a:t>change initiatives can </a:t>
            </a:r>
            <a:r>
              <a:rPr lang="en-US" dirty="0"/>
              <a:t>be </a:t>
            </a:r>
            <a:r>
              <a:rPr lang="en-US" dirty="0" smtClean="0"/>
              <a:t>overwhelming</a:t>
            </a:r>
          </a:p>
          <a:p>
            <a:pPr marL="0" indent="0">
              <a:lnSpc>
                <a:spcPct val="90000"/>
              </a:lnSpc>
              <a:buNone/>
            </a:pPr>
            <a:endParaRPr lang="en-US" dirty="0"/>
          </a:p>
          <a:p>
            <a:pPr>
              <a:lnSpc>
                <a:spcPct val="90000"/>
              </a:lnSpc>
            </a:pPr>
            <a:r>
              <a:rPr lang="en-US" dirty="0"/>
              <a:t>As a result, leaders often rely on one simple approach for all </a:t>
            </a:r>
            <a:r>
              <a:rPr lang="en-US" dirty="0" smtClean="0"/>
              <a:t>situations</a:t>
            </a:r>
          </a:p>
          <a:p>
            <a:pPr marL="0" indent="0">
              <a:lnSpc>
                <a:spcPct val="90000"/>
              </a:lnSpc>
              <a:buNone/>
            </a:pPr>
            <a:endParaRPr lang="en-US" dirty="0"/>
          </a:p>
          <a:p>
            <a:pPr>
              <a:lnSpc>
                <a:spcPct val="90000"/>
              </a:lnSpc>
            </a:pPr>
            <a:r>
              <a:rPr lang="en-US" dirty="0"/>
              <a:t>If an approach works once, leaders tend to use it again and do not understand why it does not </a:t>
            </a:r>
            <a:r>
              <a:rPr lang="en-US" dirty="0" smtClean="0"/>
              <a:t>work</a:t>
            </a:r>
          </a:p>
          <a:p>
            <a:pPr marL="0" indent="0">
              <a:lnSpc>
                <a:spcPct val="90000"/>
              </a:lnSpc>
              <a:buNone/>
            </a:pPr>
            <a:endParaRPr lang="en-US" dirty="0"/>
          </a:p>
          <a:p>
            <a:pPr>
              <a:lnSpc>
                <a:spcPct val="90000"/>
              </a:lnSpc>
            </a:pPr>
            <a:r>
              <a:rPr lang="en-US" dirty="0"/>
              <a:t>Key – become familiar with many tools (</a:t>
            </a:r>
            <a:r>
              <a:rPr lang="en-US" dirty="0" err="1"/>
              <a:t>Bolman</a:t>
            </a:r>
            <a:r>
              <a:rPr lang="en-US" dirty="0"/>
              <a:t> and Deal, for example)</a:t>
            </a:r>
          </a:p>
          <a:p>
            <a:pPr marL="0" indent="0">
              <a:buNone/>
            </a:pPr>
            <a:endParaRPr lang="en-US" dirty="0"/>
          </a:p>
        </p:txBody>
      </p:sp>
      <p:sp>
        <p:nvSpPr>
          <p:cNvPr id="4" name="TextBox 3"/>
          <p:cNvSpPr txBox="1"/>
          <p:nvPr/>
        </p:nvSpPr>
        <p:spPr>
          <a:xfrm>
            <a:off x="4953000" y="6172200"/>
            <a:ext cx="3810000" cy="381000"/>
          </a:xfrm>
          <a:prstGeom prst="rect">
            <a:avLst/>
          </a:prstGeom>
          <a:noFill/>
        </p:spPr>
        <p:txBody>
          <a:bodyPr wrap="square" rtlCol="0">
            <a:spAutoFit/>
          </a:bodyPr>
          <a:lstStyle/>
          <a:p>
            <a:r>
              <a:rPr lang="en-US" dirty="0" err="1" smtClean="0"/>
              <a:t>Kezar</a:t>
            </a:r>
            <a:r>
              <a:rPr lang="en-US" dirty="0" smtClean="0"/>
              <a:t>, ALA Symposium, 2014</a:t>
            </a:r>
            <a:endParaRPr lang="en-US" dirty="0"/>
          </a:p>
        </p:txBody>
      </p:sp>
    </p:spTree>
    <p:extLst>
      <p:ext uri="{BB962C8B-B14F-4D97-AF65-F5344CB8AC3E}">
        <p14:creationId xmlns:p14="http://schemas.microsoft.com/office/powerpoint/2010/main" val="2194480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 frame</a:t>
            </a:r>
            <a:br>
              <a:rPr lang="en-US" dirty="0" smtClean="0"/>
            </a:br>
            <a:r>
              <a:rPr lang="en-US" dirty="0" smtClean="0"/>
              <a:t>Organization as Factory</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0" indent="0" algn="ctr">
              <a:lnSpc>
                <a:spcPct val="90000"/>
              </a:lnSpc>
              <a:buNone/>
            </a:pPr>
            <a:r>
              <a:rPr lang="en-US" sz="2800" dirty="0" smtClean="0"/>
              <a:t>Organizations exist primarily to accomplish established goals</a:t>
            </a:r>
          </a:p>
          <a:p>
            <a:pPr marL="0" indent="0" algn="ctr">
              <a:lnSpc>
                <a:spcPct val="90000"/>
              </a:lnSpc>
              <a:buNone/>
            </a:pPr>
            <a:endParaRPr lang="en-US" sz="2800" dirty="0" smtClean="0"/>
          </a:p>
          <a:p>
            <a:pPr marL="0" indent="0" algn="ctr">
              <a:lnSpc>
                <a:spcPct val="90000"/>
              </a:lnSpc>
              <a:buNone/>
            </a:pPr>
            <a:r>
              <a:rPr lang="en-US" sz="2800" dirty="0" smtClean="0"/>
              <a:t>A structural form can be designed and implemented to fit any particular set of circumstances</a:t>
            </a:r>
          </a:p>
          <a:p>
            <a:pPr marL="0" indent="0" algn="ctr">
              <a:lnSpc>
                <a:spcPct val="90000"/>
              </a:lnSpc>
              <a:buNone/>
            </a:pPr>
            <a:endParaRPr lang="en-US" sz="2800" dirty="0" smtClean="0"/>
          </a:p>
          <a:p>
            <a:pPr marL="0" indent="0" algn="ctr">
              <a:lnSpc>
                <a:spcPct val="90000"/>
              </a:lnSpc>
              <a:buNone/>
            </a:pPr>
            <a:r>
              <a:rPr lang="en-US" sz="2800" dirty="0" smtClean="0"/>
              <a:t>Organizations work effectively when environmental turbulence and personal preferences are constrained by norms of rationality</a:t>
            </a:r>
          </a:p>
          <a:p>
            <a:endParaRPr lang="en-US" dirty="0"/>
          </a:p>
        </p:txBody>
      </p:sp>
    </p:spTree>
    <p:extLst>
      <p:ext uri="{BB962C8B-B14F-4D97-AF65-F5344CB8AC3E}">
        <p14:creationId xmlns:p14="http://schemas.microsoft.com/office/powerpoint/2010/main" val="3436324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frame</a:t>
            </a:r>
            <a:endParaRPr lang="en-US" dirty="0"/>
          </a:p>
        </p:txBody>
      </p:sp>
      <p:sp>
        <p:nvSpPr>
          <p:cNvPr id="3" name="Content Placeholder 2"/>
          <p:cNvSpPr>
            <a:spLocks noGrp="1"/>
          </p:cNvSpPr>
          <p:nvPr>
            <p:ph idx="1"/>
          </p:nvPr>
        </p:nvSpPr>
        <p:spPr>
          <a:xfrm>
            <a:off x="457200" y="1600201"/>
            <a:ext cx="8229600" cy="3505200"/>
          </a:xfrm>
        </p:spPr>
        <p:txBody>
          <a:bodyPr>
            <a:normAutofit/>
          </a:bodyPr>
          <a:lstStyle/>
          <a:p>
            <a:pPr marL="0" indent="0" algn="ctr">
              <a:lnSpc>
                <a:spcPct val="90000"/>
              </a:lnSpc>
              <a:buNone/>
            </a:pPr>
            <a:r>
              <a:rPr lang="en-US" sz="2400" dirty="0" smtClean="0"/>
              <a:t>Specialization permits higher levels of individual expertise and performance</a:t>
            </a:r>
          </a:p>
          <a:p>
            <a:pPr marL="0" indent="0" algn="ctr">
              <a:lnSpc>
                <a:spcPct val="90000"/>
              </a:lnSpc>
              <a:buNone/>
            </a:pPr>
            <a:endParaRPr lang="en-US" sz="2400" dirty="0" smtClean="0"/>
          </a:p>
          <a:p>
            <a:pPr marL="0" indent="0" algn="ctr">
              <a:lnSpc>
                <a:spcPct val="90000"/>
              </a:lnSpc>
              <a:buNone/>
            </a:pPr>
            <a:r>
              <a:rPr lang="en-US" sz="2400" dirty="0" smtClean="0"/>
              <a:t>Coordination and control are essential to effectiveness</a:t>
            </a:r>
          </a:p>
          <a:p>
            <a:pPr marL="0" indent="0" algn="ctr">
              <a:lnSpc>
                <a:spcPct val="90000"/>
              </a:lnSpc>
              <a:buNone/>
            </a:pPr>
            <a:endParaRPr lang="en-US" sz="2400" dirty="0" smtClean="0"/>
          </a:p>
          <a:p>
            <a:pPr marL="0" indent="0" algn="ctr">
              <a:lnSpc>
                <a:spcPct val="90000"/>
              </a:lnSpc>
              <a:buNone/>
            </a:pPr>
            <a:r>
              <a:rPr lang="en-US" sz="2400" dirty="0" smtClean="0"/>
              <a:t>Problems originate from inappropriate structures or inadequate systems and can be resolved through restructuring or developing new systems</a:t>
            </a:r>
          </a:p>
          <a:p>
            <a:endParaRPr lang="en-US" dirty="0"/>
          </a:p>
        </p:txBody>
      </p:sp>
    </p:spTree>
    <p:extLst>
      <p:ext uri="{BB962C8B-B14F-4D97-AF65-F5344CB8AC3E}">
        <p14:creationId xmlns:p14="http://schemas.microsoft.com/office/powerpoint/2010/main" val="148167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normAutofit fontScale="90000"/>
          </a:bodyPr>
          <a:lstStyle/>
          <a:p>
            <a:r>
              <a:rPr lang="en-US" dirty="0" smtClean="0"/>
              <a:t>Human Resource frame</a:t>
            </a:r>
            <a:br>
              <a:rPr lang="en-US" dirty="0" smtClean="0"/>
            </a:br>
            <a:r>
              <a:rPr lang="en-US" dirty="0" smtClean="0"/>
              <a:t>Organization at Extended Family</a:t>
            </a:r>
            <a:endParaRPr lang="en-US" dirty="0"/>
          </a:p>
        </p:txBody>
      </p:sp>
      <p:sp>
        <p:nvSpPr>
          <p:cNvPr id="3" name="Content Placeholder 2"/>
          <p:cNvSpPr>
            <a:spLocks noGrp="1"/>
          </p:cNvSpPr>
          <p:nvPr>
            <p:ph idx="1"/>
          </p:nvPr>
        </p:nvSpPr>
        <p:spPr>
          <a:xfrm>
            <a:off x="457200" y="1905000"/>
            <a:ext cx="8229600" cy="4221163"/>
          </a:xfrm>
        </p:spPr>
        <p:txBody>
          <a:bodyPr/>
          <a:lstStyle/>
          <a:p>
            <a:pPr marL="0" indent="0" algn="ctr">
              <a:buNone/>
            </a:pPr>
            <a:r>
              <a:rPr lang="en-US" sz="2800" dirty="0" smtClean="0"/>
              <a:t>Fit between people and the organization</a:t>
            </a:r>
          </a:p>
          <a:p>
            <a:pPr marL="0" indent="0" algn="ctr">
              <a:buNone/>
            </a:pPr>
            <a:endParaRPr lang="en-US" sz="2800" dirty="0" smtClean="0"/>
          </a:p>
          <a:p>
            <a:pPr marL="0" indent="0" algn="ctr">
              <a:buNone/>
            </a:pPr>
            <a:r>
              <a:rPr lang="en-US" sz="2800" dirty="0" smtClean="0"/>
              <a:t>Key concepts – needs, skills, relationships, interpersonal interactions, fit, satisfaction</a:t>
            </a:r>
          </a:p>
          <a:p>
            <a:pPr marL="0" indent="0" algn="ctr">
              <a:buNone/>
            </a:pPr>
            <a:endParaRPr lang="en-US" sz="2800" dirty="0" smtClean="0"/>
          </a:p>
          <a:p>
            <a:pPr marL="0" indent="0" algn="ctr">
              <a:buNone/>
            </a:pPr>
            <a:r>
              <a:rPr lang="en-US" sz="2800" dirty="0" smtClean="0"/>
              <a:t>Key processes – tailoring the organization to meet individual needs</a:t>
            </a:r>
          </a:p>
          <a:p>
            <a:endParaRPr lang="en-US" dirty="0"/>
          </a:p>
        </p:txBody>
      </p:sp>
    </p:spTree>
    <p:extLst>
      <p:ext uri="{BB962C8B-B14F-4D97-AF65-F5344CB8AC3E}">
        <p14:creationId xmlns:p14="http://schemas.microsoft.com/office/powerpoint/2010/main" val="2429618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frame</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2800" dirty="0" smtClean="0"/>
              <a:t>Organizations exist to serve human needs</a:t>
            </a:r>
          </a:p>
          <a:p>
            <a:pPr marL="0" indent="0" algn="ctr">
              <a:buNone/>
            </a:pPr>
            <a:r>
              <a:rPr lang="en-US" sz="2800" dirty="0" smtClean="0"/>
              <a:t> </a:t>
            </a:r>
          </a:p>
          <a:p>
            <a:pPr marL="0" indent="0" algn="ctr">
              <a:buNone/>
            </a:pPr>
            <a:r>
              <a:rPr lang="en-US" sz="2800" dirty="0" smtClean="0"/>
              <a:t>Organizations and people need each other</a:t>
            </a:r>
          </a:p>
          <a:p>
            <a:pPr marL="0" indent="0" algn="ctr">
              <a:buNone/>
            </a:pPr>
            <a:endParaRPr lang="en-US" sz="2800" dirty="0" smtClean="0"/>
          </a:p>
          <a:p>
            <a:pPr marL="0" indent="0" algn="ctr">
              <a:buNone/>
            </a:pPr>
            <a:r>
              <a:rPr lang="en-US" sz="2800" dirty="0" smtClean="0"/>
              <a:t>When the fit is poor, both will suffer, individuals will be exploited, or seek to exploit organizations, or both</a:t>
            </a:r>
          </a:p>
          <a:p>
            <a:pPr marL="0" indent="0" algn="ctr">
              <a:buNone/>
            </a:pPr>
            <a:endParaRPr lang="en-US" sz="2800" dirty="0" smtClean="0"/>
          </a:p>
          <a:p>
            <a:pPr marL="0" indent="0" algn="ctr">
              <a:buNone/>
            </a:pPr>
            <a:r>
              <a:rPr lang="en-US" sz="2800" dirty="0" smtClean="0"/>
              <a:t>Human beings find meaningful and satisfying work, and organizations get human talents and energy – a good fit between both!</a:t>
            </a:r>
          </a:p>
          <a:p>
            <a:endParaRPr lang="en-US" dirty="0"/>
          </a:p>
        </p:txBody>
      </p:sp>
    </p:spTree>
    <p:extLst>
      <p:ext uri="{BB962C8B-B14F-4D97-AF65-F5344CB8AC3E}">
        <p14:creationId xmlns:p14="http://schemas.microsoft.com/office/powerpoint/2010/main" val="14004935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frame</a:t>
            </a:r>
            <a:br>
              <a:rPr lang="en-US" dirty="0" smtClean="0"/>
            </a:br>
            <a:r>
              <a:rPr lang="en-US" dirty="0" smtClean="0"/>
              <a:t>Organization as advocacy and activism</a:t>
            </a:r>
            <a:endParaRPr lang="en-US" dirty="0"/>
          </a:p>
        </p:txBody>
      </p:sp>
      <p:sp>
        <p:nvSpPr>
          <p:cNvPr id="3" name="Content Placeholder 2"/>
          <p:cNvSpPr>
            <a:spLocks noGrp="1"/>
          </p:cNvSpPr>
          <p:nvPr>
            <p:ph idx="1"/>
          </p:nvPr>
        </p:nvSpPr>
        <p:spPr>
          <a:xfrm>
            <a:off x="457200" y="2133601"/>
            <a:ext cx="8229600" cy="3505200"/>
          </a:xfrm>
        </p:spPr>
        <p:txBody>
          <a:bodyPr/>
          <a:lstStyle/>
          <a:p>
            <a:pPr marL="0" indent="0" algn="ctr">
              <a:lnSpc>
                <a:spcPct val="90000"/>
              </a:lnSpc>
              <a:buNone/>
            </a:pPr>
            <a:r>
              <a:rPr lang="en-US" sz="2400" dirty="0" smtClean="0"/>
              <a:t>Organizations are coalitions of various individuals and interest groups</a:t>
            </a:r>
          </a:p>
          <a:p>
            <a:pPr marL="0" indent="0" algn="ctr">
              <a:lnSpc>
                <a:spcPct val="90000"/>
              </a:lnSpc>
              <a:buNone/>
            </a:pPr>
            <a:endParaRPr lang="en-US" sz="2400" dirty="0" smtClean="0"/>
          </a:p>
          <a:p>
            <a:pPr marL="0" indent="0" algn="ctr">
              <a:lnSpc>
                <a:spcPct val="90000"/>
              </a:lnSpc>
              <a:buNone/>
            </a:pPr>
            <a:r>
              <a:rPr lang="en-US" sz="2400" dirty="0" smtClean="0"/>
              <a:t>There are enduring differences among coalition members in values, beliefs, information, interests, and perceptions of reality</a:t>
            </a:r>
          </a:p>
          <a:p>
            <a:pPr marL="0" indent="0" algn="ctr">
              <a:lnSpc>
                <a:spcPct val="90000"/>
              </a:lnSpc>
              <a:buNone/>
            </a:pPr>
            <a:endParaRPr lang="en-US" sz="2400" dirty="0" smtClean="0"/>
          </a:p>
          <a:p>
            <a:pPr marL="0" indent="0" algn="ctr">
              <a:lnSpc>
                <a:spcPct val="90000"/>
              </a:lnSpc>
              <a:buNone/>
            </a:pPr>
            <a:r>
              <a:rPr lang="en-US" sz="2400" dirty="0" smtClean="0"/>
              <a:t>Most important decisions involve the allocation of scarce </a:t>
            </a:r>
            <a:r>
              <a:rPr lang="en-US" sz="2400" dirty="0"/>
              <a:t>resources </a:t>
            </a:r>
            <a:r>
              <a:rPr lang="en-US" sz="2400" dirty="0" smtClean="0"/>
              <a:t>through bargaining</a:t>
            </a:r>
            <a:r>
              <a:rPr lang="en-US" sz="2400" dirty="0"/>
              <a:t>, negotiation, </a:t>
            </a:r>
            <a:r>
              <a:rPr lang="en-US" sz="2400" dirty="0" smtClean="0"/>
              <a:t>coalition </a:t>
            </a:r>
            <a:r>
              <a:rPr lang="en-US" sz="2400" dirty="0"/>
              <a:t>building, agenda setting</a:t>
            </a:r>
            <a:endParaRPr lang="en-US" sz="2400" dirty="0" smtClean="0"/>
          </a:p>
          <a:p>
            <a:endParaRPr lang="en-US" dirty="0"/>
          </a:p>
        </p:txBody>
      </p:sp>
    </p:spTree>
    <p:extLst>
      <p:ext uri="{BB962C8B-B14F-4D97-AF65-F5344CB8AC3E}">
        <p14:creationId xmlns:p14="http://schemas.microsoft.com/office/powerpoint/2010/main" val="1090313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smtClean="0"/>
              <a:t>Symbolic frame</a:t>
            </a:r>
            <a:br>
              <a:rPr lang="en-US" dirty="0" smtClean="0"/>
            </a:br>
            <a:r>
              <a:rPr lang="en-US" dirty="0" smtClean="0"/>
              <a:t>Organization as Tribe or Theatre</a:t>
            </a:r>
            <a:endParaRPr lang="en-US" dirty="0"/>
          </a:p>
        </p:txBody>
      </p:sp>
      <p:sp>
        <p:nvSpPr>
          <p:cNvPr id="3" name="Content Placeholder 2"/>
          <p:cNvSpPr>
            <a:spLocks noGrp="1"/>
          </p:cNvSpPr>
          <p:nvPr>
            <p:ph idx="1"/>
          </p:nvPr>
        </p:nvSpPr>
        <p:spPr>
          <a:xfrm>
            <a:off x="533400" y="2514600"/>
            <a:ext cx="8229600" cy="3352799"/>
          </a:xfrm>
        </p:spPr>
        <p:txBody>
          <a:bodyPr>
            <a:normAutofit/>
          </a:bodyPr>
          <a:lstStyle/>
          <a:p>
            <a:pPr marL="0" indent="0" algn="ctr">
              <a:lnSpc>
                <a:spcPct val="90000"/>
              </a:lnSpc>
              <a:buNone/>
            </a:pPr>
            <a:r>
              <a:rPr lang="en-US" sz="2800" dirty="0" smtClean="0"/>
              <a:t>Key concepts – culture, symbols, ritual, ceremony, stories, heroes/heroines, myths, charisma</a:t>
            </a:r>
          </a:p>
          <a:p>
            <a:pPr marL="0" indent="0" algn="ctr">
              <a:lnSpc>
                <a:spcPct val="90000"/>
              </a:lnSpc>
              <a:buNone/>
            </a:pPr>
            <a:endParaRPr lang="en-US" sz="2800" dirty="0" smtClean="0"/>
          </a:p>
          <a:p>
            <a:pPr marL="0" indent="0" algn="ctr">
              <a:lnSpc>
                <a:spcPct val="90000"/>
              </a:lnSpc>
              <a:buNone/>
            </a:pPr>
            <a:r>
              <a:rPr lang="en-US" sz="2800" dirty="0" smtClean="0"/>
              <a:t>Key processes – common vision, attending to meaning, devising rituals, ceremonies and symbols</a:t>
            </a:r>
          </a:p>
          <a:p>
            <a:endParaRPr lang="en-US" dirty="0"/>
          </a:p>
        </p:txBody>
      </p:sp>
    </p:spTree>
    <p:extLst>
      <p:ext uri="{BB962C8B-B14F-4D97-AF65-F5344CB8AC3E}">
        <p14:creationId xmlns:p14="http://schemas.microsoft.com/office/powerpoint/2010/main" val="960080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Symbolic frame</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Symbols form a cultural tapestry or secular myths, rituals, ceremonies, and stories that help people find meaning, purpose and passion</a:t>
            </a:r>
          </a:p>
          <a:p>
            <a:pPr marL="0" indent="0" algn="ctr">
              <a:buNone/>
            </a:pPr>
            <a:endParaRPr lang="en-US" sz="2800" dirty="0" smtClean="0"/>
          </a:p>
          <a:p>
            <a:pPr marL="0" indent="0" algn="ctr">
              <a:buNone/>
            </a:pPr>
            <a:r>
              <a:rPr lang="en-US" sz="2800" dirty="0" smtClean="0"/>
              <a:t>Symbols embody and express the organization's culture – the interwoven pattern of beliefs, values, practices and artifacts that define for members who they are and how they are to do things</a:t>
            </a:r>
          </a:p>
          <a:p>
            <a:endParaRPr lang="en-US" dirty="0"/>
          </a:p>
        </p:txBody>
      </p:sp>
    </p:spTree>
    <p:extLst>
      <p:ext uri="{BB962C8B-B14F-4D97-AF65-F5344CB8AC3E}">
        <p14:creationId xmlns:p14="http://schemas.microsoft.com/office/powerpoint/2010/main" val="3407187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772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902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8229600" cy="1143000"/>
          </a:xfrm>
        </p:spPr>
        <p:txBody>
          <a:bodyPr>
            <a:normAutofit fontScale="90000"/>
          </a:bodyPr>
          <a:lstStyle/>
          <a:p>
            <a:r>
              <a:rPr lang="en-US" sz="4800" b="1" dirty="0" smtClean="0"/>
              <a:t>Which frames to use to create change?</a:t>
            </a:r>
            <a:endParaRPr lang="en-US" dirty="0"/>
          </a:p>
        </p:txBody>
      </p:sp>
      <p:sp>
        <p:nvSpPr>
          <p:cNvPr id="3" name="Content Placeholder 2"/>
          <p:cNvSpPr>
            <a:spLocks noGrp="1"/>
          </p:cNvSpPr>
          <p:nvPr>
            <p:ph idx="1"/>
          </p:nvPr>
        </p:nvSpPr>
        <p:spPr>
          <a:xfrm>
            <a:off x="838200" y="2514600"/>
            <a:ext cx="8229600" cy="3733800"/>
          </a:xfrm>
        </p:spPr>
        <p:txBody>
          <a:bodyPr>
            <a:normAutofit/>
          </a:bodyPr>
          <a:lstStyle/>
          <a:p>
            <a:pPr>
              <a:lnSpc>
                <a:spcPct val="90000"/>
              </a:lnSpc>
            </a:pPr>
            <a:r>
              <a:rPr lang="en-US" dirty="0" smtClean="0"/>
              <a:t>In postsecondary research – political and  symbolic proven most important, often least developed in people</a:t>
            </a:r>
          </a:p>
          <a:p>
            <a:pPr>
              <a:lnSpc>
                <a:spcPct val="90000"/>
              </a:lnSpc>
            </a:pPr>
            <a:endParaRPr lang="en-US" dirty="0" smtClean="0"/>
          </a:p>
          <a:p>
            <a:pPr marL="0" indent="0">
              <a:lnSpc>
                <a:spcPct val="90000"/>
              </a:lnSpc>
              <a:buNone/>
            </a:pPr>
            <a:endParaRPr lang="en-US" dirty="0" smtClean="0"/>
          </a:p>
          <a:p>
            <a:pPr>
              <a:lnSpc>
                <a:spcPct val="90000"/>
              </a:lnSpc>
            </a:pPr>
            <a:r>
              <a:rPr lang="en-US" dirty="0" smtClean="0"/>
              <a:t>How can frames be used to create change?</a:t>
            </a:r>
          </a:p>
          <a:p>
            <a:endParaRPr lang="en-US" dirty="0"/>
          </a:p>
        </p:txBody>
      </p:sp>
    </p:spTree>
    <p:extLst>
      <p:ext uri="{BB962C8B-B14F-4D97-AF65-F5344CB8AC3E}">
        <p14:creationId xmlns:p14="http://schemas.microsoft.com/office/powerpoint/2010/main" val="34531492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smtClean="0"/>
              <a:t>Return to Seats !</a:t>
            </a:r>
            <a:endParaRPr lang="en-US" dirty="0"/>
          </a:p>
        </p:txBody>
      </p:sp>
    </p:spTree>
    <p:extLst>
      <p:ext uri="{BB962C8B-B14F-4D97-AF65-F5344CB8AC3E}">
        <p14:creationId xmlns:p14="http://schemas.microsoft.com/office/powerpoint/2010/main" val="128785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143000"/>
          </a:xfrm>
        </p:spPr>
        <p:txBody>
          <a:bodyPr/>
          <a:lstStyle/>
          <a:p>
            <a:r>
              <a:rPr lang="en-US" dirty="0" smtClean="0"/>
              <a:t>Multiple Opportunities</a:t>
            </a:r>
            <a:endParaRPr lang="en-US" dirty="0"/>
          </a:p>
        </p:txBody>
      </p:sp>
      <p:pic>
        <p:nvPicPr>
          <p:cNvPr id="1028" name="Picture 4" descr="http://personalfinancemastery.com/wp-content/uploads/2012/05/solo-student-w-boo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42" y="4495800"/>
            <a:ext cx="1272612" cy="1895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ollege-social.com/content/uploads/2014/08/screaming.girl_.tft-cropped-pr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542" y="1981200"/>
            <a:ext cx="3444657"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64042" y="1905000"/>
            <a:ext cx="1664758" cy="2590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445121" y="6018977"/>
            <a:ext cx="3736479" cy="372299"/>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395641">
            <a:off x="1123202" y="4020754"/>
            <a:ext cx="1295400"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First Year Experience</a:t>
            </a:r>
            <a:endParaRPr lang="en-US" dirty="0"/>
          </a:p>
        </p:txBody>
      </p:sp>
      <p:sp>
        <p:nvSpPr>
          <p:cNvPr id="13" name="TextBox 12"/>
          <p:cNvSpPr txBox="1"/>
          <p:nvPr/>
        </p:nvSpPr>
        <p:spPr>
          <a:xfrm rot="395641">
            <a:off x="1409761" y="5024323"/>
            <a:ext cx="1295400"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Common Intellectual Experiences</a:t>
            </a:r>
            <a:endParaRPr lang="en-US" dirty="0"/>
          </a:p>
        </p:txBody>
      </p:sp>
      <p:cxnSp>
        <p:nvCxnSpPr>
          <p:cNvPr id="16" name="Straight Connector 15"/>
          <p:cNvCxnSpPr/>
          <p:nvPr/>
        </p:nvCxnSpPr>
        <p:spPr>
          <a:xfrm flipV="1">
            <a:off x="5218360" y="4495801"/>
            <a:ext cx="3620839" cy="1523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1905001"/>
            <a:ext cx="3565742" cy="76199"/>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395641">
            <a:off x="3984850" y="4934223"/>
            <a:ext cx="1754867"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Diversity &amp; Global Learning</a:t>
            </a:r>
            <a:endParaRPr lang="en-US" dirty="0"/>
          </a:p>
        </p:txBody>
      </p:sp>
      <p:sp>
        <p:nvSpPr>
          <p:cNvPr id="22" name="TextBox 21"/>
          <p:cNvSpPr txBox="1"/>
          <p:nvPr/>
        </p:nvSpPr>
        <p:spPr>
          <a:xfrm rot="395641">
            <a:off x="2810134" y="2345036"/>
            <a:ext cx="1894978"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Student-Faculty Research</a:t>
            </a:r>
            <a:endParaRPr lang="en-US" dirty="0"/>
          </a:p>
        </p:txBody>
      </p:sp>
      <p:sp>
        <p:nvSpPr>
          <p:cNvPr id="23" name="TextBox 22"/>
          <p:cNvSpPr txBox="1"/>
          <p:nvPr/>
        </p:nvSpPr>
        <p:spPr>
          <a:xfrm rot="395641">
            <a:off x="1934773" y="2610968"/>
            <a:ext cx="1972279"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Collaborative Assignment &amp; Projects</a:t>
            </a:r>
            <a:endParaRPr lang="en-US" dirty="0"/>
          </a:p>
        </p:txBody>
      </p:sp>
      <p:sp>
        <p:nvSpPr>
          <p:cNvPr id="24" name="TextBox 23"/>
          <p:cNvSpPr txBox="1"/>
          <p:nvPr/>
        </p:nvSpPr>
        <p:spPr>
          <a:xfrm rot="395641">
            <a:off x="2500157" y="4827233"/>
            <a:ext cx="1295400"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Writing Intensive Courses</a:t>
            </a:r>
            <a:endParaRPr lang="en-US" dirty="0"/>
          </a:p>
        </p:txBody>
      </p:sp>
      <p:sp>
        <p:nvSpPr>
          <p:cNvPr id="25" name="TextBox 24"/>
          <p:cNvSpPr txBox="1"/>
          <p:nvPr/>
        </p:nvSpPr>
        <p:spPr>
          <a:xfrm rot="395641">
            <a:off x="1177514" y="3160630"/>
            <a:ext cx="1569859" cy="646331"/>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Learning Communities</a:t>
            </a:r>
            <a:endParaRPr lang="en-US" dirty="0"/>
          </a:p>
        </p:txBody>
      </p:sp>
      <p:sp>
        <p:nvSpPr>
          <p:cNvPr id="26" name="TextBox 25"/>
          <p:cNvSpPr txBox="1"/>
          <p:nvPr/>
        </p:nvSpPr>
        <p:spPr>
          <a:xfrm rot="395641">
            <a:off x="4202958" y="3340864"/>
            <a:ext cx="1441726"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Senior Culminating Experience</a:t>
            </a:r>
            <a:endParaRPr lang="en-US" dirty="0"/>
          </a:p>
        </p:txBody>
      </p:sp>
      <p:sp>
        <p:nvSpPr>
          <p:cNvPr id="27" name="TextBox 26"/>
          <p:cNvSpPr txBox="1"/>
          <p:nvPr/>
        </p:nvSpPr>
        <p:spPr>
          <a:xfrm rot="395641">
            <a:off x="4082221" y="4305304"/>
            <a:ext cx="1295400" cy="369332"/>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Internships</a:t>
            </a:r>
            <a:endParaRPr lang="en-US" dirty="0"/>
          </a:p>
        </p:txBody>
      </p:sp>
      <p:sp>
        <p:nvSpPr>
          <p:cNvPr id="29" name="TextBox 28"/>
          <p:cNvSpPr txBox="1"/>
          <p:nvPr/>
        </p:nvSpPr>
        <p:spPr>
          <a:xfrm rot="395641">
            <a:off x="2401660" y="3996598"/>
            <a:ext cx="1823400" cy="923330"/>
          </a:xfrm>
          <a:prstGeom prst="rect">
            <a:avLst/>
          </a:prstGeom>
          <a:noFill/>
          <a:ln>
            <a:solidFill>
              <a:schemeClr val="accent1"/>
            </a:solidFill>
          </a:ln>
          <a:scene3d>
            <a:camera prst="isometricLeftDown"/>
            <a:lightRig rig="threePt" dir="t"/>
          </a:scene3d>
        </p:spPr>
        <p:txBody>
          <a:bodyPr wrap="square" rtlCol="0">
            <a:spAutoFit/>
          </a:bodyPr>
          <a:lstStyle/>
          <a:p>
            <a:r>
              <a:rPr lang="en-US" dirty="0" smtClean="0"/>
              <a:t>Community Based, Service Learning</a:t>
            </a:r>
            <a:endParaRPr lang="en-US" dirty="0"/>
          </a:p>
        </p:txBody>
      </p:sp>
      <p:sp>
        <p:nvSpPr>
          <p:cNvPr id="31" name="TextBox 30"/>
          <p:cNvSpPr txBox="1"/>
          <p:nvPr/>
        </p:nvSpPr>
        <p:spPr>
          <a:xfrm>
            <a:off x="6985000" y="14530"/>
            <a:ext cx="2209800" cy="276999"/>
          </a:xfrm>
          <a:prstGeom prst="rect">
            <a:avLst/>
          </a:prstGeom>
          <a:noFill/>
        </p:spPr>
        <p:txBody>
          <a:bodyPr wrap="square" rtlCol="0">
            <a:spAutoFit/>
          </a:bodyPr>
          <a:lstStyle/>
          <a:p>
            <a:r>
              <a:rPr lang="en-US" sz="1200" dirty="0"/>
              <a:t>limitations and positive impacts</a:t>
            </a:r>
          </a:p>
        </p:txBody>
      </p:sp>
    </p:spTree>
    <p:extLst>
      <p:ext uri="{BB962C8B-B14F-4D97-AF65-F5344CB8AC3E}">
        <p14:creationId xmlns:p14="http://schemas.microsoft.com/office/powerpoint/2010/main" val="2710134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31" y="914400"/>
            <a:ext cx="8229600" cy="1143000"/>
          </a:xfrm>
        </p:spPr>
        <p:txBody>
          <a:bodyPr>
            <a:normAutofit fontScale="90000"/>
          </a:bodyPr>
          <a:lstStyle/>
          <a:p>
            <a:r>
              <a:rPr lang="en-US" b="1" u="sng" dirty="0" smtClean="0"/>
              <a:t>Are Student Self Report </a:t>
            </a:r>
            <a:r>
              <a:rPr lang="en-US" b="1" u="sng" dirty="0"/>
              <a:t>D</a:t>
            </a:r>
            <a:r>
              <a:rPr lang="en-US" b="1" u="sng" dirty="0" smtClean="0"/>
              <a:t>ata Valid?</a:t>
            </a:r>
            <a:endParaRPr lang="en-US" b="1" u="sng" dirty="0"/>
          </a:p>
        </p:txBody>
      </p:sp>
      <p:sp>
        <p:nvSpPr>
          <p:cNvPr id="3" name="Content Placeholder 2"/>
          <p:cNvSpPr>
            <a:spLocks noGrp="1"/>
          </p:cNvSpPr>
          <p:nvPr>
            <p:ph idx="1"/>
          </p:nvPr>
        </p:nvSpPr>
        <p:spPr>
          <a:xfrm>
            <a:off x="457200" y="2057400"/>
            <a:ext cx="8229600" cy="4068763"/>
          </a:xfrm>
        </p:spPr>
        <p:txBody>
          <a:bodyPr/>
          <a:lstStyle/>
          <a:p>
            <a:pPr marL="0" indent="0">
              <a:buNone/>
            </a:pPr>
            <a:r>
              <a:rPr lang="en-US" dirty="0" smtClean="0"/>
              <a:t>Pedagogies</a:t>
            </a:r>
          </a:p>
          <a:p>
            <a:pPr marL="0" indent="0">
              <a:buNone/>
            </a:pPr>
            <a:r>
              <a:rPr lang="en-US" dirty="0" smtClean="0"/>
              <a:t>			Supportive Practices</a:t>
            </a:r>
          </a:p>
          <a:p>
            <a:pPr marL="0" indent="0">
              <a:buNone/>
            </a:pPr>
            <a:endParaRPr lang="en-US" dirty="0"/>
          </a:p>
          <a:p>
            <a:pPr marL="0" indent="0">
              <a:buNone/>
            </a:pPr>
            <a:r>
              <a:rPr lang="en-US" dirty="0" smtClean="0"/>
              <a:t>						Assignments</a:t>
            </a:r>
            <a:endParaRPr lang="en-US" dirty="0"/>
          </a:p>
        </p:txBody>
      </p:sp>
      <p:pic>
        <p:nvPicPr>
          <p:cNvPr id="18434" name="Picture 2" descr="https://encrypted-tbn1.gstatic.com/images?q=tbn:ANd9GcRDodEG8jh7Gx8hIWKwAZTedDXCsXtj8z0yMN5qu7lR50_Xufo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53700"/>
            <a:ext cx="4648200" cy="3092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5638800"/>
            <a:ext cx="3009098" cy="718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2685120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517" y="838200"/>
            <a:ext cx="8229600" cy="5562600"/>
          </a:xfrm>
        </p:spPr>
        <p:txBody>
          <a:bodyPr>
            <a:normAutofit/>
          </a:bodyPr>
          <a:lstStyle/>
          <a:p>
            <a:pPr marL="0" indent="0">
              <a:buNone/>
            </a:pPr>
            <a:r>
              <a:rPr lang="en-US" sz="2800" b="1" u="sng" dirty="0" smtClean="0"/>
              <a:t>Institutions Often Do Not Use the Data They Have</a:t>
            </a:r>
          </a:p>
          <a:p>
            <a:pPr marL="0" indent="0">
              <a:buNone/>
            </a:pPr>
            <a:endParaRPr lang="en-US" sz="2800" dirty="0"/>
          </a:p>
          <a:p>
            <a:pPr marL="0" indent="0">
              <a:buNone/>
            </a:pPr>
            <a:r>
              <a:rPr lang="en-US" sz="2800" dirty="0" smtClean="0"/>
              <a:t>Very few institutions even utilized actionable data</a:t>
            </a:r>
          </a:p>
          <a:p>
            <a:pPr marL="0" indent="0">
              <a:buNone/>
            </a:pPr>
            <a:endParaRPr lang="en-US" dirty="0"/>
          </a:p>
          <a:p>
            <a:pPr marL="0" indent="0">
              <a:buNone/>
            </a:pPr>
            <a:r>
              <a:rPr lang="en-US" dirty="0" smtClean="0"/>
              <a:t>Even information we already know – anecdotes confirmed by data – frequently do not change practice</a:t>
            </a:r>
          </a:p>
          <a:p>
            <a:pPr marL="0" indent="0">
              <a:buNone/>
            </a:pPr>
            <a:endParaRPr lang="en-US" dirty="0" smtClean="0"/>
          </a:p>
          <a:p>
            <a:pPr marL="0" indent="0">
              <a:buNone/>
            </a:pPr>
            <a:endParaRPr lang="en-US" dirty="0" smtClean="0"/>
          </a:p>
          <a:p>
            <a:pPr marL="0" indent="0">
              <a:buNone/>
            </a:pPr>
            <a:endParaRPr lang="en-US" i="1" dirty="0"/>
          </a:p>
          <a:p>
            <a:pPr marL="0" indent="0">
              <a:buNone/>
            </a:pPr>
            <a:endParaRPr lang="en-US" i="1" dirty="0" smtClean="0"/>
          </a:p>
          <a:p>
            <a:pPr marL="0" indent="0">
              <a:buNone/>
            </a:pPr>
            <a:endParaRPr lang="en-US" i="1" dirty="0" smtClean="0"/>
          </a:p>
        </p:txBody>
      </p:sp>
      <p:sp>
        <p:nvSpPr>
          <p:cNvPr id="4" name="TextBox 3"/>
          <p:cNvSpPr txBox="1"/>
          <p:nvPr/>
        </p:nvSpPr>
        <p:spPr>
          <a:xfrm>
            <a:off x="-14140" y="1676400"/>
            <a:ext cx="9144000" cy="892552"/>
          </a:xfrm>
          <a:prstGeom prst="rect">
            <a:avLst/>
          </a:prstGeom>
          <a:solidFill>
            <a:schemeClr val="accent1">
              <a:lumMod val="40000"/>
              <a:lumOff val="60000"/>
            </a:schemeClr>
          </a:solidFill>
        </p:spPr>
        <p:txBody>
          <a:bodyPr wrap="square" rtlCol="0">
            <a:spAutoFit/>
          </a:bodyPr>
          <a:lstStyle/>
          <a:p>
            <a:r>
              <a:rPr lang="en-US" sz="5200" dirty="0" smtClean="0"/>
              <a:t>MORE data is not always helpful</a:t>
            </a:r>
            <a:endParaRPr lang="en-US" sz="5200" dirty="0"/>
          </a:p>
        </p:txBody>
      </p:sp>
      <p:sp>
        <p:nvSpPr>
          <p:cNvPr id="5" name="TextBox 4"/>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172070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Lessons?</a:t>
            </a:r>
            <a:endParaRPr lang="en-US" dirty="0"/>
          </a:p>
        </p:txBody>
      </p:sp>
      <p:sp>
        <p:nvSpPr>
          <p:cNvPr id="3" name="Content Placeholder 2"/>
          <p:cNvSpPr>
            <a:spLocks noGrp="1"/>
          </p:cNvSpPr>
          <p:nvPr>
            <p:ph idx="1"/>
          </p:nvPr>
        </p:nvSpPr>
        <p:spPr>
          <a:xfrm>
            <a:off x="457200" y="838200"/>
            <a:ext cx="8229600" cy="5715000"/>
          </a:xfrm>
        </p:spPr>
        <p:txBody>
          <a:bodyPr>
            <a:normAutofit lnSpcReduction="10000"/>
          </a:bodyPr>
          <a:lstStyle/>
          <a:p>
            <a:pPr marL="0" indent="0">
              <a:buNone/>
            </a:pPr>
            <a:r>
              <a:rPr lang="en-US" b="1" u="sng" dirty="0" smtClean="0"/>
              <a:t>Student Self Report Data </a:t>
            </a:r>
          </a:p>
          <a:p>
            <a:pPr marL="0" indent="0">
              <a:buNone/>
            </a:pPr>
            <a:r>
              <a:rPr lang="en-US" dirty="0"/>
              <a:t>	T</a:t>
            </a:r>
            <a:r>
              <a:rPr lang="en-US" dirty="0" smtClean="0"/>
              <a:t>eaching environment and pedagogy</a:t>
            </a:r>
          </a:p>
          <a:p>
            <a:pPr marL="0" indent="0">
              <a:buNone/>
            </a:pPr>
            <a:endParaRPr lang="en-US" dirty="0"/>
          </a:p>
          <a:p>
            <a:pPr marL="0" indent="0">
              <a:buNone/>
            </a:pPr>
            <a:r>
              <a:rPr lang="en-US" b="1" u="sng" dirty="0" smtClean="0"/>
              <a:t>Authentic </a:t>
            </a:r>
            <a:r>
              <a:rPr lang="en-US" b="1" u="sng" dirty="0"/>
              <a:t>S</a:t>
            </a:r>
            <a:r>
              <a:rPr lang="en-US" b="1" u="sng" dirty="0" smtClean="0"/>
              <a:t>tudent Evidence</a:t>
            </a:r>
          </a:p>
          <a:p>
            <a:pPr marL="0" indent="0">
              <a:buNone/>
            </a:pPr>
            <a:r>
              <a:rPr lang="en-US" dirty="0"/>
              <a:t>	</a:t>
            </a:r>
            <a:r>
              <a:rPr lang="en-US" dirty="0" smtClean="0"/>
              <a:t>Learning</a:t>
            </a:r>
          </a:p>
          <a:p>
            <a:pPr marL="0" indent="0">
              <a:buNone/>
            </a:pPr>
            <a:endParaRPr lang="en-US" dirty="0" smtClean="0"/>
          </a:p>
          <a:p>
            <a:pPr marL="0" indent="0">
              <a:buNone/>
            </a:pPr>
            <a:r>
              <a:rPr lang="en-US" b="1" u="sng" dirty="0" smtClean="0"/>
              <a:t>Create Actionable </a:t>
            </a:r>
            <a:r>
              <a:rPr lang="en-US" b="1" u="sng" dirty="0"/>
              <a:t>P</a:t>
            </a:r>
            <a:r>
              <a:rPr lang="en-US" b="1" u="sng" dirty="0" smtClean="0"/>
              <a:t>rocess </a:t>
            </a:r>
          </a:p>
          <a:p>
            <a:pPr marL="0" indent="0">
              <a:buNone/>
            </a:pPr>
            <a:r>
              <a:rPr lang="en-US" dirty="0" smtClean="0"/>
              <a:t>1.  Teaching and learning data faculty hunger to 	know</a:t>
            </a:r>
          </a:p>
          <a:p>
            <a:pPr marL="0" indent="0">
              <a:buNone/>
            </a:pPr>
            <a:r>
              <a:rPr lang="en-US" dirty="0" smtClean="0"/>
              <a:t>2.  How student learning data speaks to these 	questions</a:t>
            </a:r>
            <a:endParaRPr lang="en-US" dirty="0"/>
          </a:p>
        </p:txBody>
      </p:sp>
      <p:pic>
        <p:nvPicPr>
          <p:cNvPr id="1026" name="Picture 2" descr="https://encrypted-tbn1.gstatic.com/images?q=tbn:ANd9GcSpRb3WKByfVRVdhQzgJO0Op4d5dwNM4t5RsePZz4tpRNdW921z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5345" y="0"/>
            <a:ext cx="20639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hristopherboyer.com/wp-content/uploads/2013/06/evid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345" y="2438400"/>
            <a:ext cx="1581150" cy="1581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83912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5562600" cy="1143000"/>
          </a:xfrm>
        </p:spPr>
        <p:txBody>
          <a:bodyPr/>
          <a:lstStyle/>
          <a:p>
            <a:r>
              <a:rPr lang="en-US" dirty="0" smtClean="0"/>
              <a:t>High Impact Practices</a:t>
            </a:r>
            <a:endParaRPr lang="en-US" dirty="0"/>
          </a:p>
        </p:txBody>
      </p:sp>
      <p:sp>
        <p:nvSpPr>
          <p:cNvPr id="3" name="Content Placeholder 2"/>
          <p:cNvSpPr>
            <a:spLocks noGrp="1"/>
          </p:cNvSpPr>
          <p:nvPr>
            <p:ph idx="1"/>
          </p:nvPr>
        </p:nvSpPr>
        <p:spPr>
          <a:xfrm>
            <a:off x="533400" y="1066800"/>
            <a:ext cx="8229600" cy="1676400"/>
          </a:xfrm>
        </p:spPr>
        <p:txBody>
          <a:bodyPr/>
          <a:lstStyle/>
          <a:p>
            <a:pPr marL="0" indent="0" algn="ctr">
              <a:buNone/>
            </a:pPr>
            <a:r>
              <a:rPr lang="en-US" dirty="0" smtClean="0"/>
              <a:t>Student Experiences and Perceptions are valuable data to understand the effectiveness of High Impact Practices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67200"/>
            <a:ext cx="7620000" cy="153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7959" y="3124200"/>
            <a:ext cx="2167132" cy="890018"/>
          </a:xfrm>
          <a:prstGeom prst="rect">
            <a:avLst/>
          </a:prstGeom>
        </p:spPr>
      </p:pic>
      <p:sp>
        <p:nvSpPr>
          <p:cNvPr id="6" name="TextBox 5"/>
          <p:cNvSpPr txBox="1"/>
          <p:nvPr/>
        </p:nvSpPr>
        <p:spPr>
          <a:xfrm>
            <a:off x="8077200" y="0"/>
            <a:ext cx="1066800" cy="338554"/>
          </a:xfrm>
          <a:prstGeom prst="rect">
            <a:avLst/>
          </a:prstGeom>
          <a:noFill/>
        </p:spPr>
        <p:txBody>
          <a:bodyPr wrap="square" rtlCol="0">
            <a:spAutoFit/>
          </a:bodyPr>
          <a:lstStyle/>
          <a:p>
            <a:r>
              <a:rPr lang="en-US" sz="1600" dirty="0" smtClean="0"/>
              <a:t>research</a:t>
            </a:r>
            <a:endParaRPr lang="en-US" sz="1600" dirty="0"/>
          </a:p>
        </p:txBody>
      </p:sp>
    </p:spTree>
    <p:extLst>
      <p:ext uri="{BB962C8B-B14F-4D97-AF65-F5344CB8AC3E}">
        <p14:creationId xmlns:p14="http://schemas.microsoft.com/office/powerpoint/2010/main" val="7082489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1172696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595438"/>
            <a:ext cx="748665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24062511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42962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204498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6200"/>
            <a:ext cx="5943600" cy="1143000"/>
          </a:xfrm>
        </p:spPr>
        <p:txBody>
          <a:bodyPr/>
          <a:lstStyle/>
          <a:p>
            <a:r>
              <a:rPr lang="en-US" dirty="0" smtClean="0"/>
              <a:t>Outcomes</a:t>
            </a:r>
            <a:endParaRPr lang="en-US" dirty="0"/>
          </a:p>
        </p:txBody>
      </p:sp>
      <p:sp>
        <p:nvSpPr>
          <p:cNvPr id="3" name="Content Placeholder 2"/>
          <p:cNvSpPr>
            <a:spLocks noGrp="1"/>
          </p:cNvSpPr>
          <p:nvPr>
            <p:ph idx="1"/>
          </p:nvPr>
        </p:nvSpPr>
        <p:spPr>
          <a:xfrm>
            <a:off x="533400" y="1295400"/>
            <a:ext cx="8229600" cy="4525963"/>
          </a:xfrm>
        </p:spPr>
        <p:txBody>
          <a:bodyPr>
            <a:normAutofit lnSpcReduction="10000"/>
          </a:bodyPr>
          <a:lstStyle/>
          <a:p>
            <a:r>
              <a:rPr lang="en-US" sz="2400" dirty="0" smtClean="0"/>
              <a:t>Describe </a:t>
            </a:r>
            <a:r>
              <a:rPr lang="en-US" sz="2400" dirty="0"/>
              <a:t>the </a:t>
            </a:r>
            <a:r>
              <a:rPr lang="en-US" sz="2400" u="sng" dirty="0" smtClean="0"/>
              <a:t>changes</a:t>
            </a:r>
            <a:r>
              <a:rPr lang="en-US" sz="2400" dirty="0" smtClean="0"/>
              <a:t> in the college going student body that demand high quality teaching and pedagogy.</a:t>
            </a:r>
            <a:endParaRPr lang="en-US" sz="2400" dirty="0"/>
          </a:p>
          <a:p>
            <a:pPr marL="0" indent="0">
              <a:buNone/>
            </a:pPr>
            <a:endParaRPr lang="en-US" sz="2400" dirty="0" smtClean="0"/>
          </a:p>
          <a:p>
            <a:r>
              <a:rPr lang="en-US" sz="2400" dirty="0"/>
              <a:t>Understand and articulate </a:t>
            </a:r>
            <a:r>
              <a:rPr lang="en-US" sz="2400" dirty="0" smtClean="0"/>
              <a:t>the </a:t>
            </a:r>
            <a:r>
              <a:rPr lang="en-US" sz="2400" u="sng" dirty="0" smtClean="0"/>
              <a:t>research</a:t>
            </a:r>
            <a:r>
              <a:rPr lang="en-US" sz="2400" dirty="0" smtClean="0"/>
              <a:t> that supports the use of High Impact Practices.</a:t>
            </a:r>
            <a:endParaRPr lang="en-US" sz="2400" dirty="0"/>
          </a:p>
          <a:p>
            <a:pPr marL="0" indent="0">
              <a:buNone/>
            </a:pPr>
            <a:endParaRPr lang="en-US" sz="2400" dirty="0"/>
          </a:p>
          <a:p>
            <a:r>
              <a:rPr lang="en-US" sz="2400" dirty="0" smtClean="0"/>
              <a:t>Describe </a:t>
            </a:r>
            <a:r>
              <a:rPr lang="en-US" sz="2400" u="sng" dirty="0" smtClean="0"/>
              <a:t>limitations and positive impacts </a:t>
            </a:r>
            <a:r>
              <a:rPr lang="en-US" sz="2400" dirty="0" smtClean="0"/>
              <a:t>of High Impact Practices in supporting student learning.</a:t>
            </a:r>
          </a:p>
          <a:p>
            <a:pPr marL="0" indent="0">
              <a:buNone/>
            </a:pPr>
            <a:endParaRPr lang="en-US" sz="2400" dirty="0" smtClean="0"/>
          </a:p>
          <a:p>
            <a:r>
              <a:rPr lang="en-US" sz="2400" dirty="0" smtClean="0"/>
              <a:t>Analyze conditions in a higher education environment and develop </a:t>
            </a:r>
            <a:r>
              <a:rPr lang="en-US" sz="2400" u="sng" dirty="0" smtClean="0"/>
              <a:t>ideas to improve </a:t>
            </a:r>
            <a:r>
              <a:rPr lang="en-US" sz="2400" dirty="0" smtClean="0"/>
              <a:t>student learning in High Impact Practices.</a:t>
            </a:r>
          </a:p>
          <a:p>
            <a:pPr marL="0" indent="0">
              <a:buNone/>
            </a:pPr>
            <a:endParaRPr lang="en-US" sz="2400" dirty="0" smtClean="0"/>
          </a:p>
          <a:p>
            <a:pPr marL="0" indent="0">
              <a:buNone/>
            </a:pPr>
            <a:endParaRPr lang="en-US" sz="2400" dirty="0" smtClean="0"/>
          </a:p>
          <a:p>
            <a:pPr marL="0" indent="0">
              <a:buNone/>
            </a:pPr>
            <a:endParaRPr lang="en-US" dirty="0"/>
          </a:p>
        </p:txBody>
      </p:sp>
    </p:spTree>
    <p:extLst>
      <p:ext uri="{BB962C8B-B14F-4D97-AF65-F5344CB8AC3E}">
        <p14:creationId xmlns:p14="http://schemas.microsoft.com/office/powerpoint/2010/main" val="595967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447800"/>
            <a:ext cx="88011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8992012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umb9.shutterstock.com/display_pic_with_logo/504736/157720016/stock-photo-blured-text-with-focus-on-focus-157720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400800" cy="49499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867236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weakyourslides.files.wordpress.com/2013/04/simpledesignthreepaths-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57400"/>
            <a:ext cx="5489575" cy="411718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hASEBUREhEUEBAVEhQYFBYYERAVGBIUFRUVFxYWFBUaICgeFxkjGhUUHy8gIygpLCw4GB4xNTAqNSYrLCkBCQoKDgwOGg8PGS4kHyI0MiwxNDIsLDQvLDIqLC0wKiwvLzQsLCwvLC80MCwvLC8vLSksKikvLCwsLCwsLCwsLP/AABEIALEBHAMBIgACEQEDEQH/xAAbAAEAAwEBAQEAAAAAAAAAAAAABAUGAwcCAf/EAEAQAAIBAgQCBgYHBwQDAQAAAAECAAMRBAYSIQUxNEFRYXGyEyJzgZGxFDJScoKhwSMzg5KzwtEVYqLhQkPSJP/EABoBAQADAQEBAAAAAAAAAAAAAAABAgMEBQb/xAAzEQACAgEDAQUGBgEFAAAAAAAAAQIDEQQSMSETQVFhcSKBocHR8BQyMzSRsQUVJHLC4f/aAAwDAQACEQMRAD8AtIiJ7Z8MIiIAiIgCIiAIiIAiIgCIiAIiIAiIgCIiAIiIAiIgCIiAIiIAiIgCIiAIiIAiIgCIiAIidsPg6j/URn+6rNbxtIJSb6I4xJNfh1ZBd6ToO0owHxtI8J5DTXRlnQy1inUOtO6sAQddMXB5czKxlsbdYmu4bmv0dGmn0eo2lFFxyNhzG0yjAsxsCSSTYAkzOEpNvcjqvrqjGPZttvn7wc4n29FhzUr4gj5yR/pVe2r0NTT2+jf/ABNMo5lGT4REifoU8uuSX4XXA1GjUC9ppvb5RlIKLfCIsROowz2voa3bpaCMZOUTth8HUqfURntz0qxt42n5XwrobOjIexlI+cZXBO14zjofNKkWYKouzEADtJNgJNxPAcTTQu9Iqgtc3Ta5sOR7SJy4R0il7Wn5xN3mzodT8H9RZjZY4yUV3nbp9NG2qc23mP0POYiSaHDqzi6UncdoRiPjabN45OFJvoiNE618K6GzoyH/AHKV+c5QGmujE74TBvVcIg1Ob2FwOQudztOEn8Dxvoa61NBewb1RzN1I/WRJtJ4LVqLmlLgY/gleioaomlSbA6kO9ieonsMgTRZj4/6ekqehenZwbtyPqsLcu+Z4CVrcmsyNNRGuM8VvK+/Q/IkxeEYgi4oVbezf/EjVKbKbMCp7CCD8DLppmTjJco+IiJJUREQBERAEREAREQCfwTh4rV0pnZTct90C5t48vfN1xTiVPB0ltT9W+lVWwHInc9XKYLhHEDQrLVte17jtBFjN9huNYWuttaG/NHsD/K3P3XnFqE9ybWUe3/jpQ7OSi0pvxI/Bsz08QxQqabAX3III2B37d+Uz2b+G06dRXp2Cve4FrBhbcDqvf8jNJisqYR//AF6D2qSv5cvymQ49l9sMw31U2+q1rG46m7/nIp2b/ZePItrVcqcWpPzXd7sG44D0Wj7JPkJj8rdNH8T5GbDgPRaPsk+QmPyt00fxPkZWHE/vxNL/AM2n93yNdxitRpha1UX0H1Ba/rMOodtgfDefHCMw0sQSqBlYC9mA3HK4sT3fGVue/wBzT9r/AGNKnJHST7JvMkiNadW5l7NTKGqVaxh4yaTiP0bDMcUy/tGsosASTvcqOokcz3fHrwbj1PE6tIZWW1wbcjyItz5Smz99Wl4v8lkXIf76p7MeYR2adW98kfiJQ1fYxSx9VnJxznw5adZWUaRUBJA5agdyPG4/Oa/haXw1IdtFB8UEzmfvrUfCp80mi4a1sLTI5ignkEWNuqJOnio6q1LjoVr5jwmG/YKGITY6VBAI53JIue2WZFHFUeqpTYbdx5eIInmF77nmZtchufRVB1Cpt71F/kJe2lQjuT6mOk1srrOzkltZnkwJo41KR3016dj2gspB+BE2ObOh1Pwf1FlFx4D/AFKl40L/AM/+LS9zZ0Op+D+osib3SgyaYKFd8V3Z/plBlDgS1L1qg1KpsqnkWHMkdYG359kvOK5oo0H9GQzsLXCgWXsBJPO3VPvKigYSn+L462kTFYHhrOzO6ayx1XrsPWvvtq236pWUlKx7s4RrXCVWnj2TSb6tsn4LiFDGU2AGpeTIwFxfl/0RMNx7hX0esUG6EakP+09R7wQRNhw9uH0CTTq01JFj+2vcDxMo86YulUakabq9g4Olgbbra9vfL0vE8LOGY61KdG6bW9eBmpc5R6Wng/kaU0uco9LTwfyNOqz8j9DydN+tD1X9mgz10dPajyPGTuEItIVyAaj3sfsqCRt3m17xnro6e1HkeRMsZmppTFGqdGm+lrGxBN7Hs5+E40pOn2T2ZSrjrc2eHT1JOKzuiVGT0TMFYqTcA7Gxsv8AkyyxtChiqAuV9ZboxtdSRse7vE6VMFhcR6xWnV/3DST/ADDeU/E8j0yCaJKN1KTdT3XO48d5Rdnlcpm0lqEpZxOL7uPkYsi20/J9MpBIIsQbEdhHMT5npnzAiIgCIiAIiIAiIgFvlhaLVwlZVZWUhb8g9wR8bEe+aLjeUEdR6BUpsCbjcBge077i35mYeXOEzbiqYtqFQD7a3PxBBPvnPZCe7dBnoae+lVuu6PvXJeZd4DiqNQF6gFIA3QOzBrjba1hvvfun5nrFL6NKf/mX1W7FAYX95P5GVNbOuKIsPRp3hDf/AJEiUlfEM7FnYsx5km5MrGqTnvma26qqNLppz18T0rgPRaPsk+QmPyt00fxPkZFw+ZsUihFqWVQABopmwHLciQ8JjqlN/SIbPvvYHnz2O0Rpkt3mLdZCbqaT9nn4Gvz5+5p+1/saVOSOkn2TeZJW4/jdesoWo+oA3HqoN7EdQ7zOOB4hUotrptpaxF7Kdjbt8BLRqar2GdmqhLUq5J46Goz99Wl4v8lkXIf76p7MeYSl4hxetXt6VtWm9vVUWva/Id0+MBxOrRJam2kkWOynbn1iFU+y2d4lqoPVdth4+PGDRZ++tR8KnzSaXhHR6XsafkE864hxWrXKmq2rTe3qqLXtfkO4T0ThfRqXsU8gnPdFxrjFnoaO1W6iyceGkZjG5HqFyaTp6Mm41FgVB6tgbiaTg/DFw1HRqvzZ25AnrPcAAPhMTw7NOIoqEBV1A2DAmw7AQQbT44lmPEVxpZgqdaqLA+PWfjNJVWS9lvoc9Wq0tWbIRe59x2rY8VuILUH1TWphfuqygH32v75rM2dDqfg/qLPPKNUqwZTZlIIO2xBuJPxeYsTVQ03qakNrjQg5EEbgX5gS86m5Ra4RhTrIxrsU85ln4mkyTxNTTNAmzqSVH2lO5t4G/wAROPHMn1HqtUostmNyrEixPOxtuCd5kUcgggkEG4INiD3GXeGzlilFiVqd7Lv8QRIlVKMt0O8tXqqp1Kq9Ppw0W/C8koFJxB1MeQVmAUeO1zM9x+lQStooX0qLMdRa7ddiezYfGdcdmrE1QVLBFPMINN/fufzlPL1wnndNmOotocVCmPvfIlzlHpaeD+RpTTvg8Y9Jw6HS4vY2B5ix2O00msxaOamahZGT7mmbLPXR09qPI8++BcMwlbDo/oULaQH231gWN/Hn75ksfxyvWULUfUoNwNKDexHUO8zlgeJVaLaqblSefIg+IOxmCpls256novW1u92OOYtY64LurkvEK96bKRf1W1MrAdV9ufhNbw+k9OiorVNbKDqcnvJ3J7B1nsmOXPGJtypnv0N/9SBxHMOIrDS72T7KjSD49Z95lZVWT6SwaV6rTUZlUnl93d9/yReIVw9Wo45NUcjwLEiR4idaWDxm8vLEREkgREQBERAEREAk8OwJrVVpAhS17E3sLAn9JYcYyy+Hph2dWBYLYBusE9fhPjK3TKXi3kaafOlMtQRVBZjWUAAXJOl+QnNOxqxR7j0qNPCemnY11XHwMFEvUyZiiL2RT2F9/wAgR+cq8dw+rRbTUQqersI7QRsZspxl0TOOdFkFmUWkRon6BLnDZRxTi+gIP97WPwFyPfJlJR5ZWFU7HiCyUsS2xuV8TSBYpqUcyh1W93P8pUwpKXDInXOt4ksCJP4fwOvX3ppdftEgD4nn7pYPkrFAX/ZnuDn9QBKuyKeGzSOntmt0YvHoUM1mEzqiUkpmkxKoq31LvZQL/lM1jMDUpNpqIUPf1+B5H3SRgOBV6y66aalva+pBuLHrPeJE1CSzLgvRO6qTVa6+hXxO+Mwb0nNNxpcWuLg8wCNx3ETtw/g9avf0S6tNr+sote9uZ7jL7klnJgq5OW1Lr4EKS6XCa7AMtGoykXBCMQR3GdKnA661RRKftCuoKGQ3G+9726jPQOCYdkw9NHGllQAjbY+6Y23bEmjt0mjd0mp5WPL4HmLC3umkOSX0a/TL9XVbQey/bKjifCa1K7VEKKzEA3U35nqPZNIcTxP0VvRUtGjndb6bff7Ism8JxaI09MMyVsG8eTMeikkAC5JAA7SeQE0mHyLVIu9RUPZYtbxOwkTLHCqrVqVUITSV92uu2kdl787TZ8beuKR+ji9S4+zsOs+ttKXWtSUYs30ekhKt2Wxb8F4/U874lgTRqtSJ1FSN7WvcA8vfIstanC8VWruGXVWFi9zTHMC3XblblI3EOFVaBAqrpLXt6ym9rX5HvE6IyXRN9Tz7KpdZKLUc+HmQ4kjBYGpWfRTGprE2uBsOe5nbiHBa1AA1E0gmw9ZTva/UZO5Zxkoq5uO5J48SfwzKdStSWqtRVDX2Ia4sSP0lPisOadRkJuVZlJ7dJI/SegZS6HT/AB+dphuM9Jre2qeczCuyUpyT7jv1OnhXTXOPL5/ghxETpPNEREAREQBERAEREAtsrdMpeLeRpu+K8QShSNVxfT9UbXLHYAdnM/nMJlbplLxbyNNLnlT9HUjkKq3/AJWHzInFdFStSZ7mim69LOS5T+SIWFz2S4FSmFpk7kMbqO3fn+UvePcOWvQZbXYAsh7GA2+PL3zzQz1XC3WiurmKa6vcovK3wVbTiX0N09RGcLXlfUy2SOFq2quwuQdKdxsCW8dwPjJeYM2mjU9FTVWZbai17AkXsACOoiSMlkfRRb7b3+P+LT5x+Y8LTqMj0mLqbE+jQ327SZD9q15WS8Eq9LHbNRz3n1lzMv0glGULUAvsTZhextfcEXHxlFm3hK066stkSrz7FYEaj4WIPxlsmcMGpuKbqe0U0H6yt47xenjDSpUgwf0lvWAA9bbqJloRlGeUsIyvshZRsc1KS4/kuquZMLSo2pOrFFsiC4v1DqlZwnN2Iq1kQojKzAHSrXUHrvc7DnvLWnwbCYWlrdVbSBqdl1EnuHVv1CRqOcKJqJTpUm9Z1W50qBcgXsL3590olFp7Y58zacrIyj2lij5L7/8ACRnGgrYVmI3RlIPZdgp/Imccj9Gb2reVJLzZ0Op+D+osiZH6M3tW8qSF+j7zSS/3q/4/UzmbemVPwf01lxkHlW8U+TSnzb0yp+DyLLnIK+rVPVqT8g3+RN7P0P4PO0/75+svmcszcQahjUqKAWFEbG9tzUHVNNwrFmrQSowAZlBIF7e6Y/PHSV9kvmeanLvRKP3BMbEuzizu005firIZ6c/0YrjmYKlcaHVAFYkWDX5Eb3Jm8bo/8L+2eYYj6zeLfMz09uj/AML+2X1EVFRSMP8AHzlZKyUnl4XzMflTjlRGp4cKuhnNyQ19xfbe3V2TUZh4m9Cj6RApOpRve29+wiYbLfSqP3/0M1udei/xE/WLYrtV5jSWz/CTeeOPLoQsqY5q2JrVWADMiXAvbaw6/Ccc/fXpfdf5rPjIf72p9xfNPvP316X3X+aycYvwvvoVcnLQNvx/7EHJnSh9x/0lxn391T9ofKZUZLX/APV4U3v/AMR+st8+/uqftD5TJn+uitP7Gfr9Cwyl0On+PztMNxnpNb21TzmbnKXQ6f4/O0w3Gek1vbVPOYp/UkNb+2q9F/RDifs/J2HjCIiAIiIAiIgCIiAW2VumUvFvI03nEfRFRTq20VDo32u1iQL9R9XbvtPLlYg3BIPcbT6esx2LEjvJPznPZTvknk9DTa3sK3DbnJu8LkzDo4e7vY3CsVtfqvYbxmvjS0qTUlN6ri1vsqeZPZtsP+pi04pXA0itUA7BUf8AzIzMSbnc/OVVDcszeTWWuhGtwphtyaLKPHVok0qh0o5uG6lblv2AgDfqtNBxjLNLEH0moo5A9YWIYdVx1+M88knD8RrUxZKjoOwMwHw5S06W5bovDM6dZFV9lbHdE3XDMs0KALNaobbs4Wygdg5Dxme4hxqj9LpNTVVpUm3KqBrufWO3MAcvf2ylxPEKtTZ6juOwsxHw5SPEKXnMnkW6yLioVRwl1PTuKYBcTQ0B7BrFWFiNtwe8SlwOW6OFZa1asGIICC2kajsNrksd/dzmUw3Ea1MWSo6DsDED4cpzr4l3Op3Zz2sxPzlI0SS27uhrZrqptWOv2l59D0PNFIthKgUEmymwHUHUn8gZSZH4ko1UWIBLak79gCB37A/GZY4h/tt/M0+JaNGIODZSzX7ro3RjwsHovFss0a762LK1gCVI3A5XBBnbhFOhT1UKO5Sxfe/rNf6x+16vLq2nnn+p17afTVNPZ6R7fOcUqsORI8CR8pT8PJrDka/6hXGe+NfV8l/nnpK+yXzPNLleurYWnY3KrpbuIPX85507k7kknvJM/aVZlN1Yqe0Eg/ETSVO6Cjngwq1uy+Vu3kvcz5eTDqKiuza3IsQNrgnmJsm6P/C/tnmVbFVH+u7P95mb5z8+kP8Abb+ZpEqXJJN8FqtbCqcnCHR+ZNy30qj9/wDQzW516L/ET9ZglYjcbGfTVmOxZiO9iZedW6alngxp1XZ0yqxyW+U+IrSxHrmyupUk8gbggnu2t75s+LcFpYlQHuCpurKRcX589iDt8J5lJFLiFZRZatRR2B3A+AMrZS5S3ReGaabWKut1WRyjecM4fhsK4pqS1apfmQW0qCeq1l29/wAoGfP3VP2h8pmN9K19Wo6u25v8ecPVY82J8STIjQ1JSbLT10ZVOqMMJ8HoWUuh0/x/1GmTFMNxEqwDKcSwIIuCNZ5iVS12AsGYDuYifOs3vc37bm9/GWjVhyeeTOzVqcIQ2/lx78G6zJwugmFqMtGmrDTYhFBHrqOdpg50auxFizEd7EznLVQcFhvJlqr43TUoxx0ERE1OU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P/2Q=="/>
          <p:cNvSpPr>
            <a:spLocks noChangeAspect="1" noChangeArrowheads="1"/>
          </p:cNvSpPr>
          <p:nvPr/>
        </p:nvSpPr>
        <p:spPr bwMode="auto">
          <a:xfrm>
            <a:off x="155575" y="-1447800"/>
            <a:ext cx="4838700"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ASEBUREhEUEBAVEhQYFBYYERAVGBIUFRUVFxYWFBUaICgeFxkjGhUUHy8gIygpLCw4GB4xNTAqNSYrLCkBCQoKDgwOGg8PGS4kHyI0MiwxNDIsLDQvLDIqLC0wKiwvLzQsLCwvLC80MCwvLC8vLSksKikvLCwsLCwsLCwsLP/AABEIALEBHAMBIgACEQEDEQH/xAAbAAEAAwEBAQEAAAAAAAAAAAAABAUGAwcCAf/EAEAQAAIBAgQCBgYHBwQDAQAAAAECAAMRBAYSIQUxNEFRYXGyEyJzgZGxFDJScoKhwSMzg5KzwtEVYqLhQkPSJP/EABoBAQADAQEBAAAAAAAAAAAAAAABAgMEBQb/xAAzEQACAgEDAQUGBgEFAAAAAAAAAQIDEQQSMSETQVFhcSKBocHR8BQyMzSRsQUVJHLC4f/aAAwDAQACEQMRAD8AtIiJ7Z8MIiIAiIgCIiAIiIAiIgCIiAIiIAiIgCIiAIiIAiIgCIiAIiIAiIgCIiAIiIAiIgCIiAIidsPg6j/URn+6rNbxtIJSb6I4xJNfh1ZBd6ToO0owHxtI8J5DTXRlnQy1inUOtO6sAQddMXB5czKxlsbdYmu4bmv0dGmn0eo2lFFxyNhzG0yjAsxsCSSTYAkzOEpNvcjqvrqjGPZttvn7wc4n29FhzUr4gj5yR/pVe2r0NTT2+jf/ABNMo5lGT4REifoU8uuSX4XXA1GjUC9ppvb5RlIKLfCIsROowz2voa3bpaCMZOUTth8HUqfURntz0qxt42n5XwrobOjIexlI+cZXBO14zjofNKkWYKouzEADtJNgJNxPAcTTQu9Iqgtc3Ta5sOR7SJy4R0il7Wn5xN3mzodT8H9RZjZY4yUV3nbp9NG2qc23mP0POYiSaHDqzi6UncdoRiPjabN45OFJvoiNE618K6GzoyH/AHKV+c5QGmujE74TBvVcIg1Ob2FwOQudztOEn8Dxvoa61NBewb1RzN1I/WRJtJ4LVqLmlLgY/gleioaomlSbA6kO9ieonsMgTRZj4/6ekqehenZwbtyPqsLcu+Z4CVrcmsyNNRGuM8VvK+/Q/IkxeEYgi4oVbezf/EjVKbKbMCp7CCD8DLppmTjJco+IiJJUREQBERAEREAREQCfwTh4rV0pnZTct90C5t48vfN1xTiVPB0ltT9W+lVWwHInc9XKYLhHEDQrLVte17jtBFjN9huNYWuttaG/NHsD/K3P3XnFqE9ybWUe3/jpQ7OSi0pvxI/Bsz08QxQqabAX3III2B37d+Uz2b+G06dRXp2Cve4FrBhbcDqvf8jNJisqYR//AF6D2qSv5cvymQ49l9sMw31U2+q1rG46m7/nIp2b/ZePItrVcqcWpPzXd7sG44D0Wj7JPkJj8rdNH8T5GbDgPRaPsk+QmPyt00fxPkZWHE/vxNL/AM2n93yNdxitRpha1UX0H1Ba/rMOodtgfDefHCMw0sQSqBlYC9mA3HK4sT3fGVue/wBzT9r/AGNKnJHST7JvMkiNadW5l7NTKGqVaxh4yaTiP0bDMcUy/tGsosASTvcqOokcz3fHrwbj1PE6tIZWW1wbcjyItz5Smz99Wl4v8lkXIf76p7MeYR2adW98kfiJQ1fYxSx9VnJxznw5adZWUaRUBJA5agdyPG4/Oa/haXw1IdtFB8UEzmfvrUfCp80mi4a1sLTI5ignkEWNuqJOnio6q1LjoVr5jwmG/YKGITY6VBAI53JIue2WZFHFUeqpTYbdx5eIInmF77nmZtchufRVB1Cpt71F/kJe2lQjuT6mOk1srrOzkltZnkwJo41KR3016dj2gspB+BE2ObOh1Pwf1FlFx4D/AFKl40L/AM/+LS9zZ0Op+D+osib3SgyaYKFd8V3Z/plBlDgS1L1qg1KpsqnkWHMkdYG359kvOK5oo0H9GQzsLXCgWXsBJPO3VPvKigYSn+L462kTFYHhrOzO6ayx1XrsPWvvtq236pWUlKx7s4RrXCVWnj2TSb6tsn4LiFDGU2AGpeTIwFxfl/0RMNx7hX0esUG6EakP+09R7wQRNhw9uH0CTTq01JFj+2vcDxMo86YulUakabq9g4Olgbbra9vfL0vE8LOGY61KdG6bW9eBmpc5R6Wng/kaU0uco9LTwfyNOqz8j9DydN+tD1X9mgz10dPajyPGTuEItIVyAaj3sfsqCRt3m17xnro6e1HkeRMsZmppTFGqdGm+lrGxBN7Hs5+E40pOn2T2ZSrjrc2eHT1JOKzuiVGT0TMFYqTcA7Gxsv8AkyyxtChiqAuV9ZboxtdSRse7vE6VMFhcR6xWnV/3DST/ADDeU/E8j0yCaJKN1KTdT3XO48d5Rdnlcpm0lqEpZxOL7uPkYsi20/J9MpBIIsQbEdhHMT5npnzAiIgCIiAIiIAiIgFvlhaLVwlZVZWUhb8g9wR8bEe+aLjeUEdR6BUpsCbjcBge077i35mYeXOEzbiqYtqFQD7a3PxBBPvnPZCe7dBnoae+lVuu6PvXJeZd4DiqNQF6gFIA3QOzBrjba1hvvfun5nrFL6NKf/mX1W7FAYX95P5GVNbOuKIsPRp3hDf/AJEiUlfEM7FnYsx5km5MrGqTnvma26qqNLppz18T0rgPRaPsk+QmPyt00fxPkZFw+ZsUihFqWVQABopmwHLciQ8JjqlN/SIbPvvYHnz2O0Rpkt3mLdZCbqaT9nn4Gvz5+5p+1/saVOSOkn2TeZJW4/jdesoWo+oA3HqoN7EdQ7zOOB4hUotrptpaxF7Kdjbt8BLRqar2GdmqhLUq5J46Goz99Wl4v8lkXIf76p7MeYSl4hxetXt6VtWm9vVUWva/Id0+MBxOrRJam2kkWOynbn1iFU+y2d4lqoPVdth4+PGDRZ++tR8KnzSaXhHR6XsafkE864hxWrXKmq2rTe3qqLXtfkO4T0ThfRqXsU8gnPdFxrjFnoaO1W6iyceGkZjG5HqFyaTp6Mm41FgVB6tgbiaTg/DFw1HRqvzZ25AnrPcAAPhMTw7NOIoqEBV1A2DAmw7AQQbT44lmPEVxpZgqdaqLA+PWfjNJVWS9lvoc9Wq0tWbIRe59x2rY8VuILUH1TWphfuqygH32v75rM2dDqfg/qLPPKNUqwZTZlIIO2xBuJPxeYsTVQ03qakNrjQg5EEbgX5gS86m5Ra4RhTrIxrsU85ln4mkyTxNTTNAmzqSVH2lO5t4G/wAROPHMn1HqtUostmNyrEixPOxtuCd5kUcgggkEG4INiD3GXeGzlilFiVqd7Lv8QRIlVKMt0O8tXqqp1Kq9Ppw0W/C8koFJxB1MeQVmAUeO1zM9x+lQStooX0qLMdRa7ddiezYfGdcdmrE1QVLBFPMINN/fufzlPL1wnndNmOotocVCmPvfIlzlHpaeD+RpTTvg8Y9Jw6HS4vY2B5ix2O00msxaOamahZGT7mmbLPXR09qPI8++BcMwlbDo/oULaQH231gWN/Hn75ksfxyvWULUfUoNwNKDexHUO8zlgeJVaLaqblSefIg+IOxmCpls256novW1u92OOYtY64LurkvEK96bKRf1W1MrAdV9ufhNbw+k9OiorVNbKDqcnvJ3J7B1nsmOXPGJtypnv0N/9SBxHMOIrDS72T7KjSD49Z95lZVWT6SwaV6rTUZlUnl93d9/yReIVw9Wo45NUcjwLEiR4idaWDxm8vLEREkgREQBERAEREAk8OwJrVVpAhS17E3sLAn9JYcYyy+Hph2dWBYLYBusE9fhPjK3TKXi3kaafOlMtQRVBZjWUAAXJOl+QnNOxqxR7j0qNPCemnY11XHwMFEvUyZiiL2RT2F9/wAgR+cq8dw+rRbTUQqersI7QRsZspxl0TOOdFkFmUWkRon6BLnDZRxTi+gIP97WPwFyPfJlJR5ZWFU7HiCyUsS2xuV8TSBYpqUcyh1W93P8pUwpKXDInXOt4ksCJP4fwOvX3ppdftEgD4nn7pYPkrFAX/ZnuDn9QBKuyKeGzSOntmt0YvHoUM1mEzqiUkpmkxKoq31LvZQL/lM1jMDUpNpqIUPf1+B5H3SRgOBV6y66aalva+pBuLHrPeJE1CSzLgvRO6qTVa6+hXxO+Mwb0nNNxpcWuLg8wCNx3ETtw/g9avf0S6tNr+sote9uZ7jL7klnJgq5OW1Lr4EKS6XCa7AMtGoykXBCMQR3GdKnA661RRKftCuoKGQ3G+9726jPQOCYdkw9NHGllQAjbY+6Y23bEmjt0mjd0mp5WPL4HmLC3umkOSX0a/TL9XVbQey/bKjifCa1K7VEKKzEA3U35nqPZNIcTxP0VvRUtGjndb6bff7Ism8JxaI09MMyVsG8eTMeikkAC5JAA7SeQE0mHyLVIu9RUPZYtbxOwkTLHCqrVqVUITSV92uu2kdl787TZ8beuKR+ji9S4+zsOs+ttKXWtSUYs30ekhKt2Wxb8F4/U874lgTRqtSJ1FSN7WvcA8vfIstanC8VWruGXVWFi9zTHMC3XblblI3EOFVaBAqrpLXt6ym9rX5HvE6IyXRN9Tz7KpdZKLUc+HmQ4kjBYGpWfRTGprE2uBsOe5nbiHBa1AA1E0gmw9ZTva/UZO5Zxkoq5uO5J48SfwzKdStSWqtRVDX2Ia4sSP0lPisOadRkJuVZlJ7dJI/SegZS6HT/AB+dphuM9Jre2qeczCuyUpyT7jv1OnhXTXOPL5/ghxETpPNEREAREQBERAEREAtsrdMpeLeRpu+K8QShSNVxfT9UbXLHYAdnM/nMJlbplLxbyNNLnlT9HUjkKq3/AJWHzInFdFStSZ7mim69LOS5T+SIWFz2S4FSmFpk7kMbqO3fn+UvePcOWvQZbXYAsh7GA2+PL3zzQz1XC3WiurmKa6vcovK3wVbTiX0N09RGcLXlfUy2SOFq2quwuQdKdxsCW8dwPjJeYM2mjU9FTVWZbai17AkXsACOoiSMlkfRRb7b3+P+LT5x+Y8LTqMj0mLqbE+jQ327SZD9q15WS8Eq9LHbNRz3n1lzMv0glGULUAvsTZhextfcEXHxlFm3hK066stkSrz7FYEaj4WIPxlsmcMGpuKbqe0U0H6yt47xenjDSpUgwf0lvWAA9bbqJloRlGeUsIyvshZRsc1KS4/kuquZMLSo2pOrFFsiC4v1DqlZwnN2Iq1kQojKzAHSrXUHrvc7DnvLWnwbCYWlrdVbSBqdl1EnuHVv1CRqOcKJqJTpUm9Z1W50qBcgXsL3590olFp7Y58zacrIyj2lij5L7/8ACRnGgrYVmI3RlIPZdgp/Imccj9Gb2reVJLzZ0Op+D+osiZH6M3tW8qSF+j7zSS/3q/4/UzmbemVPwf01lxkHlW8U+TSnzb0yp+DyLLnIK+rVPVqT8g3+RN7P0P4PO0/75+svmcszcQahjUqKAWFEbG9tzUHVNNwrFmrQSowAZlBIF7e6Y/PHSV9kvmeanLvRKP3BMbEuzizu005firIZ6c/0YrjmYKlcaHVAFYkWDX5Eb3Jm8bo/8L+2eYYj6zeLfMz09uj/AML+2X1EVFRSMP8AHzlZKyUnl4XzMflTjlRGp4cKuhnNyQ19xfbe3V2TUZh4m9Cj6RApOpRve29+wiYbLfSqP3/0M1udei/xE/WLYrtV5jSWz/CTeeOPLoQsqY5q2JrVWADMiXAvbaw6/Ccc/fXpfdf5rPjIf72p9xfNPvP316X3X+aycYvwvvoVcnLQNvx/7EHJnSh9x/0lxn391T9ofKZUZLX/APV4U3v/AMR+st8+/uqftD5TJn+uitP7Gfr9Cwyl0On+PztMNxnpNb21TzmbnKXQ6f4/O0w3Gek1vbVPOYp/UkNb+2q9F/RDifs/J2HjCIiAIiIAiIgCIiAW2VumUvFvI03nEfRFRTq20VDo32u1iQL9R9XbvtPLlYg3BIPcbT6esx2LEjvJPznPZTvknk9DTa3sK3DbnJu8LkzDo4e7vY3CsVtfqvYbxmvjS0qTUlN6ri1vsqeZPZtsP+pi04pXA0itUA7BUf8AzIzMSbnc/OVVDcszeTWWuhGtwphtyaLKPHVok0qh0o5uG6lblv2AgDfqtNBxjLNLEH0moo5A9YWIYdVx1+M88knD8RrUxZKjoOwMwHw5S06W5bovDM6dZFV9lbHdE3XDMs0KALNaobbs4Wygdg5Dxme4hxqj9LpNTVVpUm3KqBrufWO3MAcvf2ylxPEKtTZ6juOwsxHw5SPEKXnMnkW6yLioVRwl1PTuKYBcTQ0B7BrFWFiNtwe8SlwOW6OFZa1asGIICC2kajsNrksd/dzmUw3Ea1MWSo6DsDED4cpzr4l3Op3Zz2sxPzlI0SS27uhrZrqptWOv2l59D0PNFIthKgUEmymwHUHUn8gZSZH4ko1UWIBLak79gCB37A/GZY4h/tt/M0+JaNGIODZSzX7ro3RjwsHovFss0a762LK1gCVI3A5XBBnbhFOhT1UKO5Sxfe/rNf6x+16vLq2nnn+p17afTVNPZ6R7fOcUqsORI8CR8pT8PJrDka/6hXGe+NfV8l/nnpK+yXzPNLleurYWnY3KrpbuIPX85507k7kknvJM/aVZlN1Yqe0Eg/ETSVO6Cjngwq1uy+Vu3kvcz5eTDqKiuza3IsQNrgnmJsm6P/C/tnmVbFVH+u7P95mb5z8+kP8Abb+ZpEqXJJN8FqtbCqcnCHR+ZNy30qj9/wDQzW516L/ET9ZglYjcbGfTVmOxZiO9iZedW6alngxp1XZ0yqxyW+U+IrSxHrmyupUk8gbggnu2t75s+LcFpYlQHuCpurKRcX589iDt8J5lJFLiFZRZatRR2B3A+AMrZS5S3ReGaabWKut1WRyjecM4fhsK4pqS1apfmQW0qCeq1l29/wAoGfP3VP2h8pmN9K19Wo6u25v8ecPVY82J8STIjQ1JSbLT10ZVOqMMJ8HoWUuh0/x/1GmTFMNxEqwDKcSwIIuCNZ5iVS12AsGYDuYifOs3vc37bm9/GWjVhyeeTOzVqcIQ2/lx78G6zJwugmFqMtGmrDTYhFBHrqOdpg50auxFizEd7EznLVQcFhvJlqr43TUoxx0ERE1OU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EREAREQBERAP/2Q=="/>
          <p:cNvSpPr>
            <a:spLocks noChangeAspect="1" noChangeArrowheads="1"/>
          </p:cNvSpPr>
          <p:nvPr/>
        </p:nvSpPr>
        <p:spPr bwMode="auto">
          <a:xfrm>
            <a:off x="307975" y="-1295400"/>
            <a:ext cx="4838700" cy="3028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2" name="Picture 8" descr="http://andrewchenblog.com/wp-content/uploads/2011/07/minimal-desktop-wallpaper-simple-is-beautiful-1024x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0104"/>
            <a:ext cx="7254240" cy="45339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125818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272"/>
                                        </p:tgtEl>
                                        <p:attrNameLst>
                                          <p:attrName>ppt_x</p:attrName>
                                        </p:attrNameLst>
                                      </p:cBhvr>
                                      <p:tavLst>
                                        <p:tav tm="0">
                                          <p:val>
                                            <p:strVal val="ppt_x"/>
                                          </p:val>
                                        </p:tav>
                                        <p:tav tm="100000">
                                          <p:val>
                                            <p:strVal val="ppt_x"/>
                                          </p:val>
                                        </p:tav>
                                      </p:tavLst>
                                    </p:anim>
                                    <p:anim calcmode="lin" valueType="num">
                                      <p:cBhvr additive="base">
                                        <p:cTn id="7" dur="500"/>
                                        <p:tgtEl>
                                          <p:spTgt spid="11272"/>
                                        </p:tgtEl>
                                        <p:attrNameLst>
                                          <p:attrName>ppt_y</p:attrName>
                                        </p:attrNameLst>
                                      </p:cBhvr>
                                      <p:tavLst>
                                        <p:tav tm="0">
                                          <p:val>
                                            <p:strVal val="ppt_y"/>
                                          </p:val>
                                        </p:tav>
                                        <p:tav tm="100000">
                                          <p:val>
                                            <p:strVal val="1+ppt_h/2"/>
                                          </p:val>
                                        </p:tav>
                                      </p:tavLst>
                                    </p:anim>
                                    <p:set>
                                      <p:cBhvr>
                                        <p:cTn id="8" dur="1" fill="hold">
                                          <p:stCondLst>
                                            <p:cond delay="499"/>
                                          </p:stCondLst>
                                        </p:cTn>
                                        <p:tgtEl>
                                          <p:spTgt spid="1127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86200" y="152400"/>
            <a:ext cx="5257800" cy="1981200"/>
          </a:xfrm>
        </p:spPr>
        <p:txBody>
          <a:bodyPr>
            <a:normAutofit fontScale="90000"/>
          </a:bodyPr>
          <a:lstStyle/>
          <a:p>
            <a:r>
              <a:rPr lang="en-US" dirty="0" smtClean="0"/>
              <a:t>Unique Approach </a:t>
            </a:r>
            <a:br>
              <a:rPr lang="en-US" dirty="0" smtClean="0"/>
            </a:br>
            <a:r>
              <a:rPr lang="en-US" dirty="0" smtClean="0"/>
              <a:t>is the </a:t>
            </a:r>
            <a:br>
              <a:rPr lang="en-US" dirty="0" smtClean="0"/>
            </a:br>
            <a:r>
              <a:rPr lang="en-US" dirty="0" smtClean="0"/>
              <a:t>Right Approach</a:t>
            </a:r>
            <a:endParaRPr lang="en-US" dirty="0"/>
          </a:p>
        </p:txBody>
      </p:sp>
      <p:pic>
        <p:nvPicPr>
          <p:cNvPr id="12290" name="Picture 2" descr="http://www.bourncreative.com/wp-content/uploads/2012/09/capitalize-on-unique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834" y="2133600"/>
            <a:ext cx="5181600" cy="426911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3799218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3810000" cy="944562"/>
          </a:xfrm>
        </p:spPr>
        <p:txBody>
          <a:bodyPr/>
          <a:lstStyle/>
          <a:p>
            <a:r>
              <a:rPr lang="en-US" dirty="0" smtClean="0"/>
              <a:t>Tips</a:t>
            </a:r>
            <a:endParaRPr lang="en-US" dirty="0"/>
          </a:p>
        </p:txBody>
      </p:sp>
      <p:sp>
        <p:nvSpPr>
          <p:cNvPr id="3" name="Content Placeholder 2"/>
          <p:cNvSpPr>
            <a:spLocks noGrp="1"/>
          </p:cNvSpPr>
          <p:nvPr>
            <p:ph idx="1"/>
          </p:nvPr>
        </p:nvSpPr>
        <p:spPr>
          <a:xfrm>
            <a:off x="533400" y="1295400"/>
            <a:ext cx="8229600" cy="5105400"/>
          </a:xfrm>
        </p:spPr>
        <p:txBody>
          <a:bodyPr>
            <a:normAutofit fontScale="92500" lnSpcReduction="20000"/>
          </a:bodyPr>
          <a:lstStyle/>
          <a:p>
            <a:r>
              <a:rPr lang="en-US" sz="1800" dirty="0" smtClean="0"/>
              <a:t>Be COMMITTED to improvement – Incremental, Long-Term, Sustainable</a:t>
            </a:r>
          </a:p>
          <a:p>
            <a:r>
              <a:rPr lang="en-US" sz="1800" dirty="0" smtClean="0"/>
              <a:t>Education goals &amp; process MUST stem from mission &amp; culture</a:t>
            </a:r>
          </a:p>
          <a:p>
            <a:r>
              <a:rPr lang="en-US" sz="1800" dirty="0" smtClean="0"/>
              <a:t>Value the notion of openly QUESTIONING long standing institutional practices</a:t>
            </a:r>
          </a:p>
          <a:p>
            <a:r>
              <a:rPr lang="en-US" sz="1800" dirty="0" smtClean="0"/>
              <a:t>EMBRACE the fuzzy world of program level learning</a:t>
            </a:r>
            <a:r>
              <a:rPr lang="en-US" sz="1800" dirty="0"/>
              <a:t> </a:t>
            </a:r>
            <a:r>
              <a:rPr lang="en-US" sz="1800" dirty="0" smtClean="0"/>
              <a:t>– it is not research !</a:t>
            </a:r>
          </a:p>
          <a:p>
            <a:r>
              <a:rPr lang="en-US" sz="1800" dirty="0" smtClean="0"/>
              <a:t>The first “understanding student learning” and student experience NEEDS to be a good one</a:t>
            </a:r>
          </a:p>
          <a:p>
            <a:pPr marL="0" indent="0">
              <a:buNone/>
            </a:pPr>
            <a:endParaRPr lang="en-US" sz="1800" dirty="0" smtClean="0"/>
          </a:p>
          <a:p>
            <a:r>
              <a:rPr lang="en-US" sz="1800" dirty="0" smtClean="0"/>
              <a:t>Pilot, pilot again, AND again</a:t>
            </a:r>
          </a:p>
          <a:p>
            <a:endParaRPr lang="en-US" sz="1800" dirty="0" smtClean="0"/>
          </a:p>
          <a:p>
            <a:pPr marL="0" indent="0">
              <a:buNone/>
            </a:pPr>
            <a:r>
              <a:rPr lang="en-US" sz="1800" dirty="0" smtClean="0"/>
              <a:t>1.    Be willing to EXPERIMENT before data is “conclusive”</a:t>
            </a:r>
          </a:p>
          <a:p>
            <a:pPr marL="0" indent="0">
              <a:buNone/>
            </a:pPr>
            <a:r>
              <a:rPr lang="en-US" sz="1800" dirty="0" smtClean="0"/>
              <a:t>2.    Develop INSTITUTION WIDE rubrics/methods of evaluation – get close enough</a:t>
            </a:r>
          </a:p>
          <a:p>
            <a:pPr>
              <a:buAutoNum type="arabicPeriod" startAt="3"/>
            </a:pPr>
            <a:r>
              <a:rPr lang="en-US" sz="1800" dirty="0" smtClean="0"/>
              <a:t>Create 4 levels ONLY in the rubric (2 above, 2 below)</a:t>
            </a:r>
          </a:p>
          <a:p>
            <a:pPr>
              <a:buAutoNum type="arabicPeriod" startAt="3"/>
            </a:pPr>
            <a:r>
              <a:rPr lang="en-US" sz="1800" dirty="0" smtClean="0"/>
              <a:t>Develop the rubric and analyze student evidence TOGETHER  with those that teach the courses or deliver the program</a:t>
            </a:r>
          </a:p>
          <a:p>
            <a:pPr>
              <a:buAutoNum type="arabicPeriod" startAt="3"/>
            </a:pPr>
            <a:r>
              <a:rPr lang="en-US" sz="1800" dirty="0" smtClean="0"/>
              <a:t>Use student evidence to support and drive faculty development, curricular/pedagogical change </a:t>
            </a:r>
          </a:p>
          <a:p>
            <a:pPr>
              <a:buAutoNum type="arabicPeriod" startAt="3"/>
            </a:pPr>
            <a:r>
              <a:rPr lang="en-US" sz="1800" dirty="0" smtClean="0"/>
              <a:t>Return to #1</a:t>
            </a:r>
          </a:p>
          <a:p>
            <a:pPr marL="0" indent="0">
              <a:buNone/>
            </a:pPr>
            <a:endParaRPr lang="en-US" sz="1800" dirty="0" smtClean="0"/>
          </a:p>
          <a:p>
            <a:r>
              <a:rPr lang="en-US" sz="1800" dirty="0" smtClean="0"/>
              <a:t>QUALITY TEACHING IS WHAT MATTERS !</a:t>
            </a:r>
          </a:p>
          <a:p>
            <a:pPr marL="0" indent="0">
              <a:buNone/>
            </a:pPr>
            <a:endParaRPr lang="en-US" sz="1800" dirty="0" smtClean="0"/>
          </a:p>
          <a:p>
            <a:endParaRPr lang="en-US" dirty="0" smtClean="0"/>
          </a:p>
          <a:p>
            <a:endParaRPr lang="en-US" dirty="0"/>
          </a:p>
        </p:txBody>
      </p:sp>
      <p:sp>
        <p:nvSpPr>
          <p:cNvPr id="5" name="Rectangle 4"/>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1313944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00079" y="-12356"/>
            <a:ext cx="1443921" cy="307777"/>
          </a:xfrm>
          <a:prstGeom prst="rect">
            <a:avLst/>
          </a:prstGeom>
        </p:spPr>
        <p:txBody>
          <a:bodyPr wrap="none">
            <a:spAutoFit/>
          </a:bodyPr>
          <a:lstStyle/>
          <a:p>
            <a:r>
              <a:rPr lang="en-US" sz="1400" dirty="0"/>
              <a:t>ideas to improve </a:t>
            </a:r>
          </a:p>
        </p:txBody>
      </p:sp>
      <p:sp>
        <p:nvSpPr>
          <p:cNvPr id="5" name="TextBox 4"/>
          <p:cNvSpPr txBox="1"/>
          <p:nvPr/>
        </p:nvSpPr>
        <p:spPr>
          <a:xfrm>
            <a:off x="1143000" y="1524000"/>
            <a:ext cx="7086600" cy="3416320"/>
          </a:xfrm>
          <a:prstGeom prst="rect">
            <a:avLst/>
          </a:prstGeom>
          <a:noFill/>
        </p:spPr>
        <p:txBody>
          <a:bodyPr wrap="square" rtlCol="0">
            <a:spAutoFit/>
          </a:bodyPr>
          <a:lstStyle/>
          <a:p>
            <a:r>
              <a:rPr lang="en-US" sz="3600" dirty="0" smtClean="0"/>
              <a:t>Case Study</a:t>
            </a:r>
          </a:p>
          <a:p>
            <a:endParaRPr lang="en-US" sz="3600" dirty="0"/>
          </a:p>
          <a:p>
            <a:r>
              <a:rPr lang="en-US" sz="3600" dirty="0" smtClean="0"/>
              <a:t>First Year Seminar at Pacific Northwest College</a:t>
            </a:r>
          </a:p>
          <a:p>
            <a:endParaRPr lang="en-US" sz="3600" dirty="0"/>
          </a:p>
          <a:p>
            <a:endParaRPr lang="en-US" dirty="0" smtClean="0"/>
          </a:p>
          <a:p>
            <a:endParaRPr lang="en-US" dirty="0"/>
          </a:p>
        </p:txBody>
      </p:sp>
    </p:spTree>
    <p:extLst>
      <p:ext uri="{BB962C8B-B14F-4D97-AF65-F5344CB8AC3E}">
        <p14:creationId xmlns:p14="http://schemas.microsoft.com/office/powerpoint/2010/main" val="27186109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200"/>
            <a:ext cx="5715000" cy="1143000"/>
          </a:xfrm>
        </p:spPr>
        <p:txBody>
          <a:bodyPr/>
          <a:lstStyle/>
          <a:p>
            <a:r>
              <a:rPr lang="en-US" dirty="0" smtClean="0"/>
              <a:t>Roles</a:t>
            </a:r>
            <a:endParaRPr lang="en-US" dirty="0"/>
          </a:p>
        </p:txBody>
      </p:sp>
      <p:sp>
        <p:nvSpPr>
          <p:cNvPr id="3" name="Content Placeholder 2"/>
          <p:cNvSpPr>
            <a:spLocks noGrp="1"/>
          </p:cNvSpPr>
          <p:nvPr>
            <p:ph idx="1"/>
          </p:nvPr>
        </p:nvSpPr>
        <p:spPr>
          <a:xfrm>
            <a:off x="609600" y="1371601"/>
            <a:ext cx="8229600" cy="4267200"/>
          </a:xfrm>
        </p:spPr>
        <p:txBody>
          <a:bodyPr/>
          <a:lstStyle/>
          <a:p>
            <a:pPr marL="514350" indent="-514350">
              <a:buAutoNum type="arabicPeriod"/>
            </a:pPr>
            <a:r>
              <a:rPr lang="en-US" dirty="0"/>
              <a:t>Faculty Curriculum Committee Member</a:t>
            </a:r>
          </a:p>
          <a:p>
            <a:pPr marL="514350" indent="-514350">
              <a:buAutoNum type="arabicPeriod"/>
            </a:pPr>
            <a:r>
              <a:rPr lang="en-US" dirty="0"/>
              <a:t>FYS Tenured Faculty member</a:t>
            </a:r>
          </a:p>
          <a:p>
            <a:pPr marL="514350" indent="-514350">
              <a:buAutoNum type="arabicPeriod"/>
            </a:pPr>
            <a:r>
              <a:rPr lang="en-US" dirty="0"/>
              <a:t>FYS Adjunct Faculty member</a:t>
            </a:r>
          </a:p>
          <a:p>
            <a:pPr marL="514350" indent="-514350">
              <a:buAutoNum type="arabicPeriod"/>
            </a:pPr>
            <a:r>
              <a:rPr lang="en-US" dirty="0" smtClean="0"/>
              <a:t>Student</a:t>
            </a:r>
          </a:p>
          <a:p>
            <a:pPr marL="514350" indent="-514350">
              <a:buAutoNum type="arabicPeriod"/>
            </a:pPr>
            <a:r>
              <a:rPr lang="en-US" dirty="0" smtClean="0"/>
              <a:t>Dean of Student Life</a:t>
            </a:r>
            <a:endParaRPr lang="en-US" dirty="0"/>
          </a:p>
          <a:p>
            <a:pPr marL="514350" indent="-514350">
              <a:buAutoNum type="arabicPeriod"/>
            </a:pPr>
            <a:r>
              <a:rPr lang="en-US" dirty="0" smtClean="0"/>
              <a:t>Provost</a:t>
            </a:r>
          </a:p>
          <a:p>
            <a:pPr marL="514350" indent="-514350">
              <a:buAutoNum type="arabicPeriod"/>
            </a:pPr>
            <a:r>
              <a:rPr lang="en-US" dirty="0" smtClean="0"/>
              <a:t>Dean of Arts and Sciences</a:t>
            </a:r>
          </a:p>
        </p:txBody>
      </p:sp>
      <p:sp>
        <p:nvSpPr>
          <p:cNvPr id="5" name="Rectangle 4"/>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21491266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3267" y="1600200"/>
            <a:ext cx="6248400" cy="1938992"/>
          </a:xfrm>
          <a:prstGeom prst="rect">
            <a:avLst/>
          </a:prstGeom>
          <a:noFill/>
        </p:spPr>
        <p:txBody>
          <a:bodyPr wrap="square" rtlCol="0">
            <a:spAutoFit/>
          </a:bodyPr>
          <a:lstStyle/>
          <a:p>
            <a:pPr algn="ctr"/>
            <a:r>
              <a:rPr lang="en-US" sz="6000" dirty="0" smtClean="0"/>
              <a:t>Pick a Spokesperson !</a:t>
            </a:r>
            <a:endParaRPr lang="en-US" sz="6000" dirty="0"/>
          </a:p>
        </p:txBody>
      </p:sp>
      <p:sp>
        <p:nvSpPr>
          <p:cNvPr id="5" name="Rectangle 4"/>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3746778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idx="1"/>
          </p:nvPr>
        </p:nvSpPr>
        <p:spPr>
          <a:xfrm>
            <a:off x="457200" y="1295400"/>
            <a:ext cx="8229600" cy="4754563"/>
          </a:xfrm>
        </p:spPr>
        <p:txBody>
          <a:bodyPr>
            <a:normAutofit fontScale="77500" lnSpcReduction="20000"/>
          </a:bodyPr>
          <a:lstStyle/>
          <a:p>
            <a:pPr marL="514350" indent="-514350">
              <a:buAutoNum type="arabicPeriod"/>
            </a:pPr>
            <a:r>
              <a:rPr lang="en-US" dirty="0" smtClean="0"/>
              <a:t>In your role develop  a list of key issues</a:t>
            </a:r>
          </a:p>
          <a:p>
            <a:pPr marL="514350" indent="-514350">
              <a:buAutoNum type="arabicPeriod"/>
            </a:pPr>
            <a:r>
              <a:rPr lang="en-US" dirty="0" smtClean="0"/>
              <a:t>In your role decide on your perception of the most important next step</a:t>
            </a:r>
          </a:p>
          <a:p>
            <a:pPr marL="0" indent="0">
              <a:buNone/>
            </a:pPr>
            <a:r>
              <a:rPr lang="en-US" dirty="0" smtClean="0"/>
              <a:t>When you have done this individually…..</a:t>
            </a:r>
          </a:p>
          <a:p>
            <a:pPr marL="0" indent="0">
              <a:buNone/>
            </a:pPr>
            <a:endParaRPr lang="en-US" dirty="0" smtClean="0"/>
          </a:p>
          <a:p>
            <a:pPr marL="0" indent="0">
              <a:buNone/>
            </a:pPr>
            <a:r>
              <a:rPr lang="en-US" dirty="0" smtClean="0"/>
              <a:t>Discuss as a group and develop consensus on:</a:t>
            </a:r>
          </a:p>
          <a:p>
            <a:pPr marL="514350" indent="-514350">
              <a:buAutoNum type="arabicPeriod"/>
            </a:pPr>
            <a:r>
              <a:rPr lang="en-US" dirty="0" smtClean="0"/>
              <a:t>The issue you believe should be addressed.</a:t>
            </a:r>
          </a:p>
          <a:p>
            <a:pPr marL="514350" indent="-514350">
              <a:buAutoNum type="arabicPeriod"/>
            </a:pPr>
            <a:r>
              <a:rPr lang="en-US" dirty="0" smtClean="0"/>
              <a:t>Should the learning goals be changed in FYS and if so, how?</a:t>
            </a:r>
          </a:p>
          <a:p>
            <a:pPr marL="514350" indent="-514350">
              <a:buAutoNum type="arabicPeriod"/>
            </a:pPr>
            <a:r>
              <a:rPr lang="en-US" dirty="0" smtClean="0"/>
              <a:t>What are your first steps toward creating a process whereby meaningful evidence can improve the quality, impact and coherence of the First Year Seminar leading to attainment of student learning goals</a:t>
            </a:r>
          </a:p>
          <a:p>
            <a:pPr marL="514350" indent="-514350">
              <a:buAutoNum type="arabicPeriod"/>
            </a:pPr>
            <a:endParaRPr lang="en-US" dirty="0" smtClean="0"/>
          </a:p>
        </p:txBody>
      </p:sp>
      <p:sp>
        <p:nvSpPr>
          <p:cNvPr id="4" name="Rectangle 3"/>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8148186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3810000" cy="944562"/>
          </a:xfrm>
        </p:spPr>
        <p:txBody>
          <a:bodyPr/>
          <a:lstStyle/>
          <a:p>
            <a:r>
              <a:rPr lang="en-US" dirty="0" smtClean="0"/>
              <a:t>Tips</a:t>
            </a:r>
            <a:endParaRPr lang="en-US" dirty="0"/>
          </a:p>
        </p:txBody>
      </p:sp>
      <p:sp>
        <p:nvSpPr>
          <p:cNvPr id="3" name="Content Placeholder 2"/>
          <p:cNvSpPr>
            <a:spLocks noGrp="1"/>
          </p:cNvSpPr>
          <p:nvPr>
            <p:ph idx="1"/>
          </p:nvPr>
        </p:nvSpPr>
        <p:spPr>
          <a:xfrm>
            <a:off x="533400" y="1295400"/>
            <a:ext cx="8229600" cy="5105400"/>
          </a:xfrm>
        </p:spPr>
        <p:txBody>
          <a:bodyPr>
            <a:normAutofit fontScale="92500" lnSpcReduction="20000"/>
          </a:bodyPr>
          <a:lstStyle/>
          <a:p>
            <a:r>
              <a:rPr lang="en-US" sz="1800" dirty="0" smtClean="0"/>
              <a:t>Be COMMITTED to improvement – Incremental, Long-Term, Sustainable</a:t>
            </a:r>
          </a:p>
          <a:p>
            <a:r>
              <a:rPr lang="en-US" sz="1800" dirty="0" smtClean="0"/>
              <a:t>Education goals &amp; process MUST stem from mission &amp; culture</a:t>
            </a:r>
          </a:p>
          <a:p>
            <a:r>
              <a:rPr lang="en-US" sz="1800" dirty="0" smtClean="0"/>
              <a:t>Value the notion of openly QUESTIONING long standing institutional practices</a:t>
            </a:r>
          </a:p>
          <a:p>
            <a:r>
              <a:rPr lang="en-US" sz="1800" dirty="0" smtClean="0"/>
              <a:t>EMBRACE the fuzzy world of program level learning</a:t>
            </a:r>
            <a:r>
              <a:rPr lang="en-US" sz="1800" dirty="0"/>
              <a:t> </a:t>
            </a:r>
            <a:r>
              <a:rPr lang="en-US" sz="1800" dirty="0" smtClean="0"/>
              <a:t>– it is not research !</a:t>
            </a:r>
          </a:p>
          <a:p>
            <a:r>
              <a:rPr lang="en-US" sz="1800" dirty="0" smtClean="0"/>
              <a:t>The first “understanding student learning” and student experience NEEDS to be a good one</a:t>
            </a:r>
          </a:p>
          <a:p>
            <a:pPr marL="0" indent="0">
              <a:buNone/>
            </a:pPr>
            <a:endParaRPr lang="en-US" sz="1800" dirty="0" smtClean="0"/>
          </a:p>
          <a:p>
            <a:r>
              <a:rPr lang="en-US" sz="1800" dirty="0" smtClean="0"/>
              <a:t>Pilot, pilot again, AND again</a:t>
            </a:r>
          </a:p>
          <a:p>
            <a:endParaRPr lang="en-US" sz="1800" dirty="0" smtClean="0"/>
          </a:p>
          <a:p>
            <a:pPr marL="0" indent="0">
              <a:buNone/>
            </a:pPr>
            <a:r>
              <a:rPr lang="en-US" sz="1800" dirty="0" smtClean="0"/>
              <a:t>1.    Be willing to EXPERIMENT before data is “conclusive”</a:t>
            </a:r>
          </a:p>
          <a:p>
            <a:pPr marL="0" indent="0">
              <a:buNone/>
            </a:pPr>
            <a:r>
              <a:rPr lang="en-US" sz="1800" dirty="0" smtClean="0"/>
              <a:t>2.    Develop INSTITUTION WIDE rubrics/methods of evaluation – get close enough</a:t>
            </a:r>
          </a:p>
          <a:p>
            <a:pPr>
              <a:buAutoNum type="arabicPeriod" startAt="3"/>
            </a:pPr>
            <a:r>
              <a:rPr lang="en-US" sz="1800" dirty="0" smtClean="0"/>
              <a:t>Create 4 levels ONLY in the rubric (2 above, 2 below)</a:t>
            </a:r>
          </a:p>
          <a:p>
            <a:pPr>
              <a:buAutoNum type="arabicPeriod" startAt="3"/>
            </a:pPr>
            <a:r>
              <a:rPr lang="en-US" sz="1800" dirty="0" smtClean="0"/>
              <a:t>Develop the rubric and analyze student evidence TOGETHER  with those that teach the courses or deliver the program</a:t>
            </a:r>
          </a:p>
          <a:p>
            <a:pPr>
              <a:buAutoNum type="arabicPeriod" startAt="3"/>
            </a:pPr>
            <a:r>
              <a:rPr lang="en-US" sz="1800" dirty="0" smtClean="0"/>
              <a:t>Use student evidence to support and drive faculty development, curricular/pedagogical change </a:t>
            </a:r>
          </a:p>
          <a:p>
            <a:pPr>
              <a:buAutoNum type="arabicPeriod" startAt="3"/>
            </a:pPr>
            <a:r>
              <a:rPr lang="en-US" sz="1800" dirty="0" smtClean="0"/>
              <a:t>Return to #1</a:t>
            </a:r>
          </a:p>
          <a:p>
            <a:pPr marL="0" indent="0">
              <a:buNone/>
            </a:pPr>
            <a:endParaRPr lang="en-US" sz="1800" dirty="0" smtClean="0"/>
          </a:p>
          <a:p>
            <a:r>
              <a:rPr lang="en-US" sz="1800" dirty="0" smtClean="0"/>
              <a:t>QUALITY TEACHING IS WHAT MATTERS !</a:t>
            </a:r>
          </a:p>
          <a:p>
            <a:pPr marL="0" indent="0">
              <a:buNone/>
            </a:pPr>
            <a:endParaRPr lang="en-US" sz="1800" dirty="0" smtClean="0"/>
          </a:p>
          <a:p>
            <a:endParaRPr lang="en-US" dirty="0" smtClean="0"/>
          </a:p>
          <a:p>
            <a:endParaRPr lang="en-US" dirty="0"/>
          </a:p>
        </p:txBody>
      </p:sp>
      <p:sp>
        <p:nvSpPr>
          <p:cNvPr id="5" name="Rectangle 4"/>
          <p:cNvSpPr/>
          <p:nvPr/>
        </p:nvSpPr>
        <p:spPr>
          <a:xfrm>
            <a:off x="7700079" y="-12356"/>
            <a:ext cx="1443921" cy="307777"/>
          </a:xfrm>
          <a:prstGeom prst="rect">
            <a:avLst/>
          </a:prstGeom>
        </p:spPr>
        <p:txBody>
          <a:bodyPr wrap="none">
            <a:spAutoFit/>
          </a:bodyPr>
          <a:lstStyle/>
          <a:p>
            <a:r>
              <a:rPr lang="en-US" sz="1400" dirty="0"/>
              <a:t>ideas to improve </a:t>
            </a:r>
          </a:p>
        </p:txBody>
      </p:sp>
    </p:spTree>
    <p:extLst>
      <p:ext uri="{BB962C8B-B14F-4D97-AF65-F5344CB8AC3E}">
        <p14:creationId xmlns:p14="http://schemas.microsoft.com/office/powerpoint/2010/main" val="2711077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219200"/>
            <a:ext cx="7620000" cy="3754874"/>
          </a:xfrm>
          <a:prstGeom prst="rect">
            <a:avLst/>
          </a:prstGeom>
          <a:noFill/>
        </p:spPr>
        <p:txBody>
          <a:bodyPr wrap="square" rtlCol="0">
            <a:spAutoFit/>
          </a:bodyPr>
          <a:lstStyle/>
          <a:p>
            <a:r>
              <a:rPr lang="en-US" sz="4400" b="1" u="sng" dirty="0" smtClean="0"/>
              <a:t>ACCESS HAS BEEN A PRIORITY</a:t>
            </a:r>
          </a:p>
          <a:p>
            <a:endParaRPr lang="en-US" dirty="0"/>
          </a:p>
          <a:p>
            <a:pPr marL="285750" indent="-285750">
              <a:buFont typeface="Wingdings" panose="05000000000000000000" pitchFamily="2" charset="2"/>
              <a:buChar char="q"/>
            </a:pPr>
            <a:r>
              <a:rPr lang="en-US" dirty="0" smtClean="0"/>
              <a:t>	</a:t>
            </a:r>
            <a:r>
              <a:rPr lang="en-US" sz="2000" dirty="0" smtClean="0"/>
              <a:t>Morrill Acts – 1862, 1890</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	GI Bill</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	Expansion of Community Colleges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smtClean="0"/>
              <a:t>	Civil Rights and Federal Financing of Higher Education</a:t>
            </a:r>
          </a:p>
          <a:p>
            <a:pPr marL="285750" indent="-285750">
              <a:buFont typeface="Wingdings" panose="05000000000000000000" pitchFamily="2" charset="2"/>
              <a:buChar char="q"/>
            </a:pPr>
            <a:endParaRPr lang="en-US" dirty="0"/>
          </a:p>
          <a:p>
            <a:endParaRPr lang="en-US" dirty="0"/>
          </a:p>
        </p:txBody>
      </p:sp>
      <p:sp>
        <p:nvSpPr>
          <p:cNvPr id="2" name="TextBox 1"/>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34921498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743200"/>
            <a:ext cx="2971800" cy="685800"/>
          </a:xfrm>
        </p:spPr>
        <p:txBody>
          <a:bodyPr>
            <a:noAutofit/>
          </a:bodyPr>
          <a:lstStyle/>
          <a:p>
            <a:pPr marL="0" indent="0" algn="ctr">
              <a:buNone/>
            </a:pPr>
            <a:r>
              <a:rPr lang="en-US" sz="4400" dirty="0" smtClean="0"/>
              <a:t>Thank You !</a:t>
            </a:r>
            <a:endParaRPr lang="en-US" sz="4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72200" cy="2362200"/>
          </a:xfrm>
          <a:prstGeom prst="rect">
            <a:avLst/>
          </a:prstGeom>
          <a:noFill/>
          <a:ln>
            <a:noFill/>
          </a:ln>
        </p:spPr>
      </p:pic>
      <p:sp>
        <p:nvSpPr>
          <p:cNvPr id="5" name="TextBox 4"/>
          <p:cNvSpPr txBox="1"/>
          <p:nvPr/>
        </p:nvSpPr>
        <p:spPr>
          <a:xfrm>
            <a:off x="914400" y="3810000"/>
            <a:ext cx="8229600" cy="2308324"/>
          </a:xfrm>
          <a:prstGeom prst="rect">
            <a:avLst/>
          </a:prstGeom>
          <a:noFill/>
        </p:spPr>
        <p:txBody>
          <a:bodyPr wrap="square" rtlCol="0">
            <a:spAutoFit/>
          </a:bodyPr>
          <a:lstStyle/>
          <a:p>
            <a:r>
              <a:rPr lang="en-US" b="1" u="sng" dirty="0" smtClean="0"/>
              <a:t>One Day Student Learning Workshops in October:</a:t>
            </a:r>
          </a:p>
          <a:p>
            <a:endParaRPr lang="en-US" dirty="0"/>
          </a:p>
          <a:p>
            <a:r>
              <a:rPr lang="en-US" dirty="0" smtClean="0"/>
              <a:t>October 22 – Spokane, WA	Developing and Implementing A-Plans</a:t>
            </a:r>
            <a:endParaRPr lang="en-US" dirty="0"/>
          </a:p>
          <a:p>
            <a:r>
              <a:rPr lang="en-US" dirty="0" smtClean="0"/>
              <a:t>October 24 – Portland, OR	Understanding Student Learning in General Education</a:t>
            </a:r>
          </a:p>
          <a:p>
            <a:endParaRPr lang="en-US" dirty="0"/>
          </a:p>
          <a:p>
            <a:endParaRPr lang="en-US" dirty="0" smtClean="0"/>
          </a:p>
          <a:p>
            <a:r>
              <a:rPr lang="en-US" dirty="0" smtClean="0">
                <a:hlinkClick r:id="rId3"/>
              </a:rPr>
              <a:t>www.plu.edu/pnlc</a:t>
            </a:r>
            <a:endParaRPr lang="en-US" dirty="0" smtClean="0"/>
          </a:p>
          <a:p>
            <a:endParaRPr lang="en-US" dirty="0"/>
          </a:p>
        </p:txBody>
      </p:sp>
    </p:spTree>
    <p:extLst>
      <p:ext uri="{BB962C8B-B14F-4D97-AF65-F5344CB8AC3E}">
        <p14:creationId xmlns:p14="http://schemas.microsoft.com/office/powerpoint/2010/main" val="4216380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349" y="1447800"/>
            <a:ext cx="8001000" cy="4708981"/>
          </a:xfrm>
          <a:prstGeom prst="rect">
            <a:avLst/>
          </a:prstGeom>
          <a:noFill/>
        </p:spPr>
        <p:txBody>
          <a:bodyPr wrap="square" rtlCol="0">
            <a:spAutoFit/>
          </a:bodyPr>
          <a:lstStyle/>
          <a:p>
            <a:pPr algn="ctr"/>
            <a:r>
              <a:rPr lang="en-US" sz="2000" i="1" dirty="0" smtClean="0"/>
              <a:t>“Learning begins with student engagement, which in turn leads to knowledge and understanding.  Once someone understands, he or she becomes capable of performance or action.   Critical reflection on one’s practice and understanding leads to higher-order thinking in the form of a capacity to exercise judgment in the face of uncertainty and to create designs in the presence of constraints and unpredictability.  Ultimately, the exercise of judgment makes possible the development of commitment.  In commitment, we become capable of professing our understandings and our values, our faith and our love, our skepticism and our doubts, internalizing those attributes and making them integral to our identities.”</a:t>
            </a:r>
            <a:endParaRPr lang="en-US" sz="2000" i="1" dirty="0"/>
          </a:p>
          <a:p>
            <a:pPr algn="ctr"/>
            <a:endParaRPr lang="en-US" sz="2000" i="1" dirty="0" smtClean="0"/>
          </a:p>
          <a:p>
            <a:endParaRPr lang="en-US" sz="2000" i="1" dirty="0" smtClean="0"/>
          </a:p>
          <a:p>
            <a:endParaRPr lang="en-US" sz="2000" i="1" dirty="0"/>
          </a:p>
          <a:p>
            <a:endParaRPr lang="en-US" dirty="0" smtClean="0"/>
          </a:p>
          <a:p>
            <a:r>
              <a:rPr lang="en-US" dirty="0" smtClean="0"/>
              <a:t>Schulman, 2002</a:t>
            </a:r>
            <a:endParaRPr lang="en-US" dirty="0"/>
          </a:p>
        </p:txBody>
      </p:sp>
    </p:spTree>
    <p:extLst>
      <p:ext uri="{BB962C8B-B14F-4D97-AF65-F5344CB8AC3E}">
        <p14:creationId xmlns:p14="http://schemas.microsoft.com/office/powerpoint/2010/main" val="2053650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Undergrad research Surveys</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www.grinnell.edu/users/lopatto</a:t>
            </a:r>
            <a:endParaRPr lang="en-US" dirty="0" smtClean="0"/>
          </a:p>
          <a:p>
            <a:pPr marL="0" indent="0">
              <a:buNone/>
            </a:pPr>
            <a:endParaRPr lang="en-US" dirty="0"/>
          </a:p>
          <a:p>
            <a:pPr marL="0" indent="0">
              <a:buNone/>
            </a:pPr>
            <a:r>
              <a:rPr lang="en-US" dirty="0" err="1" smtClean="0"/>
              <a:t>Augustana</a:t>
            </a:r>
            <a:r>
              <a:rPr lang="en-US" dirty="0" smtClean="0"/>
              <a:t> </a:t>
            </a:r>
            <a:r>
              <a:rPr lang="en-US" smtClean="0"/>
              <a:t>study – July 2012</a:t>
            </a:r>
            <a:endParaRPr lang="en-US"/>
          </a:p>
        </p:txBody>
      </p:sp>
    </p:spTree>
    <p:extLst>
      <p:ext uri="{BB962C8B-B14F-4D97-AF65-F5344CB8AC3E}">
        <p14:creationId xmlns:p14="http://schemas.microsoft.com/office/powerpoint/2010/main" val="149528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2171700"/>
            <a:ext cx="70104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5617" y="2171700"/>
            <a:ext cx="7010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86861754"/>
              </p:ext>
            </p:extLst>
          </p:nvPr>
        </p:nvGraphicFramePr>
        <p:xfrm>
          <a:off x="1066801" y="2311648"/>
          <a:ext cx="6781799" cy="2774157"/>
        </p:xfrm>
        <a:graphic>
          <a:graphicData uri="http://schemas.openxmlformats.org/drawingml/2006/table">
            <a:tbl>
              <a:tblPr firstRow="1" firstCol="1" bandRow="1">
                <a:tableStyleId>{5C22544A-7EE6-4342-B048-85BDC9FD1C3A}</a:tableStyleId>
              </a:tblPr>
              <a:tblGrid>
                <a:gridCol w="3784578"/>
                <a:gridCol w="1475121"/>
                <a:gridCol w="1522100"/>
              </a:tblGrid>
              <a:tr h="474953">
                <a:tc>
                  <a:txBody>
                    <a:bodyPr/>
                    <a:lstStyle/>
                    <a:p>
                      <a:pPr marL="0" marR="0">
                        <a:lnSpc>
                          <a:spcPct val="115000"/>
                        </a:lnSpc>
                        <a:spcBef>
                          <a:spcPts val="0"/>
                        </a:spcBef>
                        <a:spcAft>
                          <a:spcPts val="0"/>
                        </a:spcAft>
                      </a:pPr>
                      <a:r>
                        <a:rPr lang="en-US" sz="1800" dirty="0">
                          <a:solidFill>
                            <a:schemeClr val="tx1"/>
                          </a:solidFill>
                          <a:effectLst/>
                        </a:rPr>
                        <a:t>Educational Attainment in the U.S.*</a:t>
                      </a:r>
                      <a:endParaRPr lang="en-US" sz="1800" dirty="0">
                        <a:solidFill>
                          <a:schemeClr val="tx1"/>
                        </a:solidFill>
                        <a:effectLst/>
                        <a:latin typeface="Calibri"/>
                        <a:ea typeface="Calibri"/>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1800" dirty="0">
                          <a:solidFill>
                            <a:schemeClr val="tx1"/>
                          </a:solidFill>
                          <a:effectLst/>
                        </a:rPr>
                        <a:t>1910</a:t>
                      </a:r>
                      <a:endParaRPr lang="en-US" sz="1800" dirty="0">
                        <a:solidFill>
                          <a:schemeClr val="tx1"/>
                        </a:solidFill>
                        <a:effectLst/>
                        <a:latin typeface="Calibri"/>
                        <a:ea typeface="Calibri"/>
                        <a:cs typeface="Times New Roman"/>
                      </a:endParaRPr>
                    </a:p>
                  </a:txBody>
                  <a:tcPr marL="68580" marR="68580" marT="0" marB="0">
                    <a:noFill/>
                  </a:tcPr>
                </a:tc>
                <a:tc>
                  <a:txBody>
                    <a:bodyPr/>
                    <a:lstStyle/>
                    <a:p>
                      <a:pPr marL="0" marR="0" algn="ctr">
                        <a:lnSpc>
                          <a:spcPct val="115000"/>
                        </a:lnSpc>
                        <a:spcBef>
                          <a:spcPts val="0"/>
                        </a:spcBef>
                        <a:spcAft>
                          <a:spcPts val="0"/>
                        </a:spcAft>
                      </a:pPr>
                      <a:r>
                        <a:rPr lang="en-US" sz="1800" dirty="0">
                          <a:solidFill>
                            <a:schemeClr val="tx1"/>
                          </a:solidFill>
                          <a:effectLst/>
                        </a:rPr>
                        <a:t>2012</a:t>
                      </a:r>
                      <a:endParaRPr lang="en-US" sz="1800" dirty="0">
                        <a:solidFill>
                          <a:schemeClr val="tx1"/>
                        </a:solidFill>
                        <a:effectLst/>
                        <a:latin typeface="Calibri"/>
                        <a:ea typeface="Calibri"/>
                        <a:cs typeface="Times New Roman"/>
                      </a:endParaRPr>
                    </a:p>
                  </a:txBody>
                  <a:tcPr marL="68580" marR="68580" marT="0" marB="0">
                    <a:noFill/>
                  </a:tcPr>
                </a:tc>
              </a:tr>
              <a:tr h="853836">
                <a:tc>
                  <a:txBody>
                    <a:bodyPr/>
                    <a:lstStyle/>
                    <a:p>
                      <a:pPr marL="0" marR="0">
                        <a:lnSpc>
                          <a:spcPct val="115000"/>
                        </a:lnSpc>
                        <a:spcBef>
                          <a:spcPts val="0"/>
                        </a:spcBef>
                        <a:spcAft>
                          <a:spcPts val="0"/>
                        </a:spcAft>
                      </a:pPr>
                      <a:r>
                        <a:rPr lang="en-US" sz="1600" dirty="0">
                          <a:solidFill>
                            <a:schemeClr val="tx1"/>
                          </a:solidFill>
                          <a:effectLst/>
                        </a:rPr>
                        <a:t>25 or older with a High School Diploma</a:t>
                      </a:r>
                      <a:endParaRPr lang="en-US" sz="16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chemeClr val="tx1"/>
                          </a:solidFill>
                          <a:effectLst/>
                        </a:rPr>
                        <a:t>13%</a:t>
                      </a:r>
                      <a:endParaRPr lang="en-US" sz="16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a:solidFill>
                            <a:schemeClr val="tx1"/>
                          </a:solidFill>
                          <a:effectLst/>
                        </a:rPr>
                        <a:t>87.6%</a:t>
                      </a:r>
                      <a:endParaRPr lang="en-US" sz="1600">
                        <a:solidFill>
                          <a:schemeClr val="tx1"/>
                        </a:solidFill>
                        <a:effectLst/>
                        <a:latin typeface="Calibri"/>
                        <a:ea typeface="Calibri"/>
                        <a:cs typeface="Times New Roman"/>
                      </a:endParaRPr>
                    </a:p>
                  </a:txBody>
                  <a:tcPr marL="68580" marR="68580" marT="0" marB="0" anchor="ctr">
                    <a:noFill/>
                  </a:tcPr>
                </a:tc>
              </a:tr>
              <a:tr h="678967">
                <a:tc>
                  <a:txBody>
                    <a:bodyPr/>
                    <a:lstStyle/>
                    <a:p>
                      <a:pPr marL="0" marR="0">
                        <a:lnSpc>
                          <a:spcPct val="115000"/>
                        </a:lnSpc>
                        <a:spcBef>
                          <a:spcPts val="0"/>
                        </a:spcBef>
                        <a:spcAft>
                          <a:spcPts val="0"/>
                        </a:spcAft>
                      </a:pPr>
                      <a:r>
                        <a:rPr lang="en-US" sz="1600" dirty="0">
                          <a:solidFill>
                            <a:schemeClr val="tx1"/>
                          </a:solidFill>
                          <a:effectLst/>
                        </a:rPr>
                        <a:t>25 or older with a Bachelor’s Degree</a:t>
                      </a:r>
                      <a:endParaRPr lang="en-US" sz="16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chemeClr val="tx1"/>
                          </a:solidFill>
                          <a:effectLst/>
                        </a:rPr>
                        <a:t>2.7%</a:t>
                      </a:r>
                      <a:endParaRPr lang="en-US" sz="16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chemeClr val="tx1"/>
                          </a:solidFill>
                          <a:effectLst/>
                        </a:rPr>
                        <a:t>31%</a:t>
                      </a:r>
                      <a:endParaRPr lang="en-US" sz="1600" dirty="0">
                        <a:solidFill>
                          <a:schemeClr val="tx1"/>
                        </a:solidFill>
                        <a:effectLst/>
                        <a:latin typeface="Calibri"/>
                        <a:ea typeface="Calibri"/>
                        <a:cs typeface="Times New Roman"/>
                      </a:endParaRPr>
                    </a:p>
                  </a:txBody>
                  <a:tcPr marL="68580" marR="68580" marT="0" marB="0" anchor="ctr">
                    <a:noFill/>
                  </a:tcPr>
                </a:tc>
              </a:tr>
              <a:tr h="766401">
                <a:tc>
                  <a:txBody>
                    <a:bodyPr/>
                    <a:lstStyle/>
                    <a:p>
                      <a:pPr marL="0" marR="0">
                        <a:lnSpc>
                          <a:spcPct val="115000"/>
                        </a:lnSpc>
                        <a:spcBef>
                          <a:spcPts val="0"/>
                        </a:spcBef>
                        <a:spcAft>
                          <a:spcPts val="0"/>
                        </a:spcAft>
                      </a:pPr>
                      <a:r>
                        <a:rPr lang="en-US" sz="1600" dirty="0">
                          <a:solidFill>
                            <a:schemeClr val="tx1"/>
                          </a:solidFill>
                          <a:effectLst/>
                        </a:rPr>
                        <a:t>College Enrollment</a:t>
                      </a:r>
                      <a:endParaRPr lang="en-US" sz="16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chemeClr val="tx1"/>
                          </a:solidFill>
                          <a:effectLst/>
                        </a:rPr>
                        <a:t>350,000</a:t>
                      </a:r>
                      <a:endParaRPr lang="en-US" sz="1600" dirty="0">
                        <a:solidFill>
                          <a:schemeClr val="tx1"/>
                        </a:solidFill>
                        <a:effectLst/>
                        <a:latin typeface="Calibri"/>
                        <a:ea typeface="Calibri"/>
                        <a:cs typeface="Times New Roman"/>
                      </a:endParaRPr>
                    </a:p>
                  </a:txBody>
                  <a:tcPr marL="68580" marR="68580" marT="0" marB="0" anchor="ctr">
                    <a:noFill/>
                  </a:tcPr>
                </a:tc>
                <a:tc>
                  <a:txBody>
                    <a:bodyPr/>
                    <a:lstStyle/>
                    <a:p>
                      <a:pPr marL="0" marR="0" algn="ctr">
                        <a:lnSpc>
                          <a:spcPct val="115000"/>
                        </a:lnSpc>
                        <a:spcBef>
                          <a:spcPts val="0"/>
                        </a:spcBef>
                        <a:spcAft>
                          <a:spcPts val="0"/>
                        </a:spcAft>
                      </a:pPr>
                      <a:r>
                        <a:rPr lang="en-US" sz="1600" dirty="0">
                          <a:solidFill>
                            <a:schemeClr val="tx1"/>
                          </a:solidFill>
                          <a:effectLst/>
                        </a:rPr>
                        <a:t>21,000,000</a:t>
                      </a:r>
                      <a:endParaRPr lang="en-US" sz="1600" dirty="0">
                        <a:solidFill>
                          <a:schemeClr val="tx1"/>
                        </a:solidFill>
                        <a:effectLst/>
                        <a:latin typeface="Calibri"/>
                        <a:ea typeface="Calibri"/>
                        <a:cs typeface="Times New Roman"/>
                      </a:endParaRPr>
                    </a:p>
                  </a:txBody>
                  <a:tcPr marL="68580" marR="68580" marT="0" marB="0" anchor="ctr">
                    <a:noFill/>
                  </a:tcPr>
                </a:tc>
              </a:tr>
            </a:tbl>
          </a:graphicData>
        </a:graphic>
      </p:graphicFrame>
      <p:sp>
        <p:nvSpPr>
          <p:cNvPr id="6" name="Rectangle 1"/>
          <p:cNvSpPr>
            <a:spLocks noChangeArrowheads="1"/>
          </p:cNvSpPr>
          <p:nvPr/>
        </p:nvSpPr>
        <p:spPr bwMode="auto">
          <a:xfrm>
            <a:off x="1162594" y="5124994"/>
            <a:ext cx="36576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*National Center for Education Statistics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1396873" y="1200430"/>
            <a:ext cx="6477000" cy="646331"/>
          </a:xfrm>
          <a:prstGeom prst="rect">
            <a:avLst/>
          </a:prstGeom>
          <a:noFill/>
        </p:spPr>
        <p:txBody>
          <a:bodyPr wrap="square" rtlCol="0">
            <a:spAutoFit/>
          </a:bodyPr>
          <a:lstStyle/>
          <a:p>
            <a:r>
              <a:rPr lang="en-US" sz="3600" b="1" u="sng" dirty="0" smtClean="0"/>
              <a:t>ACCESS HAS BEEN A SUCCESS</a:t>
            </a:r>
          </a:p>
        </p:txBody>
      </p:sp>
      <p:sp>
        <p:nvSpPr>
          <p:cNvPr id="10" name="TextBox 9"/>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3945584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239000" cy="1143000"/>
          </a:xfrm>
        </p:spPr>
        <p:txBody>
          <a:bodyPr>
            <a:normAutofit fontScale="90000"/>
          </a:bodyPr>
          <a:lstStyle/>
          <a:p>
            <a:r>
              <a:rPr lang="en-US" dirty="0" smtClean="0"/>
              <a:t>More students</a:t>
            </a:r>
            <a:br>
              <a:rPr lang="en-US" dirty="0" smtClean="0"/>
            </a:br>
            <a:r>
              <a:rPr lang="en-US" dirty="0" smtClean="0"/>
              <a:t>= </a:t>
            </a:r>
            <a:br>
              <a:rPr lang="en-US" dirty="0" smtClean="0"/>
            </a:br>
            <a:r>
              <a:rPr lang="en-US" dirty="0" smtClean="0"/>
              <a:t>Diverse students</a:t>
            </a:r>
            <a:endParaRPr lang="en-US" dirty="0"/>
          </a:p>
        </p:txBody>
      </p:sp>
      <p:sp>
        <p:nvSpPr>
          <p:cNvPr id="3" name="Content Placeholder 2"/>
          <p:cNvSpPr>
            <a:spLocks noGrp="1"/>
          </p:cNvSpPr>
          <p:nvPr>
            <p:ph idx="1"/>
          </p:nvPr>
        </p:nvSpPr>
        <p:spPr>
          <a:xfrm>
            <a:off x="2362200" y="3124200"/>
            <a:ext cx="6172200" cy="2209800"/>
          </a:xfrm>
        </p:spPr>
        <p:txBody>
          <a:bodyPr/>
          <a:lstStyle/>
          <a:p>
            <a:r>
              <a:rPr lang="en-US" dirty="0" smtClean="0"/>
              <a:t>Academic Preparation</a:t>
            </a:r>
          </a:p>
          <a:p>
            <a:r>
              <a:rPr lang="en-US" dirty="0" smtClean="0"/>
              <a:t>Education Self Efficacy</a:t>
            </a:r>
          </a:p>
          <a:p>
            <a:r>
              <a:rPr lang="en-US" dirty="0" smtClean="0"/>
              <a:t>Pressures Outside of Academics</a:t>
            </a:r>
          </a:p>
          <a:p>
            <a:pPr marL="0" indent="0">
              <a:buNone/>
            </a:pPr>
            <a:endParaRPr lang="en-US" dirty="0" smtClean="0"/>
          </a:p>
          <a:p>
            <a:endParaRPr lang="en-US" dirty="0"/>
          </a:p>
        </p:txBody>
      </p:sp>
      <p:sp>
        <p:nvSpPr>
          <p:cNvPr id="4" name="TextBox 3"/>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2771893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233" y="2286000"/>
            <a:ext cx="7696200" cy="3970318"/>
          </a:xfrm>
          <a:prstGeom prst="rect">
            <a:avLst/>
          </a:prstGeom>
          <a:noFill/>
        </p:spPr>
        <p:txBody>
          <a:bodyPr wrap="square" rtlCol="0">
            <a:spAutoFit/>
          </a:bodyPr>
          <a:lstStyle/>
          <a:p>
            <a:endParaRPr lang="en-US" dirty="0" smtClean="0"/>
          </a:p>
          <a:p>
            <a:r>
              <a:rPr lang="en-US" dirty="0" smtClean="0"/>
              <a:t>Public concern about </a:t>
            </a:r>
            <a:r>
              <a:rPr lang="en-US" b="1" u="sng" dirty="0" smtClean="0"/>
              <a:t>rising costs </a:t>
            </a:r>
            <a:r>
              <a:rPr lang="en-US" dirty="0" smtClean="0"/>
              <a:t>may ultimately contribute to </a:t>
            </a:r>
          </a:p>
          <a:p>
            <a:r>
              <a:rPr lang="en-US" dirty="0" smtClean="0"/>
              <a:t>the erosion of public confidence in higher education. </a:t>
            </a:r>
          </a:p>
          <a:p>
            <a:endParaRPr lang="en-US" dirty="0" smtClean="0"/>
          </a:p>
          <a:p>
            <a:r>
              <a:rPr lang="en-US" dirty="0"/>
              <a:t>In our view, affordability </a:t>
            </a:r>
            <a:r>
              <a:rPr lang="en-US" dirty="0" smtClean="0"/>
              <a:t>is </a:t>
            </a:r>
            <a:r>
              <a:rPr lang="en-US" dirty="0"/>
              <a:t>directly affected by </a:t>
            </a:r>
            <a:r>
              <a:rPr lang="en-US" dirty="0" smtClean="0"/>
              <a:t>a </a:t>
            </a:r>
            <a:r>
              <a:rPr lang="en-US" dirty="0"/>
              <a:t>financing system that </a:t>
            </a:r>
            <a:r>
              <a:rPr lang="en-US" dirty="0" smtClean="0"/>
              <a:t>provides </a:t>
            </a:r>
            <a:r>
              <a:rPr lang="en-US" dirty="0"/>
              <a:t>limited incentives </a:t>
            </a:r>
            <a:r>
              <a:rPr lang="en-US" dirty="0" smtClean="0"/>
              <a:t>for </a:t>
            </a:r>
            <a:r>
              <a:rPr lang="en-US" dirty="0"/>
              <a:t>colleges and universities </a:t>
            </a:r>
            <a:r>
              <a:rPr lang="en-US" dirty="0" smtClean="0"/>
              <a:t>to </a:t>
            </a:r>
            <a:r>
              <a:rPr lang="en-US" dirty="0"/>
              <a:t>take aggressive steps </a:t>
            </a:r>
            <a:r>
              <a:rPr lang="en-US" dirty="0" smtClean="0"/>
              <a:t>to </a:t>
            </a:r>
            <a:r>
              <a:rPr lang="en-US" b="1" u="sng" dirty="0"/>
              <a:t>improve institutional </a:t>
            </a:r>
            <a:r>
              <a:rPr lang="en-US" b="1" u="sng" dirty="0" smtClean="0"/>
              <a:t>efficiency </a:t>
            </a:r>
            <a:r>
              <a:rPr lang="en-US" b="1" u="sng" dirty="0"/>
              <a:t>and productivity.</a:t>
            </a:r>
          </a:p>
          <a:p>
            <a:endParaRPr lang="en-US" dirty="0"/>
          </a:p>
          <a:p>
            <a:r>
              <a:rPr lang="en-US" dirty="0" smtClean="0"/>
              <a:t>…we </a:t>
            </a:r>
            <a:r>
              <a:rPr lang="en-US" dirty="0"/>
              <a:t>need to be increasing the quality of learning outcomes </a:t>
            </a:r>
            <a:r>
              <a:rPr lang="en-US" dirty="0" smtClean="0"/>
              <a:t>…the </a:t>
            </a:r>
            <a:r>
              <a:rPr lang="en-US" dirty="0"/>
              <a:t>continued ability of American postsecondary institutions to produce </a:t>
            </a:r>
            <a:r>
              <a:rPr lang="en-US" b="1" u="sng" dirty="0" smtClean="0"/>
              <a:t>informed </a:t>
            </a:r>
            <a:r>
              <a:rPr lang="en-US" b="1" u="sng" dirty="0"/>
              <a:t>and skilled citizens </a:t>
            </a:r>
            <a:r>
              <a:rPr lang="en-US" dirty="0"/>
              <a:t>who are able to lead and compete in the </a:t>
            </a:r>
            <a:r>
              <a:rPr lang="en-US" dirty="0" smtClean="0"/>
              <a:t>21st-century </a:t>
            </a:r>
            <a:r>
              <a:rPr lang="en-US" dirty="0"/>
              <a:t>global marketplace may soon be in question. </a:t>
            </a:r>
          </a:p>
          <a:p>
            <a:endParaRPr lang="en-US" dirty="0"/>
          </a:p>
          <a:p>
            <a:endParaRPr lang="en-US" dirty="0"/>
          </a:p>
        </p:txBody>
      </p:sp>
      <p:sp>
        <p:nvSpPr>
          <p:cNvPr id="6" name="TextBox 5"/>
          <p:cNvSpPr txBox="1"/>
          <p:nvPr/>
        </p:nvSpPr>
        <p:spPr>
          <a:xfrm>
            <a:off x="738433" y="1143000"/>
            <a:ext cx="8001000" cy="1077218"/>
          </a:xfrm>
          <a:prstGeom prst="rect">
            <a:avLst/>
          </a:prstGeom>
          <a:noFill/>
        </p:spPr>
        <p:txBody>
          <a:bodyPr wrap="square" rtlCol="0">
            <a:spAutoFit/>
          </a:bodyPr>
          <a:lstStyle/>
          <a:p>
            <a:r>
              <a:rPr lang="en-US" sz="3200" b="1" u="sng" dirty="0" smtClean="0"/>
              <a:t>ACCOUNTABILITY – AFFORDABILITY - QUALITY</a:t>
            </a:r>
          </a:p>
          <a:p>
            <a:r>
              <a:rPr lang="en-US" sz="3200" dirty="0"/>
              <a:t>	</a:t>
            </a:r>
            <a:r>
              <a:rPr lang="en-US" sz="3200" dirty="0" smtClean="0"/>
              <a:t>Spellings Commission Report - 2006</a:t>
            </a:r>
            <a:endParaRPr lang="en-US" sz="3200" dirty="0"/>
          </a:p>
        </p:txBody>
      </p:sp>
      <p:sp>
        <p:nvSpPr>
          <p:cNvPr id="4" name="TextBox 3"/>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2964203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2057400"/>
            <a:ext cx="7848600" cy="584775"/>
          </a:xfrm>
          <a:prstGeom prst="rect">
            <a:avLst/>
          </a:prstGeom>
          <a:noFill/>
        </p:spPr>
        <p:txBody>
          <a:bodyPr wrap="square" rtlCol="0">
            <a:spAutoFit/>
          </a:bodyPr>
          <a:lstStyle/>
          <a:p>
            <a:r>
              <a:rPr lang="en-US" sz="3200" dirty="0" smtClean="0"/>
              <a:t>Obama – Higher Education Rankings</a:t>
            </a:r>
            <a:endParaRPr lang="en-US" sz="3200" dirty="0"/>
          </a:p>
        </p:txBody>
      </p:sp>
      <p:sp>
        <p:nvSpPr>
          <p:cNvPr id="5" name="TextBox 4"/>
          <p:cNvSpPr txBox="1"/>
          <p:nvPr/>
        </p:nvSpPr>
        <p:spPr>
          <a:xfrm>
            <a:off x="1768259" y="2650031"/>
            <a:ext cx="6771640" cy="2031325"/>
          </a:xfrm>
          <a:prstGeom prst="rect">
            <a:avLst/>
          </a:prstGeom>
          <a:noFill/>
        </p:spPr>
        <p:txBody>
          <a:bodyPr wrap="square" rtlCol="0">
            <a:spAutoFit/>
          </a:bodyPr>
          <a:lstStyle/>
          <a:p>
            <a:r>
              <a:rPr lang="en-US" dirty="0" smtClean="0"/>
              <a:t>Federal Financial Aid Proposed to be tied to Accountability Measures:</a:t>
            </a:r>
          </a:p>
          <a:p>
            <a:endParaRPr lang="en-US" dirty="0"/>
          </a:p>
          <a:p>
            <a:pPr marL="342900" indent="-342900">
              <a:buAutoNum type="arabicPeriod"/>
            </a:pPr>
            <a:r>
              <a:rPr lang="en-US" dirty="0" smtClean="0"/>
              <a:t>Tuition</a:t>
            </a:r>
          </a:p>
          <a:p>
            <a:pPr marL="342900" indent="-342900">
              <a:buAutoNum type="arabicPeriod"/>
            </a:pPr>
            <a:r>
              <a:rPr lang="en-US" dirty="0" smtClean="0"/>
              <a:t>Graduation Rates</a:t>
            </a:r>
          </a:p>
          <a:p>
            <a:pPr marL="342900" indent="-342900">
              <a:buAutoNum type="arabicPeriod"/>
            </a:pPr>
            <a:r>
              <a:rPr lang="en-US" dirty="0" smtClean="0"/>
              <a:t>Student Debt</a:t>
            </a:r>
          </a:p>
          <a:p>
            <a:pPr marL="342900" indent="-342900">
              <a:buAutoNum type="arabicPeriod"/>
            </a:pPr>
            <a:r>
              <a:rPr lang="en-US" dirty="0" smtClean="0"/>
              <a:t>Earnings of Graduates</a:t>
            </a:r>
          </a:p>
          <a:p>
            <a:pPr marL="342900" indent="-342900">
              <a:buAutoNum type="arabicPeriod"/>
            </a:pPr>
            <a:r>
              <a:rPr lang="en-US" dirty="0" smtClean="0"/>
              <a:t>Percentage of Low Income Students Served</a:t>
            </a:r>
            <a:endParaRPr lang="en-US" dirty="0"/>
          </a:p>
        </p:txBody>
      </p:sp>
      <p:sp>
        <p:nvSpPr>
          <p:cNvPr id="6" name="TextBox 5"/>
          <p:cNvSpPr txBox="1"/>
          <p:nvPr/>
        </p:nvSpPr>
        <p:spPr>
          <a:xfrm>
            <a:off x="981825" y="1219200"/>
            <a:ext cx="7696200" cy="584775"/>
          </a:xfrm>
          <a:prstGeom prst="rect">
            <a:avLst/>
          </a:prstGeom>
          <a:noFill/>
        </p:spPr>
        <p:txBody>
          <a:bodyPr wrap="square" rtlCol="0">
            <a:spAutoFit/>
          </a:bodyPr>
          <a:lstStyle/>
          <a:p>
            <a:r>
              <a:rPr lang="en-US" sz="3200" b="1" u="sng" dirty="0" smtClean="0"/>
              <a:t>ACCESS</a:t>
            </a:r>
            <a:r>
              <a:rPr lang="en-US" sz="3200" b="1" dirty="0" smtClean="0"/>
              <a:t>	</a:t>
            </a:r>
            <a:r>
              <a:rPr lang="en-US" sz="3200" b="1" u="sng" dirty="0" smtClean="0"/>
              <a:t>AFFORDABILITY</a:t>
            </a:r>
            <a:r>
              <a:rPr lang="en-US" sz="3200" b="1" dirty="0" smtClean="0"/>
              <a:t>	     </a:t>
            </a:r>
            <a:r>
              <a:rPr lang="en-US" sz="3200" b="1" u="sng" dirty="0" smtClean="0"/>
              <a:t>OUTCOMES</a:t>
            </a:r>
          </a:p>
        </p:txBody>
      </p:sp>
      <p:sp>
        <p:nvSpPr>
          <p:cNvPr id="7" name="TextBox 6"/>
          <p:cNvSpPr txBox="1"/>
          <p:nvPr/>
        </p:nvSpPr>
        <p:spPr>
          <a:xfrm>
            <a:off x="8229600" y="8467"/>
            <a:ext cx="914400" cy="338554"/>
          </a:xfrm>
          <a:prstGeom prst="rect">
            <a:avLst/>
          </a:prstGeom>
          <a:noFill/>
        </p:spPr>
        <p:txBody>
          <a:bodyPr wrap="square" rtlCol="0">
            <a:spAutoFit/>
          </a:bodyPr>
          <a:lstStyle/>
          <a:p>
            <a:r>
              <a:rPr lang="en-US" sz="1600" dirty="0" smtClean="0"/>
              <a:t>Changes</a:t>
            </a:r>
            <a:endParaRPr lang="en-US" sz="1600" dirty="0"/>
          </a:p>
        </p:txBody>
      </p:sp>
    </p:spTree>
    <p:extLst>
      <p:ext uri="{BB962C8B-B14F-4D97-AF65-F5344CB8AC3E}">
        <p14:creationId xmlns:p14="http://schemas.microsoft.com/office/powerpoint/2010/main" val="1695043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6120</TotalTime>
  <Words>1818</Words>
  <Application>Microsoft Office PowerPoint</Application>
  <PresentationFormat>On-screen Show (4:3)</PresentationFormat>
  <Paragraphs>343</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PowerPoint Presentation</vt:lpstr>
      <vt:lpstr>High Impact Practices  &amp;  Student Learning</vt:lpstr>
      <vt:lpstr>Survey </vt:lpstr>
      <vt:lpstr>Outcomes</vt:lpstr>
      <vt:lpstr>PowerPoint Presentation</vt:lpstr>
      <vt:lpstr>PowerPoint Presentation</vt:lpstr>
      <vt:lpstr>More students =  Diverse students</vt:lpstr>
      <vt:lpstr>PowerPoint Presentation</vt:lpstr>
      <vt:lpstr>PowerPoint Presentation</vt:lpstr>
      <vt:lpstr>PowerPoint Presentation</vt:lpstr>
      <vt:lpstr>PowerPoint Presentation</vt:lpstr>
      <vt:lpstr>Current Issues….</vt:lpstr>
      <vt:lpstr>Solution?</vt:lpstr>
      <vt:lpstr>   HIP’s Bridge  Accountability      &amp;      Learning</vt:lpstr>
      <vt:lpstr>Multiple Opportunities</vt:lpstr>
      <vt:lpstr>Quality of PROCESS Matters !</vt:lpstr>
      <vt:lpstr>High Impact Practice</vt:lpstr>
      <vt:lpstr>Characteristics of a Quality HIP</vt:lpstr>
      <vt:lpstr>Compile Survey Results</vt:lpstr>
      <vt:lpstr>PowerPoint Presentation</vt:lpstr>
      <vt:lpstr>Move to Corners of Room</vt:lpstr>
      <vt:lpstr>Change in Higher Education</vt:lpstr>
      <vt:lpstr>Structural frame Organization as Factory</vt:lpstr>
      <vt:lpstr>Structural frame</vt:lpstr>
      <vt:lpstr>Human Resource frame Organization at Extended Family</vt:lpstr>
      <vt:lpstr>Human Resource frame</vt:lpstr>
      <vt:lpstr>Political frame Organization as advocacy and activism</vt:lpstr>
      <vt:lpstr>Symbolic frame Organization as Tribe or Theatre</vt:lpstr>
      <vt:lpstr>Symbolic frame</vt:lpstr>
      <vt:lpstr>Which frames to use to create change?</vt:lpstr>
      <vt:lpstr>Return to Seats !</vt:lpstr>
      <vt:lpstr>Multiple Opportunities</vt:lpstr>
      <vt:lpstr>Are Student Self Report Data Valid?</vt:lpstr>
      <vt:lpstr>PowerPoint Presentation</vt:lpstr>
      <vt:lpstr>Lessons?</vt:lpstr>
      <vt:lpstr>High Impact Practices</vt:lpstr>
      <vt:lpstr>PowerPoint Presentation</vt:lpstr>
      <vt:lpstr>PowerPoint Presentation</vt:lpstr>
      <vt:lpstr>PowerPoint Presentation</vt:lpstr>
      <vt:lpstr>PowerPoint Presentation</vt:lpstr>
      <vt:lpstr>PowerPoint Presentation</vt:lpstr>
      <vt:lpstr>PowerPoint Presentation</vt:lpstr>
      <vt:lpstr>Unique Approach  is the  Right Approach</vt:lpstr>
      <vt:lpstr>Tips</vt:lpstr>
      <vt:lpstr>PowerPoint Presentation</vt:lpstr>
      <vt:lpstr>Roles</vt:lpstr>
      <vt:lpstr>PowerPoint Presentation</vt:lpstr>
      <vt:lpstr>Task</vt:lpstr>
      <vt:lpstr>Tips</vt:lpstr>
      <vt:lpstr>PowerPoint Presentation</vt:lpstr>
      <vt:lpstr>PowerPoint Presentation</vt:lpstr>
      <vt:lpstr>Undergrad research Surveys</vt:lpstr>
    </vt:vector>
  </TitlesOfParts>
  <Company>Pacific Lutheran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 Systems</dc:creator>
  <cp:lastModifiedBy>Micro Systems</cp:lastModifiedBy>
  <cp:revision>123</cp:revision>
  <cp:lastPrinted>2014-09-17T21:38:16Z</cp:lastPrinted>
  <dcterms:created xsi:type="dcterms:W3CDTF">2014-09-12T22:36:23Z</dcterms:created>
  <dcterms:modified xsi:type="dcterms:W3CDTF">2014-09-25T19:02:20Z</dcterms:modified>
</cp:coreProperties>
</file>