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7" r:id="rId4"/>
    <p:sldId id="268" r:id="rId5"/>
    <p:sldId id="263" r:id="rId6"/>
    <p:sldId id="264" r:id="rId7"/>
    <p:sldId id="259" r:id="rId8"/>
    <p:sldId id="265" r:id="rId9"/>
    <p:sldId id="261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9" autoAdjust="0"/>
    <p:restoredTop sz="94660"/>
  </p:normalViewPr>
  <p:slideViewPr>
    <p:cSldViewPr>
      <p:cViewPr varScale="1">
        <p:scale>
          <a:sx n="87" d="100"/>
          <a:sy n="87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FEEC-1B42-4AAE-A948-FBA3DC93068B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F07EDF-40E4-4F8A-A010-2DA30F240A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FEEC-1B42-4AAE-A948-FBA3DC93068B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7EDF-40E4-4F8A-A010-2DA30F240A7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AF07EDF-40E4-4F8A-A010-2DA30F240A7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FEEC-1B42-4AAE-A948-FBA3DC93068B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FEEC-1B42-4AAE-A948-FBA3DC93068B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AF07EDF-40E4-4F8A-A010-2DA30F240A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FEEC-1B42-4AAE-A948-FBA3DC93068B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F07EDF-40E4-4F8A-A010-2DA30F240A7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00CFEEC-1B42-4AAE-A948-FBA3DC93068B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7EDF-40E4-4F8A-A010-2DA30F240A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FEEC-1B42-4AAE-A948-FBA3DC93068B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AF07EDF-40E4-4F8A-A010-2DA30F240A7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FEEC-1B42-4AAE-A948-FBA3DC93068B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AF07EDF-40E4-4F8A-A010-2DA30F240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FEEC-1B42-4AAE-A948-FBA3DC93068B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F07EDF-40E4-4F8A-A010-2DA30F240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F07EDF-40E4-4F8A-A010-2DA30F240A7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FEEC-1B42-4AAE-A948-FBA3DC93068B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AF07EDF-40E4-4F8A-A010-2DA30F240A7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00CFEEC-1B42-4AAE-A948-FBA3DC93068B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00CFEEC-1B42-4AAE-A948-FBA3DC93068B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F07EDF-40E4-4F8A-A010-2DA30F240A7A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Paige M. Ferro</a:t>
            </a:r>
          </a:p>
          <a:p>
            <a:r>
              <a:rPr lang="en-US" dirty="0" smtClean="0"/>
              <a:t>April 11</a:t>
            </a:r>
            <a:r>
              <a:rPr lang="en-US" baseline="30000" dirty="0" smtClean="0"/>
              <a:t>th</a:t>
            </a:r>
            <a:r>
              <a:rPr lang="en-US" dirty="0" smtClean="0"/>
              <a:t>, 2014</a:t>
            </a:r>
          </a:p>
          <a:p>
            <a:r>
              <a:rPr lang="en-US" dirty="0" smtClean="0"/>
              <a:t>The University of Montana Conference for Undergraduate Research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Straightening </a:t>
            </a:r>
            <a:r>
              <a:rPr lang="en-US" dirty="0" smtClean="0"/>
              <a:t>Out </a:t>
            </a:r>
            <a:r>
              <a:rPr lang="en-US" dirty="0" smtClean="0"/>
              <a:t>Queer Stereotypes through </a:t>
            </a:r>
            <a:r>
              <a:rPr lang="en-US" dirty="0" smtClean="0"/>
              <a:t>Literature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85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err="1" smtClean="0"/>
              <a:t>Beemyn</a:t>
            </a:r>
            <a:r>
              <a:rPr lang="en-US" sz="1600" dirty="0"/>
              <a:t>, </a:t>
            </a:r>
            <a:r>
              <a:rPr lang="en-US" sz="1600" dirty="0" err="1"/>
              <a:t>Genny</a:t>
            </a:r>
            <a:r>
              <a:rPr lang="en-US" sz="1600" dirty="0"/>
              <a:t>, and Michele J. </a:t>
            </a:r>
            <a:r>
              <a:rPr lang="en-US" sz="1600" dirty="0" err="1"/>
              <a:t>Eliason</a:t>
            </a:r>
            <a:r>
              <a:rPr lang="en-US" sz="1600" dirty="0"/>
              <a:t>. </a:t>
            </a:r>
            <a:r>
              <a:rPr lang="en-US" sz="1600" i="1" dirty="0"/>
              <a:t>Queer Studies: A Lesbian, Gay, Bisexual, &amp; Transgender Anthology</a:t>
            </a:r>
            <a:r>
              <a:rPr lang="en-US" sz="1600" dirty="0"/>
              <a:t>. New York: New York UP, 1996. Print.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Danforth</a:t>
            </a:r>
            <a:r>
              <a:rPr lang="en-US" sz="1600" dirty="0"/>
              <a:t>, Emily M. </a:t>
            </a:r>
            <a:r>
              <a:rPr lang="en-US" sz="1600" i="1" dirty="0"/>
              <a:t>The Miseducation of Cameron Post</a:t>
            </a:r>
            <a:r>
              <a:rPr lang="en-US" sz="1600" dirty="0"/>
              <a:t>. New York: </a:t>
            </a:r>
            <a:r>
              <a:rPr lang="en-US" sz="1600" dirty="0" err="1"/>
              <a:t>Balzer</a:t>
            </a:r>
            <a:r>
              <a:rPr lang="en-US" sz="1600" dirty="0"/>
              <a:t> Bray, 2012. Print.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Hall</a:t>
            </a:r>
            <a:r>
              <a:rPr lang="en-US" sz="1600" dirty="0"/>
              <a:t>, Donald E. </a:t>
            </a:r>
            <a:r>
              <a:rPr lang="en-US" sz="1600" i="1" dirty="0"/>
              <a:t>Queer Theories</a:t>
            </a:r>
            <a:r>
              <a:rPr lang="en-US" sz="1600" dirty="0"/>
              <a:t>. </a:t>
            </a:r>
            <a:r>
              <a:rPr lang="en-US" sz="1600" dirty="0" err="1"/>
              <a:t>Houndsmills</a:t>
            </a:r>
            <a:r>
              <a:rPr lang="en-US" sz="1600" dirty="0"/>
              <a:t>, </a:t>
            </a:r>
            <a:r>
              <a:rPr lang="en-US" sz="1600" dirty="0" err="1"/>
              <a:t>Basinstroke</a:t>
            </a:r>
            <a:r>
              <a:rPr lang="en-US" sz="1600" dirty="0"/>
              <a:t>, Hampshire: Palgrave Macmillan, 2003. Print</a:t>
            </a:r>
            <a:r>
              <a:rPr lang="en-US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Kovacs, Maureen Gallery. </a:t>
            </a:r>
            <a:r>
              <a:rPr lang="en-US" sz="1600" i="1" dirty="0"/>
              <a:t>The Epic of Gilgamesh</a:t>
            </a:r>
            <a:r>
              <a:rPr lang="en-US" sz="1600" dirty="0"/>
              <a:t>. Stanford, CA: Stanford UP, 1989. Print.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/>
              <a:t>"Queer Theory." </a:t>
            </a:r>
            <a:r>
              <a:rPr lang="en-US" sz="1600" i="1" dirty="0"/>
              <a:t>Merriam-Webster</a:t>
            </a:r>
            <a:r>
              <a:rPr lang="en-US" sz="1600" dirty="0"/>
              <a:t>. Merriam-Webster, </a:t>
            </a:r>
            <a:r>
              <a:rPr lang="en-US" sz="1600" dirty="0" err="1"/>
              <a:t>n.d.</a:t>
            </a:r>
            <a:r>
              <a:rPr lang="en-US" sz="1600" dirty="0"/>
              <a:t> Web. 02 Apr. 2014</a:t>
            </a:r>
            <a:r>
              <a:rPr lang="en-US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Weinberg, Martin S., Colin J. Williams, and Douglas W. Pryor. </a:t>
            </a:r>
            <a:r>
              <a:rPr lang="en-US" sz="1600" i="1" dirty="0"/>
              <a:t>Dual Attraction: Understanding Bisexuality</a:t>
            </a:r>
            <a:r>
              <a:rPr lang="en-US" sz="1600" dirty="0"/>
              <a:t>. New York </a:t>
            </a:r>
            <a:r>
              <a:rPr lang="en-US" sz="1600" dirty="0" err="1"/>
              <a:t>U.a</a:t>
            </a:r>
            <a:r>
              <a:rPr lang="en-US" sz="1600" dirty="0"/>
              <a:t>.: Oxford Univ., 1994. Print.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889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46162" y="5475257"/>
            <a:ext cx="121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66"/>
                </a:solidFill>
              </a:rPr>
              <a:t>femme</a:t>
            </a:r>
            <a:endParaRPr lang="en-US" b="1" dirty="0">
              <a:solidFill>
                <a:srgbClr val="000066"/>
              </a:solidFill>
            </a:endParaRPr>
          </a:p>
        </p:txBody>
      </p:sp>
      <p:pic>
        <p:nvPicPr>
          <p:cNvPr id="1040" name="Picture 1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0" y="2145774"/>
            <a:ext cx="7468247" cy="333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091388" y="475376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</a:rPr>
              <a:t>intersex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2528" y="1524000"/>
            <a:ext cx="198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gay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48167" y="170866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homosexual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45890" y="195206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</a:rPr>
              <a:t>polysexual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67300" y="2321397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</a:rPr>
              <a:t>transgender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00" y="309580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faggot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64990" y="4343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D3C4A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butch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7D3C4A">
                  <a:lumMod val="60000"/>
                  <a:lumOff val="4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25656" y="5490646"/>
            <a:ext cx="198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02040"/>
                </a:solidFill>
                <a:effectLst/>
                <a:uLnTx/>
                <a:uFillTx/>
              </a:rPr>
              <a:t>transsexual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402040"/>
              </a:solidFill>
              <a:effectLst/>
              <a:uLnTx/>
              <a:uFillTx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67000" y="213673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</a:rPr>
              <a:t>androgynous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9345" y="1952065"/>
            <a:ext cx="9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d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yke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0760" y="2523930"/>
            <a:ext cx="1209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1A22A"/>
                </a:solidFill>
                <a:effectLst/>
                <a:uLnTx/>
                <a:uFillTx/>
              </a:rPr>
              <a:t>bisexual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41A22A"/>
              </a:solidFill>
              <a:effectLst/>
              <a:uLnTx/>
              <a:uFillTx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1413" y="3668353"/>
            <a:ext cx="1611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</a:rPr>
              <a:t>homoerotic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4862" y="4753763"/>
            <a:ext cx="141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</a:rPr>
              <a:t>pansexual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CC99"/>
              </a:solidFill>
              <a:effectLst/>
              <a:uLnTx/>
              <a:uFillTx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02644" y="5275202"/>
            <a:ext cx="1245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</a:rPr>
              <a:t>lesbian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538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a Heteronormative Culture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Sexuality as a “Big Issue”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Deviation from the norm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Heteronormativity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Social Stigmas</a:t>
            </a:r>
          </a:p>
          <a:p>
            <a:pPr lvl="2"/>
            <a:r>
              <a:rPr lang="en-US" dirty="0" smtClean="0"/>
              <a:t>Stereotypes of fixed identity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3493311" cy="232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2147888" cy="245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84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Misconceptions and Stereotypes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Archetypal Identities</a:t>
            </a:r>
          </a:p>
          <a:p>
            <a:pPr lvl="1"/>
            <a:r>
              <a:rPr lang="en-US" dirty="0" smtClean="0"/>
              <a:t>Gay Men </a:t>
            </a:r>
          </a:p>
          <a:p>
            <a:pPr lvl="2"/>
            <a:r>
              <a:rPr lang="en-US" dirty="0" smtClean="0"/>
              <a:t>Overly feminine</a:t>
            </a:r>
          </a:p>
          <a:p>
            <a:pPr lvl="1"/>
            <a:r>
              <a:rPr lang="en-US" dirty="0" smtClean="0"/>
              <a:t>Lesbians</a:t>
            </a:r>
            <a:endParaRPr lang="en-US" dirty="0"/>
          </a:p>
          <a:p>
            <a:pPr lvl="2"/>
            <a:r>
              <a:rPr lang="en-US" dirty="0"/>
              <a:t>Overly masculine</a:t>
            </a:r>
          </a:p>
          <a:p>
            <a:pPr lvl="2"/>
            <a:r>
              <a:rPr lang="en-US" dirty="0"/>
              <a:t>Double fetishism </a:t>
            </a:r>
            <a:endParaRPr lang="en-US" dirty="0" smtClean="0"/>
          </a:p>
          <a:p>
            <a:pPr lvl="1"/>
            <a:r>
              <a:rPr lang="en-US" dirty="0"/>
              <a:t>Bisexual</a:t>
            </a:r>
          </a:p>
          <a:p>
            <a:pPr lvl="2"/>
            <a:r>
              <a:rPr lang="en-US" dirty="0"/>
              <a:t>Stigmatized from both sides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527415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814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1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Beginnings of a Theory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sz="2400" b="1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Queer theory- </a:t>
            </a:r>
            <a:r>
              <a:rPr lang="en-US" sz="2400" dirty="0"/>
              <a:t>an approach to literary and cultural study that rejects traditional categories of gender and </a:t>
            </a:r>
            <a:r>
              <a:rPr lang="en-US" sz="2400" dirty="0" smtClean="0"/>
              <a:t>sexuality</a:t>
            </a:r>
            <a:endParaRPr lang="en-US" sz="2400" dirty="0"/>
          </a:p>
        </p:txBody>
      </p:sp>
      <p:pic>
        <p:nvPicPr>
          <p:cNvPr id="5" name="Picture 2" descr="P:\_drafts\DOD_2013\IMG\7332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3581399" cy="468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70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Canonization of the Queer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2200" dirty="0" smtClean="0"/>
          </a:p>
          <a:p>
            <a:r>
              <a:rPr lang="en-US" sz="2400" dirty="0" smtClean="0"/>
              <a:t>Merit of canonized queer works</a:t>
            </a:r>
          </a:p>
          <a:p>
            <a:pPr lvl="1"/>
            <a:r>
              <a:rPr lang="en-US" sz="2400" dirty="0" smtClean="0"/>
              <a:t>Sappho</a:t>
            </a:r>
          </a:p>
          <a:p>
            <a:pPr lvl="1"/>
            <a:r>
              <a:rPr lang="en-US" sz="2400" dirty="0" smtClean="0"/>
              <a:t>William Shakespeare</a:t>
            </a:r>
          </a:p>
          <a:p>
            <a:pPr lvl="1"/>
            <a:r>
              <a:rPr lang="en-US" sz="2400" dirty="0" smtClean="0"/>
              <a:t>Walt Whitman</a:t>
            </a:r>
          </a:p>
          <a:p>
            <a:pPr lvl="1"/>
            <a:r>
              <a:rPr lang="en-US" sz="2400" dirty="0" smtClean="0"/>
              <a:t>Oscar Wilde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638" y="1723701"/>
            <a:ext cx="1602351" cy="213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156" y="1828800"/>
            <a:ext cx="2138499" cy="172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64" y="4032029"/>
            <a:ext cx="1979300" cy="199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042" y="3733799"/>
            <a:ext cx="1632726" cy="258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67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Queer Works for All Orientations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2200" dirty="0" smtClean="0"/>
          </a:p>
          <a:p>
            <a:r>
              <a:rPr lang="en-US" sz="2200" dirty="0" smtClean="0"/>
              <a:t>Exposure to queer works</a:t>
            </a:r>
            <a:endParaRPr lang="en-US" sz="2000" dirty="0" smtClean="0"/>
          </a:p>
          <a:p>
            <a:pPr lvl="1"/>
            <a:r>
              <a:rPr lang="en-US" sz="2000" dirty="0" smtClean="0"/>
              <a:t>Socially acceptable means of discussion 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sz="2200" dirty="0" smtClean="0"/>
              <a:t>Reality of lifestyles </a:t>
            </a:r>
          </a:p>
          <a:p>
            <a:pPr lvl="1"/>
            <a:r>
              <a:rPr lang="en-US" sz="1900" dirty="0" smtClean="0"/>
              <a:t>Accurate portrayals of truths behind experiences</a:t>
            </a:r>
          </a:p>
          <a:p>
            <a:endParaRPr lang="en-US" sz="2200" dirty="0"/>
          </a:p>
          <a:p>
            <a:r>
              <a:rPr lang="en-US" sz="2200" dirty="0" smtClean="0"/>
              <a:t>Accessible for everyone</a:t>
            </a:r>
          </a:p>
          <a:p>
            <a:pPr lvl="1"/>
            <a:r>
              <a:rPr lang="en-US" sz="1900" dirty="0" smtClean="0"/>
              <a:t>Works for all audiences</a:t>
            </a:r>
          </a:p>
          <a:p>
            <a:pPr lvl="1"/>
            <a:r>
              <a:rPr lang="en-US" sz="1900" dirty="0" smtClean="0"/>
              <a:t>Universality and </a:t>
            </a:r>
            <a:r>
              <a:rPr lang="en-US" sz="1900" dirty="0" smtClean="0"/>
              <a:t>inclusion</a:t>
            </a:r>
            <a:endParaRPr lang="en-US" sz="1900" dirty="0" smtClean="0"/>
          </a:p>
          <a:p>
            <a:pPr lvl="1"/>
            <a:endParaRPr lang="en-US" sz="1900" dirty="0" smtClean="0"/>
          </a:p>
          <a:p>
            <a:pPr lvl="1"/>
            <a:endParaRPr lang="en-US" sz="1900" dirty="0" smtClean="0"/>
          </a:p>
          <a:p>
            <a:pPr lvl="1"/>
            <a:endParaRPr lang="en-US" sz="1900" dirty="0" smtClean="0"/>
          </a:p>
          <a:p>
            <a:pPr lvl="1"/>
            <a:endParaRPr lang="en-US" sz="2100" dirty="0" smtClean="0"/>
          </a:p>
          <a:p>
            <a:pPr lvl="1"/>
            <a:endParaRPr lang="en-US" sz="2100" dirty="0"/>
          </a:p>
        </p:txBody>
      </p:sp>
      <p:pic>
        <p:nvPicPr>
          <p:cNvPr id="5" name="Content Placeholder 4" descr="http://www.yalsa.ala.org/thehub/wp-content/uploads/2012/12/miseducation-of-cameron-post-emily-m-danforth-morris-se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99" y="1371600"/>
            <a:ext cx="3051002" cy="468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99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2177536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Questions or comments?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74832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Special 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Dr. David Gilcrest, PhD, Department of English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Dr. Casey Charles, PhD, Department of English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Dean </a:t>
            </a:r>
            <a:r>
              <a:rPr lang="en-US" sz="2400" dirty="0" err="1" smtClean="0"/>
              <a:t>McKusick</a:t>
            </a:r>
            <a:r>
              <a:rPr lang="en-US" sz="2400" dirty="0" smtClean="0"/>
              <a:t>, Laure </a:t>
            </a:r>
            <a:r>
              <a:rPr lang="en-US" sz="2400" dirty="0" err="1" smtClean="0"/>
              <a:t>Pengelly</a:t>
            </a:r>
            <a:r>
              <a:rPr lang="en-US" sz="2400" dirty="0"/>
              <a:t> </a:t>
            </a:r>
            <a:r>
              <a:rPr lang="en-US" sz="2400" dirty="0" smtClean="0"/>
              <a:t>Drake, Karen Kaley, and everyone at the Davidson Honors College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 The UMCUR staff and judges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9129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8587</TotalTime>
  <Words>213</Words>
  <Application>Microsoft Office PowerPoint</Application>
  <PresentationFormat>On-screen Show (4:3)</PresentationFormat>
  <Paragraphs>79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Civic</vt:lpstr>
      <vt:lpstr>Straightening Out Queer Stereotypes through Literature</vt:lpstr>
      <vt:lpstr>PowerPoint Presentation</vt:lpstr>
      <vt:lpstr>Evolution of a Heteronormative Culture </vt:lpstr>
      <vt:lpstr>Common Misconceptions and Stereotypes </vt:lpstr>
      <vt:lpstr>The Beginnings of a Theory </vt:lpstr>
      <vt:lpstr>Canonization of the Queer </vt:lpstr>
      <vt:lpstr>Queer Works for All Orientations</vt:lpstr>
      <vt:lpstr>PowerPoint Presentation</vt:lpstr>
      <vt:lpstr>A Special Thanks</vt:lpstr>
      <vt:lpstr>Works Cited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Straightening Out Queer Stereotypes through Fiction</dc:title>
  <dc:creator>Paige</dc:creator>
  <cp:lastModifiedBy>Paige</cp:lastModifiedBy>
  <cp:revision>66</cp:revision>
  <dcterms:created xsi:type="dcterms:W3CDTF">2014-03-18T02:00:20Z</dcterms:created>
  <dcterms:modified xsi:type="dcterms:W3CDTF">2014-04-08T01:10:53Z</dcterms:modified>
</cp:coreProperties>
</file>