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9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926DCE-6420-483E-8715-0889A4AA35F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804A84-41BF-4296-8F6A-742866EAE05A}" type="datetimeFigureOut">
              <a:rPr lang="en-US" smtClean="0"/>
              <a:t>4/7/2014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543800" cy="3810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 smtClean="0">
                <a:latin typeface="Arial Rounded MT Bold" pitchFamily="34" charset="0"/>
              </a:rPr>
              <a:t>Comparing Variations of Mood States in College Students Enrolled in Healthcare Professional Programs</a:t>
            </a:r>
            <a:r>
              <a:rPr lang="en-US" altLang="en-US" sz="4000" dirty="0">
                <a:latin typeface="Arial Rounded MT Bold" pitchFamily="34" charset="0"/>
              </a:rPr>
              <a:t/>
            </a:r>
            <a:br>
              <a:rPr lang="en-US" altLang="en-US" sz="4000" dirty="0">
                <a:latin typeface="Arial Rounded MT Bold" pitchFamily="34" charset="0"/>
              </a:rPr>
            </a:br>
            <a:r>
              <a:rPr lang="en-US" altLang="en-US" sz="4000" dirty="0" smtClean="0">
                <a:latin typeface="Arial Rounded MT Bold" pitchFamily="34" charset="0"/>
              </a:rPr>
              <a:t/>
            </a:r>
            <a:br>
              <a:rPr lang="en-US" altLang="en-US" sz="4000" dirty="0" smtClean="0">
                <a:latin typeface="Arial Rounded MT Bold" pitchFamily="34" charset="0"/>
              </a:rPr>
            </a:b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6461760" cy="1066800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altLang="en-US" sz="5400" b="1" dirty="0"/>
          </a:p>
          <a:p>
            <a:pPr algn="ctr"/>
            <a:r>
              <a:rPr lang="en-US" altLang="en-US" sz="2900" b="1" dirty="0" smtClean="0">
                <a:latin typeface="Arial Rounded MT Bold" pitchFamily="34" charset="0"/>
              </a:rPr>
              <a:t>Erika </a:t>
            </a:r>
            <a:r>
              <a:rPr lang="en-US" altLang="en-US" sz="2900" b="1" dirty="0" err="1">
                <a:latin typeface="Arial Rounded MT Bold" pitchFamily="34" charset="0"/>
              </a:rPr>
              <a:t>Berens</a:t>
            </a:r>
            <a:r>
              <a:rPr lang="en-US" altLang="en-US" sz="2900" b="1" dirty="0">
                <a:latin typeface="Arial Rounded MT Bold" pitchFamily="34" charset="0"/>
              </a:rPr>
              <a:t> Senior Athletic Training Student </a:t>
            </a:r>
          </a:p>
          <a:p>
            <a:pPr algn="ctr"/>
            <a:r>
              <a:rPr lang="en-US" altLang="en-US" sz="2900" b="1" dirty="0">
                <a:latin typeface="Arial Rounded MT Bold" pitchFamily="34" charset="0"/>
              </a:rPr>
              <a:t>Valerie Moody, PhD, ATC, LAT, CSCS, WEMT-B</a:t>
            </a:r>
          </a:p>
          <a:p>
            <a:pPr algn="ctr">
              <a:spcBef>
                <a:spcPct val="10000"/>
              </a:spcBef>
            </a:pPr>
            <a:r>
              <a:rPr lang="en-US" altLang="en-US" sz="2900" b="1" dirty="0">
                <a:latin typeface="Arial Rounded MT Bold" pitchFamily="34" charset="0"/>
              </a:rPr>
              <a:t>The University of Montana, Missoula, Montana, U. S. A.</a:t>
            </a:r>
          </a:p>
          <a:p>
            <a:endParaRPr lang="en-US" sz="2900" dirty="0">
              <a:latin typeface="Arial Rounded MT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50" y="5410200"/>
            <a:ext cx="44628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Methods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  <a:defRPr/>
            </a:pPr>
            <a:r>
              <a:rPr lang="en-US" sz="2400" u="sng" dirty="0">
                <a:latin typeface="Arial Rounded MT Bold" pitchFamily="34" charset="0"/>
                <a:cs typeface="Arial" pitchFamily="34" charset="0"/>
              </a:rPr>
              <a:t>Participants:</a:t>
            </a:r>
          </a:p>
          <a:p>
            <a:pPr marL="114300" indent="0">
              <a:buNone/>
              <a:defRPr/>
            </a:pPr>
            <a:r>
              <a:rPr lang="en-US" sz="2400" dirty="0">
                <a:latin typeface="Arial Rounded MT Bold" pitchFamily="34" charset="0"/>
              </a:rPr>
              <a:t>A convenience sampling strategy was used to recruit students currently taking classes in the athletic training program, nursing program, and community health program on campus at UM. </a:t>
            </a:r>
          </a:p>
          <a:p>
            <a:pPr lvl="1" indent="-342900">
              <a:defRPr/>
            </a:pPr>
            <a:r>
              <a:rPr lang="en-US" dirty="0">
                <a:latin typeface="Arial Rounded MT Bold" pitchFamily="34" charset="0"/>
              </a:rPr>
              <a:t>20 Athletic Training Students</a:t>
            </a:r>
          </a:p>
          <a:p>
            <a:pPr lvl="1" indent="-342900">
              <a:defRPr/>
            </a:pPr>
            <a:r>
              <a:rPr lang="en-US" dirty="0" smtClean="0">
                <a:latin typeface="Arial Rounded MT Bold" pitchFamily="34" charset="0"/>
              </a:rPr>
              <a:t>5 </a:t>
            </a:r>
            <a:r>
              <a:rPr lang="en-US" dirty="0">
                <a:latin typeface="Arial Rounded MT Bold" pitchFamily="34" charset="0"/>
              </a:rPr>
              <a:t>Nursing Students</a:t>
            </a:r>
          </a:p>
          <a:p>
            <a:pPr lvl="1" indent="-342900">
              <a:defRPr/>
            </a:pPr>
            <a:r>
              <a:rPr lang="en-US" dirty="0">
                <a:latin typeface="Arial Rounded MT Bold" pitchFamily="34" charset="0"/>
              </a:rPr>
              <a:t>26 Community Health Student</a:t>
            </a:r>
          </a:p>
          <a:p>
            <a:pPr lvl="1" indent="-342900">
              <a:defRPr/>
            </a:pPr>
            <a:r>
              <a:rPr lang="en-US" dirty="0">
                <a:latin typeface="Arial Rounded MT Bold" pitchFamily="34" charset="0"/>
              </a:rPr>
              <a:t>Students age ranged from age 18 to 30</a:t>
            </a:r>
            <a:endParaRPr lang="en-US" b="1" dirty="0">
              <a:latin typeface="Arial Rounded MT Bold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What is POMS?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latin typeface="Arial Rounded MT Bold" pitchFamily="34" charset="0"/>
              </a:rPr>
              <a:t>The POMS measures scores along 6 mood states: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latin typeface="Arial Rounded MT Bold" pitchFamily="34" charset="0"/>
              </a:rPr>
              <a:t>Tension-anxiety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latin typeface="Arial Rounded MT Bold" pitchFamily="34" charset="0"/>
              </a:rPr>
              <a:t>Depression-dejection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latin typeface="Arial Rounded MT Bold" pitchFamily="34" charset="0"/>
              </a:rPr>
              <a:t>Anger-hostility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latin typeface="Arial Rounded MT Bold" pitchFamily="34" charset="0"/>
              </a:rPr>
              <a:t>Fatigue-inertia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latin typeface="Arial Rounded MT Bold" pitchFamily="34" charset="0"/>
              </a:rPr>
              <a:t>Confusion-bewilderment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latin typeface="Arial Rounded MT Bold" pitchFamily="34" charset="0"/>
              </a:rPr>
              <a:t>Vigor-activity</a:t>
            </a:r>
          </a:p>
          <a:p>
            <a:pPr marL="132588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="1" dirty="0">
                <a:latin typeface="Arial Rounded MT Bold" pitchFamily="34" charset="0"/>
              </a:rPr>
              <a:t>Total Mood Disturbance Score calculated</a:t>
            </a:r>
          </a:p>
          <a:p>
            <a:pPr marL="132588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="1" dirty="0" smtClean="0">
                <a:latin typeface="Arial Rounded MT Bold" pitchFamily="34" charset="0"/>
              </a:rPr>
              <a:t>Students answered </a:t>
            </a:r>
            <a:r>
              <a:rPr lang="en-US" sz="2800" b="1" dirty="0">
                <a:latin typeface="Arial Rounded MT Bold" pitchFamily="34" charset="0"/>
              </a:rPr>
              <a:t>questions based on how they were feeling at that moment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Mood States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dirty="0" smtClean="0">
                <a:latin typeface="Arial Rounded MT Bold" pitchFamily="34" charset="0"/>
              </a:rPr>
              <a:t>Tension-Anxiety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Tense</a:t>
            </a:r>
          </a:p>
          <a:p>
            <a:r>
              <a:rPr lang="en-US" dirty="0" smtClean="0">
                <a:latin typeface="Arial Rounded MT Bold" pitchFamily="34" charset="0"/>
              </a:rPr>
              <a:t>On Edge</a:t>
            </a:r>
          </a:p>
          <a:p>
            <a:r>
              <a:rPr lang="en-US" dirty="0" smtClean="0">
                <a:latin typeface="Arial Rounded MT Bold" pitchFamily="34" charset="0"/>
              </a:rPr>
              <a:t>Shaky </a:t>
            </a:r>
          </a:p>
          <a:p>
            <a:r>
              <a:rPr lang="en-US" dirty="0" smtClean="0">
                <a:latin typeface="Arial Rounded MT Bold" pitchFamily="34" charset="0"/>
              </a:rPr>
              <a:t>Restlessness</a:t>
            </a:r>
          </a:p>
          <a:p>
            <a:endParaRPr lang="en-US" dirty="0">
              <a:latin typeface="Arial Rounded MT Bold" pitchFamily="34" charset="0"/>
            </a:endParaRPr>
          </a:p>
          <a:p>
            <a:pPr marL="114300" indent="0"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dirty="0" smtClean="0">
                <a:latin typeface="Arial Rounded MT Bold" pitchFamily="34" charset="0"/>
              </a:rPr>
              <a:t>Depression-Dejection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Hopeless</a:t>
            </a:r>
          </a:p>
          <a:p>
            <a:r>
              <a:rPr lang="en-US" dirty="0" smtClean="0">
                <a:latin typeface="Arial Rounded MT Bold" pitchFamily="34" charset="0"/>
              </a:rPr>
              <a:t>Blue </a:t>
            </a:r>
          </a:p>
          <a:p>
            <a:r>
              <a:rPr lang="en-US" dirty="0" smtClean="0">
                <a:latin typeface="Arial Rounded MT Bold" pitchFamily="34" charset="0"/>
              </a:rPr>
              <a:t>Lonely</a:t>
            </a:r>
          </a:p>
          <a:p>
            <a:r>
              <a:rPr lang="en-US" dirty="0" smtClean="0">
                <a:latin typeface="Arial Rounded MT Bold" pitchFamily="34" charset="0"/>
              </a:rPr>
              <a:t>Unworthy</a:t>
            </a:r>
          </a:p>
          <a:p>
            <a:r>
              <a:rPr lang="en-US" dirty="0" smtClean="0">
                <a:latin typeface="Arial Rounded MT Bold" pitchFamily="34" charset="0"/>
              </a:rPr>
              <a:t>Unhappy</a:t>
            </a:r>
          </a:p>
          <a:p>
            <a:r>
              <a:rPr lang="en-US" dirty="0" smtClean="0">
                <a:latin typeface="Arial Rounded MT Bold" pitchFamily="34" charset="0"/>
              </a:rPr>
              <a:t>Worthlessness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72025"/>
            <a:ext cx="22002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Mood States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dirty="0" smtClean="0">
                <a:latin typeface="Arial Rounded MT Bold" pitchFamily="34" charset="0"/>
              </a:rPr>
              <a:t>Anger-Hostility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Angry</a:t>
            </a:r>
          </a:p>
          <a:p>
            <a:r>
              <a:rPr lang="en-US" dirty="0" smtClean="0">
                <a:latin typeface="Arial Rounded MT Bold" pitchFamily="34" charset="0"/>
              </a:rPr>
              <a:t>Mad</a:t>
            </a:r>
          </a:p>
          <a:p>
            <a:r>
              <a:rPr lang="en-US" dirty="0" smtClean="0">
                <a:latin typeface="Arial Rounded MT Bold" pitchFamily="34" charset="0"/>
              </a:rPr>
              <a:t>Furious</a:t>
            </a:r>
          </a:p>
          <a:p>
            <a:r>
              <a:rPr lang="en-US" dirty="0" smtClean="0">
                <a:latin typeface="Arial Rounded MT Bold" pitchFamily="34" charset="0"/>
              </a:rPr>
              <a:t>Ready to Fight</a:t>
            </a:r>
            <a:endParaRPr lang="en-US" dirty="0">
              <a:latin typeface="Arial Rounded MT Bold" pitchFamily="34" charset="0"/>
            </a:endParaRPr>
          </a:p>
          <a:p>
            <a:pPr marL="114300" indent="0"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sz="2400" dirty="0" smtClean="0">
                <a:latin typeface="Arial Rounded MT Bold" pitchFamily="34" charset="0"/>
              </a:rPr>
              <a:t>Vigor-Activity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Energetic</a:t>
            </a:r>
          </a:p>
          <a:p>
            <a:r>
              <a:rPr lang="en-US" dirty="0" smtClean="0">
                <a:latin typeface="Arial Rounded MT Bold" pitchFamily="34" charset="0"/>
              </a:rPr>
              <a:t>Cheerful </a:t>
            </a:r>
          </a:p>
          <a:p>
            <a:r>
              <a:rPr lang="en-US" dirty="0" smtClean="0">
                <a:latin typeface="Arial Rounded MT Bold" pitchFamily="34" charset="0"/>
              </a:rPr>
              <a:t>Alert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1828800" cy="199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437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1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Mood States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400" dirty="0" smtClean="0">
                <a:latin typeface="Arial Rounded MT Bold" pitchFamily="34" charset="0"/>
              </a:rPr>
              <a:t>Fatigue-Inertia 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Tired</a:t>
            </a:r>
          </a:p>
          <a:p>
            <a:r>
              <a:rPr lang="en-US" dirty="0" smtClean="0">
                <a:latin typeface="Arial Rounded MT Bold" pitchFamily="34" charset="0"/>
              </a:rPr>
              <a:t>Fatigued</a:t>
            </a:r>
          </a:p>
          <a:p>
            <a:r>
              <a:rPr lang="en-US" dirty="0" smtClean="0">
                <a:latin typeface="Arial Rounded MT Bold" pitchFamily="34" charset="0"/>
              </a:rPr>
              <a:t>Lethargic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535113"/>
            <a:ext cx="3962400" cy="639762"/>
          </a:xfrm>
        </p:spPr>
        <p:txBody>
          <a:bodyPr/>
          <a:lstStyle/>
          <a:p>
            <a:r>
              <a:rPr lang="en-US" sz="2400" dirty="0" smtClean="0">
                <a:latin typeface="Arial Rounded MT Bold" pitchFamily="34" charset="0"/>
              </a:rPr>
              <a:t>Confusion-Bewilderment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Very Puzzled</a:t>
            </a:r>
          </a:p>
          <a:p>
            <a:r>
              <a:rPr lang="en-US" dirty="0" smtClean="0">
                <a:latin typeface="Arial Rounded MT Bold" pitchFamily="34" charset="0"/>
              </a:rPr>
              <a:t>Dumbstruck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1447800" cy="161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10" y="3962400"/>
            <a:ext cx="1645474" cy="16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Clinical Use of POMS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 Rounded MT Bold" pitchFamily="34" charset="0"/>
              </a:rPr>
              <a:t>POMS was first used for </a:t>
            </a:r>
          </a:p>
          <a:p>
            <a:pPr lvl="1"/>
            <a:r>
              <a:rPr lang="en-US" sz="3200" dirty="0">
                <a:latin typeface="Arial Rounded MT Bold" pitchFamily="34" charset="0"/>
              </a:rPr>
              <a:t>Brief psychotherapy</a:t>
            </a:r>
          </a:p>
          <a:p>
            <a:pPr lvl="1"/>
            <a:r>
              <a:rPr lang="en-US" sz="3200" dirty="0">
                <a:latin typeface="Arial Rounded MT Bold" pitchFamily="34" charset="0"/>
              </a:rPr>
              <a:t>Controlled outpatient drug trials</a:t>
            </a:r>
          </a:p>
          <a:p>
            <a:pPr lvl="1"/>
            <a:r>
              <a:rPr lang="en-US" sz="3200" dirty="0">
                <a:latin typeface="Arial Rounded MT Bold" pitchFamily="34" charset="0"/>
              </a:rPr>
              <a:t>Studies of emotion-inducing conditions</a:t>
            </a:r>
          </a:p>
          <a:p>
            <a:r>
              <a:rPr lang="en-US" sz="3200" dirty="0">
                <a:latin typeface="Arial Rounded MT Bold" pitchFamily="34" charset="0"/>
              </a:rPr>
              <a:t>POMS has been used in a variety of settings</a:t>
            </a:r>
          </a:p>
          <a:p>
            <a:r>
              <a:rPr lang="en-US" sz="3200" dirty="0" smtClean="0">
                <a:latin typeface="Arial Rounded MT Bold" pitchFamily="34" charset="0"/>
              </a:rPr>
              <a:t>Validity </a:t>
            </a:r>
            <a:r>
              <a:rPr lang="en-US" sz="3200" dirty="0">
                <a:latin typeface="Arial Rounded MT Bold" pitchFamily="34" charset="0"/>
              </a:rPr>
              <a:t>well established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Data Analysis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Mean </a:t>
            </a:r>
            <a:r>
              <a:rPr lang="en-US" sz="2400" dirty="0">
                <a:latin typeface="Arial Rounded MT Bold" pitchFamily="34" charset="0"/>
              </a:rPr>
              <a:t>scores over the three time points for each factor </a:t>
            </a:r>
            <a:r>
              <a:rPr lang="en-US" sz="2400" dirty="0" smtClean="0">
                <a:latin typeface="Arial Rounded MT Bold" pitchFamily="34" charset="0"/>
              </a:rPr>
              <a:t>were calculated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3124200"/>
            <a:ext cx="35353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Results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78388"/>
            <a:ext cx="431032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3" y="1235868"/>
            <a:ext cx="4907173" cy="27098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Results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79045" cy="263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03914"/>
            <a:ext cx="471659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0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Results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2822"/>
            <a:ext cx="3733800" cy="251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1" y="3886200"/>
            <a:ext cx="3842938" cy="262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Disclosure Statement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 Rounded MT Bold" pitchFamily="34" charset="0"/>
              </a:rPr>
              <a:t>We do not have a vested interest in the topic/research we are about to present.</a:t>
            </a:r>
          </a:p>
          <a:p>
            <a:r>
              <a:rPr lang="en-US" sz="2400" b="1" dirty="0">
                <a:latin typeface="Arial Rounded MT Bold" pitchFamily="34" charset="0"/>
              </a:rPr>
              <a:t>We would like to acknowledge the Davidson Honors College at the University of Montana for funding this research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Results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08" y="2031321"/>
            <a:ext cx="6175783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Results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 Rounded MT Bold" pitchFamily="34" charset="0"/>
              </a:rPr>
              <a:t>Mean scores over the three time points for each factor reflect an </a:t>
            </a:r>
            <a:r>
              <a:rPr lang="en-US" sz="2400" dirty="0" smtClean="0">
                <a:latin typeface="Arial Rounded MT Bold" pitchFamily="34" charset="0"/>
              </a:rPr>
              <a:t>increase in all three subject groups in: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 tension-anxiety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depression-dejection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anger-hostility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fatigue-inertia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confusion-bewilderment 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total mood disturbance </a:t>
            </a:r>
            <a:endParaRPr lang="en-US" dirty="0" smtClean="0">
              <a:latin typeface="Arial Rounded MT Bold" pitchFamily="34" charset="0"/>
            </a:endParaRPr>
          </a:p>
          <a:p>
            <a:pPr marL="411480" lvl="1" indent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As </a:t>
            </a:r>
            <a:r>
              <a:rPr lang="en-US" sz="2400" dirty="0">
                <a:latin typeface="Arial Rounded MT Bold" pitchFamily="34" charset="0"/>
              </a:rPr>
              <a:t>the semester progressed, vigor-activity scores decreased for all students regardless of their program.</a:t>
            </a:r>
            <a:endParaRPr lang="en-US" altLang="en-US" sz="2400" dirty="0">
              <a:latin typeface="Arial Rounded MT Bold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Discussion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buFontTx/>
              <a:buChar char="•"/>
            </a:pPr>
            <a:r>
              <a:rPr lang="en-US" altLang="en-US" sz="2400" dirty="0">
                <a:latin typeface="Arial Rounded MT Bold" pitchFamily="34" charset="0"/>
              </a:rPr>
              <a:t>Our findings showed that the type of program does not play a role in the amount of mood disturbance students experience over the course of the semester.</a:t>
            </a:r>
          </a:p>
          <a:p>
            <a:pPr marL="457200" indent="-457200" eaLnBrk="0" hangingPunct="0">
              <a:buFontTx/>
              <a:buChar char="•"/>
            </a:pPr>
            <a:r>
              <a:rPr lang="en-US" altLang="en-US" sz="2400" dirty="0">
                <a:latin typeface="Arial Rounded MT Bold" pitchFamily="34" charset="0"/>
              </a:rPr>
              <a:t>Results indicate that all students, regardless of  their program, display a positive trend in total mood  disturbance over the course of the semester.</a:t>
            </a:r>
          </a:p>
          <a:p>
            <a:pPr marL="457200" indent="-457200">
              <a:buFontTx/>
              <a:buChar char="•"/>
            </a:pPr>
            <a:r>
              <a:rPr lang="en-US" altLang="en-US" sz="2400" dirty="0">
                <a:latin typeface="Arial Rounded MT Bold" pitchFamily="34" charset="0"/>
              </a:rPr>
              <a:t>It is reasonable to deduce that balancing school, clinical hours, work and family is a common stressor for all college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Conclusion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 Rounded MT Bold" pitchFamily="34" charset="0"/>
              </a:rPr>
              <a:t>College is a stressful time for all students and levels of stress may vary greatly depending on various factors. 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Whether </a:t>
            </a:r>
            <a:r>
              <a:rPr lang="en-US" sz="2400" dirty="0">
                <a:latin typeface="Arial Rounded MT Bold" pitchFamily="34" charset="0"/>
              </a:rPr>
              <a:t>students have jobs, clinical hours or a family outside of a full class load, they must find a balance in order to be successful. </a:t>
            </a:r>
            <a:endParaRPr lang="en-US" sz="2400" dirty="0" smtClean="0"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Conclusion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 Rounded MT Bold" pitchFamily="34" charset="0"/>
              </a:rPr>
              <a:t>Having the knowledge of when the most stressful times in the semester are can help aid students in taking necessary steps to mitigate stress. </a:t>
            </a:r>
          </a:p>
          <a:p>
            <a:r>
              <a:rPr lang="en-US" sz="2400" dirty="0">
                <a:latin typeface="Arial Rounded MT Bold" pitchFamily="34" charset="0"/>
              </a:rPr>
              <a:t>Professors can use this information to help students cope with their mood disturbance by implementing open door policies and open lines of communication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33950"/>
            <a:ext cx="23622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05375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Recommendations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800600"/>
          </a:xfrm>
        </p:spPr>
        <p:txBody>
          <a:bodyPr/>
          <a:lstStyle/>
          <a:p>
            <a:r>
              <a:rPr lang="en-US" sz="2800" dirty="0">
                <a:latin typeface="Arial Rounded MT Bold" pitchFamily="34" charset="0"/>
              </a:rPr>
              <a:t>Help </a:t>
            </a:r>
            <a:r>
              <a:rPr lang="en-US" sz="2800" dirty="0" smtClean="0">
                <a:latin typeface="Arial Rounded MT Bold" pitchFamily="34" charset="0"/>
              </a:rPr>
              <a:t>students </a:t>
            </a:r>
            <a:r>
              <a:rPr lang="en-US" sz="2800" dirty="0">
                <a:latin typeface="Arial Rounded MT Bold" pitchFamily="34" charset="0"/>
              </a:rPr>
              <a:t>focus on time management and study </a:t>
            </a:r>
            <a:r>
              <a:rPr lang="en-US" sz="2800" dirty="0" smtClean="0">
                <a:latin typeface="Arial Rounded MT Bold" pitchFamily="34" charset="0"/>
              </a:rPr>
              <a:t>skills</a:t>
            </a:r>
          </a:p>
          <a:p>
            <a:r>
              <a:rPr lang="en-US" sz="2800" dirty="0" smtClean="0">
                <a:latin typeface="Arial Rounded MT Bold" pitchFamily="34" charset="0"/>
              </a:rPr>
              <a:t>Plan regular activities within the curriculum</a:t>
            </a:r>
            <a:endParaRPr lang="en-US" sz="2800" dirty="0">
              <a:latin typeface="Arial Rounded MT Bold" pitchFamily="34" charset="0"/>
            </a:endParaRPr>
          </a:p>
          <a:p>
            <a:r>
              <a:rPr lang="en-US" sz="2800" dirty="0">
                <a:latin typeface="Arial Rounded MT Bold" pitchFamily="34" charset="0"/>
              </a:rPr>
              <a:t>Provide adequate support </a:t>
            </a: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Open </a:t>
            </a:r>
            <a:r>
              <a:rPr lang="en-US" sz="2400" dirty="0">
                <a:latin typeface="Arial Rounded MT Bold" pitchFamily="34" charset="0"/>
              </a:rPr>
              <a:t>door policy</a:t>
            </a:r>
          </a:p>
          <a:p>
            <a:pPr lvl="1"/>
            <a:r>
              <a:rPr lang="en-US" sz="2400" dirty="0">
                <a:latin typeface="Arial Rounded MT Bold" pitchFamily="34" charset="0"/>
              </a:rPr>
              <a:t>Check in with </a:t>
            </a:r>
            <a:r>
              <a:rPr lang="en-US" sz="2400" dirty="0" smtClean="0">
                <a:latin typeface="Arial Rounded MT Bold" pitchFamily="34" charset="0"/>
              </a:rPr>
              <a:t>students </a:t>
            </a:r>
            <a:r>
              <a:rPr lang="en-US" sz="2400" dirty="0">
                <a:latin typeface="Arial Rounded MT Bold" pitchFamily="34" charset="0"/>
              </a:rPr>
              <a:t>on a regular basis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3225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Limitations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Small sample size</a:t>
            </a:r>
          </a:p>
          <a:p>
            <a:r>
              <a:rPr lang="en-US" dirty="0" smtClean="0">
                <a:latin typeface="Arial Rounded MT Bold" pitchFamily="34" charset="0"/>
              </a:rPr>
              <a:t>Outliers present  within each sample group</a:t>
            </a:r>
          </a:p>
          <a:p>
            <a:r>
              <a:rPr lang="en-US" dirty="0" smtClean="0">
                <a:latin typeface="Arial Rounded MT Bold" pitchFamily="34" charset="0"/>
              </a:rPr>
              <a:t>Difficult to recruit students outside the Athletic Training program</a:t>
            </a:r>
          </a:p>
          <a:p>
            <a:r>
              <a:rPr lang="en-US" dirty="0">
                <a:latin typeface="Arial Rounded MT Bold" pitchFamily="34" charset="0"/>
              </a:rPr>
              <a:t>Limited generalizability (one school included)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3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Future Research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itchFamily="34" charset="0"/>
              </a:rPr>
              <a:t>Continue to collect more data on a larger sample</a:t>
            </a:r>
          </a:p>
          <a:p>
            <a:r>
              <a:rPr lang="en-US" dirty="0">
                <a:latin typeface="Arial Rounded MT Bold" pitchFamily="34" charset="0"/>
              </a:rPr>
              <a:t>Identify and explore sources of change/fluctuation in mood states</a:t>
            </a:r>
          </a:p>
          <a:p>
            <a:r>
              <a:rPr lang="en-US" dirty="0" smtClean="0">
                <a:latin typeface="Arial Rounded MT Bold" pitchFamily="34" charset="0"/>
              </a:rPr>
              <a:t>Incorporate programs outside of The University of Montana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72543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References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Rich, VJ. Clinical instructors’ and athletic training students’ perceptions of teachable moments in a clinical education setting. </a:t>
            </a:r>
            <a:r>
              <a:rPr lang="en-US" i="1" dirty="0"/>
              <a:t>J of </a:t>
            </a:r>
            <a:r>
              <a:rPr lang="en-US" i="1" dirty="0" err="1"/>
              <a:t>Athl</a:t>
            </a:r>
            <a:r>
              <a:rPr lang="en-US" i="1" dirty="0"/>
              <a:t> Train</a:t>
            </a:r>
            <a:r>
              <a:rPr lang="en-US" dirty="0"/>
              <a:t>. 2009;44(3):294-303.</a:t>
            </a:r>
          </a:p>
          <a:p>
            <a:pPr lvl="0"/>
            <a:r>
              <a:rPr lang="en-US" dirty="0"/>
              <a:t>Reed, S, </a:t>
            </a:r>
            <a:r>
              <a:rPr lang="en-US" dirty="0" err="1"/>
              <a:t>Giacobbi</a:t>
            </a:r>
            <a:r>
              <a:rPr lang="en-US" dirty="0"/>
              <a:t>, PR. The stress and coping responses of certified graduate athletic training students. </a:t>
            </a:r>
            <a:r>
              <a:rPr lang="en-US" i="1" dirty="0"/>
              <a:t>J of </a:t>
            </a:r>
            <a:r>
              <a:rPr lang="en-US" i="1" dirty="0" err="1"/>
              <a:t>Athl</a:t>
            </a:r>
            <a:r>
              <a:rPr lang="en-US" i="1" dirty="0"/>
              <a:t> Train</a:t>
            </a:r>
            <a:r>
              <a:rPr lang="en-US" dirty="0"/>
              <a:t>. 2004; 39(3): 193-200.</a:t>
            </a:r>
          </a:p>
          <a:p>
            <a:pPr lvl="0"/>
            <a:r>
              <a:rPr lang="en-US" dirty="0"/>
              <a:t>Bellini, LM, Shea, JA. Mood change and empathy decline persist during three years of internal medicine training. </a:t>
            </a:r>
            <a:r>
              <a:rPr lang="en-US" i="1" dirty="0"/>
              <a:t>Academic Medicine</a:t>
            </a:r>
            <a:r>
              <a:rPr lang="en-US" dirty="0"/>
              <a:t>. 2005; 80(2): 164-167.</a:t>
            </a:r>
          </a:p>
          <a:p>
            <a:pPr lvl="0"/>
            <a:r>
              <a:rPr lang="en-US" dirty="0"/>
              <a:t>Bellini, LM, </a:t>
            </a:r>
            <a:r>
              <a:rPr lang="en-US" dirty="0" err="1"/>
              <a:t>Baime</a:t>
            </a:r>
            <a:r>
              <a:rPr lang="en-US" dirty="0"/>
              <a:t>, M, Shea, JA. Variation of mood and empathy during internship. </a:t>
            </a:r>
            <a:r>
              <a:rPr lang="en-US" i="1" dirty="0"/>
              <a:t>JAMA</a:t>
            </a:r>
            <a:r>
              <a:rPr lang="en-US" dirty="0"/>
              <a:t>. 2002; 287(23): 3143-3146.</a:t>
            </a:r>
          </a:p>
          <a:p>
            <a:pPr lvl="0"/>
            <a:r>
              <a:rPr lang="en-US" dirty="0" err="1"/>
              <a:t>Stilger</a:t>
            </a:r>
            <a:r>
              <a:rPr lang="en-US" dirty="0"/>
              <a:t>, VC, </a:t>
            </a:r>
            <a:r>
              <a:rPr lang="en-US" dirty="0" err="1"/>
              <a:t>Etzel</a:t>
            </a:r>
            <a:r>
              <a:rPr lang="en-US" dirty="0"/>
              <a:t>, EF, Lantz, CD. Life stress sources and symptoms of collegiate student athletic trainers over the course of an academic year. </a:t>
            </a:r>
            <a:r>
              <a:rPr lang="en-US" i="1" dirty="0"/>
              <a:t>J </a:t>
            </a:r>
            <a:r>
              <a:rPr lang="en-US" i="1" dirty="0" err="1"/>
              <a:t>Athl</a:t>
            </a:r>
            <a:r>
              <a:rPr lang="en-US" i="1" dirty="0"/>
              <a:t> Train</a:t>
            </a:r>
            <a:r>
              <a:rPr lang="en-US" dirty="0"/>
              <a:t>. 2001; 36(4): 401-407.</a:t>
            </a:r>
          </a:p>
          <a:p>
            <a:pPr lvl="0"/>
            <a:r>
              <a:rPr lang="en-US" dirty="0"/>
              <a:t>Unruh, S, Long, D, Rudy, J. Alcohol </a:t>
            </a:r>
            <a:r>
              <a:rPr lang="en-US" dirty="0" err="1"/>
              <a:t>comsumption</a:t>
            </a:r>
            <a:r>
              <a:rPr lang="en-US" dirty="0"/>
              <a:t> behaviors among athletic training students at accredited athletic training education programs in the mid-</a:t>
            </a:r>
            <a:r>
              <a:rPr lang="en-US" dirty="0" err="1"/>
              <a:t>america</a:t>
            </a:r>
            <a:r>
              <a:rPr lang="en-US" dirty="0"/>
              <a:t> athletic trainers’ association. J </a:t>
            </a:r>
            <a:r>
              <a:rPr lang="en-US" dirty="0" err="1"/>
              <a:t>Athl</a:t>
            </a:r>
            <a:r>
              <a:rPr lang="en-US" dirty="0"/>
              <a:t> Train. 2006; 41(4): 435-440.</a:t>
            </a:r>
          </a:p>
          <a:p>
            <a:pPr lvl="0"/>
            <a:r>
              <a:rPr lang="en-US" dirty="0"/>
              <a:t>Ross SE, </a:t>
            </a:r>
            <a:r>
              <a:rPr lang="en-US" dirty="0" err="1"/>
              <a:t>Niebling</a:t>
            </a:r>
            <a:r>
              <a:rPr lang="en-US" dirty="0"/>
              <a:t> BC, </a:t>
            </a:r>
            <a:r>
              <a:rPr lang="en-US" dirty="0" err="1"/>
              <a:t>Heckert</a:t>
            </a:r>
            <a:r>
              <a:rPr lang="en-US" dirty="0"/>
              <a:t> TM. Sources of Stress Among College </a:t>
            </a:r>
            <a:r>
              <a:rPr lang="en-US" dirty="0" err="1"/>
              <a:t>Students.College</a:t>
            </a:r>
            <a:r>
              <a:rPr lang="en-US" dirty="0"/>
              <a:t> Student Journal.1999;(2):1-6.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Thank You!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4" y="1534886"/>
            <a:ext cx="4943474" cy="49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itchFamily="34" charset="0"/>
              </a:rPr>
              <a:t>Overview of Presentation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itchFamily="34" charset="0"/>
              </a:rPr>
              <a:t>Objective of presentation</a:t>
            </a:r>
          </a:p>
          <a:p>
            <a:r>
              <a:rPr lang="en-US" dirty="0">
                <a:latin typeface="Arial Rounded MT Bold" pitchFamily="34" charset="0"/>
              </a:rPr>
              <a:t>Background</a:t>
            </a:r>
          </a:p>
          <a:p>
            <a:r>
              <a:rPr lang="en-US" dirty="0">
                <a:latin typeface="Arial Rounded MT Bold" pitchFamily="34" charset="0"/>
              </a:rPr>
              <a:t>Purpose</a:t>
            </a:r>
          </a:p>
          <a:p>
            <a:r>
              <a:rPr lang="en-US" dirty="0">
                <a:latin typeface="Arial Rounded MT Bold" pitchFamily="34" charset="0"/>
              </a:rPr>
              <a:t>Method</a:t>
            </a:r>
          </a:p>
          <a:p>
            <a:r>
              <a:rPr lang="en-US" dirty="0">
                <a:latin typeface="Arial Rounded MT Bold" pitchFamily="34" charset="0"/>
              </a:rPr>
              <a:t>Results</a:t>
            </a:r>
          </a:p>
          <a:p>
            <a:r>
              <a:rPr lang="en-US" dirty="0" smtClean="0">
                <a:latin typeface="Arial Rounded MT Bold" pitchFamily="34" charset="0"/>
              </a:rPr>
              <a:t>Discussion</a:t>
            </a:r>
          </a:p>
          <a:p>
            <a:r>
              <a:rPr lang="en-US" dirty="0" smtClean="0">
                <a:latin typeface="Arial Rounded MT Bold" pitchFamily="34" charset="0"/>
              </a:rPr>
              <a:t>Conclusion</a:t>
            </a:r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Limitations</a:t>
            </a:r>
          </a:p>
          <a:p>
            <a:r>
              <a:rPr lang="en-US" dirty="0">
                <a:latin typeface="Arial Rounded MT Bold" pitchFamily="34" charset="0"/>
              </a:rPr>
              <a:t>Area of Future Research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18" y="2133600"/>
            <a:ext cx="31495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itchFamily="34" charset="0"/>
              </a:rPr>
              <a:t>Objective of Presentation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 Rounded MT Bold" pitchFamily="34" charset="0"/>
              </a:rPr>
              <a:t>To allow us to better understand the effects of participating in a rigorous professional program on students. </a:t>
            </a:r>
            <a:endParaRPr lang="en-US" altLang="en-US" sz="2400" dirty="0" smtClean="0">
              <a:latin typeface="Arial Rounded MT Bold" pitchFamily="34" charset="0"/>
            </a:endParaRPr>
          </a:p>
          <a:p>
            <a:r>
              <a:rPr lang="en-US" altLang="en-US" sz="2400" dirty="0" smtClean="0">
                <a:latin typeface="Arial Rounded MT Bold" pitchFamily="34" charset="0"/>
              </a:rPr>
              <a:t>Prevent </a:t>
            </a:r>
            <a:r>
              <a:rPr lang="en-US" altLang="en-US" sz="2400" dirty="0">
                <a:latin typeface="Arial Rounded MT Bold" pitchFamily="34" charset="0"/>
              </a:rPr>
              <a:t>burnout and </a:t>
            </a:r>
            <a:r>
              <a:rPr lang="en-US" altLang="en-US" sz="2400" dirty="0" smtClean="0">
                <a:latin typeface="Arial Rounded MT Bold" pitchFamily="34" charset="0"/>
              </a:rPr>
              <a:t>promote </a:t>
            </a:r>
            <a:r>
              <a:rPr lang="en-US" altLang="en-US" sz="2400" dirty="0">
                <a:latin typeface="Arial Rounded MT Bold" pitchFamily="34" charset="0"/>
              </a:rPr>
              <a:t>life balance </a:t>
            </a:r>
            <a:endParaRPr lang="en-US" altLang="en-US" sz="2400" dirty="0" smtClean="0">
              <a:latin typeface="Arial Rounded MT Bold" pitchFamily="34" charset="0"/>
            </a:endParaRPr>
          </a:p>
          <a:p>
            <a:r>
              <a:rPr lang="en-US" altLang="en-US" sz="2400" dirty="0" smtClean="0">
                <a:latin typeface="Arial Rounded MT Bold" pitchFamily="34" charset="0"/>
              </a:rPr>
              <a:t>With </a:t>
            </a:r>
            <a:r>
              <a:rPr lang="en-US" altLang="en-US" sz="2400" dirty="0">
                <a:latin typeface="Arial Rounded MT Bold" pitchFamily="34" charset="0"/>
              </a:rPr>
              <a:t>this information, administrators of these programs can find ways to provide  necessary support for students</a:t>
            </a:r>
            <a:r>
              <a:rPr lang="en-US" altLang="en-US" sz="2400" dirty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28956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Arial Rounded MT Bold" pitchFamily="34" charset="0"/>
              </a:rPr>
              <a:t>Stress in the College Students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8580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Common sources of stress </a:t>
            </a:r>
            <a:r>
              <a:rPr lang="en-US" sz="12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Arial Rounded MT Bold" pitchFamily="34" charset="0"/>
              </a:rPr>
              <a:t>(Ross, 1999)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Changes in eating habits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Changes in sleeping habits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Increased academic load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Financial difficulties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Other or new responsibilities 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4" name="AutoShape 2" descr="data:image/jpeg;base64,/9j/4AAQSkZJRgABAQAAAQABAAD/2wCEAAkGBxQSERUUEhQVFhUUGB4ZFxgYGR0fHhcXGh0bHR8eHRoeHSggGBslHRgYIjEhJikrLi4vHh8zODMsNygtLisBCgoKBQUFDgUFDisZExkrKysrKysrKysrKysrKysrKysrKysrKysrKysrKysrKysrKysrKysrKysrKysrKysrK//AABEIAPsAyQMBIgACEQEDEQH/xAAcAAEAAgMBAQEAAAAAAAAAAAAABgcDBAUBAgj/xABGEAACAQMDAgUCAwUEBwUJAAABAgMABBEFEiEGMQcTIkFRFGEycYEjQmKRoRUkUrEIM1NygpLBQ1RjotEWNDWDk6Oz0/D/xAAUAQEAAAAAAAAAAAAAAAAAAAAA/8QAFBEBAAAAAAAAAAAAAAAAAAAAAP/aAAwDAQACEQMRAD8AvGlKUClKUClKUClKUClKUCleZqBdQ+LVhayyQ5kmlj42xLkM/uobOMj3+ORyRign1KqI9b6zqAZLDT/pmjG6Rpzkk8lVXeqjLAD2Pf2HNa50bqeWRJjcxRFwQY94CxAj95AjBj8EbiPmguTNM1T9t4d6yd0EmqssBbeZFaRpHYgZGCQVAx23Y5z+WC68PNclZnk1P1Q8QASON+3sW2gBCRjn1Env80F0UqoH0HXrYNcm8e4uHUosESh41J/CxEjxoBxgsEYjJ7965cXUXUFhOpu4XuvOjJSNdu1DuXJdo0ONoyMbgBkHPFBedKqbT/HO2Z40mt5omJCyEFCkbZwTncCVHucD371Yug9Q216he1mWVVbaSM8N3wQQD2oOpSgpQKUpQKUpQKUpQKUpQKUpQKUpQKg3iL1+mnxSqg3XAEYRT2zKXwffssbnGP8AD/ir58YOpjY2JAB/vIkh3KcMjNE5Vh/xBc/bJqKeGfSEl3df2nqIEheOKW32khAeQAR3LII145HqycnsGj0mNT1vY8spiitYyu7lWuJJFPIYL6AVIUsvIUkDO41ZXQ/Q1rp0KLGiPMAd85Vd7E8nDYyqdsLn2Hc819eJMZGk3fls0ZSEspRipG3DYBXnGBjHuOK88MZS+kWZbn9iF/Rcr/kKD51jxD063GWukdicBIj5jk/G1c4/XFSOO8jZyiupdQGZcjcqt2JHcA81W1hpdvD1OscEEUSR2BYBEVfWZMFuBy204ya+ZRN/amsNaNEuIIDM7AsQRG/CoCBuKrjJOBwcGgkk/iDbAWrIJHS8nMEThcLuDBSxyQQuTxxk4PtzWaDq7dqM9j5JDQxb42LD9uQELKox6ceYvvzz8VXLRA6f04iY5uozk/IbLf1J/pXSvdPkuEm1W0BM9tfSywgHiaBFjhkQY/xCEkcZ7gd6DcvOuroWum3LBUFxJL9RGqeoiMMwRdxyv4CDxnOO3YzHpKwuFjka7uRcGZt6hQPLRGGQqcZK8+5PGPvUPg0C4nn0mVoT9Mv1Ek0b8NG1wHYb1OCfxBfsc/NSzozQprFZIGmEtsrf3UMD5kcZ52MxOGCnhfsP0AcXqrwqs7wDZ/dgoOEgSNEL84ZgEye+O/aqlvegNW0uQTRKZUhIkVoSWUOfRnyuHZhkfukY+Rmv0xXmKCmPDzxPuBMtlqK/td/qmldIygIzhlIAyMgADnn7Vc4NV/4peHyX9uzW0UK3YYOHxtMgAwVZgPUSO2ffHIqE+F3Xz2QTTrqFkcyDa8rMgVSTvMm/OzAHpCgAnvjliF70pSgUpSgUpSgUpSgUpSgUpSgpHxQD3+u2dlDOoMS7sbSyxS4Mnqx3JCJ+QI+TV2RrgAAAD4HYVRviJaTJ1FZvMcQzuiRiDKuYwVDCQjGcs2DyfSPtV6UEb8SLeSXS7qOFGkkePaqL3O4gH+hJ/StjoeyaDTrSJwQyQIGBGCG2gkEexBJFdylBF36VJ1caiJdoWDyTGF/Hy5JLHsOUIx/hr70OysxcXwgkWSSZ1a5UMD5ZZdoXj8OdrnBOck9uKktVJ0npCXGqa5BJuETyRFtjMpyGZh6lwRzn+tBOGstOtEt4nFvGIWAt1cqWVyQMpuy24kjnuSa+NV6ytLNjG4lwh/aNFBI6Rk4PrZFKg4IJHf57ioj0D0da3FndBlb13kgEgP7QJDKNiiRstj0D+ZrNq0N9psz3FnNFcWk8+6W3kI3LJLIFIiYYyST2z7djQWaDXteAV7QKVrzX0SOqPIiu+dqswDNggHaCcnBIHHyK0L3qW3iuorSRyJ5wWjUKx3AZzyAQv4SecdjQdeqm8aulC1v59tCimN2ubiVfxkogC8Z9QPz+7jOOTVs1DPGC6aPSLkoUBdQh3nurkA7R7vjOB+vtQbnhvfSXGm2800plklUs7EKOckYAVQABjGMd81J6rzwJupJNJj8zsjukZLZJQHjj9wA5UD7Z96sOgUpSgUpUa6+6tTTLUzOu92YJFGDje5ye/soAJJ/9RQdjU9WgtlDTypErMEUuwG5j2Az3Pf8Aka3aq/Wuk2bSru4vz5969u75z6bfA3rHCvZApVckcsRySK7g61JV/poRIsCgySyzLFGMcNhiGY7CpB9PcYoJpSo70Z1T9fG7GF4GjKgq/wC8rqGV1OBlGBODjnFSKgUpSgrXx10iWWyimgWR3tphJtUAjbg5dlwSduB9gCxP2lXQesNd2FvM7o8joDIUxgP3IIH4SMjj2rt3MCyIyOMqwKsPkEYP9Kqzo2YaLqUumSjbbXTGWzlYnG4gAxkkYJ4x34IHfeKC2KUFaWtaiLa3mnYEiGNpCB3IRScf0oNzNRPpHpyS2u9Qnl2f3uZWTaSTsUNjdkDB9R4+/eor0rbXOo+TfQ6u5berT2ygBEXcCYgufThfTuZTnv710dB1LVZ9Sa2upLWJLZEllW3Vm3hydqF3OVPp5IHb86CT9I9OixjlQSM4lnkm5GAnmHO1R3wBjuTk5PGcVxLrTdF066+olMEM7HeN8hJDHJLrGWOCcn1AVCW0+5vxsS5f6yK+l8ljL/q4I5SJJmXI4zsQLz+Dju1dvSLWc6tqkkFpBMHmiQvM4AiKRgkhdpZt2/OAR2HPwEv1nre2tnKus7BQN7Rwu6x5AIDsBhWwQdvfBHzWtqXVF3vb6Ky+pijkMcj+ciHcuA4RMEnacg5wcg8e9R/Vor3TZ5rq0uI7i1lnzLaufWsjuFKxsM+rOAB+mDiuVqcVsb1ptGvmjvXnxNajcUmfzMSMyMPTj1MWOVwOMZzQdjUrP6jqm33cra2ZlA9txZk5/VwfzArPb2vm9USuwz9NZrs/hLnH88M4rqWsyHW5MWdwH+n2G6YMIioZWCJxtOSxJYnuuBWzp1tdjVJ5JIYFtWjCxyIB5rsNuPMb8RA9YA4A4796CUVXnjVrbQae6ICDMMbw6ptGRkDJ3Oxz+FR2DZIAqw6/Nfiveyy34RhbrM8gUxoDMyhdqx73ZTw2S3lIuOckEmgtjwW0l7bS0V/JzIzSAxENlWxje4JDvxjI4ACj2qeVy+m7CSC2jimkEsiDDOEVAefZFACgDA/SupQKUpQKrTxT05rhpQqlmjsnMa4U5zIGdhlgRgwxKSM8PjHORZdVl111AFu4SIRLHl4VdXVkdThp45AWURSI0EbDccEK2cYIoO51H1DbSaZMBNHumtC6ruwSsiMFwO4yQQPyPxVKvbyGw0uyx6Z5TIZMjAUuSygnClcbdyE8PEc/u1POlbK0MErKk19HC7W9sIlfJgkDOFcuVRjGXkXfuwPTjBwK2ta0tp7UW40i6iWPDxTRzW/mxyqABIB5uXc4GTnLe5zggPbM3M2omW3lSEW8YtpGkjeRp3bEnMe5CREJE9Z2gHdwF4GfU+vZrdl8tkvfNk8uONIfL3uGCsEnEzq+OT6UbGQGINQ/pdZJEmsxLLa3kn+st7onF5kAM0cjftIZXVQrYZhjt/DYfhhZxyw/XSRgXEhePBA/u8cbFBBEAT5ca7e3GTkkc0EzsJXeJGkTy3ZQWTIbYxHK7hw2DxkVnpXN1rW4bVN0rH1HCIoLPI3faiD1O35D7mg2r++jgQyTOkaL+J3YKozxyTwOTVeXLjXbmBoYR9JaSrILpwVZ5FIYpEhHqQgKCW4/UDK8s1vLhJNYmigi27oLAzDDAAkyTg4DuM9hwMdzzXUuvFHS4Y08ucSbiESOFCWHt+DA2gfH8s0E2FaGv6rHa28s82fLjXL4GSR2xj371BbfxYW4kkWxsbu6WNCd6AAFh7c9h/X4U1im6h164WEQWEVsZcsZJX3BFBOAykAocAezE54A9g5VhZ6feaja3WjGSORZd1z5aMkQhGWYOCAFZ8bAoPO7OOM1NtJ0+ZNYvZjGRDLDCqScYLoDkAZyfxf0qDwT9RW9+GljM8W3LrCEEbICxwN20LIe2fxYx34qSaF4nR5dNTjNhKo3qkhPqiJABBKgs2d3Cg/hPag1dO8OpfoYlafyL6CeWRLmP1Z8xyTkEjcrDGVPuPzz1pvDmKWaaWa5uWE772ijkMUZO1V5VOWOFXJz+groL1/p3krMbuIRsSFLEgkjg4Qjce3xXt319psQQveQgOAy4bJKnscLkj9aDNY9F2MM/wBRHbRLNknfjkE9yPYE/IHua7awKGLBRuPc4GT+Z7mtRtatxIkZni8yT8Cb13Nxnhc5PHNa8PU9m8jxrcwl4l3SAOPQoOCSc4GDjPxkUHXpUUfxI0sb/wC+w/s8ZwSc5/w4H7T/AIc4qH6t4mXV5E66RY3Dhj5a3LAAK5YAELggjvyxAHBOKCYdc9W29nbyhpws5QiNIyplLnhdqEHnJHJGKqbw86AuL66W81BpuGWUiSN8ylWGFdpFC7fSOF3ccccVJek/B9kmW6vZw8rHeyp5isjnnKTJKpDAnvtI+PmrZtINiKm5m2gDcxyxx7k+5+9BlAr2lKBSlKDw1UmoNbjVpbi/gWO3W0kLPLb7DIzvGgRsM3nsFyAcA84+MW5Va+IlxawXgvLtPM+ht1aGPPDzyyMF7+48vPvjk4yooMrW97qEYklnbS7HA2RxkLOy+xd+0Axj0DPwa4OpdJWBkZLOyn1GePaZJTeMixljkAyl8F8eraqkjjPesA6ba8hOodR3LRQn1RW4Yosat2yoGd5BwFA3HHJJ4G10D1XpyG8srCTyA7F7V5FbG4xKpyWJztdc+rBIIHOKDnXKho5rW4aSNrcLIba6ljaaIsAwksrzcNxXAOxuDjaSuTiTeF/mWzRwNIkq3kUtyJE7MyygeZ9jIkseVxwU+5rTisLu4uYJ4rq2mubSF45JWUeTdO7EmBQuOI07uAeWH3A1LCWTTdRhlntp7e3Pmxvko9vA9w6MGikX1CNnQZVwNu7j4oLC6rlvjG0enxx+Yw/10rgKmcj0qASzDvyAOR35FQPQfCK4RHa4v2Wac/tnhBMhX3UTudwBxzhRnjOQAKtsGvaCurTwa05TIXWWbzBgeZIcoP4SuOeO5zUt0npaztljWG2iXyuUbYCykjBbefVuI4Jzk12KUGG2tUjXbGiouScKABk8k4HuTWXFe0oPMVr3thHKpWWNHVlKkMAcqe459jWzSgh194Y6ZL5ebSNRETgR+jdnHDlcGQcDuf6EitGbwe0tpfM8hgMY8tZGCZ+cZzn9cVP6UFX6f4J2cavvnuXkcEGQOEOG78AerPuGJzW5Z+DWmJEY2jkkJxmRpDu4+MYVc8+3vViUoODpvR1lBC0MVtEqOu1/SCXX4Zz6n7nua7cMSqoVVCqBgADAA+AB2FfdKAKUpQKUpQKUpQKh+u6FDd6jGswysaRzbfZzG0ygN8qDKG/QVMKi/U0oguredm2xypJaux4CvJteJmP7q7o3TPzIvzQVtqYOvXc808rQ6VpxYZH/AGjL+I/GSMnPsCoHJNdPpPRri+TfaH+y9OORCsKj6i4XOPMeQ5Zcgd8n9eGP11JoH0ejafp52j6i7ghuNucMZGZ35PJ9Sj9AKm3XOuJpunSyrhSibIVAGN5G1AB8Dvj4BoKu6qtdA0+QQNDc3Fwh7JLJlXbB5beFDHj8IJ7cVj0PV9THmxS6deT6a/pMMys8qRt/s5GCtJ8gcgYGCMZqYdP6RBommvfXaiS6YeZNJjLtJIeI1J7csAT7nJPHaL26a7rgE6zCztW/AFZkyo9xtG+T4ySAfag6nRXiNDb3C2EszTQkhbed1KvHk4ENwpAw6kbdw47Zx7W8DX5t1/wsKXBt47+Oe9ZDL5LqyNIPcCQsylzgnDEE9+3NWF4Kdctdwm0uWP1FuBhmPqljzjnPJdTgH5yD3zQWjSvM17QKV5msNxdpGMyOqD5ZgP8AM0GelR676506NWZr61woyQsqM36IpLMfsATWPp/ryxvd/kTrhCB6/RuyM5VXwxH3xQSWlYPrY/8AGn/MP/WvuOdW/CwP5EGgyUoDSgUpSgUpSgUpSgUpSgVqapp0dxC8MyB45BhlPuP+h+/tW3SgrW7uZo3FjewPdJA0c9tLCQJnSJwQxRtokdMAPsOTuB2+rNedWzwaulkIZkUJdRzSQz5id4lJV9qvgsRuPbjnv2zO9b0lLmIxvkHujqSHjf2dGHIYf17HIJFVfc6VJqGoWmn3EASDTE3zAcRzDhYvLXOQjBBke2XXJxkhIPEKyF3dW1vJk20CSXlwi5JkWLCogUfiySePgH3qOdH+Ls13cmJbJRCiFz5bEvHCmASFAw5GR6QBnsOe/Z1jUfob+ODTlkuZGH7W0GGWGHvlZWOYM8EISV7cDIzp3GmaVBc/Ww3f9m3KgmSJiozuGWDW78sD/AcEjIyeaDtzdGpcXhvldMma3uIZ1O4mNFCvFjgCN1GQQTy5OPTzy9L0KwOq6oGiQRxRwySFs4WVzLKzhicocY/CR2rVl1a7tdNkvHm8gvI301uIVHns/wCAiNizxF2JYxhjgAkbcnHuoaVJFaw2LOfrNZnLXci91jwGlC5/dVMIB9z80GpoVncNY3mpG6vLeEq81pCspYrEisRv83fuDYU4HxwcHjB1lql/a6RZ3kd/cGW68kMrCHapliZzjEQI5XA54+/epl4q3HlaYbeHAe6ZLWJR/GcED4AQNUX8XbZSdI02MfilUYH7qIFjHHxhmx/umgxeLtnLZabHKt7fPK8qIWafAAZHYgrGqgj04/lXH8UdJt4bDTb1IVDyNG0pyzM4aMPglyxI4PBPvXV8fL7zpbHTk/FJIHYD23Hy04/4nr7/ANIEApp9tnAeU/yARM/HG6g6nWOn29rqmlXEcMai4draRAi4dZQAuRjGQX71Cde02HRNdj/Zo9ncgFkkQMER3KsBuH7hAYe+MDNWN4hWvmX+jQg8i5MmftCoc/z21C/9JWL12TfaVf6xmgtQdDab/wBxtf8A6Kf+lZH6PsSci1hVvZkUIwx2wyYYfmDXZtgQig9woz+eKyUERvRd6fmSNnu7VeXifLXEa8cxP/2yjklH9XfDHtUnsbtJo1kiYOjgMrA5BB7EVmxVZia40zVZYoV32M0ZuvJHdCGVZvJxkkjcJDH7gnAz3CzaVitbhZEV42DI6hlZTkMpGQQfcEVloFKUoFKUoFKUoFKUoFcLqjQfqUDxMYrqHJt5hjKMR+E54aNuAyn8+4Bru0oKw6Olh0rRpruU7rjLtcluGe6DMvlHv2bC57HJbsa+fDbQDMDq+p4e4ly8W8+mCADIKqeE4yR8Lj3JrV646aa41u0gPNpck3E8ecBpIF2sx9zuXyl/n9zWz4rXUtxcWekW52C69U5XusCnH5BcK5x77QPzD66ajOs6idRlB+itGKWSN2eQHmbBHyOPg491rP0c5vdav7s8x2oFrAfbPJkI++R8dmHxUt1iRbDTZmgUKttbuY1HYbEO0fzA5qn9A1Bounre1tci71OaREIz2Em13JHYBAoz98+xoJpotz/aurvcDm000mOAjtJcsAHf77R2491Oa5OjzDUeop7tv/dtMjMaP+6ZBkE57e8rZ+FX7Gu71HjSNJitLL/XSlbaD5M0n4pCQO/4mz2ziuV17ZR6N081vbnaZSsRb3d35kJPyURh9hgUEa8OkfV9em1CQfsrclk74HBSJefhQWP3H3rs9eQm96k0+2XJW3VZZPgAMZDn4yEQfqKk/g3oP0elxFl2yz5mk+cN+DPxiPbx7HNc3wvVbu/1PUsZ3zeREe+I4wvIP8QEf8qDfvv23UduuDttLN5M/DzMY8H/AIRUb8csNe6ShGQZjn45eIYqT9GL5mravM3cSQwr9lSP2+ASc1yfH20YWdvdxgb7S4Vsn2Vvke/rWOgtGlYLG6WWNJEOVkUOp+QwyP8AOs9AqJeIdwLdLa75zbXKZxyTHLmJxgAlvS+cfKipbUb6llElzZWwwS0pncYziKBWIP2/bGEfz+KD46ek8m5eBWDW86m6tSO2GYGVAfdQ7q6/aQgcLUnqB21uIZ1gXK/R3itFzx9Ndo42477A7yKB7eWnsMVOxQe0pSgUpSgUpSgUpSgUpSgjfVERW5sJ92FjnMbj5WeNkH/3PK4rjdN2f1Gt3943K2wW0h+2FV5P13N/ImpP1VZtLausYDSKVljBJAMkLrKgyO2WQVHfCa4D6Z9Qw2tPNPNJ87jIwOfkhVA/ICg3tYvPrLbVIFAxEjwA98u0Acn9PMAx3yDVS/6POmGa6kndiUtI9sakkhXmLZK84XhXyB7tUy8DdS+qgv3bnzbt5CDzxIq8flgYrB4LQpYx6lDKwBtbk72PHoCkKx+x2sQKDpdSn6jqLT4M+m2ikuCv8TZUfrlV/wD41g8f491hbKezXsYP5FJRXFtNRC9WhnDoLiBVQONpBaIMAQex9JGPnipR45Wm/SJHH4oJI5VPwQ23P8nNBL9afyrOYpwY4XK/bahx/lUH8AIQNIUgcvNIW+5GF/yAqZWs4u7BX5xc24P3xJHn+fqquf8AR31QGynt2IDwylsHj0OB8/xK39KCQdNnyde1KIkD6iOC4jXPcBdjn893tUz1OwS4heGVQySKVYH3BGP51Tnif1VDbavZ3dq6SywK0U6hiF2tu2q8gBUH1SHHJGM/FTvRdbvI7tLe/wDJIukL27wg7VZOXiJPLEKQwbjODQaHhfqLQeZpVy394siRGTx51seUZc99ucY9ht++LBqB+JnRkl4I7qzby761O6J+AXUc7Cfz7Z45YHhjW90H1xFqCbGHk3cfE0D8MrDuVB5K5/Udj9wl1RbpsGe9vLs/hVhaw/7kJPmEfnMXX/gFdrXdRFvbyzYz5aEgDuzfuqB7ktgD86x9N6aba1hhJyyIA7f45Dy7f8Tlj+tByeoIVW7ifADP5QJxyfLuIwv3485/+apQKrnxF6sgtL61jmOMpuJxkL+3gdc/mIZOfY4zxVjIeKD2lKUClKUClKUClKUClKUCoBq8x0l5WbH9n3JPPObW4kBzx/sZGwePwsx9qn9Qbxs/+CXX/wAv/wDNHQVx/o86t5NzJbSZVbpBJDuGA7xlg20n8XG7t/gPxXU1O/SHqpI4yViuGiNwpHpknVJBGwz32sV5HZgfcVs9faKNP07S7iP8enyRZI/eV8F+QOxcd/4j81zvFG1Bs7HVrY5aOUsXA7h5GkXJ+FfIHt6vf3CSdX9Ivq960sE/07WBWJJNpO+UYkY5yMBdyAd+d3xW51RYavPZTwSrp8iPEwLKZlbtkEKVI3AgEDOM1JOgpN9hDKQAZwZ2AOfVMzSHn82rvkUH5+8L+tNSnEGm2ohAjRszSIzlEG4gkBgOMqgH5VFdV00adrJhviZYTIrTlAYxLHJhydqH8IJ/CP8ADgV+nNJ0S3tQwt4Yotxy3loF3H7471DvErw1XVJYZVlELp6JG253RZJ4/iBJx+ZoI9regRXXTkv0qRkRT3E0WwcFEuZsYwOf2JwPtgV9aJrn1vT6TId1zpjJIwz6v2B3d/h4Qw++WHtirN6d0SOytYraL8ES4BPdicksfuSST+dUB1Alx09qztAu6C5yVQg7JYmPMZwPxqTgYyRlT2OCH6NtpxIiuv4XUMPyIyKgfiR4cLfkXFs3k3kYyrjgSY7BiOQRjAYcjPOeMdLw5uWWD6OZSk1oFXae5gYZibPudvobH7yN9ql9B+eU8Qb21aG01iKRlhmWV2wPMkWPJReTslXzRG28HnaeTmrx6b6ggv4BPbPvjJI5BBDDuCCMgioB4q9IjUdSsInlMSPHKNwXOWTa+0cj1FSxH+6eDipx0f0xDptsLeAsVBLMzHJZj3JxgDsBgfFBWPjt0RcTyC+t1MgSMJLGo9ShSxDAfvD1c45GM9s4kPgj1h9ZZi3kOZ7UBSSeXj5Ct88DCn9PmrIIqIJ0FDFqSX9sfJc7hPGo9EqupHYfgbdtb4JHbJzQTClKUClKUClKUClKUClcTq/VpLS1aeNVby2QuG/2RdRIRyPUFJI/Lse1dMXsfmCLzE8wrvCbhuKDA3be+3JAz96DYqGeKNsLi2hszkC8uYoiR3CKfMYj4O2M9xipnUJ64uQl/pO5gFNy45IHqMTKo+5JfH5mg4ulr/aPTUsMzftIY5ImOeVltjlN3/KhI+DXE8J7mPUNMuNHusq8QOAfxbC2dwB/ejkx/Na2NfuZtJl1KFkP0uorLJBKBkRXDphg4AOF9ycdlHfnHJ8S9Pl029h1jT2DRzYyVG5dxUDnH4klX3+c85IoLQ8L5N2kWRP+xUf8uR/0qU1xujdLNrYW0DfiiiVW/wB/GW/8xNdmgUpXmaD2scsCtjcqttO5cgHa3yM9j96yUoKp195nvby/tpQkti8VrFGRkXIA8x4SMcs7yqq45G3PGciwemtcjvbdZowy5JV0cYaORThkYHswPFU/1HqWoaVqtzOLR57MyGcZQ7FZkCmQSqDsYKGXn2J45BrodC+Jtk17cs5+ljufLk2ydvqMFZCHAwAyiPlscg8c0Fg9ewkWv1CLuksnW5Qe5Ef41GP8UZkX9RXesrlZY0kQ5SRQ6kdirAEH+RqKdVa3b3Agso5o2/tEshZXBHkKMyYKk+plOxf94n93FS6GNVUKoAVQAAOwA4AH6UH3SlKBSvncM4zzX1QKUpQKUpQK8Ne14RQVT4l9UO1vqsQ/1du1rHkd8yMGk598rhcfnzzUq0Tp0SPBezgrc73mIGOBJGYliY8nCRlRgEAuGb3qHa3oSf2r9BGG23ksV5MW7FEe5lk9gMF2jUe4H86t2g9qvOt9FGp6jDaksq21vJOzqSCkspCQkMCOQyM+P4ee9THX9REFrPNkDyY3fJ5AKqSMgcnnHA5qAWUT2mpafdO7P/acHlXDN28/b5iYHZc/gVR7L7nJoOPb6rPqLXC3SAPp1t5cyEZVrgzepwPcNHCMDH7zDsc104NCntr6302R1k0+WVrmAHO+NYPX5J/gEjxkd8hfvweIXDahb4Km/wBS+mdhj0wwwxu5zjG4orAfds84NcW71u7sbuxtL5Gkkt7gG3uRyJ7ZlKOrDuXClfvkDPsSF3gUJqHReI1uwz9Nfj7G0k/6Aj+tfT+IcAHFtfn7C0l/6gCgkGk6oJxJgFWikaJ0OMqynjt7MpVx9mFRrrrqd9OlRlTzfqIyipnGyVWAV2+Iz5u1j3yEA71wNQ6w8rUY7q3tr5opYzFdR/SyAkrzFIu4AFhkqefw/kKzagsk1nPqkkMiuJInjhkBDx2trPG5Qr7O5jeQ/OUGcAUFh6VbGKJVY7nxl2xjc55ZsewLEnHtW3VU23jdZtcyK4KW6L6JMMzSOSONgX0ADPc+1dbSfF/T7m5jt4hOXlcIp8v05JwM+rIH3xx74oJvf3ccKF5nSNB3Z2AAH3J4qrNb6NsNQt7q/KeWhybdoMAukaldxXbhjJJu9skBOaSSnUbu4lb9o31DWdijLuW38sAzXW05UsuQQxHcKvuKnM9mhlt7OMKIbdUlde+FT0wL9suhbP8A4RHvQflS5guLC52sGhuIGB4IyjYyMEEjsQa/SPgzr91fWDS3bByJSiNtALKAPxYABOSeRVNeM8iprczxkbh5TH7OEXv/ACFfojpq9hMEexYoWkUO0KMnod+WyF4J3Hk/NB2q5PUUkiIssblUicPMAoJeEA7gMjgjhuOSFIHJFdXNRrrjrO302AtMQZGB8qIfikbHA/hXPBY8fmeKDRfXkivblgm/a0UcrAnKQ7EZMDB3EyXOQOMjzOcjFTMVAvBqxlWyaa4XbNPJyDkERwqsKKQe2BGcfbFT6gUpXlB7SlKBXF1rp/6lgTc3cQAxtgmMYP3OBnP612qUEPXw5tPM8x2upJdu3zHup9+3Ocbg4OM+3atv/wBhLErteEyj/wAWSST7/vuaktYrlGZGCtsYqQGwDtJHBweDg84NBRfix1Lb2OdP06KGPfg3XlqMEDtGQOCT+99iB80uuvYtWt7WB1+meB2uJnjz+yS1TfuhxyGcZVefSRjnjML1zw21OOd1NtJNlifNT1CTPO7OeCc55qU9GeCU83rvyYI+cRqQZDxwc8qgyR3yeDkD3CMXfiFKlxE9oGjjgleULI5kaaR+GeZv32Ken+Edj71b/SfU8Gt3sUqRuhsYWba+MCeYqoK4PrCqj4JA/F2+ODcf6P8AGT6L1wM9miBIH5hhk/pU/wCgehINKjdYizySY8yRu7bc4AA4VRk8ffkmg6N5oTy5D3dyAfaNkjx+RVNw/wCatOLouMZzdag2fm9nGPy2uKk1KDj2PTscTMVkuW3oUIkuZpBg+4DudrfxDkfrXulaAtvIzpNcsGXGyW4klUc9wJCxB/WuvSgxNboTkqpPyQM/zrT1jUIbaJpJGWMAYBxyWPYKo5dicYUck10a/Nnj5q8kmprHh0W2QCMkbdzN6mdT3I/CM/w0G10dqc2gXwTUo5BDOg2vyfKDlWZlHbvgSKOfSD6sDPf6w8T3sSPp0Vri7AncyZIihIAiTaCDv2AMRkYLHvniK9Iavea26abdOssP+saVkBliRPdH/wARyF3MCfVXsWiWtle/Q63GzJkeRdo7L+z7DcM4Mft8ocjtyAjfRRF5q9v9VmXzpwZNx/GTk8/rjj/Kv0kegdNwB9Dbcf8Ahr+XfHNcjQvCzTbeaK5gVyyEPGTKSufY8d6neaCHzeGemk5S38pscNDI8ZH/ACt/nWrB0XpsEqSSzGRkjeIfUzh/S7ZON59BGWAK4/E2c5rS8atJv7i3i+gMxwzebHE+3cpAwSMgvgjsD79vcVv0x0VpVwVguJ720uzwYp1RAzYz6CUwR8ZIJ+PkLj07p23ljAivbuSNeB5d2wA55G6Mgn4wTx7Vtp0oEO6O6vkPPe5eQc/wzbx/Sq+h8F5rUmTT9RkjmBBXK7VOOwcqeR+akd+DWdOvtU00hdXsi8QOPqYMEY7ZOPQST7HYftQTJ+ikmP8Af5pL1F/1aShVVT7sVjCh2PHLDjnHc1l0fo2O0kY201xFExDeQHBiUjOdodWKhs8gEVqJ4n6UUD/WRgH2IbcPzXbkfyrb0Dr3T72UxW1yrydwpVlLAf4dyjd+Q5oJIK9pSgUpSgUpSg8xXtKUClKUClKUClKUCsM9qjjDorD4YA/51mpQa9vYxxkmONEJ77VAz/IVx+sukbfUofLnX1DPlyAeuMnHKn4OBkdjipBSgpO38L9Xsh/cNSG3H4CXQZz7J60/U4rIw6rhOP2c6j3/ALvz/PYxq6KUFPjXeqP+4wf+T/8AfXP1bT+otSX6e5traKJ+GdliOwfIyzsD91GR9qvClBpaLZGC3ihLs5ijVC7d22gDJ/PFbUkYYEMAQeCDyCPuPevuuJ1rbTy2FwlqxWdo28sqcHd8Bv3SRkA8Yz3FBjm0XTYD5jW9lEf8ZjiX/wAxAqE9dXei3ERRJoluVyYJLVC0iSL25hUnbnuDx8YODXL8GNAtL23me9g866imZHM5ZyBgEZRmIBzuB49qtyx0+GD0wxxR++EVV/XAAoOX4f3lxNp1u92jpPsw4cEMSpKhiDyCwAb9akNKUClKUClKUClKUClKUClKUClKUClKUClKUClKUClKUClKUEZ1DoSymuGuWjdZXxuaOWWPdjsT5brk44zW/pfTVrbvvihUSY2+YxLyYPceY5LEH8669KBSlKD/2Q=="/>
          <p:cNvSpPr>
            <a:spLocks noChangeAspect="1" noChangeArrowheads="1"/>
          </p:cNvSpPr>
          <p:nvPr/>
        </p:nvSpPr>
        <p:spPr bwMode="auto">
          <a:xfrm>
            <a:off x="155575" y="-2019300"/>
            <a:ext cx="33813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0275"/>
            <a:ext cx="2240159" cy="27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 Rounded MT Bold" pitchFamily="34" charset="0"/>
              </a:rPr>
              <a:t>Stress in Healthcare Professional Programs 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Very rigorous  time Consuming</a:t>
            </a:r>
          </a:p>
          <a:p>
            <a:r>
              <a:rPr lang="en-US" dirty="0" smtClean="0">
                <a:latin typeface="Arial Rounded MT Bold" pitchFamily="34" charset="0"/>
              </a:rPr>
              <a:t>Students are expected to complete a full course load in addition to 20-30 clinical hours</a:t>
            </a:r>
          </a:p>
          <a:p>
            <a:r>
              <a:rPr lang="en-US" dirty="0" smtClean="0">
                <a:latin typeface="Arial Rounded MT Bold" pitchFamily="34" charset="0"/>
              </a:rPr>
              <a:t>Money is a common stressor as  students aren’t able to work outside of their program</a:t>
            </a:r>
          </a:p>
          <a:p>
            <a:r>
              <a:rPr lang="en-US" dirty="0" smtClean="0">
                <a:latin typeface="Arial Rounded MT Bold" pitchFamily="34" charset="0"/>
              </a:rPr>
              <a:t>Relationships with friends and family  are often strained </a:t>
            </a:r>
          </a:p>
          <a:p>
            <a:pPr marL="777240" lvl="2" indent="0">
              <a:buNone/>
            </a:pPr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Arial Rounded MT Bold" pitchFamily="34" charset="0"/>
              </a:rPr>
              <a:t>(</a:t>
            </a:r>
            <a:r>
              <a:rPr lang="en-US" dirty="0" err="1" smtClean="0">
                <a:solidFill>
                  <a:schemeClr val="tx1">
                    <a:lumMod val="25000"/>
                    <a:lumOff val="75000"/>
                  </a:schemeClr>
                </a:solidFill>
                <a:latin typeface="Arial Rounded MT Bold" pitchFamily="34" charset="0"/>
              </a:rPr>
              <a:t>Stilger</a:t>
            </a: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Arial Rounded MT Bold" pitchFamily="34" charset="0"/>
              </a:rPr>
              <a:t>et al, 2001)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43" y="4343400"/>
            <a:ext cx="2157413" cy="21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Background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itchFamily="34" charset="0"/>
              </a:rPr>
              <a:t>Little research exists about how </a:t>
            </a:r>
            <a:r>
              <a:rPr lang="en-US" dirty="0" smtClean="0">
                <a:latin typeface="Arial Rounded MT Bold" pitchFamily="34" charset="0"/>
              </a:rPr>
              <a:t>students in health care professional programs react </a:t>
            </a:r>
            <a:r>
              <a:rPr lang="en-US" dirty="0">
                <a:latin typeface="Arial Rounded MT Bold" pitchFamily="34" charset="0"/>
              </a:rPr>
              <a:t>to stressors while completing </a:t>
            </a:r>
            <a:r>
              <a:rPr lang="en-US" dirty="0" smtClean="0">
                <a:latin typeface="Arial Rounded MT Bold" pitchFamily="34" charset="0"/>
              </a:rPr>
              <a:t>their programs</a:t>
            </a:r>
          </a:p>
          <a:p>
            <a:pPr lvl="2"/>
            <a:r>
              <a:rPr lang="en-US" dirty="0" smtClean="0">
                <a:latin typeface="Arial Rounded MT Bold" pitchFamily="34" charset="0"/>
              </a:rPr>
              <a:t>Most </a:t>
            </a:r>
            <a:r>
              <a:rPr lang="en-US" dirty="0">
                <a:latin typeface="Arial Rounded MT Bold" pitchFamily="34" charset="0"/>
              </a:rPr>
              <a:t>of past research is outdated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The literature does not </a:t>
            </a:r>
            <a:r>
              <a:rPr lang="en-US" dirty="0" smtClean="0">
                <a:latin typeface="Arial Rounded MT Bold" pitchFamily="34" charset="0"/>
              </a:rPr>
              <a:t>cover the differences in </a:t>
            </a:r>
            <a:r>
              <a:rPr lang="en-US" dirty="0">
                <a:latin typeface="Arial Rounded MT Bold" pitchFamily="34" charset="0"/>
              </a:rPr>
              <a:t>multiple mood state changes during an academic year </a:t>
            </a:r>
            <a:r>
              <a:rPr lang="en-US" dirty="0" smtClean="0">
                <a:latin typeface="Arial Rounded MT Bold" pitchFamily="34" charset="0"/>
              </a:rPr>
              <a:t>between students in vigorous healthcare programs and the general student population.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76800"/>
            <a:ext cx="2468461" cy="1851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76800"/>
            <a:ext cx="2540000" cy="1851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itchFamily="34" charset="0"/>
              </a:rPr>
              <a:t>Purpose of Research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 Rounded MT Bold" pitchFamily="34" charset="0"/>
              </a:rPr>
              <a:t>The purpose of this study is to examine longitudinal changes in mood patterns among college students completing a healthcare professional program to those students not completing a professional program.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6086"/>
            <a:ext cx="409575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Methods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IRB approval obtained through the University of Montana</a:t>
            </a:r>
          </a:p>
          <a:p>
            <a:pPr marL="68580" indent="0">
              <a:buNone/>
            </a:pPr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Beginning of each month Profile of Mood States (POMS) was administered 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September</a:t>
            </a:r>
            <a:r>
              <a:rPr lang="en-US" dirty="0">
                <a:latin typeface="Arial Rounded MT Bold" pitchFamily="34" charset="0"/>
              </a:rPr>
              <a:t>, October, December </a:t>
            </a:r>
            <a:r>
              <a:rPr lang="en-US" dirty="0" smtClean="0">
                <a:latin typeface="Arial Rounded MT Bold" pitchFamily="34" charset="0"/>
              </a:rPr>
              <a:t>2013 </a:t>
            </a:r>
          </a:p>
          <a:p>
            <a:pPr marL="365760" lvl="1" indent="0">
              <a:buNone/>
            </a:pPr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Incentive prizes offered for participation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44336"/>
            <a:ext cx="3009900" cy="324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122</TotalTime>
  <Words>1061</Words>
  <Application>Microsoft Office PowerPoint</Application>
  <PresentationFormat>On-screen Show (4:3)</PresentationFormat>
  <Paragraphs>155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Comparing Variations of Mood States in College Students Enrolled in Healthcare Professional Programs  </vt:lpstr>
      <vt:lpstr>Disclosure Statement </vt:lpstr>
      <vt:lpstr>Overview of Presentation</vt:lpstr>
      <vt:lpstr>Objective of Presentation</vt:lpstr>
      <vt:lpstr>Stress in the College Students</vt:lpstr>
      <vt:lpstr>Stress in Healthcare Professional Programs </vt:lpstr>
      <vt:lpstr>Background</vt:lpstr>
      <vt:lpstr>Purpose of Research</vt:lpstr>
      <vt:lpstr>Methods</vt:lpstr>
      <vt:lpstr>Methods</vt:lpstr>
      <vt:lpstr>What is POMS?</vt:lpstr>
      <vt:lpstr>Mood States </vt:lpstr>
      <vt:lpstr>Mood States</vt:lpstr>
      <vt:lpstr>Mood States</vt:lpstr>
      <vt:lpstr>Clinical Use of POMS</vt:lpstr>
      <vt:lpstr>Data Analysis</vt:lpstr>
      <vt:lpstr>Results</vt:lpstr>
      <vt:lpstr>Results</vt:lpstr>
      <vt:lpstr>Results</vt:lpstr>
      <vt:lpstr>Results</vt:lpstr>
      <vt:lpstr>Results</vt:lpstr>
      <vt:lpstr>Discussion</vt:lpstr>
      <vt:lpstr>Conclusion</vt:lpstr>
      <vt:lpstr>Conclusion</vt:lpstr>
      <vt:lpstr>Recommendations</vt:lpstr>
      <vt:lpstr>Limitations</vt:lpstr>
      <vt:lpstr>Future Research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Variations of Mood States in College Students Enrolled in Healthcare Professional Programs</dc:title>
  <dc:creator>umatep</dc:creator>
  <cp:lastModifiedBy>umatep</cp:lastModifiedBy>
  <cp:revision>17</cp:revision>
  <dcterms:created xsi:type="dcterms:W3CDTF">2014-04-07T14:12:17Z</dcterms:created>
  <dcterms:modified xsi:type="dcterms:W3CDTF">2014-04-07T21:25:56Z</dcterms:modified>
</cp:coreProperties>
</file>