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1" r:id="rId4"/>
    <p:sldId id="280" r:id="rId5"/>
    <p:sldId id="258" r:id="rId6"/>
    <p:sldId id="282" r:id="rId7"/>
    <p:sldId id="283" r:id="rId8"/>
    <p:sldId id="259" r:id="rId9"/>
    <p:sldId id="260" r:id="rId10"/>
    <p:sldId id="275" r:id="rId11"/>
    <p:sldId id="279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7" r:id="rId21"/>
    <p:sldId id="278" r:id="rId22"/>
    <p:sldId id="270" r:id="rId23"/>
    <p:sldId id="271" r:id="rId24"/>
    <p:sldId id="272" r:id="rId25"/>
    <p:sldId id="284" r:id="rId26"/>
    <p:sldId id="273" r:id="rId27"/>
    <p:sldId id="276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8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search\britt%20and%20cali\Copy%20of%20Composite%20Scores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Hip Extension ROM Following Treatment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Stretch</c:v>
                </c:pt>
              </c:strCache>
            </c:strRef>
          </c:tx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18.6</c:v>
                </c:pt>
                <c:pt idx="1">
                  <c:v>17.9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17.9</c:v>
                </c:pt>
                <c:pt idx="1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Combo</c:v>
                </c:pt>
              </c:strCache>
            </c:strRef>
          </c:tx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17.5</c:v>
                </c:pt>
                <c:pt idx="1">
                  <c:v>16.7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61512"/>
        <c:axId val="247028600"/>
      </c:lineChart>
      <c:catAx>
        <c:axId val="246961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47028600"/>
        <c:crosses val="autoZero"/>
        <c:auto val="1"/>
        <c:lblAlgn val="ctr"/>
        <c:lblOffset val="100"/>
        <c:noMultiLvlLbl val="0"/>
      </c:catAx>
      <c:valAx>
        <c:axId val="247028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Estimated Marginal Means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6961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333223972003"/>
          <c:y val="0.436866433362497"/>
          <c:w val="0.175666776027996"/>
          <c:h val="0.307435403907845"/>
        </c:manualLayout>
      </c:layout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zero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Composite SEBT Scores Following Treatment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US!$H$2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strRef>
              <c:f>US!$I$1:$J$1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US!$I$2:$J$2</c:f>
              <c:numCache>
                <c:formatCode>General</c:formatCode>
                <c:ptCount val="2"/>
                <c:pt idx="0">
                  <c:v>65.7</c:v>
                </c:pt>
                <c:pt idx="1">
                  <c:v>67.4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US!$H$3</c:f>
              <c:strCache>
                <c:ptCount val="1"/>
                <c:pt idx="0">
                  <c:v>Stretch</c:v>
                </c:pt>
              </c:strCache>
            </c:strRef>
          </c:tx>
          <c:marker>
            <c:symbol val="none"/>
          </c:marker>
          <c:cat>
            <c:strRef>
              <c:f>US!$I$1:$J$1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US!$I$3:$J$3</c:f>
              <c:numCache>
                <c:formatCode>General</c:formatCode>
                <c:ptCount val="2"/>
                <c:pt idx="0">
                  <c:v>70.2</c:v>
                </c:pt>
                <c:pt idx="1">
                  <c:v>71.9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US!$H$4</c:f>
              <c:strCache>
                <c:ptCount val="1"/>
                <c:pt idx="0">
                  <c:v>Combo</c:v>
                </c:pt>
              </c:strCache>
            </c:strRef>
          </c:tx>
          <c:marker>
            <c:symbol val="none"/>
          </c:marker>
          <c:cat>
            <c:strRef>
              <c:f>US!$I$1:$J$1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US!$I$4:$J$4</c:f>
              <c:numCache>
                <c:formatCode>General</c:formatCode>
                <c:ptCount val="2"/>
                <c:pt idx="0">
                  <c:v>65.4</c:v>
                </c:pt>
                <c:pt idx="1">
                  <c:v>64.4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632"/>
        <c:axId val="246815896"/>
      </c:lineChart>
      <c:catAx>
        <c:axId val="17006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46815896"/>
        <c:crosses val="autoZero"/>
        <c:auto val="1"/>
        <c:lblAlgn val="ctr"/>
        <c:lblOffset val="100"/>
        <c:noMultiLvlLbl val="0"/>
      </c:catAx>
      <c:valAx>
        <c:axId val="246815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Mean Scores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0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E92B9-E40F-488D-A0EB-172498B4F530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6381-EA51-4195-AC7C-B254C165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381-EA51-4195-AC7C-B254C1653D4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2C55-A19B-4785-A247-528FB9743ADA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1C48-4147-4880-84ED-2BA7AC635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pyrus" pitchFamily="66" charset="0"/>
                <a:ea typeface="Times New Roman"/>
              </a:rPr>
              <a:t>Comparing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  <a:ea typeface="Times New Roman"/>
              </a:rPr>
              <a:t>the Effects of Ultrasound and Stretching on Hip Flexor Flexibility and Postural Control</a:t>
            </a:r>
            <a:endParaRPr lang="en-US" b="1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248400" cy="1600200"/>
          </a:xfrm>
        </p:spPr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Papyrus" panose="03070502060502030205" pitchFamily="66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Britt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Dickman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Cali VanValkenburg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Dr. Valerie Moody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29200"/>
            <a:ext cx="4876800" cy="137392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5434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Instruments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84" y="167640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Measuring Hip Range of Motion 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Papyrus"/>
                <a:cs typeface="Papyrus"/>
              </a:rPr>
              <a:t>- Active Hip Extension</a:t>
            </a:r>
          </a:p>
          <a:p>
            <a:pPr marL="0" indent="0">
              <a:buNone/>
            </a:pPr>
            <a:r>
              <a:rPr lang="en-US" sz="1800" b="1" dirty="0">
                <a:latin typeface="Papyrus"/>
                <a:cs typeface="Papyrus"/>
              </a:rPr>
              <a:t> </a:t>
            </a:r>
            <a:r>
              <a:rPr lang="en-US" sz="1800" b="1" dirty="0" smtClean="0">
                <a:latin typeface="Papyrus"/>
                <a:cs typeface="Papyrus"/>
              </a:rPr>
              <a:t>     </a:t>
            </a:r>
            <a:r>
              <a:rPr lang="en-US" dirty="0"/>
              <a:t>	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600" y="1295400"/>
            <a:ext cx="4041775" cy="639762"/>
          </a:xfrm>
        </p:spPr>
        <p:txBody>
          <a:bodyPr>
            <a:normAutofit/>
          </a:bodyPr>
          <a:lstStyle/>
          <a:p>
            <a:pPr algn="r"/>
            <a:r>
              <a:rPr lang="en-US" sz="2200" dirty="0" smtClean="0">
                <a:latin typeface="Papyrus" panose="03070502060502030205" pitchFamily="66" charset="0"/>
              </a:rPr>
              <a:t>Star Excursion Balance Test </a:t>
            </a:r>
            <a:endParaRPr lang="en-US" sz="2200" dirty="0">
              <a:latin typeface="Papyrus" panose="03070502060502030205" pitchFamily="66" charset="0"/>
            </a:endParaRPr>
          </a:p>
        </p:txBody>
      </p:sp>
      <p:pic>
        <p:nvPicPr>
          <p:cNvPr id="1027" name="Picture 3" descr="C:\Users\Britt Makel\Downloads\photo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r="-640"/>
          <a:stretch/>
        </p:blipFill>
        <p:spPr bwMode="auto">
          <a:xfrm>
            <a:off x="4800600" y="2667000"/>
            <a:ext cx="3657600" cy="39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8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/>
                <a:cs typeface="Papyrus"/>
              </a:rPr>
              <a:t>- Measure of Postural Control</a:t>
            </a:r>
            <a:endParaRPr lang="en-US" b="1" dirty="0">
              <a:latin typeface="Papyrus"/>
              <a:cs typeface="Papyru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76514"/>
            <a:ext cx="3276600" cy="18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Instruments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latin typeface="Papyrus" panose="03070502060502030205" pitchFamily="66" charset="0"/>
              </a:rPr>
              <a:t>Ultrasound </a:t>
            </a:r>
          </a:p>
          <a:p>
            <a:r>
              <a:rPr lang="en-US" sz="2600" dirty="0">
                <a:latin typeface="Papyrus" panose="03070502060502030205" pitchFamily="66" charset="0"/>
              </a:rPr>
              <a:t>Forte </a:t>
            </a:r>
            <a:r>
              <a:rPr lang="en-US" sz="2600" dirty="0" smtClean="0">
                <a:latin typeface="Papyrus" panose="03070502060502030205" pitchFamily="66" charset="0"/>
              </a:rPr>
              <a:t>CB- 450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 4 cm sound head </a:t>
            </a:r>
            <a:endParaRPr lang="en-US" dirty="0" smtClean="0">
              <a:latin typeface="Papyrus" panose="03070502060502030205" pitchFamily="66" charset="0"/>
            </a:endParaRPr>
          </a:p>
          <a:p>
            <a:endParaRPr lang="en-US" dirty="0" smtClean="0">
              <a:latin typeface="Papyrus" panose="03070502060502030205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Papyrus" panose="03070502060502030205" pitchFamily="66" charset="0"/>
              </a:rPr>
              <a:t>Stretch</a:t>
            </a:r>
            <a:endParaRPr lang="en-US" sz="3200" b="1" dirty="0">
              <a:latin typeface="Papyrus" panose="03070502060502030205" pitchFamily="66" charset="0"/>
            </a:endParaRPr>
          </a:p>
          <a:p>
            <a:r>
              <a:rPr lang="en-US" sz="2400" dirty="0">
                <a:latin typeface="Papyrus" panose="03070502060502030205" pitchFamily="66" charset="0"/>
              </a:rPr>
              <a:t>Thomas Stretch </a:t>
            </a:r>
          </a:p>
          <a:p>
            <a:r>
              <a:rPr lang="en-US" sz="2400" dirty="0">
                <a:latin typeface="Papyrus" panose="03070502060502030205" pitchFamily="66" charset="0"/>
              </a:rPr>
              <a:t>Lunge Stretch</a:t>
            </a:r>
          </a:p>
          <a:p>
            <a:pPr marL="0" indent="0" algn="ctr">
              <a:buNone/>
            </a:pPr>
            <a:endParaRPr lang="en-US" sz="2600" dirty="0">
              <a:latin typeface="Papyrus" panose="03070502060502030205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429" y="3229369"/>
            <a:ext cx="1734339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9908" y="3576125"/>
            <a:ext cx="3724355" cy="278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3019504"/>
            <a:ext cx="215741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2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Parameters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Papyrus" panose="03070502060502030205" pitchFamily="66" charset="0"/>
              </a:rPr>
              <a:t>Ultrasound </a:t>
            </a:r>
          </a:p>
          <a:p>
            <a:r>
              <a:rPr lang="en-US" sz="2600" dirty="0">
                <a:latin typeface="Papyrus" panose="03070502060502030205" pitchFamily="66" charset="0"/>
              </a:rPr>
              <a:t>1 </a:t>
            </a:r>
            <a:r>
              <a:rPr lang="en-US" sz="2600" dirty="0" err="1" smtClean="0">
                <a:latin typeface="Papyrus" panose="03070502060502030205" pitchFamily="66" charset="0"/>
              </a:rPr>
              <a:t>mHz</a:t>
            </a:r>
            <a:endParaRPr lang="en-US" sz="2600" dirty="0" smtClean="0">
              <a:latin typeface="Papyrus" panose="03070502060502030205" pitchFamily="66" charset="0"/>
            </a:endParaRPr>
          </a:p>
          <a:p>
            <a:r>
              <a:rPr lang="en-US" sz="2600" dirty="0" smtClean="0">
                <a:latin typeface="Papyrus" panose="03070502060502030205" pitchFamily="66" charset="0"/>
              </a:rPr>
              <a:t>Frequency: </a:t>
            </a:r>
            <a:r>
              <a:rPr lang="en-US" sz="2600" dirty="0">
                <a:latin typeface="Papyrus" panose="03070502060502030205" pitchFamily="66" charset="0"/>
              </a:rPr>
              <a:t>1.0 </a:t>
            </a:r>
            <a:r>
              <a:rPr lang="en-US" sz="2600" dirty="0" smtClean="0">
                <a:latin typeface="Papyrus" panose="03070502060502030205" pitchFamily="66" charset="0"/>
              </a:rPr>
              <a:t>w/cm</a:t>
            </a:r>
            <a:r>
              <a:rPr lang="en-US" sz="2600" baseline="30000" dirty="0" smtClean="0">
                <a:latin typeface="Papyrus" panose="03070502060502030205" pitchFamily="66" charset="0"/>
              </a:rPr>
              <a:t>2</a:t>
            </a:r>
          </a:p>
          <a:p>
            <a:r>
              <a:rPr lang="en-US" sz="2600" dirty="0" smtClean="0">
                <a:latin typeface="Papyrus" panose="03070502060502030205" pitchFamily="66" charset="0"/>
              </a:rPr>
              <a:t>Duty Cycle: 100%</a:t>
            </a:r>
          </a:p>
          <a:p>
            <a:r>
              <a:rPr lang="en-US" sz="2600" dirty="0" smtClean="0">
                <a:latin typeface="Papyrus" panose="03070502060502030205" pitchFamily="66" charset="0"/>
              </a:rPr>
              <a:t>Time: 15 </a:t>
            </a:r>
            <a:r>
              <a:rPr lang="en-US" sz="2600" dirty="0">
                <a:latin typeface="Papyrus" panose="03070502060502030205" pitchFamily="66" charset="0"/>
              </a:rPr>
              <a:t>minutes </a:t>
            </a:r>
            <a:endParaRPr lang="en-US" sz="2600" dirty="0" smtClean="0">
              <a:latin typeface="Papyrus" panose="03070502060502030205" pitchFamily="66" charset="0"/>
            </a:endParaRPr>
          </a:p>
          <a:p>
            <a:r>
              <a:rPr lang="en-US" sz="2600" dirty="0" smtClean="0">
                <a:latin typeface="Papyrus" panose="03070502060502030205" pitchFamily="66" charset="0"/>
              </a:rPr>
              <a:t>Placed 1 inch below ASIS on dominate leg</a:t>
            </a:r>
          </a:p>
          <a:p>
            <a:r>
              <a:rPr lang="en-US" dirty="0">
                <a:latin typeface="Papyrus" panose="03070502060502030205" pitchFamily="66" charset="0"/>
              </a:rPr>
              <a:t>7.6cm X 7.6cm ultrasound area </a:t>
            </a:r>
          </a:p>
          <a:p>
            <a:endParaRPr lang="en-US" dirty="0" smtClean="0">
              <a:latin typeface="Papyrus" panose="03070502060502030205" pitchFamily="66" charset="0"/>
            </a:endParaRPr>
          </a:p>
          <a:p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latin typeface="Papyrus" panose="03070502060502030205" pitchFamily="66" charset="0"/>
              </a:rPr>
              <a:t>Goniometer </a:t>
            </a:r>
          </a:p>
          <a:p>
            <a:r>
              <a:rPr lang="en-US" sz="2600" dirty="0" smtClean="0">
                <a:latin typeface="Papyrus" panose="03070502060502030205" pitchFamily="66" charset="0"/>
              </a:rPr>
              <a:t>Hip extension measured </a:t>
            </a:r>
          </a:p>
          <a:p>
            <a:r>
              <a:rPr lang="en-US" sz="2600" dirty="0">
                <a:latin typeface="Papyrus" panose="03070502060502030205" pitchFamily="66" charset="0"/>
              </a:rPr>
              <a:t>L</a:t>
            </a:r>
            <a:r>
              <a:rPr lang="en-US" sz="2600" dirty="0" smtClean="0">
                <a:latin typeface="Papyrus" panose="03070502060502030205" pitchFamily="66" charset="0"/>
              </a:rPr>
              <a:t>ying Prone</a:t>
            </a:r>
          </a:p>
          <a:p>
            <a:r>
              <a:rPr lang="en-US" sz="2600" dirty="0" smtClean="0">
                <a:latin typeface="Papyrus" panose="03070502060502030205" pitchFamily="66" charset="0"/>
              </a:rPr>
              <a:t>Hips remain on table </a:t>
            </a:r>
          </a:p>
          <a:p>
            <a:pPr marL="0" indent="0">
              <a:buNone/>
            </a:pPr>
            <a:endParaRPr lang="en-US" sz="2600" dirty="0" smtClean="0">
              <a:latin typeface="Papyrus" panose="03070502060502030205" pitchFamily="66" charset="0"/>
            </a:endParaRPr>
          </a:p>
          <a:p>
            <a:endParaRPr lang="en-US" sz="2600" dirty="0">
              <a:latin typeface="Papyrus" panose="03070502060502030205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9066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Parameters Cont.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latin typeface="Papyrus" panose="03070502060502030205" pitchFamily="66" charset="0"/>
              </a:rPr>
              <a:t>Stretching</a:t>
            </a:r>
          </a:p>
          <a:p>
            <a:r>
              <a:rPr lang="en-US" sz="1800" dirty="0" smtClean="0">
                <a:latin typeface="Papyrus" panose="03070502060502030205" pitchFamily="66" charset="0"/>
              </a:rPr>
              <a:t>30 second hold, 3 times</a:t>
            </a:r>
          </a:p>
          <a:p>
            <a:r>
              <a:rPr lang="en-US" sz="1800" dirty="0" smtClean="0">
                <a:latin typeface="Papyrus" panose="03070502060502030205" pitchFamily="66" charset="0"/>
              </a:rPr>
              <a:t>10 second rest in between sets </a:t>
            </a:r>
            <a:endParaRPr lang="en-US" sz="1800" dirty="0">
              <a:latin typeface="Papyrus" panose="03070502060502030205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latin typeface="Papyrus" panose="03070502060502030205" pitchFamily="66" charset="0"/>
              </a:rPr>
              <a:t>SEBT</a:t>
            </a:r>
            <a:endParaRPr lang="en-US" sz="3000" b="1" dirty="0">
              <a:latin typeface="Papyrus" panose="03070502060502030205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58" y="2703730"/>
            <a:ext cx="3127098" cy="39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05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apyrus"/>
                <a:cs typeface="Papyrus"/>
              </a:rPr>
              <a:t>3 measures in each direction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apyrus"/>
                <a:cs typeface="Papyrus"/>
              </a:rPr>
              <a:t>Rest time was participant driven </a:t>
            </a:r>
            <a:endParaRPr lang="en-US" dirty="0">
              <a:latin typeface="Papyrus"/>
              <a:cs typeface="Papyru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3276600"/>
            <a:ext cx="3110200" cy="31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6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Procedures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Pre-Participation Screening Questionnaire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Pre-Trial Measurements 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SEBT and Goniometry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3 Trials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Stretch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Ultrasound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Combination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Post-Trial Measurements </a:t>
            </a:r>
            <a:endParaRPr lang="en-US" sz="3000" dirty="0">
              <a:latin typeface="Papyrus" panose="03070502060502030205" pitchFamily="66" charset="0"/>
            </a:endParaRP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SEBT and Goniometry </a:t>
            </a:r>
          </a:p>
        </p:txBody>
      </p:sp>
      <p:pic>
        <p:nvPicPr>
          <p:cNvPr id="17410" name="Picture 2" descr="http://images.clipartof.com/thumbnails/1048597-Royalty-Free-RF-Clip-Art-Illustration-Of-A-Cartoon-Girl-Stretching.jpg"/>
          <p:cNvPicPr>
            <a:picLocks noChangeAspect="1" noChangeArrowheads="1"/>
          </p:cNvPicPr>
          <p:nvPr/>
        </p:nvPicPr>
        <p:blipFill>
          <a:blip r:embed="rId2" cstate="print"/>
          <a:srcRect r="14286"/>
          <a:stretch>
            <a:fillRect/>
          </a:stretch>
        </p:blipFill>
        <p:spPr bwMode="auto">
          <a:xfrm>
            <a:off x="5867400" y="2667000"/>
            <a:ext cx="2286000" cy="31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4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Data Analysis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2 </a:t>
            </a:r>
            <a:r>
              <a:rPr lang="en-US" sz="3000" dirty="0">
                <a:latin typeface="Papyrus" panose="03070502060502030205" pitchFamily="66" charset="0"/>
              </a:rPr>
              <a:t>x 3 repeated measures (time x condition) ANOVA was </a:t>
            </a:r>
            <a:r>
              <a:rPr lang="en-US" sz="3000" dirty="0" smtClean="0">
                <a:latin typeface="Papyrus" panose="03070502060502030205" pitchFamily="66" charset="0"/>
              </a:rPr>
              <a:t>used</a:t>
            </a:r>
          </a:p>
          <a:p>
            <a:endParaRPr lang="en-US" sz="3000" dirty="0" smtClean="0">
              <a:latin typeface="Papyrus" panose="03070502060502030205" pitchFamily="66" charset="0"/>
            </a:endParaRPr>
          </a:p>
          <a:p>
            <a:r>
              <a:rPr lang="en-US" sz="3000" dirty="0" smtClean="0">
                <a:latin typeface="Papyrus" panose="03070502060502030205" pitchFamily="66" charset="0"/>
              </a:rPr>
              <a:t>If </a:t>
            </a:r>
            <a:r>
              <a:rPr lang="en-US" sz="3000" dirty="0">
                <a:latin typeface="Papyrus" panose="03070502060502030205" pitchFamily="66" charset="0"/>
              </a:rPr>
              <a:t>significant interactions were found, pairwise comparisons were run using a </a:t>
            </a:r>
            <a:r>
              <a:rPr lang="en-US" sz="3000" dirty="0" err="1">
                <a:latin typeface="Papyrus" panose="03070502060502030205" pitchFamily="66" charset="0"/>
              </a:rPr>
              <a:t>Bonferonni</a:t>
            </a:r>
            <a:r>
              <a:rPr lang="en-US" sz="3000" dirty="0">
                <a:latin typeface="Papyrus" panose="03070502060502030205" pitchFamily="66" charset="0"/>
              </a:rPr>
              <a:t> </a:t>
            </a:r>
            <a:r>
              <a:rPr lang="en-US" sz="3000" dirty="0" smtClean="0">
                <a:latin typeface="Papyrus" panose="03070502060502030205" pitchFamily="66" charset="0"/>
              </a:rPr>
              <a:t>adjustment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16386" name="Picture 2" descr="http://www.comp.nus.edu.sg/~wongls/courses/cs4220/gifs/datamining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038600" cy="403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8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Hip Extension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No statistical significance (p=0.791)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Decrease in ultrasound and combo trials 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Increase in stretch trial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SEBT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No statistical significance found (p=0.134)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Increase in stretch and ultrasound trials</a:t>
            </a:r>
          </a:p>
          <a:p>
            <a:pPr lvl="2"/>
            <a:r>
              <a:rPr lang="en-US" dirty="0" smtClean="0">
                <a:latin typeface="Papyrus" panose="03070502060502030205" pitchFamily="66" charset="0"/>
              </a:rPr>
              <a:t>Not enough increase to be clinically relevant 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Decrease in combo trial </a:t>
            </a:r>
          </a:p>
          <a:p>
            <a:endParaRPr lang="en-US" sz="30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8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9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28600" y="0"/>
          <a:ext cx="8610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49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Discussion- Stretching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487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Papyrus"/>
                <a:cs typeface="Papyrus"/>
              </a:rPr>
              <a:t>Increase Flexibility 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Papyrus"/>
                <a:cs typeface="Papyrus"/>
              </a:rPr>
              <a:t>Decrease Injury 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Papyrus"/>
                <a:cs typeface="Papyrus"/>
              </a:rPr>
              <a:t>Did not Improve Postural Control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Papyrus"/>
                <a:cs typeface="Papyrus"/>
              </a:rPr>
              <a:t>Improve Performance</a:t>
            </a:r>
          </a:p>
          <a:p>
            <a:r>
              <a:rPr lang="en-US" sz="3600" dirty="0">
                <a:latin typeface="Papyrus"/>
                <a:cs typeface="Papyrus"/>
              </a:rPr>
              <a:t>	</a:t>
            </a:r>
            <a:r>
              <a:rPr lang="en-US" sz="2800" dirty="0" smtClean="0">
                <a:latin typeface="Papyrus"/>
                <a:cs typeface="Papyrus"/>
              </a:rPr>
              <a:t>- </a:t>
            </a:r>
            <a:r>
              <a:rPr lang="en-US" sz="2400" dirty="0" smtClean="0">
                <a:latin typeface="Papyrus"/>
                <a:cs typeface="Papyrus"/>
              </a:rPr>
              <a:t>Effects of static 	stretching can take 	weeks 	or months before results 	are seen </a:t>
            </a:r>
            <a:endParaRPr lang="en-US" sz="2400" dirty="0">
              <a:latin typeface="Papyrus"/>
              <a:cs typeface="Papyru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90800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Overview of Presentation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Papyrus" panose="03070502060502030205" pitchFamily="66" charset="0"/>
              </a:rPr>
              <a:t>Background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Purpose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Significance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Methods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Results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Discussion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Conclusion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Future Research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25602" name="Picture 2" descr="http://www.cartoonstock.com/lowres/sport-stick_man-stickman-twig-injure-injured-smb07091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38100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133600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Discussion- Ultrasound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5791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Papyrus"/>
                <a:cs typeface="Papyrus"/>
              </a:rPr>
              <a:t> Increases collagen extensibility through deep heating	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>
                <a:latin typeface="Papyrus"/>
                <a:cs typeface="Papyrus"/>
              </a:rPr>
              <a:t>Muscles put on stretch throughout treatment to increase effectiveness </a:t>
            </a:r>
          </a:p>
          <a:p>
            <a:r>
              <a:rPr lang="en-US" sz="3200" dirty="0" smtClean="0">
                <a:latin typeface="Papyrus"/>
                <a:cs typeface="Papyrus"/>
              </a:rPr>
              <a:t>	- Stretching window</a:t>
            </a:r>
          </a:p>
          <a:p>
            <a:r>
              <a:rPr lang="en-US" dirty="0">
                <a:latin typeface="Papyrus"/>
                <a:cs typeface="Papyrus"/>
              </a:rPr>
              <a:t>	</a:t>
            </a:r>
            <a:r>
              <a:rPr lang="en-US" dirty="0" smtClean="0">
                <a:latin typeface="Papyrus"/>
                <a:cs typeface="Papyrus"/>
              </a:rPr>
              <a:t> 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09104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0330" y="2209800"/>
            <a:ext cx="3763670" cy="4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Discussion- Combo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533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Papyrus"/>
                <a:cs typeface="Papyrus"/>
              </a:rPr>
              <a:t> </a:t>
            </a:r>
            <a:r>
              <a:rPr lang="en-US" sz="3600" dirty="0" smtClean="0">
                <a:latin typeface="Papyrus"/>
                <a:cs typeface="Papyrus"/>
              </a:rPr>
              <a:t>Increase effects of ultrasound with static stretching routine </a:t>
            </a:r>
          </a:p>
          <a:p>
            <a:r>
              <a:rPr lang="en-US" sz="3600" dirty="0" smtClean="0">
                <a:latin typeface="Papyrus"/>
                <a:cs typeface="Papyrus"/>
              </a:rPr>
              <a:t>	- </a:t>
            </a:r>
            <a:r>
              <a:rPr lang="en-US" sz="2800" dirty="0" smtClean="0">
                <a:latin typeface="Papyrus"/>
                <a:cs typeface="Papyrus"/>
              </a:rPr>
              <a:t>Dynamic stretching  may 	have been more beneficial </a:t>
            </a:r>
          </a:p>
          <a:p>
            <a:r>
              <a:rPr lang="en-US" sz="2800" dirty="0" smtClean="0">
                <a:latin typeface="Papyrus"/>
                <a:cs typeface="Papyrus"/>
              </a:rPr>
              <a:t>		</a:t>
            </a:r>
            <a:r>
              <a:rPr lang="en-US" dirty="0" smtClean="0">
                <a:latin typeface="Papyrus"/>
                <a:cs typeface="Papyrus"/>
              </a:rPr>
              <a:t>	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9964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Limitations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anose="03070502060502030205" pitchFamily="66" charset="0"/>
              </a:rPr>
              <a:t>Small sample size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No way to measure temperature rise in tissue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No set time for rest with SEBT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Error measuring hip extension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Exercising 24 hours prior to trials </a:t>
            </a:r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1028" name="Picture 4" descr="C:\Users\Britt Makel\AppData\Local\Microsoft\Windows\Temporary Internet Files\Content.IE5\0TRO4JAK\MC9003838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515813" cy="33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3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Future Research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Larger sample size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Competitive athletic population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Dynamic stretch routine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Longer research period (6 weeks)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Different Parameters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Control Group 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7170" name="Picture 2" descr="https://encrypted-tbn3.gstatic.com/images?q=tbn:ANd9GcTC5Aq9blJ4n7Dxq-N9kdcyCDvVHuNaetgbERcxbcICfuIzFx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3124200" cy="3811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83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Conclusion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Inconclusive evidence on the effectiveness of ultrasound and stretching in all three trials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Need to further examine the benefits of a more active warm up when the goal is to improve ROM and Postural control of the hip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6148" name="Picture 4" descr="http://3.bp.blogspot.com/-5TQXk07RBk4/T1vvJZSc_8I/AAAAAAAAAQY/nJ_tzlJyjCs/s1600/thinking+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90975"/>
            <a:ext cx="2476500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96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Acknowledgments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Papyrus" panose="03070502060502030205" pitchFamily="66" charset="0"/>
              </a:rPr>
              <a:t>Davidson Honors College </a:t>
            </a:r>
          </a:p>
          <a:p>
            <a:pPr algn="ctr"/>
            <a:r>
              <a:rPr lang="en-US" sz="3000" dirty="0" smtClean="0">
                <a:latin typeface="Papyrus" panose="03070502060502030205" pitchFamily="66" charset="0"/>
              </a:rPr>
              <a:t>Dr. Valerie Moody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4191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References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Papyrus" panose="03070502060502030205" pitchFamily="66" charset="0"/>
              </a:rPr>
              <a:t>1. Thacker SB, Gilchrist J, Stroup DF, </a:t>
            </a:r>
            <a:r>
              <a:rPr lang="en-US" sz="1800" dirty="0" err="1">
                <a:latin typeface="Papyrus" panose="03070502060502030205" pitchFamily="66" charset="0"/>
              </a:rPr>
              <a:t>Kimsey</a:t>
            </a:r>
            <a:r>
              <a:rPr lang="en-US" sz="1800" dirty="0">
                <a:latin typeface="Papyrus" panose="03070502060502030205" pitchFamily="66" charset="0"/>
              </a:rPr>
              <a:t> CD. The Impact of Stretching on Sports Injury Risk: A Systematic Review of the Literature. </a:t>
            </a:r>
            <a:r>
              <a:rPr lang="en-US" sz="1800" i="1" dirty="0">
                <a:latin typeface="Papyrus" panose="03070502060502030205" pitchFamily="66" charset="0"/>
              </a:rPr>
              <a:t>Med. </a:t>
            </a:r>
            <a:r>
              <a:rPr lang="en-US" sz="1800" i="1" dirty="0" err="1">
                <a:latin typeface="Papyrus" panose="03070502060502030205" pitchFamily="66" charset="0"/>
              </a:rPr>
              <a:t>Sci</a:t>
            </a:r>
            <a:r>
              <a:rPr lang="en-US" sz="1800" i="1" dirty="0">
                <a:latin typeface="Papyrus" panose="03070502060502030205" pitchFamily="66" charset="0"/>
              </a:rPr>
              <a:t> Sports Exercise</a:t>
            </a:r>
            <a:r>
              <a:rPr lang="en-US" sz="1800" dirty="0">
                <a:latin typeface="Papyrus" panose="03070502060502030205" pitchFamily="66" charset="0"/>
              </a:rPr>
              <a:t>. 2004;36(3):371-378</a:t>
            </a:r>
            <a:r>
              <a:rPr lang="en-US" sz="1800" dirty="0" smtClean="0">
                <a:latin typeface="Papyrus" panose="03070502060502030205" pitchFamily="66" charset="0"/>
              </a:rPr>
              <a:t>.</a:t>
            </a:r>
          </a:p>
          <a:p>
            <a:endParaRPr lang="en-US" sz="1800" dirty="0">
              <a:latin typeface="Papyrus" panose="03070502060502030205" pitchFamily="66" charset="0"/>
            </a:endParaRPr>
          </a:p>
          <a:p>
            <a:r>
              <a:rPr lang="en-US" sz="1800" dirty="0">
                <a:latin typeface="Papyrus" panose="03070502060502030205" pitchFamily="66" charset="0"/>
              </a:rPr>
              <a:t>2. Small K, </a:t>
            </a:r>
            <a:r>
              <a:rPr lang="en-US" sz="1800" dirty="0" err="1">
                <a:latin typeface="Papyrus" panose="03070502060502030205" pitchFamily="66" charset="0"/>
              </a:rPr>
              <a:t>Mc</a:t>
            </a:r>
            <a:r>
              <a:rPr lang="en-US" sz="1800" dirty="0">
                <a:latin typeface="Papyrus" panose="03070502060502030205" pitchFamily="66" charset="0"/>
              </a:rPr>
              <a:t> </a:t>
            </a:r>
            <a:r>
              <a:rPr lang="en-US" sz="1800" dirty="0" err="1">
                <a:latin typeface="Papyrus" panose="03070502060502030205" pitchFamily="66" charset="0"/>
              </a:rPr>
              <a:t>Naughton</a:t>
            </a:r>
            <a:r>
              <a:rPr lang="en-US" sz="1800" dirty="0">
                <a:latin typeface="Papyrus" panose="03070502060502030205" pitchFamily="66" charset="0"/>
              </a:rPr>
              <a:t> L, Matthews M. A Systematic Review into the Efficacy of Static Stretching as Part of a Warm-Up for the Prevention of Exercise-Related Injury. </a:t>
            </a:r>
            <a:r>
              <a:rPr lang="en-US" sz="1800" i="1" dirty="0">
                <a:latin typeface="Papyrus" panose="03070502060502030205" pitchFamily="66" charset="0"/>
              </a:rPr>
              <a:t>Research in Sports Medicine: An International Journal</a:t>
            </a:r>
            <a:r>
              <a:rPr lang="en-US" sz="1800" dirty="0">
                <a:latin typeface="Papyrus" panose="03070502060502030205" pitchFamily="66" charset="0"/>
              </a:rPr>
              <a:t>. 2008;16(3): 213-231</a:t>
            </a:r>
            <a:r>
              <a:rPr lang="en-US" sz="1800" i="1" dirty="0">
                <a:latin typeface="Papyrus" panose="03070502060502030205" pitchFamily="66" charset="0"/>
              </a:rPr>
              <a:t>.</a:t>
            </a:r>
            <a:r>
              <a:rPr lang="en-US" sz="1800" dirty="0">
                <a:latin typeface="Papyrus" panose="03070502060502030205" pitchFamily="66" charset="0"/>
              </a:rPr>
              <a:t> doi:10.1080/15438620802310784</a:t>
            </a:r>
            <a:r>
              <a:rPr lang="en-US" sz="1800" dirty="0" smtClean="0">
                <a:latin typeface="Papyrus" panose="03070502060502030205" pitchFamily="66" charset="0"/>
              </a:rPr>
              <a:t>.</a:t>
            </a:r>
          </a:p>
          <a:p>
            <a:endParaRPr lang="en-US" sz="1800" dirty="0">
              <a:latin typeface="Papyrus" panose="03070502060502030205" pitchFamily="66" charset="0"/>
            </a:endParaRPr>
          </a:p>
          <a:p>
            <a:r>
              <a:rPr lang="en-US" sz="1800" dirty="0">
                <a:latin typeface="Papyrus" panose="03070502060502030205" pitchFamily="66" charset="0"/>
              </a:rPr>
              <a:t>3. Knight KL, Draper DO. </a:t>
            </a:r>
            <a:r>
              <a:rPr lang="en-US" sz="1800" i="1" dirty="0">
                <a:latin typeface="Papyrus" panose="03070502060502030205" pitchFamily="66" charset="0"/>
              </a:rPr>
              <a:t>Therapeutic Modalities: The Art and Science</a:t>
            </a:r>
            <a:r>
              <a:rPr lang="en-US" sz="1800" dirty="0">
                <a:latin typeface="Papyrus" panose="03070502060502030205" pitchFamily="66" charset="0"/>
              </a:rPr>
              <a:t>. Baltimore, MD: Lippincott Williams &amp; Wilkins; 2013</a:t>
            </a:r>
            <a:r>
              <a:rPr lang="en-US" sz="1800" dirty="0" smtClean="0">
                <a:latin typeface="Papyrus" panose="03070502060502030205" pitchFamily="66" charset="0"/>
              </a:rPr>
              <a:t>.</a:t>
            </a:r>
          </a:p>
          <a:p>
            <a:endParaRPr lang="en-US" sz="1800" dirty="0">
              <a:latin typeface="Papyrus" panose="03070502060502030205" pitchFamily="66" charset="0"/>
            </a:endParaRPr>
          </a:p>
          <a:p>
            <a:r>
              <a:rPr lang="en-US" sz="1800" dirty="0">
                <a:latin typeface="Papyrus" panose="03070502060502030205" pitchFamily="66" charset="0"/>
              </a:rPr>
              <a:t>4. Speed CA. Therapeutic Ultrasound in Soft Tissue Lesions. </a:t>
            </a:r>
            <a:r>
              <a:rPr lang="en-US" sz="1800" i="1" dirty="0">
                <a:latin typeface="Papyrus" panose="03070502060502030205" pitchFamily="66" charset="0"/>
              </a:rPr>
              <a:t>Rheumatology</a:t>
            </a:r>
            <a:r>
              <a:rPr lang="en-US" sz="1800" dirty="0">
                <a:latin typeface="Papyrus" panose="03070502060502030205" pitchFamily="66" charset="0"/>
              </a:rPr>
              <a:t>. 2001;40:1331-1336. </a:t>
            </a:r>
          </a:p>
        </p:txBody>
      </p:sp>
    </p:spTree>
    <p:extLst>
      <p:ext uri="{BB962C8B-B14F-4D97-AF65-F5344CB8AC3E}">
        <p14:creationId xmlns:p14="http://schemas.microsoft.com/office/powerpoint/2010/main" val="299269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References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Papyrus" panose="03070502060502030205" pitchFamily="66" charset="0"/>
              </a:rPr>
              <a:t>5. Reed BV, Ashikaga T, Fleming BC, </a:t>
            </a:r>
            <a:r>
              <a:rPr lang="en-US" sz="2800" dirty="0" err="1">
                <a:latin typeface="Papyrus" panose="03070502060502030205" pitchFamily="66" charset="0"/>
              </a:rPr>
              <a:t>Zimny</a:t>
            </a:r>
            <a:r>
              <a:rPr lang="en-US" sz="2800" dirty="0">
                <a:latin typeface="Papyrus" panose="03070502060502030205" pitchFamily="66" charset="0"/>
              </a:rPr>
              <a:t> NJ. Effects of ultrasound and Stretch on Knee Ligament. </a:t>
            </a:r>
            <a:r>
              <a:rPr lang="en-US" sz="2800" i="1" dirty="0">
                <a:latin typeface="Papyrus" panose="03070502060502030205" pitchFamily="66" charset="0"/>
              </a:rPr>
              <a:t>Journal of </a:t>
            </a:r>
            <a:r>
              <a:rPr lang="en-US" sz="2800" i="1" dirty="0" err="1">
                <a:latin typeface="Papyrus" panose="03070502060502030205" pitchFamily="66" charset="0"/>
              </a:rPr>
              <a:t>Orthopaedic</a:t>
            </a:r>
            <a:r>
              <a:rPr lang="en-US" sz="2800" i="1" dirty="0">
                <a:latin typeface="Papyrus" panose="03070502060502030205" pitchFamily="66" charset="0"/>
              </a:rPr>
              <a:t> &amp; Sports Physical Therapy</a:t>
            </a:r>
            <a:r>
              <a:rPr lang="en-US" sz="2800" dirty="0">
                <a:latin typeface="Papyrus" panose="03070502060502030205" pitchFamily="66" charset="0"/>
              </a:rPr>
              <a:t>. 2000;30(6):341-347</a:t>
            </a:r>
            <a:r>
              <a:rPr lang="en-US" sz="2800" i="1" dirty="0">
                <a:latin typeface="Papyrus" panose="03070502060502030205" pitchFamily="66" charset="0"/>
              </a:rPr>
              <a:t>.</a:t>
            </a:r>
            <a:r>
              <a:rPr lang="en-US" sz="2800" dirty="0">
                <a:latin typeface="Papyrus" panose="03070502060502030205" pitchFamily="66" charset="0"/>
              </a:rPr>
              <a:t> </a:t>
            </a:r>
            <a:r>
              <a:rPr lang="en-US" sz="2800" dirty="0" smtClean="0">
                <a:latin typeface="Papyrus" panose="03070502060502030205" pitchFamily="66" charset="0"/>
              </a:rPr>
              <a:t>doi:10.2519/jospt.2000.30.6.341</a:t>
            </a:r>
          </a:p>
          <a:p>
            <a:endParaRPr lang="en-US" sz="2800" dirty="0">
              <a:latin typeface="Papyrus" panose="03070502060502030205" pitchFamily="66" charset="0"/>
            </a:endParaRPr>
          </a:p>
          <a:p>
            <a:r>
              <a:rPr lang="en-US" sz="2800" dirty="0">
                <a:latin typeface="Papyrus" panose="03070502060502030205" pitchFamily="66" charset="0"/>
              </a:rPr>
              <a:t>6.Starkey C, Brown SD, Ryan J</a:t>
            </a:r>
            <a:r>
              <a:rPr lang="en-US" sz="2800" i="1" dirty="0">
                <a:latin typeface="Papyrus" panose="03070502060502030205" pitchFamily="66" charset="0"/>
              </a:rPr>
              <a:t>. Examination of Orthopedic and Athletic Injuries</a:t>
            </a:r>
            <a:r>
              <a:rPr lang="en-US" sz="2800" dirty="0">
                <a:latin typeface="Papyrus" panose="03070502060502030205" pitchFamily="66" charset="0"/>
              </a:rPr>
              <a:t>. Philadelphia, PA: F.A. Davis Company; 2010.  </a:t>
            </a:r>
            <a:endParaRPr lang="en-US" sz="2800" dirty="0" smtClean="0">
              <a:latin typeface="Papyrus" panose="03070502060502030205" pitchFamily="66" charset="0"/>
            </a:endParaRPr>
          </a:p>
          <a:p>
            <a:endParaRPr lang="en-US" sz="2800" dirty="0">
              <a:latin typeface="Papyrus" panose="03070502060502030205" pitchFamily="66" charset="0"/>
            </a:endParaRPr>
          </a:p>
          <a:p>
            <a:r>
              <a:rPr lang="en-US" sz="2800" dirty="0">
                <a:latin typeface="Papyrus" panose="03070502060502030205" pitchFamily="66" charset="0"/>
              </a:rPr>
              <a:t>7. </a:t>
            </a:r>
            <a:r>
              <a:rPr lang="en-US" sz="2800" dirty="0" err="1">
                <a:latin typeface="Papyrus" panose="03070502060502030205" pitchFamily="66" charset="0"/>
              </a:rPr>
              <a:t>Brumitt</a:t>
            </a:r>
            <a:r>
              <a:rPr lang="en-US" sz="2800" dirty="0">
                <a:latin typeface="Papyrus" panose="03070502060502030205" pitchFamily="66" charset="0"/>
              </a:rPr>
              <a:t> J. Assessing Athletic Balance with the Star Excursion Balance Test. </a:t>
            </a:r>
            <a:r>
              <a:rPr lang="en-US" sz="2800" i="1" dirty="0">
                <a:latin typeface="Papyrus" panose="03070502060502030205" pitchFamily="66" charset="0"/>
              </a:rPr>
              <a:t>NSCA’s Performance Training Journal</a:t>
            </a:r>
            <a:r>
              <a:rPr lang="en-US" sz="2800" dirty="0">
                <a:latin typeface="Papyrus" panose="03070502060502030205" pitchFamily="66" charset="0"/>
              </a:rPr>
              <a:t>. 7(3): 6-7</a:t>
            </a:r>
            <a:r>
              <a:rPr lang="en-US" sz="2800" dirty="0" smtClean="0">
                <a:latin typeface="Papyrus" panose="03070502060502030205" pitchFamily="66" charset="0"/>
              </a:rPr>
              <a:t>.</a:t>
            </a:r>
          </a:p>
          <a:p>
            <a:endParaRPr lang="en-US" sz="2800" dirty="0">
              <a:latin typeface="Papyrus" panose="03070502060502030205" pitchFamily="66" charset="0"/>
            </a:endParaRPr>
          </a:p>
          <a:p>
            <a:r>
              <a:rPr lang="en-US" sz="2800" dirty="0">
                <a:latin typeface="Papyrus" panose="03070502060502030205" pitchFamily="66" charset="0"/>
              </a:rPr>
              <a:t>8. Gribble PA, Kelly SE, </a:t>
            </a:r>
            <a:r>
              <a:rPr lang="en-US" sz="2800" dirty="0" err="1">
                <a:latin typeface="Papyrus" panose="03070502060502030205" pitchFamily="66" charset="0"/>
              </a:rPr>
              <a:t>Refshauge</a:t>
            </a:r>
            <a:r>
              <a:rPr lang="en-US" sz="2800" dirty="0">
                <a:latin typeface="Papyrus" panose="03070502060502030205" pitchFamily="66" charset="0"/>
              </a:rPr>
              <a:t> KM, Hiller CE. </a:t>
            </a:r>
            <a:r>
              <a:rPr lang="en-US" sz="2800" dirty="0" err="1">
                <a:latin typeface="Papyrus" panose="03070502060502030205" pitchFamily="66" charset="0"/>
              </a:rPr>
              <a:t>Interrater</a:t>
            </a:r>
            <a:r>
              <a:rPr lang="en-US" sz="2800" dirty="0">
                <a:latin typeface="Papyrus" panose="03070502060502030205" pitchFamily="66" charset="0"/>
              </a:rPr>
              <a:t> Reliability of the Star Excursion Balance Test. </a:t>
            </a:r>
            <a:r>
              <a:rPr lang="en-US" sz="2800" i="1" dirty="0">
                <a:latin typeface="Papyrus" panose="03070502060502030205" pitchFamily="66" charset="0"/>
              </a:rPr>
              <a:t>Journal of Athletic Training</a:t>
            </a:r>
            <a:r>
              <a:rPr lang="en-US" sz="2800" dirty="0">
                <a:latin typeface="Papyrus" panose="03070502060502030205" pitchFamily="66" charset="0"/>
              </a:rPr>
              <a:t>. 2013; 48(5): 621-626. </a:t>
            </a:r>
            <a:r>
              <a:rPr lang="en-US" sz="2800" dirty="0" err="1">
                <a:latin typeface="Papyrus" panose="03070502060502030205" pitchFamily="66" charset="0"/>
              </a:rPr>
              <a:t>doi</a:t>
            </a:r>
            <a:r>
              <a:rPr lang="en-US" sz="2800" dirty="0">
                <a:latin typeface="Papyrus" panose="03070502060502030205" pitchFamily="66" charset="0"/>
              </a:rPr>
              <a:t>: 10.4085/1062-6050-48.3.03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Questions??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pic>
        <p:nvPicPr>
          <p:cNvPr id="5122" name="Picture 2" descr="C:\Users\Britt Makel\AppData\Local\Microsoft\Windows\Temporary Internet Files\Content.IE5\U5Z0S4ZQ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648200" cy="3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1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Background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Musculoskeletal injuries plague the physically active population</a:t>
            </a:r>
          </a:p>
          <a:p>
            <a:pPr>
              <a:buNone/>
            </a:pPr>
            <a:endParaRPr lang="en-US" sz="3000" dirty="0" smtClean="0">
              <a:latin typeface="Papyrus" panose="03070502060502030205" pitchFamily="66" charset="0"/>
            </a:endParaRPr>
          </a:p>
          <a:p>
            <a:r>
              <a:rPr lang="en-US" sz="3000" dirty="0" smtClean="0">
                <a:latin typeface="Papyrus" panose="03070502060502030205" pitchFamily="66" charset="0"/>
              </a:rPr>
              <a:t>Significant amount of time invested trying to reduce the rate of injury</a:t>
            </a:r>
          </a:p>
          <a:p>
            <a:pPr>
              <a:buNone/>
            </a:pPr>
            <a:endParaRPr lang="en-US" sz="3000" dirty="0" smtClean="0">
              <a:latin typeface="Papyrus" panose="03070502060502030205" pitchFamily="66" charset="0"/>
            </a:endParaRPr>
          </a:p>
          <a:p>
            <a:r>
              <a:rPr lang="en-US" sz="3000" dirty="0" smtClean="0">
                <a:latin typeface="Papyrus" panose="03070502060502030205" pitchFamily="66" charset="0"/>
              </a:rPr>
              <a:t>Flexibility is often a focus of these injury prevention programs and many people often rely upon heating the muscle prior to activity to facilitate an improvement in flexibility </a:t>
            </a:r>
            <a:endParaRPr lang="en-US" sz="3000" dirty="0">
              <a:latin typeface="Papyrus" pitchFamily="66" charset="0"/>
            </a:endParaRPr>
          </a:p>
        </p:txBody>
      </p:sp>
      <p:pic>
        <p:nvPicPr>
          <p:cNvPr id="39938" name="Picture 2" descr="http://www.cartoonstock.com/newscartoons/cartoonists/rha/lowres/medical-physio-medical-gym-injury-injured-rhan55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810000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Static Stretching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029200"/>
          </a:xfrm>
        </p:spPr>
        <p:txBody>
          <a:bodyPr/>
          <a:lstStyle/>
          <a:p>
            <a:r>
              <a:rPr lang="en-US" sz="3000" dirty="0" smtClean="0">
                <a:latin typeface="Papyrus" panose="03070502060502030205" pitchFamily="66" charset="0"/>
              </a:rPr>
              <a:t>Warm-Up and Cool-Down Routine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Effects: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Improve Performance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Increase Flexibility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Reduce Muscle Injury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Reduces Muscle Stiffness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Effects on Postural Control?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3314700" cy="26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Ultrasound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791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Papyrus" panose="03070502060502030205" pitchFamily="66" charset="0"/>
              </a:rPr>
              <a:t>Vigorous Heating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Tissue depth of 6 cm </a:t>
            </a:r>
            <a:endParaRPr lang="en-US" sz="3000" dirty="0">
              <a:latin typeface="Papyrus" panose="03070502060502030205" pitchFamily="66" charset="0"/>
            </a:endParaRPr>
          </a:p>
          <a:p>
            <a:r>
              <a:rPr lang="en-US" sz="3000" dirty="0" smtClean="0">
                <a:latin typeface="Papyrus" panose="03070502060502030205" pitchFamily="66" charset="0"/>
              </a:rPr>
              <a:t>Effects: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Increase Collagen Extensibility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Reduce Muscle Spasm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Increase Blood Flow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Effects combined with Stretching?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23938"/>
            <a:ext cx="3810000" cy="28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Purpose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57150" indent="0"/>
            <a:r>
              <a:rPr lang="en-US" dirty="0" smtClean="0"/>
              <a:t> </a:t>
            </a:r>
            <a:r>
              <a:rPr lang="en-US" dirty="0" smtClean="0">
                <a:latin typeface="Papyrus" pitchFamily="66" charset="0"/>
              </a:rPr>
              <a:t>Determining the most effective treatment in improving muscle flexibility prior to performance with the hope of decreasing injury rates and improving performance is critical to injury prevention programs. </a:t>
            </a:r>
          </a:p>
          <a:p>
            <a:pPr marL="57150" indent="0"/>
            <a:r>
              <a:rPr lang="en-US" dirty="0" smtClean="0">
                <a:latin typeface="Papyrus" pitchFamily="66" charset="0"/>
              </a:rPr>
              <a:t>The purpose of this study was to assess the effectiveness of ultrasound and static stretching on hip range of motion and postural control</a:t>
            </a:r>
            <a:endParaRPr lang="en-US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Significance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57150" indent="0"/>
            <a:r>
              <a:rPr lang="en-US" dirty="0" smtClean="0"/>
              <a:t> </a:t>
            </a:r>
            <a:r>
              <a:rPr lang="en-US" dirty="0" smtClean="0">
                <a:latin typeface="Papyrus" pitchFamily="66" charset="0"/>
              </a:rPr>
              <a:t>To our knowledge there are no studies examining the effects of these treatments on the hip flexor muscle group</a:t>
            </a:r>
          </a:p>
          <a:p>
            <a:pPr marL="57150" indent="0"/>
            <a:r>
              <a:rPr lang="en-US" dirty="0" smtClean="0">
                <a:latin typeface="Papyrus" pitchFamily="66" charset="0"/>
              </a:rPr>
              <a:t>There is a substantial amount of literature on the hamstrings and calf muscles, but the hip flexor group has yet to be explored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40962" name="Picture 2" descr="http://itrainthereforeieat.files.wordpress.com/2013/11/stretching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3238500" cy="213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6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Participants </a:t>
            </a:r>
            <a:endParaRPr lang="en-US" b="1" dirty="0">
              <a:solidFill>
                <a:srgbClr val="FF5050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Papyrus" panose="03070502060502030205" pitchFamily="66" charset="0"/>
              </a:rPr>
              <a:t>Six University of Montana Athletic Training Students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3 Males and 3 Females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Age 18-30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No  previous injury to the Lower Extremity within the past 6 months </a:t>
            </a:r>
          </a:p>
          <a:p>
            <a:r>
              <a:rPr lang="en-US" sz="3000" dirty="0" smtClean="0">
                <a:latin typeface="Papyrus" panose="03070502060502030205" pitchFamily="66" charset="0"/>
              </a:rPr>
              <a:t>Participants did not workout 24 hours prior to treatments</a:t>
            </a:r>
            <a:endParaRPr lang="en-US" sz="3000" dirty="0">
              <a:latin typeface="Papyrus" panose="03070502060502030205" pitchFamily="66" charset="0"/>
            </a:endParaRPr>
          </a:p>
        </p:txBody>
      </p:sp>
      <p:pic>
        <p:nvPicPr>
          <p:cNvPr id="3076" name="Picture 4" descr="C:\Users\Britt Makel\AppData\Local\Microsoft\Windows\Temporary Internet Files\Content.IE5\U5Z0S4ZQ\MP9004424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72170"/>
            <a:ext cx="1878394" cy="16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5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5050"/>
                </a:solidFill>
                <a:latin typeface="Papyrus" panose="03070502060502030205" pitchFamily="66" charset="0"/>
              </a:rPr>
              <a:t>Instruments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Papyrus" panose="03070502060502030205" pitchFamily="66" charset="0"/>
              </a:rPr>
              <a:t>Goniometer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12 in goniometer</a:t>
            </a:r>
          </a:p>
          <a:p>
            <a:endParaRPr lang="en-US" dirty="0" smtClean="0">
              <a:latin typeface="Papyrus" panose="03070502060502030205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latin typeface="Papyrus" panose="03070502060502030205" pitchFamily="66" charset="0"/>
              </a:rPr>
              <a:t>SEBT</a:t>
            </a:r>
          </a:p>
          <a:p>
            <a:r>
              <a:rPr lang="en-US" sz="2200" b="1" dirty="0" smtClean="0">
                <a:latin typeface="Papyrus" panose="03070502060502030205" pitchFamily="66" charset="0"/>
              </a:rPr>
              <a:t>Tape &amp; Tape measure</a:t>
            </a:r>
          </a:p>
          <a:p>
            <a:r>
              <a:rPr lang="en-US" sz="2600" dirty="0" smtClean="0">
                <a:latin typeface="Papyrus" panose="03070502060502030205" pitchFamily="66" charset="0"/>
              </a:rPr>
              <a:t>8 angles: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Anterior </a:t>
            </a:r>
          </a:p>
          <a:p>
            <a:pPr lvl="1"/>
            <a:r>
              <a:rPr lang="en-US" sz="2200" dirty="0" err="1" smtClean="0">
                <a:latin typeface="Papyrus" panose="03070502060502030205" pitchFamily="66" charset="0"/>
              </a:rPr>
              <a:t>Anteromedial</a:t>
            </a:r>
            <a:r>
              <a:rPr lang="en-US" sz="2200" dirty="0" smtClean="0">
                <a:latin typeface="Papyrus" panose="03070502060502030205" pitchFamily="66" charset="0"/>
              </a:rPr>
              <a:t> 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Anterolateral 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Posterior 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Posteromedial </a:t>
            </a:r>
          </a:p>
          <a:p>
            <a:pPr lvl="1"/>
            <a:r>
              <a:rPr lang="en-US" sz="2200" dirty="0" err="1" smtClean="0">
                <a:latin typeface="Papyrus" panose="03070502060502030205" pitchFamily="66" charset="0"/>
              </a:rPr>
              <a:t>Posterolateral</a:t>
            </a:r>
            <a:r>
              <a:rPr lang="en-US" sz="2200" dirty="0" smtClean="0">
                <a:latin typeface="Papyrus" panose="03070502060502030205" pitchFamily="66" charset="0"/>
              </a:rPr>
              <a:t> 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Medial </a:t>
            </a:r>
          </a:p>
          <a:p>
            <a:pPr lvl="1"/>
            <a:r>
              <a:rPr lang="en-US" sz="2200" dirty="0" smtClean="0">
                <a:latin typeface="Papyrus" panose="03070502060502030205" pitchFamily="66" charset="0"/>
              </a:rPr>
              <a:t>Lateral </a:t>
            </a:r>
            <a:endParaRPr lang="en-US" sz="2200" dirty="0">
              <a:latin typeface="Papyrus" panose="03070502060502030205" pitchFamily="66" charset="0"/>
            </a:endParaRPr>
          </a:p>
          <a:p>
            <a:pPr marL="457200" lvl="1" indent="0">
              <a:buNone/>
            </a:pPr>
            <a:endParaRPr lang="en-US" sz="2200" dirty="0" smtClean="0">
              <a:latin typeface="Papyrus" panose="03070502060502030205" pitchFamily="66" charset="0"/>
            </a:endParaRPr>
          </a:p>
          <a:p>
            <a:pPr marL="0" indent="0" algn="ctr">
              <a:buNone/>
            </a:pPr>
            <a:endParaRPr lang="en-US" sz="2600" dirty="0">
              <a:latin typeface="Papyrus" panose="03070502060502030205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4237"/>
            <a:ext cx="3758751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883</Words>
  <Application>Microsoft Macintosh PowerPoint</Application>
  <PresentationFormat>On-screen Show (4:3)</PresentationFormat>
  <Paragraphs>178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Comparing the Effects of Ultrasound and Stretching on Hip Flexor Flexibility and Postural Control</vt:lpstr>
      <vt:lpstr>Overview of Presentation</vt:lpstr>
      <vt:lpstr>Background</vt:lpstr>
      <vt:lpstr>Static Stretching </vt:lpstr>
      <vt:lpstr>Ultrasound </vt:lpstr>
      <vt:lpstr>Purpose </vt:lpstr>
      <vt:lpstr>Significance</vt:lpstr>
      <vt:lpstr>Participants </vt:lpstr>
      <vt:lpstr>Instruments </vt:lpstr>
      <vt:lpstr>Instruments </vt:lpstr>
      <vt:lpstr>Instruments </vt:lpstr>
      <vt:lpstr>Parameters</vt:lpstr>
      <vt:lpstr>Parameters Cont.</vt:lpstr>
      <vt:lpstr>Procedures</vt:lpstr>
      <vt:lpstr>Data Analysis </vt:lpstr>
      <vt:lpstr>Results</vt:lpstr>
      <vt:lpstr>PowerPoint Presentation</vt:lpstr>
      <vt:lpstr>PowerPoint Presentation</vt:lpstr>
      <vt:lpstr>Discussion- Stretching</vt:lpstr>
      <vt:lpstr>Discussion- Ultrasound</vt:lpstr>
      <vt:lpstr>Discussion- Combo </vt:lpstr>
      <vt:lpstr>Limitations</vt:lpstr>
      <vt:lpstr>Future Research</vt:lpstr>
      <vt:lpstr>Conclusion</vt:lpstr>
      <vt:lpstr>Acknowledgments </vt:lpstr>
      <vt:lpstr>References </vt:lpstr>
      <vt:lpstr>References 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Ultrasound and Stretching on Range of Motion</dc:title>
  <dc:creator>Britt Makel</dc:creator>
  <cp:lastModifiedBy>Cali VanValkenburg</cp:lastModifiedBy>
  <cp:revision>100</cp:revision>
  <dcterms:created xsi:type="dcterms:W3CDTF">2013-11-28T04:06:06Z</dcterms:created>
  <dcterms:modified xsi:type="dcterms:W3CDTF">2014-04-07T00:55:07Z</dcterms:modified>
</cp:coreProperties>
</file>