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59" r:id="rId7"/>
    <p:sldId id="263" r:id="rId8"/>
    <p:sldId id="277" r:id="rId9"/>
    <p:sldId id="273" r:id="rId10"/>
    <p:sldId id="276" r:id="rId11"/>
    <p:sldId id="264" r:id="rId12"/>
    <p:sldId id="267" r:id="rId13"/>
    <p:sldId id="275" r:id="rId14"/>
    <p:sldId id="268" r:id="rId15"/>
    <p:sldId id="271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263" y="664851"/>
            <a:ext cx="10731863" cy="3818572"/>
          </a:xfrm>
        </p:spPr>
        <p:txBody>
          <a:bodyPr>
            <a:noAutofit/>
          </a:bodyPr>
          <a:lstStyle/>
          <a:p>
            <a:r>
              <a:rPr lang="en-US" sz="6000" dirty="0" smtClean="0"/>
              <a:t>Layer specific distribution of cholinergic interneurons in the hippocampus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3014" y="4561579"/>
            <a:ext cx="7516447" cy="1426960"/>
          </a:xfrm>
        </p:spPr>
        <p:txBody>
          <a:bodyPr>
            <a:noAutofit/>
          </a:bodyPr>
          <a:lstStyle/>
          <a:p>
            <a:r>
              <a:rPr lang="en-US" sz="2700" dirty="0" smtClean="0"/>
              <a:t>By lizzie catudio-garrett</a:t>
            </a:r>
          </a:p>
          <a:p>
            <a:r>
              <a:rPr lang="en-US" sz="2700" dirty="0" smtClean="0"/>
              <a:t>University of </a:t>
            </a:r>
            <a:r>
              <a:rPr lang="en-US" sz="2700" dirty="0" err="1" smtClean="0"/>
              <a:t>montana</a:t>
            </a:r>
            <a:endParaRPr lang="en-US" sz="2700" dirty="0" smtClean="0"/>
          </a:p>
          <a:p>
            <a:r>
              <a:rPr lang="en-US" sz="2700" dirty="0" smtClean="0"/>
              <a:t>Lawrence lab</a:t>
            </a:r>
          </a:p>
          <a:p>
            <a:r>
              <a:rPr lang="en-US" sz="2700" dirty="0" err="1" smtClean="0"/>
              <a:t>Umcur</a:t>
            </a:r>
            <a:r>
              <a:rPr lang="en-US" sz="2700" dirty="0" smtClean="0"/>
              <a:t> April 11, 2014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55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504" r="-14504"/>
          <a:stretch>
            <a:fillRect/>
          </a:stretch>
        </p:blipFill>
        <p:spPr>
          <a:xfrm>
            <a:off x="324338" y="0"/>
            <a:ext cx="11515969" cy="41478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778"/>
            <a:ext cx="3053392" cy="2823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261" y="4041026"/>
            <a:ext cx="3016739" cy="2816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869" y="4031505"/>
            <a:ext cx="3031900" cy="2826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638" y="4044350"/>
            <a:ext cx="3012362" cy="2813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0047"/>
            <a:ext cx="1944547" cy="17542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Example of</a:t>
            </a:r>
            <a:br>
              <a:rPr lang="en-US" sz="2400" dirty="0" smtClean="0"/>
            </a:br>
            <a:r>
              <a:rPr lang="en-US" sz="2400" dirty="0" smtClean="0"/>
              <a:t>Distribution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09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Methods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Four 11-12 week old </a:t>
            </a:r>
            <a:r>
              <a:rPr lang="en-US" sz="3200" dirty="0" err="1"/>
              <a:t>C</a:t>
            </a:r>
            <a:r>
              <a:rPr lang="en-US" sz="3200" dirty="0" err="1" smtClean="0"/>
              <a:t>hATxRosa</a:t>
            </a:r>
            <a:r>
              <a:rPr lang="en-US" sz="3200" dirty="0" smtClean="0"/>
              <a:t>-YFP mice</a:t>
            </a:r>
          </a:p>
          <a:p>
            <a:r>
              <a:rPr lang="en-US" sz="3200" dirty="0" smtClean="0"/>
              <a:t>Anti-GFP Antibody and </a:t>
            </a:r>
            <a:r>
              <a:rPr lang="en-US" sz="3200" dirty="0" err="1" smtClean="0"/>
              <a:t>Neurotrace</a:t>
            </a:r>
            <a:r>
              <a:rPr lang="en-US" sz="3200" dirty="0" smtClean="0"/>
              <a:t> Staining</a:t>
            </a:r>
          </a:p>
          <a:p>
            <a:r>
              <a:rPr lang="en-US" sz="3200" dirty="0" smtClean="0"/>
              <a:t>Confocal Imaging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2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0629"/>
            <a:ext cx="10131425" cy="1456267"/>
          </a:xfrm>
        </p:spPr>
        <p:txBody>
          <a:bodyPr/>
          <a:lstStyle/>
          <a:p>
            <a:r>
              <a:rPr lang="en-US" dirty="0" smtClean="0"/>
              <a:t>Results of SA1: Distribution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192" y="518980"/>
            <a:ext cx="8470233" cy="6037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5712" y="6512731"/>
            <a:ext cx="21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Hippocampal Region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06319" y="1284790"/>
            <a:ext cx="590309" cy="231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0859" y="3433761"/>
            <a:ext cx="590309" cy="231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36209" y="5519133"/>
            <a:ext cx="590309" cy="231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47019" y="2103952"/>
            <a:ext cx="590309" cy="2314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19043" y="4721760"/>
            <a:ext cx="298984" cy="1859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5" y="193254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Example of lateralization 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4268" b="-14268"/>
          <a:stretch>
            <a:fillRect/>
          </a:stretch>
        </p:blipFill>
        <p:spPr>
          <a:xfrm>
            <a:off x="-1" y="1649521"/>
            <a:ext cx="12195203" cy="4392464"/>
          </a:xfrm>
        </p:spPr>
      </p:pic>
    </p:spTree>
    <p:extLst>
      <p:ext uri="{BB962C8B-B14F-4D97-AF65-F5344CB8AC3E}">
        <p14:creationId xmlns:p14="http://schemas.microsoft.com/office/powerpoint/2010/main" val="28122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350" y="-128277"/>
            <a:ext cx="8941547" cy="1436700"/>
          </a:xfrm>
        </p:spPr>
        <p:txBody>
          <a:bodyPr>
            <a:normAutofit/>
          </a:bodyPr>
          <a:lstStyle/>
          <a:p>
            <a:r>
              <a:rPr lang="en-US" dirty="0" smtClean="0"/>
              <a:t>Results of SA2: Lateralization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42" r="-54342"/>
          <a:stretch>
            <a:fillRect/>
          </a:stretch>
        </p:blipFill>
        <p:spPr bwMode="auto">
          <a:xfrm>
            <a:off x="-2768957" y="844019"/>
            <a:ext cx="17623153" cy="634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40883" y="648866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N=31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3338" y="339634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***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2636" y="167244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***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261"/>
            <a:ext cx="12192000" cy="1456267"/>
          </a:xfrm>
        </p:spPr>
        <p:txBody>
          <a:bodyPr>
            <a:noAutofit/>
          </a:bodyPr>
          <a:lstStyle/>
          <a:p>
            <a:r>
              <a:rPr lang="en-US" sz="6000" dirty="0" smtClean="0"/>
              <a:t>What findings mean/contribute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701478"/>
            <a:ext cx="10587891" cy="4907665"/>
          </a:xfrm>
        </p:spPr>
        <p:txBody>
          <a:bodyPr>
            <a:no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Cholinergic </a:t>
            </a:r>
            <a:r>
              <a:rPr lang="en-US" sz="3200" dirty="0"/>
              <a:t>interneurons </a:t>
            </a:r>
            <a:r>
              <a:rPr lang="en-US" sz="3200" dirty="0" smtClean="0"/>
              <a:t>most densely populated in CA3 SP </a:t>
            </a:r>
          </a:p>
          <a:p>
            <a:r>
              <a:rPr lang="en-US" sz="3200" dirty="0" smtClean="0"/>
              <a:t>Followed by DG layers</a:t>
            </a:r>
          </a:p>
          <a:p>
            <a:r>
              <a:rPr lang="en-US" sz="3200" dirty="0" smtClean="0"/>
              <a:t>Not randomly scattered in hippocampus</a:t>
            </a:r>
          </a:p>
          <a:p>
            <a:r>
              <a:rPr lang="en-US" sz="3200" dirty="0" smtClean="0"/>
              <a:t>Specialized role with layer specificity </a:t>
            </a:r>
          </a:p>
          <a:p>
            <a:r>
              <a:rPr lang="en-US" sz="3200" dirty="0" smtClean="0"/>
              <a:t>Further research question: </a:t>
            </a:r>
            <a:r>
              <a:rPr lang="en-US" sz="3200" i="1" dirty="0" smtClean="0"/>
              <a:t>Do </a:t>
            </a:r>
            <a:r>
              <a:rPr lang="en-US" sz="3200" i="1" dirty="0" err="1" smtClean="0"/>
              <a:t>ChAT</a:t>
            </a:r>
            <a:r>
              <a:rPr lang="en-US" sz="3200" i="1" dirty="0" smtClean="0"/>
              <a:t>+ cells possess different roles in hippocampus?</a:t>
            </a:r>
            <a:r>
              <a:rPr lang="en-US" sz="3200" dirty="0" smtClean="0"/>
              <a:t> 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3746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069"/>
            <a:ext cx="12192000" cy="1456267"/>
          </a:xfrm>
        </p:spPr>
        <p:txBody>
          <a:bodyPr>
            <a:normAutofit/>
          </a:bodyPr>
          <a:lstStyle/>
          <a:p>
            <a:r>
              <a:rPr lang="en-US" sz="8800" dirty="0" smtClean="0"/>
              <a:t>Special thanks to: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922" y="2093210"/>
            <a:ext cx="3990371" cy="343693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Lawrence Lab: </a:t>
            </a:r>
          </a:p>
          <a:p>
            <a:pPr lvl="1"/>
            <a:r>
              <a:rPr lang="en-US" sz="3200" dirty="0" smtClean="0"/>
              <a:t>Feng Yi</a:t>
            </a:r>
          </a:p>
          <a:p>
            <a:pPr lvl="1"/>
            <a:r>
              <a:rPr lang="en-US" sz="3200" dirty="0" err="1" smtClean="0"/>
              <a:t>Tavita</a:t>
            </a:r>
            <a:r>
              <a:rPr lang="en-US" sz="3200" dirty="0" smtClean="0"/>
              <a:t> Garrett</a:t>
            </a:r>
          </a:p>
          <a:p>
            <a:pPr lvl="1"/>
            <a:r>
              <a:rPr lang="en-US" sz="3200" dirty="0" smtClean="0"/>
              <a:t>Evan </a:t>
            </a:r>
            <a:r>
              <a:rPr lang="en-US" sz="3200" dirty="0" err="1" smtClean="0"/>
              <a:t>DeCan</a:t>
            </a:r>
            <a:endParaRPr lang="en-US" sz="3200" dirty="0" smtClean="0"/>
          </a:p>
          <a:p>
            <a:pPr lvl="1"/>
            <a:r>
              <a:rPr lang="en-US" sz="3200" dirty="0" smtClean="0"/>
              <a:t>Jade </a:t>
            </a:r>
            <a:r>
              <a:rPr lang="en-US" sz="3200" dirty="0" err="1" smtClean="0"/>
              <a:t>Bosic</a:t>
            </a:r>
            <a:r>
              <a:rPr lang="en-US" sz="3200" dirty="0" smtClean="0"/>
              <a:t> </a:t>
            </a:r>
          </a:p>
          <a:p>
            <a:pPr lvl="1"/>
            <a:r>
              <a:rPr lang="en-US" sz="3200" dirty="0" smtClean="0"/>
              <a:t>Josh Lawrence (PI)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2833" y="2000619"/>
            <a:ext cx="506882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Other team members &amp; Aids: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Marta Wilhelm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Robert Gabriel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Allen </a:t>
            </a:r>
            <a:r>
              <a:rPr lang="en-US" sz="3200" dirty="0" err="1" smtClean="0"/>
              <a:t>Szalda-Petree</a:t>
            </a: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Ben </a:t>
            </a:r>
            <a:r>
              <a:rPr lang="en-US" sz="3200" dirty="0" err="1" smtClean="0"/>
              <a:t>Eisenreich</a:t>
            </a:r>
            <a:r>
              <a:rPr lang="en-US" sz="32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Katie 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Davidson Honors College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357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676"/>
            <a:ext cx="10131425" cy="1456267"/>
          </a:xfrm>
        </p:spPr>
        <p:txBody>
          <a:bodyPr>
            <a:normAutofit/>
          </a:bodyPr>
          <a:lstStyle/>
          <a:p>
            <a:r>
              <a:rPr lang="en-US" sz="8800" dirty="0" smtClean="0"/>
              <a:t>Questions???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784" y="1462312"/>
            <a:ext cx="10131425" cy="364913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Thank you all for coming and listening to my presentation! Best wishes to everyone! </a:t>
            </a:r>
          </a:p>
          <a:p>
            <a:r>
              <a:rPr lang="en-US" sz="5400" dirty="0" smtClean="0"/>
              <a:t>Also, Happy Friday!!!</a:t>
            </a:r>
            <a:endParaRPr lang="en-US" sz="5400" dirty="0"/>
          </a:p>
        </p:txBody>
      </p:sp>
      <p:pic>
        <p:nvPicPr>
          <p:cNvPr id="4" name="Picture 3" descr="funny-friday-smiling-bulldog-do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15" y="3113154"/>
            <a:ext cx="5168615" cy="38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0" y="284125"/>
            <a:ext cx="7153797" cy="6204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200" y="2032114"/>
            <a:ext cx="4435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The hippocampus is important for memory, attention, learning, and emotional regulation </a:t>
            </a:r>
          </a:p>
          <a:p>
            <a:endParaRPr lang="en-US" sz="3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35590" y="6488668"/>
            <a:ext cx="654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taken from</a:t>
            </a:r>
            <a:r>
              <a:rPr lang="en-US" dirty="0" smtClean="0"/>
              <a:t>: http</a:t>
            </a:r>
            <a:r>
              <a:rPr lang="en-US" dirty="0"/>
              <a:t>:/</a:t>
            </a:r>
            <a:r>
              <a:rPr lang="en-US" dirty="0" smtClean="0"/>
              <a:t>/</a:t>
            </a:r>
            <a:r>
              <a:rPr lang="en-US" dirty="0" err="1" smtClean="0"/>
              <a:t>mgitecetech.wordpress.com</a:t>
            </a:r>
            <a:r>
              <a:rPr lang="en-US" dirty="0"/>
              <a:t>/2011/07/26/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5200" dirty="0" smtClean="0"/>
              <a:t>The hippocampus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30632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49"/>
            <a:ext cx="12192001" cy="1456267"/>
          </a:xfrm>
        </p:spPr>
        <p:txBody>
          <a:bodyPr>
            <a:noAutofit/>
          </a:bodyPr>
          <a:lstStyle/>
          <a:p>
            <a:r>
              <a:rPr lang="en-US" sz="4500" dirty="0" smtClean="0"/>
              <a:t>Acetylcholine important for hippocampal functioning </a:t>
            </a:r>
            <a:endParaRPr lang="en-US" sz="4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581" r="-12581"/>
          <a:stretch>
            <a:fillRect/>
          </a:stretch>
        </p:blipFill>
        <p:spPr>
          <a:xfrm>
            <a:off x="2580882" y="2066894"/>
            <a:ext cx="10582764" cy="3811696"/>
          </a:xfrm>
        </p:spPr>
      </p:pic>
      <p:sp>
        <p:nvSpPr>
          <p:cNvPr id="5" name="TextBox 4"/>
          <p:cNvSpPr txBox="1"/>
          <p:nvPr/>
        </p:nvSpPr>
        <p:spPr>
          <a:xfrm>
            <a:off x="3881086" y="6488668"/>
            <a:ext cx="83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taken from</a:t>
            </a:r>
            <a:r>
              <a:rPr lang="en-US" dirty="0" smtClean="0"/>
              <a:t>: http</a:t>
            </a:r>
            <a:r>
              <a:rPr lang="en-US" dirty="0"/>
              <a:t>://</a:t>
            </a:r>
            <a:r>
              <a:rPr lang="en-US" dirty="0" err="1"/>
              <a:t>www.best-alzheimers-products.com</a:t>
            </a:r>
            <a:r>
              <a:rPr lang="en-US" dirty="0"/>
              <a:t>/</a:t>
            </a:r>
            <a:r>
              <a:rPr lang="en-US" dirty="0" err="1"/>
              <a:t>alzheimers-disease.html</a:t>
            </a:r>
            <a:r>
              <a:rPr lang="en-US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56816"/>
            <a:ext cx="36344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Acetylcholine, neurotransmitter of brain and CNS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Decrease in </a:t>
            </a:r>
            <a:r>
              <a:rPr lang="en-US" sz="2400" dirty="0" err="1" smtClean="0"/>
              <a:t>ACh</a:t>
            </a:r>
            <a:r>
              <a:rPr lang="en-US" sz="2400" dirty="0" smtClean="0"/>
              <a:t> associated with cognitive deficits and is correlated phenomenon in Alzheimer’s Disease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Hippocampal shrinkage and acetylcholine production decrease in Alzheimer’s Disease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36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86801" cy="203546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Major </a:t>
            </a:r>
            <a:r>
              <a:rPr lang="en-US" sz="4800" dirty="0" smtClean="0"/>
              <a:t>Source</a:t>
            </a:r>
            <a:r>
              <a:rPr lang="en-US" sz="4400" dirty="0" smtClean="0"/>
              <a:t> of Acetylcholine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8490"/>
            <a:ext cx="5265625" cy="561950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Main source of </a:t>
            </a:r>
            <a:r>
              <a:rPr lang="en-US" sz="3000" dirty="0" err="1" smtClean="0"/>
              <a:t>ACh</a:t>
            </a:r>
            <a:r>
              <a:rPr lang="en-US" sz="3000" dirty="0" smtClean="0"/>
              <a:t> extrinsic and supplied by MS-DBB</a:t>
            </a:r>
          </a:p>
          <a:p>
            <a:r>
              <a:rPr lang="en-US" sz="3000" dirty="0" err="1" smtClean="0"/>
              <a:t>Frotscher</a:t>
            </a:r>
            <a:r>
              <a:rPr lang="en-US" sz="3000" dirty="0" smtClean="0"/>
              <a:t>, 2000 – cholinergic interneurons/</a:t>
            </a:r>
            <a:r>
              <a:rPr lang="en-US" sz="3000" dirty="0" err="1"/>
              <a:t>C</a:t>
            </a:r>
            <a:r>
              <a:rPr lang="en-US" sz="3000" dirty="0" err="1" smtClean="0"/>
              <a:t>hAT</a:t>
            </a:r>
            <a:r>
              <a:rPr lang="en-US" sz="3000" dirty="0" smtClean="0"/>
              <a:t> positive cells  </a:t>
            </a:r>
          </a:p>
          <a:p>
            <a:r>
              <a:rPr lang="en-US" sz="3000" dirty="0" smtClean="0"/>
              <a:t>Little is known of cholinergic interneurons 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5625" y="-89442"/>
            <a:ext cx="20880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Flattened Z-projection</a:t>
            </a:r>
          </a:p>
          <a:p>
            <a:r>
              <a:rPr lang="en-US" sz="1600" dirty="0" smtClean="0"/>
              <a:t>20x </a:t>
            </a:r>
            <a:r>
              <a:rPr lang="en-US" sz="1600" dirty="0" err="1" smtClean="0"/>
              <a:t>ChAT</a:t>
            </a:r>
            <a:r>
              <a:rPr lang="en-US" sz="1600" dirty="0" smtClean="0"/>
              <a:t>-GFP MS-DBB</a:t>
            </a:r>
          </a:p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Green: Anti-GFP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Red: Anti-</a:t>
            </a:r>
            <a:r>
              <a:rPr lang="en-US" sz="1600" dirty="0" err="1" smtClean="0">
                <a:solidFill>
                  <a:srgbClr val="FF0000"/>
                </a:solidFill>
              </a:rPr>
              <a:t>ChAT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01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 new mouse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4" y="3964346"/>
            <a:ext cx="3866047" cy="2893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306" y="6488668"/>
            <a:ext cx="493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taken from: http://</a:t>
            </a:r>
            <a:r>
              <a:rPr lang="en-US" dirty="0" err="1" smtClean="0"/>
              <a:t>www.picsgag.com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100" y="293076"/>
            <a:ext cx="6690602" cy="6354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53984" y="293076"/>
            <a:ext cx="2421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Confocal Z-projection</a:t>
            </a:r>
          </a:p>
          <a:p>
            <a:pPr algn="r"/>
            <a:r>
              <a:rPr lang="en-US" sz="1600" dirty="0" smtClean="0"/>
              <a:t>20x </a:t>
            </a:r>
            <a:r>
              <a:rPr lang="en-US" sz="1600" dirty="0" err="1" smtClean="0"/>
              <a:t>ChATxRosa</a:t>
            </a:r>
            <a:r>
              <a:rPr lang="en-US" sz="1600" dirty="0" smtClean="0"/>
              <a:t>-YFP</a:t>
            </a:r>
          </a:p>
          <a:p>
            <a:pPr algn="r"/>
            <a:r>
              <a:rPr lang="en-US" sz="1600" dirty="0" smtClean="0"/>
              <a:t>Medial </a:t>
            </a:r>
            <a:r>
              <a:rPr lang="en-US" sz="1600" dirty="0" err="1" smtClean="0"/>
              <a:t>Habenula</a:t>
            </a:r>
            <a:endParaRPr lang="en-US" sz="1600" dirty="0" smtClean="0"/>
          </a:p>
          <a:p>
            <a:pPr algn="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Green: Anti-GFP</a:t>
            </a:r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Red: Anti-</a:t>
            </a:r>
            <a:r>
              <a:rPr lang="en-US" sz="1600" dirty="0" err="1" smtClean="0">
                <a:solidFill>
                  <a:srgbClr val="FF0000"/>
                </a:solidFill>
              </a:rPr>
              <a:t>ChAT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7179"/>
            <a:ext cx="6281615" cy="3351975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ChATxRosa</a:t>
            </a:r>
            <a:r>
              <a:rPr lang="en-US" sz="2800" dirty="0" smtClean="0"/>
              <a:t>-YFP mouse </a:t>
            </a:r>
          </a:p>
          <a:p>
            <a:r>
              <a:rPr lang="en-US" sz="2800" dirty="0" err="1" smtClean="0"/>
              <a:t>ChAT</a:t>
            </a:r>
            <a:r>
              <a:rPr lang="en-US" sz="2800" dirty="0" smtClean="0"/>
              <a:t> expressed through YFP</a:t>
            </a:r>
          </a:p>
          <a:p>
            <a:pPr lvl="1"/>
            <a:r>
              <a:rPr lang="en-US" sz="2600" i="1" dirty="0" smtClean="0"/>
              <a:t>Choline </a:t>
            </a:r>
            <a:r>
              <a:rPr lang="en-US" sz="2600" i="1" dirty="0" err="1" smtClean="0"/>
              <a:t>Acetyltransferase</a:t>
            </a:r>
            <a:r>
              <a:rPr lang="en-US" sz="2600" i="1" dirty="0" smtClean="0"/>
              <a:t>  </a:t>
            </a:r>
          </a:p>
          <a:p>
            <a:r>
              <a:rPr lang="en-US" sz="2800" dirty="0" smtClean="0"/>
              <a:t>Visualize and investigate cholinergic interneuron population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89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97" y="304391"/>
            <a:ext cx="3788926" cy="1301538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ChAT</a:t>
            </a:r>
            <a:r>
              <a:rPr lang="en-US" sz="4400" dirty="0" smtClean="0"/>
              <a:t> positive cells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6418"/>
            <a:ext cx="5373077" cy="5074968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ChAT</a:t>
            </a:r>
            <a:r>
              <a:rPr lang="en-US" sz="2800" dirty="0" smtClean="0"/>
              <a:t> stands for </a:t>
            </a:r>
            <a:r>
              <a:rPr lang="en-US" sz="2800" i="1" dirty="0" smtClean="0"/>
              <a:t>choline </a:t>
            </a:r>
            <a:r>
              <a:rPr lang="en-US" sz="2800" i="1" dirty="0" err="1" smtClean="0"/>
              <a:t>acetyltransferase</a:t>
            </a:r>
            <a:endParaRPr lang="en-US" sz="2800" dirty="0"/>
          </a:p>
          <a:p>
            <a:r>
              <a:rPr lang="en-US" sz="2800" dirty="0" err="1" smtClean="0"/>
              <a:t>ChAT</a:t>
            </a:r>
            <a:r>
              <a:rPr lang="en-US" sz="2800" dirty="0" smtClean="0"/>
              <a:t> positive cells are also known as cholinergic neurons</a:t>
            </a:r>
          </a:p>
          <a:p>
            <a:r>
              <a:rPr lang="en-US" sz="2800" dirty="0" smtClean="0"/>
              <a:t>Cholinergic means the cell is associated with acetylcholine.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050" y="90375"/>
            <a:ext cx="6675130" cy="66751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04923" y="128548"/>
            <a:ext cx="2823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Confocal Z-projection</a:t>
            </a:r>
          </a:p>
          <a:p>
            <a:pPr algn="r"/>
            <a:r>
              <a:rPr lang="en-US" sz="1600" dirty="0" smtClean="0"/>
              <a:t>20x </a:t>
            </a:r>
            <a:r>
              <a:rPr lang="en-US" sz="1600" dirty="0" err="1" smtClean="0"/>
              <a:t>ChATxRosa</a:t>
            </a:r>
            <a:r>
              <a:rPr lang="en-US" sz="1600" dirty="0" smtClean="0"/>
              <a:t>-YFP</a:t>
            </a:r>
          </a:p>
          <a:p>
            <a:pPr algn="r"/>
            <a:r>
              <a:rPr lang="en-US" sz="1600" dirty="0" smtClean="0"/>
              <a:t>Cortex</a:t>
            </a:r>
          </a:p>
          <a:p>
            <a:pPr algn="r"/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Green: Anti-GFP</a:t>
            </a:r>
          </a:p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Red: Anti-</a:t>
            </a:r>
            <a:r>
              <a:rPr lang="en-US" sz="1600" dirty="0" err="1" smtClean="0">
                <a:solidFill>
                  <a:srgbClr val="FF0000"/>
                </a:solidFill>
              </a:rPr>
              <a:t>ChAT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3" y="176463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Specific Aims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53" y="1763021"/>
            <a:ext cx="10131425" cy="3649133"/>
          </a:xfrm>
        </p:spPr>
        <p:txBody>
          <a:bodyPr>
            <a:noAutofit/>
          </a:bodyPr>
          <a:lstStyle/>
          <a:p>
            <a:r>
              <a:rPr lang="en-US" sz="4000" dirty="0" smtClean="0"/>
              <a:t>I had 2 specific aims in this project:</a:t>
            </a:r>
          </a:p>
          <a:p>
            <a:pPr lvl="1"/>
            <a:r>
              <a:rPr lang="en-US" sz="4000" u="sng" dirty="0" smtClean="0"/>
              <a:t>Specific Aim 1</a:t>
            </a:r>
            <a:r>
              <a:rPr lang="en-US" sz="4000" dirty="0" smtClean="0"/>
              <a:t>: </a:t>
            </a:r>
            <a:r>
              <a:rPr lang="en-US" sz="4000" i="1" dirty="0" smtClean="0"/>
              <a:t>What does the distribution of cholinergic interneurons look like across all layers and regions of the hippocampus?</a:t>
            </a:r>
          </a:p>
          <a:p>
            <a:pPr lvl="1"/>
            <a:r>
              <a:rPr lang="en-US" sz="4000" u="sng" dirty="0" smtClean="0"/>
              <a:t>Specific Aim 2</a:t>
            </a:r>
            <a:r>
              <a:rPr lang="en-US" sz="4000" dirty="0" smtClean="0"/>
              <a:t>: </a:t>
            </a:r>
            <a:r>
              <a:rPr lang="en-US" sz="4000" i="1" dirty="0" smtClean="0"/>
              <a:t>Is there lateralization between hippocampal hemispheres? </a:t>
            </a:r>
          </a:p>
        </p:txBody>
      </p:sp>
    </p:spTree>
    <p:extLst>
      <p:ext uri="{BB962C8B-B14F-4D97-AF65-F5344CB8AC3E}">
        <p14:creationId xmlns:p14="http://schemas.microsoft.com/office/powerpoint/2010/main" val="26481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39614"/>
            <a:ext cx="13510846" cy="1456267"/>
          </a:xfrm>
        </p:spPr>
        <p:txBody>
          <a:bodyPr/>
          <a:lstStyle/>
          <a:p>
            <a:r>
              <a:rPr lang="en-US" dirty="0" smtClean="0"/>
              <a:t>Hippocampus Channels split &amp; areas explored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752" r="-14752"/>
          <a:stretch>
            <a:fillRect/>
          </a:stretch>
        </p:blipFill>
        <p:spPr>
          <a:xfrm>
            <a:off x="-593967" y="630825"/>
            <a:ext cx="7578968" cy="27297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93" y="644768"/>
            <a:ext cx="5799949" cy="2705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230" y="3330996"/>
            <a:ext cx="7561385" cy="3527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5659" y="3233412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CA1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279449" y="538749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78056" y="3695078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3250" y="35104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24742" y="402954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27733" y="5849160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64213" y="4548670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56811" y="57020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Hilus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340506" y="5310231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95898" y="560405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456267"/>
          </a:xfrm>
        </p:spPr>
        <p:txBody>
          <a:bodyPr/>
          <a:lstStyle/>
          <a:p>
            <a:r>
              <a:rPr lang="en-US" dirty="0" smtClean="0"/>
              <a:t>An example of counting procedure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794" r="-22794"/>
          <a:stretch>
            <a:fillRect/>
          </a:stretch>
        </p:blipFill>
        <p:spPr>
          <a:xfrm>
            <a:off x="-1141046" y="2168769"/>
            <a:ext cx="8375655" cy="30167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59" y="2167715"/>
            <a:ext cx="6087241" cy="30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TC103457452[[fn=Celestial]]</Template>
  <TotalTime>2153</TotalTime>
  <Words>401</Words>
  <Application>Microsoft Office PowerPoint</Application>
  <PresentationFormat>Widescreen</PresentationFormat>
  <Paragraphs>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Celestial</vt:lpstr>
      <vt:lpstr>Layer specific distribution of cholinergic interneurons in the hippocampus</vt:lpstr>
      <vt:lpstr>The hippocampus</vt:lpstr>
      <vt:lpstr>Acetylcholine important for hippocampal functioning </vt:lpstr>
      <vt:lpstr>Major Source of Acetylcholine</vt:lpstr>
      <vt:lpstr>A new mouse</vt:lpstr>
      <vt:lpstr>ChAT positive cells</vt:lpstr>
      <vt:lpstr>Specific Aims</vt:lpstr>
      <vt:lpstr>Hippocampus Channels split &amp; areas explored</vt:lpstr>
      <vt:lpstr>An example of counting procedure</vt:lpstr>
      <vt:lpstr>Example of Distribution</vt:lpstr>
      <vt:lpstr>Methods</vt:lpstr>
      <vt:lpstr>Results of SA1: Distribution </vt:lpstr>
      <vt:lpstr>Example of lateralization </vt:lpstr>
      <vt:lpstr>Results of SA2: Lateralization</vt:lpstr>
      <vt:lpstr>What findings mean/contribute </vt:lpstr>
      <vt:lpstr>Special thanks to:</vt:lpstr>
      <vt:lpstr>Questions???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Layer specific distribution of cholinergic interneurons in the hippocampus</dc:title>
  <dc:creator>Microsoft account</dc:creator>
  <cp:lastModifiedBy>Microsoft account</cp:lastModifiedBy>
  <cp:revision>86</cp:revision>
  <dcterms:created xsi:type="dcterms:W3CDTF">2014-02-21T02:34:35Z</dcterms:created>
  <dcterms:modified xsi:type="dcterms:W3CDTF">2014-04-08T05:35:46Z</dcterms:modified>
</cp:coreProperties>
</file>