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s Barker" initials="" lastIdx="2" clrIdx="0"/>
  <p:cmAuthor id="1" name="Karla Nettleton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Karla this looks awesome!!</p:text>
  </p:cm>
  <p:cm authorId="1" idx="1">
    <p:pos x="6000" y="100"/>
    <p:text>YAY! Thank you so much for your help!</p:text>
  </p:cm>
  <p:cm authorId="0" idx="2">
    <p:pos x="6000" y="200"/>
    <p:text>Oh boy, I didn't help you at all ;) But your pictures do look great!</p:text>
  </p:cm>
  <p:cm authorId="1" idx="2">
    <p:pos x="6000" y="300"/>
    <p:text>Just having someone look over it helps decrease my stress level a lot lol. Oh thanks! I was like how do I find pictures for accounting lol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6283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459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091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190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923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2544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6466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5063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27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916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398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099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9373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4247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384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22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11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025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6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8093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06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812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284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6000"/>
              <a:t>The Not-So-Simple Story of International Unity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By: Karla Nettleton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Formulation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US has not formed a policy to address the call for international standards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There are three approaches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Rational Choice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Institutionalism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Incrementalism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52129" y="2178275"/>
            <a:ext cx="2750224" cy="274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Rational Choice - Convergence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69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Rational Choice Framework: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Adopt the policy that achieves the maximum social good without the cost outweighing the gains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context: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 would adopt pure IFRS and stop using GAAP all together 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57200" y="1942950"/>
            <a:ext cx="8229600" cy="125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3000">
                <a:solidFill>
                  <a:schemeClr val="dk1"/>
                </a:solidFill>
              </a:rPr>
              <a:t>Supported by the American Institue of Certified Public Accountants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Institutionalism - Reform GAAP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Institutionalism Framework: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Choose the option that is run through a government institution because it has legitimacy, domestic universality, and coercion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context: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The US would keep GAAP because it is run through the SEC, a government institution, but would reform it to help achieve better financial reporting standards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51225" y="2091300"/>
            <a:ext cx="8135699" cy="9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dk1"/>
                </a:solidFill>
              </a:rPr>
              <a:t>Supported by the National Association of State Boards of Accountancy (NASBA)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Incrementalism - Carve-out 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Incrementalism Framework: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Choose to make one or two policy changes at a time to insure quality and completeness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context: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Because IFRS allows only one or two standards to be adopted by a country, the US would pick key standards to converge with IFRS on and implement them slowly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2586600" y="2063100"/>
            <a:ext cx="3970800" cy="101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dk1"/>
                </a:solidFill>
              </a:rPr>
              <a:t>Supported by the SEC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Barriers and Implications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Before choosing an approach each option must be thoroughly analyzed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Rational Choice - Convergence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Barriers:</a:t>
            </a:r>
          </a:p>
          <a:p>
            <a:pPr lvl="0" rtl="0">
              <a:buNone/>
            </a:pPr>
            <a:r>
              <a:rPr lang="en"/>
              <a:t>	- Funding</a:t>
            </a:r>
          </a:p>
          <a:p>
            <a:pPr lvl="0" rtl="0">
              <a:buNone/>
            </a:pPr>
            <a:r>
              <a:rPr lang="en"/>
              <a:t>	- Jurisdiction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Implications:</a:t>
            </a:r>
          </a:p>
          <a:p>
            <a:pPr lvl="0" rtl="0">
              <a:buNone/>
            </a:pPr>
            <a:r>
              <a:rPr lang="en"/>
              <a:t>	- Comparability</a:t>
            </a:r>
          </a:p>
          <a:p>
            <a:pPr lvl="0" rtl="0">
              <a:buNone/>
            </a:pPr>
            <a:r>
              <a:rPr lang="en"/>
              <a:t>	- Costs</a:t>
            </a:r>
          </a:p>
          <a:p>
            <a:pPr lvl="0" rtl="0">
              <a:buNone/>
            </a:pPr>
            <a:r>
              <a:rPr lang="en"/>
              <a:t>	- Legal Implications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25550" y="3076750"/>
            <a:ext cx="2847425" cy="176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3773850" y="4311750"/>
            <a:ext cx="3457200" cy="672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800"/>
              <a:t>Image from: AccountancyAge, “Can IFRS 9 Prevent Greek Tragedy?” (2011). Retrieved from: http://www.accountancyage.com/aa/analysis/2099244/ifrs-withstand-greek-effect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Institutionalism - Reform GAAP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6675" y="3031375"/>
            <a:ext cx="83613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Implications:</a:t>
            </a:r>
          </a:p>
          <a:p>
            <a:pPr lvl="0" indent="457200" rtl="0">
              <a:buNone/>
            </a:pPr>
            <a:r>
              <a:rPr lang="en"/>
              <a:t>- International perception of the US</a:t>
            </a:r>
          </a:p>
          <a:p>
            <a:pPr lvl="0" rtl="0">
              <a:buNone/>
            </a:pPr>
            <a:r>
              <a:rPr lang="en"/>
              <a:t>	- IASB failure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53075" y="1337175"/>
            <a:ext cx="2917800" cy="142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Shape 146"/>
          <p:cNvCxnSpPr/>
          <p:nvPr/>
        </p:nvCxnSpPr>
        <p:spPr>
          <a:xfrm rot="10800000" flipH="1">
            <a:off x="4296275" y="2006387"/>
            <a:ext cx="692400" cy="14099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47" name="Shape 14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486400" y="1337175"/>
            <a:ext cx="2667000" cy="14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953075" y="2757575"/>
            <a:ext cx="6036299" cy="2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Aft>
                <a:spcPts val="110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en" sz="800"/>
              <a:t>Image from: Internet Retailer, “Amazon replaces Netflix at the top of a customer satisfaction survey” (2011). Retrieved from: http://www.internetretailer.com/2011/05/10/amazon-replaces-netflix-top-customer-satisfaction-poll</a:t>
            </a:r>
          </a:p>
          <a:p>
            <a:endParaRPr lang="en" sz="80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Incremental - Carve-out 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780550" y="1383875"/>
            <a:ext cx="3994500" cy="186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Barriers:</a:t>
            </a:r>
          </a:p>
          <a:p>
            <a:pPr lvl="0" rtl="0">
              <a:buNone/>
            </a:pPr>
            <a:r>
              <a:rPr lang="en"/>
              <a:t>	- None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692275" y="3250175"/>
            <a:ext cx="3994500" cy="167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Implications:</a:t>
            </a:r>
          </a:p>
          <a:p>
            <a:pPr lvl="0" rtl="0">
              <a:buNone/>
            </a:pPr>
            <a:r>
              <a:rPr lang="en"/>
              <a:t>	- Lost comparability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81000" y="1323250"/>
            <a:ext cx="4323349" cy="2346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7" name="Shape 157"/>
          <p:cNvCxnSpPr/>
          <p:nvPr/>
        </p:nvCxnSpPr>
        <p:spPr>
          <a:xfrm>
            <a:off x="2528575" y="2670825"/>
            <a:ext cx="28199" cy="12998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8" name="Shape 158"/>
          <p:cNvSpPr txBox="1"/>
          <p:nvPr/>
        </p:nvSpPr>
        <p:spPr>
          <a:xfrm>
            <a:off x="1639300" y="4069750"/>
            <a:ext cx="1822799" cy="65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b="1"/>
              <a:t>Comparability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738200" y="4069750"/>
            <a:ext cx="1469699" cy="4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b="1"/>
              <a:t>Similarities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6000"/>
              <a:t>
What do you think?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My Conclusion 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My analysis lead me to the conclusion that the US should use the incremental approach</a:t>
            </a:r>
          </a:p>
          <a:p>
            <a:pPr marL="9144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Convergence cannot overcome funding or jurisdiction</a:t>
            </a:r>
          </a:p>
          <a:p>
            <a:pPr marL="9144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Reform would be bad for the US and international community</a:t>
            </a:r>
          </a:p>
          <a:p>
            <a:pPr marL="9144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Carve-outs allow for minimal costs but quality standards created by 2 boards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26300" y="166475"/>
            <a:ext cx="4806224" cy="4798049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x="1923950" y="1970725"/>
            <a:ext cx="1478100" cy="405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/>
              <a:t>Innocent Sucker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5320325" y="593550"/>
            <a:ext cx="963000" cy="405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Death</a:t>
            </a:r>
          </a:p>
        </p:txBody>
      </p:sp>
      <p:cxnSp>
        <p:nvCxnSpPr>
          <p:cNvPr id="40" name="Shape 40"/>
          <p:cNvCxnSpPr/>
          <p:nvPr/>
        </p:nvCxnSpPr>
        <p:spPr>
          <a:xfrm rot="10800000" flipH="1">
            <a:off x="3245075" y="2168274"/>
            <a:ext cx="589800" cy="10500"/>
          </a:xfrm>
          <a:prstGeom prst="straightConnector1">
            <a:avLst/>
          </a:prstGeom>
          <a:noFill/>
          <a:ln w="19050" cap="flat">
            <a:solidFill>
              <a:srgbClr val="51535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" name="Shape 41"/>
          <p:cNvCxnSpPr/>
          <p:nvPr/>
        </p:nvCxnSpPr>
        <p:spPr>
          <a:xfrm rot="5400000">
            <a:off x="4914724" y="781774"/>
            <a:ext cx="337200" cy="474000"/>
          </a:xfrm>
          <a:prstGeom prst="straightConnector1">
            <a:avLst/>
          </a:prstGeom>
          <a:noFill/>
          <a:ln w="19050" cap="flat">
            <a:solidFill>
              <a:srgbClr val="51535D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Special Thanks To: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Dr. Jeffrey Greene</a:t>
            </a:r>
          </a:p>
          <a:p>
            <a:endParaRPr lang="en"/>
          </a:p>
          <a:p>
            <a:pPr lvl="0" algn="ctr" rtl="0">
              <a:buNone/>
            </a:pPr>
            <a:r>
              <a:rPr lang="en"/>
              <a:t>Dr. Casey McNellis</a:t>
            </a:r>
          </a:p>
          <a:p>
            <a:endParaRPr lang="en"/>
          </a:p>
          <a:p>
            <a:pPr lvl="0" algn="ctr" rtl="0">
              <a:buNone/>
            </a:pPr>
            <a:r>
              <a:rPr lang="en"/>
              <a:t>Becky Nettleton</a:t>
            </a:r>
          </a:p>
          <a:p>
            <a:endParaRPr lang="en"/>
          </a:p>
          <a:p>
            <a:pPr lvl="0" algn="ctr" rtl="0">
              <a:buNone/>
            </a:pPr>
            <a:r>
              <a:rPr lang="en"/>
              <a:t>The Writing Center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Allen, Noel. “IFRS In Context.”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National Association of State Boards of Accountancy.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 Accessed July 5, 2013.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http://www.nasba.org/files/2011/03/IFRS_In_Context-2009.pdf.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Anderson, Aaron and Nakansah, Ofori. “Should the US Adopt IFRS?.”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Financial Executives International.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Accessed July 5, 2013. 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http://www.financialexecutives.org/KenticoCMS/Financial-Executive-Magazine/2011_09/Should-the-US-Adopt-IFRS-.aspx#axzz2ZWAGSoXw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Beswick, Paul. (remarks, Pasadena, CA, May 30, 2013). Securities and Exchange Commission.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http://www.sec.gov/News/Speech/Detail/Speech/1365171575494#.Ue6yz7HnbIU.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Carozza, Dick, “An Interview with Sen. Paul S. Sarbanes: Sarbanes Oxley Act Revisited,”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Fraud Magazine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, May/June 2007, retrieved from: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http://www.fraud-magazine.com/article.aspx?id=442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Dharan, Bala and Bufkins, William. “Red Flags in Enron’s Reporting of Revenues and Key financial Measures.”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Enron: Corporate Fiascos and Their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Implications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(2010): 97 Retrieved from http://www.webcitation.org/5tZ0yCA9i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Dye, Thomas.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Understanding Public Policy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 (San Francisco, Pearson, 2013).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Government and Finance Division.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WorldCom: The Accounting Scandal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. Senate (2002): 2. Retrieved from: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http://www.law.umaryland.edu/marshall/crsreports/crsdocuments/RS21253_08292002.pdf.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Hail, Luzi, Leuz, Christian, and Wysocki, Peter, “Global Accounting Convergence and the Potential Adoption of IFRS by the US (Part I): Conceptual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Underpinnings and Economic Analysis,”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American Accounting Association Journal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24, No. 3 (2010): 344-394, Accessed December 10, 2013,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http://aaajournals.org/doi/pdf/10.2308/acch.2010.24.3.355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Hoogervorst, Hans. Letter to the European Securities and Markets Authority. August 4, 2011.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“IFRS and US GAAP: similarities and differences.”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PricewaterhouseCoopers.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October 2012. Retrieved from: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http://www.pwc.com/en_US/us/issues/ifrs-reporting/publications/assets/ifrs-and-us-gaap-similarities-and-differences-2012.pdf.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Laux, Bob. Letter to Securities and Commission, April 20, 2009.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Miller, Paul and Bahnson, Paul. “The Spirit of Accounting: It’s Time to Jettison the Idea that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National Association of State Boards of Accountancy, “Is Another Standard Setter Needed?” July 2011. Retrieved from: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http://nasba.org/blog/2011/08/22/is-another-standard-setter-needed/</a:t>
            </a:r>
          </a:p>
          <a:p>
            <a:endParaRPr lang="en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References 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Pavlicek, Bruno. "The new breed of fraudsters: theft and deviance in the modern business world."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Risk Management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 Mar. 2012.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Academic  OneFile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. Web. 10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Dec. 2013. Retrieved from: http://go.galegroup.com/ps/i.do?id=GALE%7CA282580598&amp;v=2.1&amp;u=mtlib_1_1195&amp;it=r&amp;p=AONE&amp;sw=w&amp;asid=96bd93e9c4d5992ed97c9beee907acac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Spiceland, David, Sepe, James, and Nelson, Mark,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Intermediate Accounting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 (New York: McGraw-Hill, 2009).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Stewart, Hedge, and Lester, “The Nature of Public Policy,”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Public Policy.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Street, Donna, “IFRS in the United States: If, When and How,”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Australian Accounting Review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, September 23, 2012, Retrieved from: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http://onlinelibrary.wiley.com.weblib.lib.umt.edu:8080/doi/10.1111/j.1835-2561.2012.00183.x/pdf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Strom, Stephanie. “Elie Wiesel Levels Scorn at Madoff.”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New York Times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(New York, NY) Feb. 26, 2013, Retrieved from: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http://www.nytimes.com/2009/02/27/business/27madoff.html?_r=0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“The Impact Of Combining the US GAAP and IFRS.”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Investopedia.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Accessed July 5, 2013.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http://www.investopedia.com/articles/economics/12/impact-gaap-ifrs-convergence.asp.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Thiddeau, Jay and Freier, Deborah.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Auditing After Sarbanes-Oxley: Illustrative Cases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(New York: Irwin Inc., 2007).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Tompkins, Jonathan. Lecture for “The Agenda-Setting Stage.” University of Montana. January 9, 2012.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Tysiac, Ken. “Still in flux: Future of IFRS in US remains unclear after SEC report.”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 Journal of Accountancy.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(2012): 30. url: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http://www.journalofaccountancy.com/Issues/2012/Sep/20126059.htm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Tysiac, Ken. “Xerox’s Kabureck appointed to IASB, adds to U.S. representation.”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Journal of Accountancy.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February 22, 2013.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http://www.journalofaccountancy.com/News/20137431.htm (accessed July 5, 2013).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Tysiac, Ken and Vollmer, Sabine. “Half of Canadian business report IFRS, GAAP reporting costs in line.”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 Journal of Accountancy. 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July 18, 2013.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http://www.journalofaccountancy.com/News/20138340.htm (accessed July 18, 2013).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US Securities and Exchange Commission Office of Investigations. </a:t>
            </a:r>
            <a:r>
              <a:rPr lang="en" sz="1000" i="1">
                <a:latin typeface="Times New Roman"/>
                <a:ea typeface="Times New Roman"/>
                <a:cs typeface="Times New Roman"/>
                <a:sym typeface="Times New Roman"/>
              </a:rPr>
              <a:t>Investigation of Failure of the SEC to Uncover Bernard Madoff’s Ponzi Scheme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. (Report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No. OIG-509) Washington: Government Printing Office. Retrieved from: http://www.sec.gov/news/studies/2009/oig-509.pdf.</a:t>
            </a:r>
          </a:p>
          <a:p>
            <a:endParaRPr lang="en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GAAP - Generally Accepted Accounting Principles</a:t>
            </a:r>
          </a:p>
          <a:p>
            <a:pPr marL="9144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US only accounting rules</a:t>
            </a:r>
          </a:p>
          <a:p>
            <a:pPr marL="9144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Written by Financial Accounting Standards Board (FASB)</a:t>
            </a:r>
          </a:p>
          <a:p>
            <a:pPr marL="9144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Enforced by SEC</a:t>
            </a:r>
          </a:p>
          <a:p>
            <a:pPr marL="9144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Rules-based</a:t>
            </a:r>
          </a:p>
          <a:p>
            <a:pPr marL="914400" lvl="0" indent="-3683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Over 25,000 pages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114800" y="3064525"/>
            <a:ext cx="45720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4109175" y="4493275"/>
            <a:ext cx="4572000" cy="4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900"/>
              <a:t>Image from: KPMG, “US GAAP” (2014). Retreived from: http://www.kpmg.com/ie/en/services/audit/financial-reporting/us-gaap/pages/default.aspx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IFRS - International Financial Reporting Standards (IFRS)</a:t>
            </a:r>
          </a:p>
          <a:p>
            <a:pPr marL="9144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/>
              <a:t>International </a:t>
            </a:r>
          </a:p>
          <a:p>
            <a:pPr marL="9144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/>
              <a:t>113 countries use IFRS</a:t>
            </a:r>
          </a:p>
          <a:p>
            <a:pPr marL="9144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/>
              <a:t>Written by the International Accounting Standards Board (IASB)</a:t>
            </a:r>
          </a:p>
          <a:p>
            <a:pPr marL="9144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/>
              <a:t>Principles based</a:t>
            </a:r>
          </a:p>
          <a:p>
            <a:pPr marL="914400" lvl="0" indent="-3683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/>
              <a:t>About 2,500 pages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88500" y="2915450"/>
            <a:ext cx="3675900" cy="15906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4889225" y="4464425"/>
            <a:ext cx="3675899" cy="68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900"/>
              <a:t>Image from: AccountantTown, “IFRS Guide” (2010). Retreived from: http://www.accountanttown.com/site/ifrs-international-financial-reporting-standards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Why should we care?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292575" y="1200150"/>
            <a:ext cx="53643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
Financial reporting policy affects businesses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Businesses affect the economy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Businesses have a profound impact on all policy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5000" y="1956825"/>
            <a:ext cx="3376876" cy="1899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480600" y="1300175"/>
            <a:ext cx="3376799" cy="47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3000" b="1"/>
              <a:t>$$$ MONEY $$$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74975" y="3838575"/>
            <a:ext cx="3376799" cy="75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900"/>
              <a:t>Image from: 40 ways to get rich, “Fastest Way To Make Money” (2014). Retreived from: http://www.40ishways.com/25-fastest-way-to-make-money-hire-a-small-business-coach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Public Policy Cycle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164025" y="1200150"/>
            <a:ext cx="4967606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 - Setting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buNone/>
            </a:pPr>
            <a:r>
              <a:rPr lang="en" b="1"/>
              <a:t>
Definition:</a:t>
            </a:r>
            <a:r>
              <a:rPr lang="en"/>
              <a:t> stage at which objective societal conditions are recognized as matters of public concern and at which some concerns reach the attention of policy makers and some do not.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 - Setting for IFRS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98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 b="1"/>
              <a:t>A Troubling Trend of Greed, Fraud, and Corruption: </a:t>
            </a:r>
            <a:r>
              <a:rPr lang="en" sz="2000"/>
              <a:t>Enron and WorldCom</a:t>
            </a:r>
          </a:p>
          <a:p>
            <a:endParaRPr lang="en" sz="2000"/>
          </a:p>
          <a:p>
            <a:endParaRPr lang="en" sz="2000"/>
          </a:p>
          <a:p>
            <a:endParaRPr lang="en" sz="2000"/>
          </a:p>
          <a:p>
            <a:endParaRPr lang="en" sz="2000"/>
          </a:p>
          <a:p>
            <a:endParaRPr lang="en" sz="2000"/>
          </a:p>
          <a:p>
            <a:endParaRPr lang="en" sz="2000"/>
          </a:p>
        </p:txBody>
      </p:sp>
      <p:sp>
        <p:nvSpPr>
          <p:cNvPr id="85" name="Shape 85"/>
          <p:cNvSpPr txBox="1"/>
          <p:nvPr/>
        </p:nvSpPr>
        <p:spPr>
          <a:xfrm>
            <a:off x="457200" y="2299350"/>
            <a:ext cx="4112100" cy="7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000" b="1">
                <a:solidFill>
                  <a:schemeClr val="dk1"/>
                </a:solidFill>
              </a:rPr>
              <a:t>Dramatic Event: </a:t>
            </a:r>
            <a:r>
              <a:rPr lang="en" sz="2000">
                <a:solidFill>
                  <a:schemeClr val="dk1"/>
                </a:solidFill>
              </a:rPr>
              <a:t>Sarbanes-Oxley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57200" y="3161850"/>
            <a:ext cx="5228399" cy="50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000" b="1">
                <a:solidFill>
                  <a:schemeClr val="dk1"/>
                </a:solidFill>
              </a:rPr>
              <a:t>A Socioeconomic Crisis: </a:t>
            </a:r>
            <a:r>
              <a:rPr lang="en" sz="2000">
                <a:solidFill>
                  <a:schemeClr val="dk1"/>
                </a:solidFill>
              </a:rPr>
              <a:t>Madoff Scandal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57200" y="4055625"/>
            <a:ext cx="8229600" cy="7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000" b="1">
                <a:solidFill>
                  <a:schemeClr val="dk1"/>
                </a:solidFill>
              </a:rPr>
              <a:t>A Change in National Mood: </a:t>
            </a:r>
            <a:r>
              <a:rPr lang="en" sz="2000">
                <a:solidFill>
                  <a:schemeClr val="dk1"/>
                </a:solidFill>
              </a:rPr>
              <a:t>Increased Concern for Regulation of Business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Problem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Financial reporting in the US is weak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Should the US move towards international financial standards to prevent fraud and financial crisis?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779712" y="2681637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5922850" y="4155275"/>
            <a:ext cx="2843699" cy="72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800"/>
              <a:t>Image from: The Nation Network, “Flames Depth Chart Needs Heading into 2013 Free Agency” (2013). Retrieved from: http://flamesnation.ca/2013/7/2/flames-depth-chart-and-needs-heading-into-2013-free-agency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On-screen Show (16:9)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Courier New</vt:lpstr>
      <vt:lpstr>Times New Roman</vt:lpstr>
      <vt:lpstr>swiss</vt:lpstr>
      <vt:lpstr>The Not-So-Simple Story of International Unity</vt:lpstr>
      <vt:lpstr>PowerPoint Presentation</vt:lpstr>
      <vt:lpstr>Background</vt:lpstr>
      <vt:lpstr>Background</vt:lpstr>
      <vt:lpstr>Why should we care?</vt:lpstr>
      <vt:lpstr>Public Policy Cycle</vt:lpstr>
      <vt:lpstr>Agenda - Setting</vt:lpstr>
      <vt:lpstr>Agenda - Setting for IFRS</vt:lpstr>
      <vt:lpstr>The Problem</vt:lpstr>
      <vt:lpstr>Formulation</vt:lpstr>
      <vt:lpstr>Rational Choice - Convergence</vt:lpstr>
      <vt:lpstr>Institutionalism - Reform GAAP</vt:lpstr>
      <vt:lpstr>Incrementalism - Carve-out </vt:lpstr>
      <vt:lpstr>Barriers and Implications</vt:lpstr>
      <vt:lpstr>Rational Choice - Convergence</vt:lpstr>
      <vt:lpstr>Institutionalism - Reform GAAP</vt:lpstr>
      <vt:lpstr>Incremental - Carve-out </vt:lpstr>
      <vt:lpstr>Discussion</vt:lpstr>
      <vt:lpstr>My Conclusion </vt:lpstr>
      <vt:lpstr>A Special Thanks To:</vt:lpstr>
      <vt:lpstr>References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Not-So-Simple Story of International Unity</dc:title>
  <dc:creator>Karla</dc:creator>
  <cp:lastModifiedBy>Karla Nettleton</cp:lastModifiedBy>
  <cp:revision>1</cp:revision>
  <dcterms:modified xsi:type="dcterms:W3CDTF">2014-04-14T22:37:13Z</dcterms:modified>
</cp:coreProperties>
</file>