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80" r:id="rId5"/>
    <p:sldId id="274" r:id="rId6"/>
    <p:sldId id="258" r:id="rId7"/>
    <p:sldId id="265" r:id="rId8"/>
    <p:sldId id="260" r:id="rId9"/>
    <p:sldId id="261" r:id="rId10"/>
    <p:sldId id="266" r:id="rId11"/>
    <p:sldId id="262" r:id="rId12"/>
    <p:sldId id="279" r:id="rId13"/>
    <p:sldId id="263" r:id="rId14"/>
    <p:sldId id="267" r:id="rId15"/>
    <p:sldId id="273" r:id="rId16"/>
    <p:sldId id="275" r:id="rId17"/>
    <p:sldId id="264" r:id="rId18"/>
    <p:sldId id="271" r:id="rId19"/>
    <p:sldId id="270" r:id="rId20"/>
    <p:sldId id="272" r:id="rId21"/>
    <p:sldId id="268" r:id="rId22"/>
    <p:sldId id="26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vingston, Nicholas" initials="L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9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2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2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2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2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1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4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9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5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8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42A5-2FBA-4A7D-89CD-52BBF51EB864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D4DF-EFA6-4FEE-B6FB-83129976C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53" y="298595"/>
            <a:ext cx="9144000" cy="2021305"/>
          </a:xfrm>
          <a:noFill/>
        </p:spPr>
        <p:txBody>
          <a:bodyPr>
            <a:noAutofit/>
          </a:bodyPr>
          <a:lstStyle/>
          <a:p>
            <a:r>
              <a:rPr lang="en-US" sz="4800" dirty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Exploring the Effects of </a:t>
            </a:r>
            <a:r>
              <a:rPr lang="en-US" sz="48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Concealing </a:t>
            </a:r>
            <a:r>
              <a:rPr lang="en-US" sz="4800" dirty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Versus </a:t>
            </a:r>
            <a:r>
              <a:rPr lang="en-US" sz="48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Disclosing Sexual Minority </a:t>
            </a:r>
            <a:r>
              <a:rPr lang="en-US" sz="4800" dirty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Identity on </a:t>
            </a:r>
            <a:r>
              <a:rPr lang="en-US" sz="48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Self-Esteem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53" y="2727158"/>
            <a:ext cx="9144000" cy="20012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Parker D. Sanders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Nicholas A. Livingston, BS, and Bryan Cochran, Ph. D.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Montana, Department of Psychology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5202802"/>
            <a:ext cx="4359442" cy="116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2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continued…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5874"/>
            <a:ext cx="10515600" cy="4701089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</a:p>
          <a:p>
            <a:pPr lvl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Sexual Orientation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Other – includes queer, questioning,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heterosexual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unspecified</a:t>
            </a:r>
          </a:p>
          <a:p>
            <a:pPr lvl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Other – includes intersex, gender queer, or not-specified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Ethnicity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Caucasian (85%), Other (4%),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ispanic (3.2%), African American (1.7%), Asian American (1.7%), and Native American (1%)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917" y="4684296"/>
            <a:ext cx="6176210" cy="206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9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7066"/>
            <a:ext cx="10515600" cy="5096933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(OI; Mohr &amp;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Fassinger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2000)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Victimization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Berrill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1990)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(SHE;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Selvidge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Self-Esteem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(RSES; Rosenberg, 1965)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Inventory totals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Victimization totals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Rosenberg Self-Esteem Scale totals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for Heterosexist Events totals</a:t>
            </a:r>
            <a:endParaRPr lang="en-US" sz="2600" b="1" dirty="0"/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447">
            <a:off x="8010676" y="3009899"/>
            <a:ext cx="3076423" cy="314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92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Bivariate Correlations and Multiple Regressions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143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Bivariate Correlations – an analysis of the relationship between two separate variables</a:t>
            </a:r>
          </a:p>
          <a:p>
            <a:pPr algn="ctr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Regressions – an analyses that allows for researchers to predict part of the change in a variable based on other variable interactions and their effects.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102" y="3042057"/>
            <a:ext cx="2483796" cy="166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7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525" y="-385011"/>
            <a:ext cx="10515600" cy="178067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405" y="1559716"/>
            <a:ext cx="10515600" cy="495701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to conducting multiple regression, we performed some bivariate correlations.</a:t>
            </a:r>
          </a:p>
          <a:p>
            <a:pPr lvl="1"/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</a:p>
          <a:p>
            <a:pPr lvl="1"/>
            <a:r>
              <a:rPr lang="en-US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Victimization </a:t>
            </a:r>
          </a:p>
          <a:p>
            <a:pPr lvl="1"/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Self-esteem</a:t>
            </a:r>
          </a:p>
          <a:p>
            <a:r>
              <a:rPr lang="en-US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regressions were calculated to explore the association between </a:t>
            </a:r>
            <a:r>
              <a:rPr lang="en-US" sz="35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self-esteem</a:t>
            </a:r>
          </a:p>
          <a:p>
            <a:pPr lvl="1"/>
            <a:r>
              <a:rPr lang="en-US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one: age and gender 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McMullin, </a:t>
            </a:r>
            <a:r>
              <a:rPr lang="en-US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2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Cairney</a:t>
            </a:r>
            <a:r>
              <a:rPr lang="en-US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,2004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two: victimization and discrimination</a:t>
            </a:r>
          </a:p>
          <a:p>
            <a:pPr lvl="1"/>
            <a:r>
              <a:rPr lang="en-US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three: </a:t>
            </a:r>
            <a:r>
              <a:rPr lang="en-US" sz="3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endParaRPr lang="en-US" sz="3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conducting a multiple regression we performed bivariate correlations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12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7115"/>
            <a:ext cx="10515600" cy="5526505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bivariate correlations were statistically significant.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associations between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self-esteem were observed r(648) = .317, p &lt; .001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associations between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discrimination were observed r(648) = .195, p&lt;.001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associations between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victimization were observed r(648) = .142, p&lt;.001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hierarchical regression model was significant overall (p&lt;.001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accounted for 21.6% 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accounted for 11.8% of the variance overall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 and Victimization account for 2.2% (p&lt;.001) of the variance regarding self-esteem in Block Two</a:t>
            </a:r>
          </a:p>
          <a:p>
            <a:pPr lvl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utness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was still significant beyond discrimination and victimization in Block Three  </a:t>
            </a:r>
            <a:r>
              <a:rPr lang="en-US" sz="2800" dirty="0" smtClean="0"/>
              <a:t>∆</a:t>
            </a:r>
            <a:r>
              <a:rPr lang="en-US" sz="2800" i="1" dirty="0"/>
              <a:t>R</a:t>
            </a:r>
            <a:r>
              <a:rPr lang="en-US" sz="2800" i="1" baseline="30000" dirty="0"/>
              <a:t>2</a:t>
            </a:r>
            <a:r>
              <a:rPr lang="en-US" sz="2800" dirty="0"/>
              <a:t> = .077, </a:t>
            </a:r>
            <a:r>
              <a:rPr lang="en-US" sz="2800" i="1" dirty="0"/>
              <a:t>p </a:t>
            </a:r>
            <a:r>
              <a:rPr lang="en-US" sz="2800" dirty="0"/>
              <a:t>&lt;  .</a:t>
            </a:r>
            <a:r>
              <a:rPr lang="en-US" sz="2800" dirty="0" smtClean="0"/>
              <a:t>001</a:t>
            </a:r>
          </a:p>
          <a:p>
            <a:pPr marL="45720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8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Victimization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9865"/>
          </a:xfrm>
        </p:spPr>
        <p:txBody>
          <a:bodyPr>
            <a:normAutofit fontScale="92500" lnSpcReduction="10000"/>
          </a:bodyPr>
          <a:lstStyle/>
          <a:p>
            <a:pPr marL="457200" lvl="1" indent="-457200" algn="ctr">
              <a:spcBef>
                <a:spcPts val="100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detected a positive bivariate association between victimization and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r(648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.142, p&lt;.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001 </a:t>
            </a:r>
          </a:p>
          <a:p>
            <a:pPr marL="457200" lvl="1" indent="-457200" algn="ctr">
              <a:spcBef>
                <a:spcPts val="1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ictimization also had a negative effect on Self-Esteem.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r(648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-.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142, p&lt;.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</a:t>
            </a:r>
          </a:p>
          <a:p>
            <a:pPr marL="0" lvl="1" indent="0" algn="ctr">
              <a:spcBef>
                <a:spcPts val="1000"/>
              </a:spcBef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relationship between victimization and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disappeared in the regression model, </a:t>
            </a:r>
            <a:r>
              <a:rPr lang="en-US" sz="3000" i="1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-.039, </a:t>
            </a:r>
            <a:r>
              <a:rPr lang="en-US" sz="3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(672) = -.856, </a:t>
            </a:r>
            <a:r>
              <a:rPr lang="en-US" sz="3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.</a:t>
            </a:r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392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Despite both of those correlational relationships, in the multiple regression analysis on the factors that influence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self-esteem, victimization did not have a significant effect. </a:t>
            </a:r>
            <a:r>
              <a:rPr lang="en-US" sz="3000" i="1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-.039, </a:t>
            </a:r>
            <a:r>
              <a:rPr lang="en-US" sz="3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(672) = </a:t>
            </a:r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-.856, </a:t>
            </a:r>
            <a:r>
              <a:rPr lang="en-US" sz="3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-US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.392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000"/>
              </a:spcBef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3500596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68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algn="ctr">
              <a:spcBef>
                <a:spcPts val="1000"/>
              </a:spcBef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also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detected a positive bivariate association between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r(648) = .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195,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p&lt;.001 </a:t>
            </a:r>
            <a:endParaRPr lang="en-US" dirty="0" smtClean="0"/>
          </a:p>
          <a:p>
            <a:pPr marL="228600" lvl="1" algn="ctr">
              <a:spcBef>
                <a:spcPts val="1000"/>
              </a:spcBef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Discrimination also had an effect on self-esteem. r(648) = -.183,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&lt;.001</a:t>
            </a:r>
          </a:p>
          <a:p>
            <a:pPr marL="228600" lvl="1" algn="ctr">
              <a:spcBef>
                <a:spcPts val="1000"/>
              </a:spcBef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ctr">
              <a:spcBef>
                <a:spcPts val="1000"/>
              </a:spcBef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Unlike victimization, discrimination displayed a significant effect on the interactions between self-esteem and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sz="3000" i="1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-.184, </a:t>
            </a:r>
            <a:r>
              <a:rPr lang="en-US" sz="3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t(672) </a:t>
            </a:r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-4.015, </a:t>
            </a:r>
            <a:r>
              <a:rPr lang="en-US" sz="3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 .001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3890062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6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984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exploratory study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that after accounting for discrimination and victimization,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accounted for a larger proportion of variance in a positive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direction, </a:t>
            </a:r>
            <a:r>
              <a:rPr lang="en-US" sz="3200" i="1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.294,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(672) = 8.074,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.001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Despite disclosure putting individuals at risk for victimization and discrimination, which decreases self-esteem,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appears to have an overall positive effect on self-esteem, which may counter discrimination/victimization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Victimization had less of an influence than was suggested by the bivariate correlations while discrimination had a significant effect.</a:t>
            </a:r>
          </a:p>
        </p:txBody>
      </p:sp>
    </p:spTree>
    <p:extLst>
      <p:ext uri="{BB962C8B-B14F-4D97-AF65-F5344CB8AC3E}">
        <p14:creationId xmlns:p14="http://schemas.microsoft.com/office/powerpoint/2010/main" val="208734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Directions for Research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 the effects of different environments, especially the effects of autonomic support (Legate et. al., 2011)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Investigating the effects of individual sexual identities and individual gender identities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Investigating the effects of occupation 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utness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self-esteem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36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 was exploratory in nature there for the data used was collected from another study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sample was primarily Caucasian, gay, and lesbian so we missed some of our own minority demographics</a:t>
            </a: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 our study was primarily focused on age, gender, victimization, and discrimination so we may have missed some of the key factors that influence the choice to be out</a:t>
            </a:r>
          </a:p>
        </p:txBody>
      </p:sp>
    </p:spTree>
    <p:extLst>
      <p:ext uri="{BB962C8B-B14F-4D97-AF65-F5344CB8AC3E}">
        <p14:creationId xmlns:p14="http://schemas.microsoft.com/office/powerpoint/2010/main" val="20616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lab group, under Bryan Cochran’s advisement, was conducting a study on LGBT individuals.</a:t>
            </a: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 we had collected our data my graduate lab leader, Nick Livingston, and I conducted exploratory bivariate correlations on our variables.</a:t>
            </a: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lead us to recognize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conundrum that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minority individuals experiences when choosing to be open or to conceal their sexual orientation.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I’d like to take a moment and acknowledge Professor Bryan Cochran, my graduate lab leader Nick Livingston, and my fellow lab members; Nicole Dusek, Kelly Engen, Adam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Gott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Sienna Heinz, Billie Rae McCauley, Brandon Stewart, and Charlotte Siegel for their hard-work and collaboration on this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1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331910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Clausell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&amp;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Roisman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G. I. (2009).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Outness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big five personality traits, and same-sex relationship quality.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Journal of Social and Personal Relationships, 26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(2-3), 211-226.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Corrigan, P. W., &amp; Matthews, A. K. (2003). Stigma and disclosure: Implications for coming out of the closet.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Journal of Mental Health, 12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235-248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G. M., &amp;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Berrill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 T. (1990). Anti-gay violence and mental health: Setting an agenda for research.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Journal of Interpersonal Violence, 5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414-423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Legate, N., Ryan, R. M., Weinstein, N. (2011). Is Coming Out Always a “Good Thing”? Exploring the relations of Autonomy Support,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Outness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Wellness for Lesbian, Gay, and Bisexual individuals.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 Psychological and Personality Science, 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145-152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McMullin, J. A., &amp;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Cairney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 (2004). Self-esteem and the intersection of age, class, and gender. Journal of Aging Studies, 18(1), 75-90.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Meyer, I. H. (1995). Minority stress and mental health in gay men.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Journal of Health and Social Behavior, 36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38-56. 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Meyer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I. H. (2003). Prejudice, social stress, and mental health in lesbian, gay, and bisexual populations: Conceptual issues and research evidence.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 Psychological Bulletin, 129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(5), 674-697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29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sz="6000" dirty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Mohr, J., &amp;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Fassinger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 (2000). Measuring dimensions of lesbian and gay male experience.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Measurement and Evaluation in Counseling and Development, 33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66-90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Padilla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Y. C., Crisp, C., &amp;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Rew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L. (2010). Parental acceptance and illegal drug use among gay, lesbian, and bisexual adolescents: Results from a national survey.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Social Work, 55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265-275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Rosenberg, M. (1965) Society and the adolescent self-image. Princeton, NJ: Princeton University Press.</a:t>
            </a:r>
          </a:p>
          <a:p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C., Russell, S. T., Huebner, D., Diaz, R., &amp; Sanchez, J. (2010). Family acceptance in adolescence and the health of LGBT young adults.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Journal of Child and Adolescent Psychiatric Nursing, 23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205-213.</a:t>
            </a:r>
          </a:p>
          <a:p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Selvidge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M. D. (2001). 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relationship of sexist events, heterosexist events, self-concealment and self-monitoring to psychological well-being in lesbian and bisexual women</a:t>
            </a:r>
            <a:r>
              <a:rPr lang="en-US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98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Disclosures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2857"/>
            <a:ext cx="10515600" cy="48674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Exploring the Effects of Sexual Identity Disclosure on Self-Esteem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personal and/or financial relationship with profitable       relevance to this presentation have occurred</a:t>
            </a:r>
          </a:p>
          <a:p>
            <a:pPr marL="0" indent="0">
              <a:buNone/>
            </a:pP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LGBT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lesbian, gay, bisexual, and transsexual.</a:t>
            </a:r>
          </a:p>
          <a:p>
            <a:pPr marL="0" indent="0">
              <a:buNone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Outness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/Out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the degree someone is open about their sexual orientation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(Mohr &amp;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Fassinger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2000)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29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Disclosure, Discrimination, and Victimization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703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Disclosure of Minority Sexual Identity 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≈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increased Discrimination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Victimization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Clausell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&amp;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Roisman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2009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	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Increased Discrimination and Victimization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≈ 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Decreases in Self-Esteem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(Corrigan &amp; Matthews, 2003)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59169" y="391473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9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26" y="0"/>
            <a:ext cx="10515600" cy="1371599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Minority Stress</a:t>
            </a:r>
            <a:endParaRPr lang="en-US" sz="6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76" y="948906"/>
            <a:ext cx="11593901" cy="6530195"/>
          </a:xfrm>
        </p:spPr>
      </p:pic>
    </p:spTree>
    <p:extLst>
      <p:ext uri="{BB962C8B-B14F-4D97-AF65-F5344CB8AC3E}">
        <p14:creationId xmlns:p14="http://schemas.microsoft.com/office/powerpoint/2010/main" val="4247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79" y="2185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Concealment and Self-Esteem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246" y="1544127"/>
            <a:ext cx="2609088" cy="501625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034" y="2665561"/>
            <a:ext cx="3851089" cy="520172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Concealment of Sexual Minority Identity 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≈ </a:t>
            </a:r>
            <a:endParaRPr lang="en-US" sz="43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US" sz="43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43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Lowered Self-Esteem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Legate, Ryan, and Weinstein, 2012)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	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068" y="1544127"/>
            <a:ext cx="2609088" cy="501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3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16" y="363964"/>
            <a:ext cx="11036967" cy="147587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Disclosure or Concealment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08" y="3006825"/>
            <a:ext cx="4138863" cy="16667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I disclose my sexual identity and risk discrimination and victimization?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80420" y="2021305"/>
            <a:ext cx="3834063" cy="4123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80420" y="3006825"/>
            <a:ext cx="42992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I hide my sexual identity and continue to allow my self-esteem to decrease?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280" y="1676400"/>
            <a:ext cx="3889140" cy="471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72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Exploring the Double Bind: Concealment’s vs Disclosure's Effect on Self-Esteem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1092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exploratory study investigates whether it is better for an LGBT individuals’ self-esteem to conceal their identity, or disclose it in spite of the increased risk for discrimination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victimization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558" y="4136761"/>
            <a:ext cx="5382883" cy="257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9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0">
                      <a:srgbClr val="8FC26C"/>
                    </a:gs>
                    <a:gs pos="47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Method and Participants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730 sexual minority individuals between 18 and 91 (M= 30.10, SD = 13.83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recruited nationally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university affiliated LGBT groups, LGBT community organizations, and social networking websites (i.e., Facebook)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Gender: female (45.7%), male (33.8%), transgender (M to F: 4.4%; F to M: 5.1%), and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other/intersex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(7.5%)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orientation: gay (28.7%), lesbian (21.9%), bisexual (14.3%), straight (4.3%), pansexual (9.3%), queer (14.7%), questioning (1.4%), and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(2.4%)</a:t>
            </a:r>
          </a:p>
        </p:txBody>
      </p:sp>
    </p:spTree>
    <p:extLst>
      <p:ext uri="{BB962C8B-B14F-4D97-AF65-F5344CB8AC3E}">
        <p14:creationId xmlns:p14="http://schemas.microsoft.com/office/powerpoint/2010/main" val="258600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1191</Words>
  <Application>Microsoft Office PowerPoint</Application>
  <PresentationFormat>Widescreen</PresentationFormat>
  <Paragraphs>135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Exploring the Effects of Concealing Versus Disclosing Sexual Minority Identity on Self-Esteem</vt:lpstr>
      <vt:lpstr>Purpose</vt:lpstr>
      <vt:lpstr>Presenter Disclosures</vt:lpstr>
      <vt:lpstr>Disclosure, Discrimination, and Victimization</vt:lpstr>
      <vt:lpstr>Minority Stress</vt:lpstr>
      <vt:lpstr>Concealment and Self-Esteem</vt:lpstr>
      <vt:lpstr>Disclosure or Concealment</vt:lpstr>
      <vt:lpstr>Exploring the Double Bind: Concealment’s vs Disclosure's Effect on Self-Esteem</vt:lpstr>
      <vt:lpstr>Method and Participants</vt:lpstr>
      <vt:lpstr>Participants continued…</vt:lpstr>
      <vt:lpstr>Instruments</vt:lpstr>
      <vt:lpstr>Bivariate Correlations and Multiple Regressions</vt:lpstr>
      <vt:lpstr> Analyses</vt:lpstr>
      <vt:lpstr>Results</vt:lpstr>
      <vt:lpstr>Victimization</vt:lpstr>
      <vt:lpstr>Discrimination</vt:lpstr>
      <vt:lpstr>Discussion</vt:lpstr>
      <vt:lpstr>Future Directions for Research</vt:lpstr>
      <vt:lpstr>Limitations</vt:lpstr>
      <vt:lpstr>Acknowledgement</vt:lpstr>
      <vt:lpstr>References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Effects of Disclosing Versus Concealing Sexual Identity on Self-Esteem</dc:title>
  <dc:creator>parker</dc:creator>
  <cp:lastModifiedBy>parker</cp:lastModifiedBy>
  <cp:revision>104</cp:revision>
  <dcterms:created xsi:type="dcterms:W3CDTF">2014-03-24T16:04:44Z</dcterms:created>
  <dcterms:modified xsi:type="dcterms:W3CDTF">2014-04-08T01:57:47Z</dcterms:modified>
</cp:coreProperties>
</file>