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notesSlides/notesSlide51.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52.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56"/>
  </p:notesMasterIdLst>
  <p:sldIdLst>
    <p:sldId id="256" r:id="rId2"/>
    <p:sldId id="257" r:id="rId3"/>
    <p:sldId id="323" r:id="rId4"/>
    <p:sldId id="342" r:id="rId5"/>
    <p:sldId id="343" r:id="rId6"/>
    <p:sldId id="344" r:id="rId7"/>
    <p:sldId id="274" r:id="rId8"/>
    <p:sldId id="262" r:id="rId9"/>
    <p:sldId id="317" r:id="rId10"/>
    <p:sldId id="324" r:id="rId11"/>
    <p:sldId id="325" r:id="rId12"/>
    <p:sldId id="326" r:id="rId13"/>
    <p:sldId id="263" r:id="rId14"/>
    <p:sldId id="319" r:id="rId15"/>
    <p:sldId id="328" r:id="rId16"/>
    <p:sldId id="351" r:id="rId17"/>
    <p:sldId id="353" r:id="rId18"/>
    <p:sldId id="354" r:id="rId19"/>
    <p:sldId id="349" r:id="rId20"/>
    <p:sldId id="275" r:id="rId21"/>
    <p:sldId id="291" r:id="rId22"/>
    <p:sldId id="292" r:id="rId23"/>
    <p:sldId id="321" r:id="rId24"/>
    <p:sldId id="322" r:id="rId25"/>
    <p:sldId id="346" r:id="rId26"/>
    <p:sldId id="264" r:id="rId27"/>
    <p:sldId id="329" r:id="rId28"/>
    <p:sldId id="266" r:id="rId29"/>
    <p:sldId id="312" r:id="rId30"/>
    <p:sldId id="301" r:id="rId31"/>
    <p:sldId id="310" r:id="rId32"/>
    <p:sldId id="311" r:id="rId33"/>
    <p:sldId id="302" r:id="rId34"/>
    <p:sldId id="307" r:id="rId35"/>
    <p:sldId id="308" r:id="rId36"/>
    <p:sldId id="318" r:id="rId37"/>
    <p:sldId id="304" r:id="rId38"/>
    <p:sldId id="316" r:id="rId39"/>
    <p:sldId id="315" r:id="rId40"/>
    <p:sldId id="338" r:id="rId41"/>
    <p:sldId id="340" r:id="rId42"/>
    <p:sldId id="339" r:id="rId43"/>
    <p:sldId id="341" r:id="rId44"/>
    <p:sldId id="333" r:id="rId45"/>
    <p:sldId id="334" r:id="rId46"/>
    <p:sldId id="265" r:id="rId47"/>
    <p:sldId id="271" r:id="rId48"/>
    <p:sldId id="348" r:id="rId49"/>
    <p:sldId id="320" r:id="rId50"/>
    <p:sldId id="270" r:id="rId51"/>
    <p:sldId id="352" r:id="rId52"/>
    <p:sldId id="272" r:id="rId53"/>
    <p:sldId id="313" r:id="rId54"/>
    <p:sldId id="267"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nPr prnWhat="notes" clrMode="bw" scaleToFitPaper="1"/>
  <p:clrMru>
    <a:srgbClr val="FFCA2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52" autoAdjust="0"/>
    <p:restoredTop sz="83361" autoAdjust="0"/>
  </p:normalViewPr>
  <p:slideViewPr>
    <p:cSldViewPr snapToObjects="1">
      <p:cViewPr>
        <p:scale>
          <a:sx n="100" d="100"/>
          <a:sy n="100" d="100"/>
        </p:scale>
        <p:origin x="-480" y="-88"/>
      </p:cViewPr>
      <p:guideLst>
        <p:guide orient="horz" pos="2160"/>
        <p:guide pos="2880"/>
      </p:guideLst>
    </p:cSldViewPr>
  </p:slideViewPr>
  <p:outlineViewPr>
    <p:cViewPr>
      <p:scale>
        <a:sx n="33" d="100"/>
        <a:sy n="33" d="100"/>
      </p:scale>
      <p:origin x="0" y="10808"/>
    </p:cViewPr>
  </p:outlineViewPr>
  <p:notesTextViewPr>
    <p:cViewPr>
      <p:scale>
        <a:sx n="150" d="100"/>
        <a:sy n="150" d="100"/>
      </p:scale>
      <p:origin x="0" y="0"/>
    </p:cViewPr>
  </p:notesTextViewPr>
  <p:sorterViewPr>
    <p:cViewPr>
      <p:scale>
        <a:sx n="66" d="100"/>
        <a:sy n="66" d="100"/>
      </p:scale>
      <p:origin x="0" y="0"/>
    </p:cViewPr>
  </p:sorterViewPr>
  <p:notesViewPr>
    <p:cSldViewPr snapToObjects="1">
      <p:cViewPr varScale="1">
        <p:scale>
          <a:sx n="83" d="100"/>
          <a:sy n="83" d="100"/>
        </p:scale>
        <p:origin x="-324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104987-7A14-F543-904E-3300BE7E32E1}" type="datetimeFigureOut">
              <a:rPr lang="en-US" smtClean="0"/>
              <a:pPr/>
              <a:t>4/8/14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33716-2D43-2D4D-AF7C-4903E2B99B2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understand, we must</a:t>
            </a:r>
            <a:r>
              <a:rPr lang="en-US" baseline="0" dirty="0" smtClean="0"/>
              <a:t> look a little deeper into the organism. Specifically, we need to look at how these structures develop. For example, during the development of this dung beetle, horn size does not begin to increase until very late in development right before the animal molts from a larva into a pupa (as indicated by the blue line).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horns develop from what we call</a:t>
            </a:r>
            <a:r>
              <a:rPr lang="en-US" baseline="0" dirty="0" smtClean="0"/>
              <a:t> </a:t>
            </a:r>
            <a:r>
              <a:rPr lang="en-US" baseline="0" dirty="0" err="1" smtClean="0"/>
              <a:t>imaginal</a:t>
            </a:r>
            <a:r>
              <a:rPr lang="en-US" baseline="0" dirty="0" smtClean="0"/>
              <a:t> discs. On the bottom you can see these discs as rings that get larger as the beetle develops.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insects and other arthropods need to get larger they must molt and shed their rigid cuticle (or exoskeleton). </a:t>
            </a:r>
            <a:r>
              <a:rPr lang="en-US" dirty="0" smtClean="0"/>
              <a:t>As central points of the</a:t>
            </a:r>
            <a:r>
              <a:rPr lang="en-US" baseline="0" dirty="0" smtClean="0"/>
              <a:t> </a:t>
            </a:r>
            <a:r>
              <a:rPr lang="en-US" baseline="0" dirty="0" err="1" smtClean="0"/>
              <a:t>imaginal</a:t>
            </a:r>
            <a:r>
              <a:rPr lang="en-US" baseline="0" dirty="0" smtClean="0"/>
              <a:t> discs undergo rapid growth, the soft skin under the cuticle has nowhere to go and the large structures begin to fold up. Once they shed their old exoskeleton, they blow these structures up with fluid pressure and then harden them. At the top you can see the horn in blue folded up in this cross section. Each fold in the cross section corresponds to a ring from the </a:t>
            </a:r>
            <a:r>
              <a:rPr lang="en-US" baseline="0" dirty="0" err="1" smtClean="0"/>
              <a:t>imaginal</a:t>
            </a:r>
            <a:r>
              <a:rPr lang="en-US" baseline="0" dirty="0" smtClean="0"/>
              <a:t> discs below. Once the beetles reach a certain size they are able to molt and blow these horns up as shown to the bottom right.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order to understand horn development we must understand what is causing these rings to grow so rapidly. Animal appendages, such as legs, also develop from </a:t>
            </a:r>
            <a:r>
              <a:rPr lang="en-US" baseline="0" dirty="0" err="1" smtClean="0"/>
              <a:t>imaginal</a:t>
            </a:r>
            <a:r>
              <a:rPr lang="en-US" baseline="0" dirty="0" smtClean="0"/>
              <a:t> discs via </a:t>
            </a:r>
            <a:r>
              <a:rPr lang="en-US" baseline="0" dirty="0" smtClean="0"/>
              <a:t>a complex suite of interacting genes. This gene network is known as the appendage patterning pathway (or APP for short</a:t>
            </a:r>
            <a:r>
              <a:rPr lang="en-US" baseline="0" dirty="0" smtClean="0"/>
              <a:t>) </a:t>
            </a:r>
            <a:r>
              <a:rPr lang="en-US" baseline="0" dirty="0" smtClean="0"/>
              <a:t>shown below. Cells that express these</a:t>
            </a:r>
            <a:r>
              <a:rPr lang="en-US" baseline="0" dirty="0" smtClean="0"/>
              <a:t> genes develop </a:t>
            </a:r>
            <a:r>
              <a:rPr lang="en-US" baseline="0" dirty="0" smtClean="0"/>
              <a:t>legs or other appendages, whereas cells that do not express these genes show no outgrowth.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continuing, I want to explain what a pathway is. </a:t>
            </a:r>
            <a:r>
              <a:rPr lang="en-US" dirty="0" smtClean="0"/>
              <a:t>Over evolutionary time, the expression of one </a:t>
            </a:r>
            <a:r>
              <a:rPr lang="en-US" baseline="0" dirty="0" smtClean="0"/>
              <a:t>gene can begin to influence the expression of another gene if it is beneficial to pair them for a common purpose. For example, here the gene A influences B which can interact with C and D and so forth. These networks can be very complicated, but essentially the expression of a single gene has cascading effects on other genes, which can allow this one starting gene to have substantial downstream consequences.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even part of this pathway is now expressed in a new location</a:t>
            </a:r>
            <a:r>
              <a:rPr lang="en-US" baseline="0" dirty="0" smtClean="0"/>
              <a:t> the rest of the pathway automatically follows. Here gene B is turned on in a new location via a mutation and the entire cascading pathway has followed. This is what we call co-option of a pathway.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our appendage</a:t>
            </a:r>
            <a:r>
              <a:rPr lang="en-US" baseline="0" dirty="0" smtClean="0"/>
              <a:t> pathway again. I have mentioned that it is deployed in legs, but it is also deployed in insect antennae, </a:t>
            </a:r>
            <a:endParaRPr lang="en-US" dirty="0" smtClean="0"/>
          </a:p>
        </p:txBody>
      </p:sp>
      <p:sp>
        <p:nvSpPr>
          <p:cNvPr id="4" name="Slide Number Placeholder 3"/>
          <p:cNvSpPr>
            <a:spLocks noGrp="1"/>
          </p:cNvSpPr>
          <p:nvPr>
            <p:ph type="sldNum" sz="quarter" idx="10"/>
          </p:nvPr>
        </p:nvSpPr>
        <p:spPr/>
        <p:txBody>
          <a:bodyPr/>
          <a:lstStyle/>
          <a:p>
            <a:fld id="{F0633716-2D43-2D4D-AF7C-4903E2B99B2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Insect wings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even mammalian limbs such as in ourselves. </a:t>
            </a:r>
            <a:r>
              <a:rPr lang="en-US" baseline="0" dirty="0" smtClean="0"/>
              <a:t>This same pathway is used to develop all of these appendages, which is a pretty amazing phenomenon.</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return to co-option, h</a:t>
            </a:r>
            <a:r>
              <a:rPr lang="en-US" dirty="0" smtClean="0"/>
              <a:t>ere is our appendage</a:t>
            </a:r>
            <a:r>
              <a:rPr lang="en-US" baseline="0" dirty="0" smtClean="0"/>
              <a:t> pathway again.</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Weapons are used throughout the animal kingdom to control access to resources, territories, or females. You are</a:t>
            </a:r>
            <a:r>
              <a:rPr lang="en-US" baseline="0" dirty="0" smtClean="0"/>
              <a:t> all probably familiar with examples like deer and elk, but there are many more such as narwhals, fiddler crabs</a:t>
            </a:r>
            <a:r>
              <a:rPr lang="en-US" baseline="0" dirty="0" smtClean="0"/>
              <a:t>, and mastodons, as well as…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a:t>
            </a:r>
            <a:r>
              <a:rPr lang="en-US" dirty="0" smtClean="0"/>
              <a:t>turns out</a:t>
            </a:r>
            <a:r>
              <a:rPr lang="en-US" baseline="0" dirty="0" smtClean="0"/>
              <a:t> that when this gene cascade is turned on</a:t>
            </a:r>
            <a:r>
              <a:rPr lang="en-US" baseline="0" dirty="0" smtClean="0"/>
              <a:t> in a new location, it can form an entire new structure. </a:t>
            </a:r>
            <a:r>
              <a:rPr lang="en-US" dirty="0" smtClean="0"/>
              <a:t>To </a:t>
            </a:r>
            <a:r>
              <a:rPr lang="en-US" dirty="0" smtClean="0"/>
              <a:t>more</a:t>
            </a:r>
            <a:r>
              <a:rPr lang="en-US" baseline="0" dirty="0" smtClean="0"/>
              <a:t> fully illustrate this point: suppose we have a pathway that develops a </a:t>
            </a:r>
            <a:r>
              <a:rPr lang="en-US" baseline="0" dirty="0" smtClean="0"/>
              <a:t>leg (the APP in this case).</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these APP genes are expressed in a new location when </a:t>
            </a:r>
            <a:r>
              <a:rPr lang="en-US" baseline="0" dirty="0" smtClean="0"/>
              <a:t>they had not</a:t>
            </a:r>
            <a:r>
              <a:rPr lang="en-US" baseline="0" dirty="0" smtClean="0"/>
              <a:t> been before</a:t>
            </a:r>
            <a:r>
              <a:rPr lang="en-US" baseline="0" dirty="0" smtClean="0"/>
              <a:t>. After </a:t>
            </a:r>
            <a:r>
              <a:rPr lang="en-US" baseline="0" dirty="0" smtClean="0"/>
              <a:t>growth in this new location…</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something new develops than would otherwise.</a:t>
            </a:r>
            <a:r>
              <a:rPr lang="en-US" dirty="0" smtClean="0"/>
              <a:t> It is important to realize that this is not</a:t>
            </a:r>
            <a:r>
              <a:rPr lang="en-US" baseline="0" dirty="0" smtClean="0"/>
              <a:t> one step from legs to horns. </a:t>
            </a:r>
            <a:r>
              <a:rPr lang="en-US" dirty="0" smtClean="0"/>
              <a:t>Due </a:t>
            </a:r>
            <a:r>
              <a:rPr lang="en-US" dirty="0" smtClean="0"/>
              <a:t>to</a:t>
            </a:r>
            <a:r>
              <a:rPr lang="en-US" baseline="0" dirty="0" smtClean="0"/>
              <a:t> differences in chemical makeup of local cells, and modifications to </a:t>
            </a:r>
            <a:r>
              <a:rPr lang="en-US" baseline="0" dirty="0" smtClean="0"/>
              <a:t>this pathway over time, </a:t>
            </a:r>
            <a:r>
              <a:rPr lang="en-US" baseline="0" dirty="0" smtClean="0"/>
              <a:t>the resulting structure may be very different than the one that was originally coded for. In this case, it is</a:t>
            </a:r>
            <a:r>
              <a:rPr lang="en-US" baseline="0" dirty="0" smtClean="0"/>
              <a:t> the horn </a:t>
            </a:r>
            <a:r>
              <a:rPr lang="en-US" baseline="0" dirty="0" smtClean="0"/>
              <a:t>of a dung beetle</a:t>
            </a:r>
            <a:r>
              <a:rPr lang="en-US" baseline="0" dirty="0" smtClean="0"/>
              <a:t>.</a:t>
            </a:r>
            <a:r>
              <a:rPr lang="en-US" dirty="0" smtClean="0"/>
              <a:t> </a:t>
            </a:r>
            <a:r>
              <a:rPr lang="en-US" dirty="0" smtClean="0"/>
              <a:t>The take home point here is that the APP was co-opted in a new location</a:t>
            </a:r>
            <a:r>
              <a:rPr lang="en-US" dirty="0" smtClean="0"/>
              <a:t> which led to a </a:t>
            </a:r>
            <a:r>
              <a:rPr lang="en-US" dirty="0" smtClean="0"/>
              <a:t>novel outgrowth.</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look at the same thing in a little more detail here is work</a:t>
            </a:r>
            <a:r>
              <a:rPr lang="en-US" baseline="0" dirty="0" smtClean="0"/>
              <a:t> done not too long ago in 2009</a:t>
            </a:r>
            <a:r>
              <a:rPr lang="en-US" dirty="0" smtClean="0"/>
              <a:t>. E</a:t>
            </a:r>
            <a:r>
              <a:rPr lang="en-US" baseline="0" dirty="0" smtClean="0"/>
              <a:t>xpression of an important appendage patterning gene </a:t>
            </a:r>
            <a:r>
              <a:rPr lang="en-US" i="1" baseline="0" dirty="0" err="1" smtClean="0"/>
              <a:t>dll</a:t>
            </a:r>
            <a:r>
              <a:rPr lang="en-US" i="0" baseline="0" dirty="0" smtClean="0"/>
              <a:t> is labeled in red here, which ends up forming the very distal part of the leg. At the top of the slide is the leg developing on the inside of the exoskeleton and only becomes fully elongated in the adult. The colors in the leg are represented below in this diagram of the APP</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the gene expression in a dung beetle horn. </a:t>
            </a:r>
            <a:r>
              <a:rPr lang="en-US" i="1" dirty="0" err="1" smtClean="0"/>
              <a:t>Dll</a:t>
            </a:r>
            <a:r>
              <a:rPr lang="en-US" i="1" dirty="0" smtClean="0"/>
              <a:t> </a:t>
            </a:r>
            <a:r>
              <a:rPr lang="en-US" i="0" dirty="0" smtClean="0"/>
              <a:t>again</a:t>
            </a:r>
            <a:r>
              <a:rPr lang="en-US" i="0" baseline="0" dirty="0" smtClean="0"/>
              <a:t> forms the distal most tip of the horn. The gene expression (shown here by color-coding) is suggestive of APP co-option. The two appendages are developing in the exact same way.</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Moczek</a:t>
            </a:r>
            <a:r>
              <a:rPr lang="en-US" baseline="0" dirty="0" smtClean="0"/>
              <a:t> tagged </a:t>
            </a:r>
            <a:r>
              <a:rPr lang="en-US" i="1" baseline="0" dirty="0" err="1" smtClean="0"/>
              <a:t>dll</a:t>
            </a:r>
            <a:r>
              <a:rPr lang="en-US" i="0" baseline="0" dirty="0" smtClean="0"/>
              <a:t> sequences (displayed here in red)</a:t>
            </a:r>
            <a:r>
              <a:rPr lang="en-US" baseline="0" dirty="0" smtClean="0"/>
              <a:t> and showed that </a:t>
            </a:r>
            <a:r>
              <a:rPr lang="en-US" i="1" baseline="0" dirty="0" err="1" smtClean="0"/>
              <a:t>dll</a:t>
            </a:r>
            <a:r>
              <a:rPr lang="en-US" i="1" baseline="0" dirty="0" smtClean="0"/>
              <a:t> </a:t>
            </a:r>
            <a:r>
              <a:rPr lang="en-US" i="0" baseline="0" dirty="0" smtClean="0"/>
              <a:t>is clearly expressed during dung beetle horn development, which</a:t>
            </a:r>
            <a:r>
              <a:rPr lang="en-US" i="0" baseline="0" dirty="0" smtClean="0"/>
              <a:t> suggests that it plays an important role. Keep this in mind as we will later come back to expression of </a:t>
            </a:r>
            <a:r>
              <a:rPr lang="en-US" i="1" baseline="0" dirty="0" err="1" smtClean="0"/>
              <a:t>dll</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Everything I have shown you thus far has been on dung beetle horn development.</a:t>
            </a:r>
            <a:r>
              <a:rPr lang="en-US" baseline="0" dirty="0" smtClean="0"/>
              <a:t> D</a:t>
            </a:r>
            <a:r>
              <a:rPr lang="en-US" dirty="0" smtClean="0"/>
              <a:t>ung beetles appear to </a:t>
            </a:r>
            <a:r>
              <a:rPr lang="en-US" dirty="0" smtClean="0"/>
              <a:t>have co-opted</a:t>
            </a:r>
            <a:r>
              <a:rPr lang="en-US" baseline="0" dirty="0" smtClean="0"/>
              <a:t> the APP in the evolution of their </a:t>
            </a:r>
            <a:r>
              <a:rPr lang="en-US" baseline="0" dirty="0" smtClean="0"/>
              <a:t>horns. </a:t>
            </a:r>
            <a:r>
              <a:rPr lang="en-US" baseline="0" dirty="0" smtClean="0"/>
              <a:t>However, the rhinoceros beetles (circled here in yellow)</a:t>
            </a:r>
            <a:r>
              <a:rPr lang="en-US" baseline="0" dirty="0" smtClean="0"/>
              <a:t> are separated by 150 MY of evolution, and have </a:t>
            </a:r>
            <a:r>
              <a:rPr lang="en-US" baseline="0" dirty="0" smtClean="0"/>
              <a:t>independently evolved horns. This means that they </a:t>
            </a:r>
            <a:r>
              <a:rPr lang="en-US" u="sng" baseline="0" dirty="0" smtClean="0"/>
              <a:t>may</a:t>
            </a:r>
            <a:r>
              <a:rPr lang="en-US" baseline="0" dirty="0" smtClean="0"/>
              <a:t> not have </a:t>
            </a:r>
            <a:r>
              <a:rPr lang="en-US" baseline="0" dirty="0" smtClean="0"/>
              <a:t>co-opted</a:t>
            </a:r>
            <a:r>
              <a:rPr lang="en-US" baseline="0" dirty="0" smtClean="0"/>
              <a:t> the same pathway. </a:t>
            </a:r>
            <a:r>
              <a:rPr lang="en-US" baseline="0" dirty="0" smtClean="0"/>
              <a:t>However, co-opting the APP is such a widespread </a:t>
            </a:r>
            <a:r>
              <a:rPr lang="en-US" baseline="0" dirty="0" smtClean="0"/>
              <a:t>phenomenon, </a:t>
            </a:r>
            <a:r>
              <a:rPr lang="en-US" baseline="0" dirty="0" smtClean="0"/>
              <a:t>that it is a great place to start looking for answers.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we look at the rhinoceros beetle horn tissues, we see </a:t>
            </a:r>
            <a:r>
              <a:rPr lang="en-US" baseline="0" dirty="0" err="1" smtClean="0"/>
              <a:t>imaginal</a:t>
            </a:r>
            <a:r>
              <a:rPr lang="en-US" baseline="0" dirty="0" smtClean="0"/>
              <a:t> discs much like those involved in the development of legs and in development of dung beetle horns. This begs the question.</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the APP involved in the </a:t>
            </a:r>
            <a:r>
              <a:rPr lang="en-US" baseline="0" dirty="0" smtClean="0"/>
              <a:t>development of rhinoceros beetle </a:t>
            </a:r>
            <a:r>
              <a:rPr lang="en-US" baseline="0" dirty="0" smtClean="0"/>
              <a:t>horns? H</a:t>
            </a:r>
            <a:r>
              <a:rPr lang="en-US" dirty="0" smtClean="0"/>
              <a:t>ow </a:t>
            </a:r>
            <a:r>
              <a:rPr lang="en-US" dirty="0" smtClean="0"/>
              <a:t>can we tease apart whether</a:t>
            </a:r>
            <a:r>
              <a:rPr lang="en-US" baseline="0" dirty="0" smtClean="0"/>
              <a:t> or not the APP is involved in the development of these weapons? </a:t>
            </a:r>
          </a:p>
        </p:txBody>
      </p:sp>
      <p:sp>
        <p:nvSpPr>
          <p:cNvPr id="4" name="Slide Number Placeholder 3"/>
          <p:cNvSpPr>
            <a:spLocks noGrp="1"/>
          </p:cNvSpPr>
          <p:nvPr>
            <p:ph type="sldNum" sz="quarter" idx="10"/>
          </p:nvPr>
        </p:nvSpPr>
        <p:spPr/>
        <p:txBody>
          <a:bodyPr/>
          <a:lstStyle/>
          <a:p>
            <a:fld id="{F0633716-2D43-2D4D-AF7C-4903E2B99B2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is to choose known genes from</a:t>
            </a:r>
            <a:r>
              <a:rPr lang="en-US" baseline="0" dirty="0" smtClean="0"/>
              <a:t> the APP and disable them to identify their function. If they play a part in the development of the horns, we should see a significant effect after knocking down a selected gene. So, how do we do this?</a:t>
            </a:r>
          </a:p>
        </p:txBody>
      </p:sp>
      <p:sp>
        <p:nvSpPr>
          <p:cNvPr id="4" name="Slide Number Placeholder 3"/>
          <p:cNvSpPr>
            <a:spLocks noGrp="1"/>
          </p:cNvSpPr>
          <p:nvPr>
            <p:ph type="sldNum" sz="quarter" idx="10"/>
          </p:nvPr>
        </p:nvSpPr>
        <p:spPr/>
        <p:txBody>
          <a:bodyPr/>
          <a:lstStyle/>
          <a:p>
            <a:fld id="{F0633716-2D43-2D4D-AF7C-4903E2B99B2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Beetles! These beetle horns can be extremely</a:t>
            </a:r>
            <a:r>
              <a:rPr lang="en-US" baseline="0" dirty="0" smtClean="0"/>
              <a:t> large and even more impressive per their body size than the antlers of elk.</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a</a:t>
            </a:r>
            <a:r>
              <a:rPr lang="en-US" dirty="0" smtClean="0"/>
              <a:t> new technique </a:t>
            </a:r>
            <a:r>
              <a:rPr lang="en-US" dirty="0" smtClean="0"/>
              <a:t>called</a:t>
            </a:r>
            <a:r>
              <a:rPr lang="en-US" baseline="0" dirty="0" smtClean="0"/>
              <a:t> RNA interference or RNAi for short. I am going to take a moment to walk you through this. Generally a cell transcribes DNA into messenger RNA within its nucleus.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mRNA then exits the nucleus into the cytoplasm of the cell..</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Where it binds to a ribosome and is translated into a protein. The protein product is, effectively, the expression of a given DNA sequence (or a given gene).</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when a double stranded RNA molecule is introduced into the cell.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dsRNA</a:t>
            </a:r>
            <a:r>
              <a:rPr lang="en-US" dirty="0" smtClean="0"/>
              <a:t> is cut by a</a:t>
            </a:r>
            <a:r>
              <a:rPr lang="en-US" baseline="0" dirty="0" smtClean="0"/>
              <a:t> cellular enzyme called Dicer into a small interfering RNA (</a:t>
            </a:r>
            <a:r>
              <a:rPr lang="en-US" baseline="0" dirty="0" err="1" smtClean="0"/>
              <a:t>siRNA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complex of proteins</a:t>
            </a:r>
            <a:r>
              <a:rPr lang="en-US" baseline="0" dirty="0" smtClean="0"/>
              <a:t> called </a:t>
            </a:r>
            <a:r>
              <a:rPr lang="en-US" dirty="0" smtClean="0"/>
              <a:t>the RNA-induced silencing complex (AKA RISC</a:t>
            </a:r>
            <a:r>
              <a:rPr lang="en-US" baseline="0" dirty="0" smtClean="0"/>
              <a:t>) binds to the</a:t>
            </a:r>
            <a:r>
              <a:rPr lang="en-US" dirty="0" smtClean="0"/>
              <a:t> </a:t>
            </a:r>
            <a:r>
              <a:rPr lang="en-US" dirty="0" err="1" smtClean="0"/>
              <a:t>siRNA</a:t>
            </a:r>
            <a:r>
              <a:rPr lang="en-US" dirty="0" smtClean="0"/>
              <a:t> molecules.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they are bound together, RISC</a:t>
            </a:r>
            <a:r>
              <a:rPr lang="en-US" baseline="0" dirty="0" smtClean="0"/>
              <a:t> and the complementary sequence of </a:t>
            </a:r>
            <a:r>
              <a:rPr lang="en-US" baseline="0" dirty="0" err="1" smtClean="0"/>
              <a:t>siRNA</a:t>
            </a:r>
            <a:r>
              <a:rPr lang="en-US" baseline="0" dirty="0" smtClean="0"/>
              <a:t> binds to the targeted mRNA strand</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is then degraded.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blocks that particular mRNA molecule from being translated.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Thus</a:t>
            </a:r>
            <a:r>
              <a:rPr lang="en-US" baseline="0" dirty="0" smtClean="0"/>
              <a:t> the protein is not made and the gene is not expressed. Because many different mRNA molecules are floating around in any given cell, we can inject an organism with </a:t>
            </a:r>
            <a:r>
              <a:rPr lang="en-US" baseline="0" dirty="0" err="1" smtClean="0"/>
              <a:t>dsRNA</a:t>
            </a:r>
            <a:r>
              <a:rPr lang="en-US" baseline="0" dirty="0" smtClean="0"/>
              <a:t> molecules that have complementary sequences to genes that we wish to turn off. If the targeted genes are important to our question, then we expect to see some noticeable difference in the overall appearance of the organism after development.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work I have done is with this rhinoceros beetle </a:t>
            </a:r>
            <a:r>
              <a:rPr lang="en-US" i="1" dirty="0" err="1" smtClean="0"/>
              <a:t>Trypoxylus</a:t>
            </a:r>
            <a:r>
              <a:rPr lang="en-US" i="1" baseline="0" dirty="0" smtClean="0"/>
              <a:t> </a:t>
            </a:r>
            <a:r>
              <a:rPr lang="en-US" i="1" baseline="0" dirty="0" err="1" smtClean="0"/>
              <a:t>dichotomus</a:t>
            </a:r>
            <a:r>
              <a:rPr lang="en-US" i="1" baseline="0" dirty="0" smtClean="0"/>
              <a:t>.</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when do we inject </a:t>
            </a:r>
            <a:r>
              <a:rPr lang="en-US" baseline="0" dirty="0" err="1" smtClean="0"/>
              <a:t>dsRNA</a:t>
            </a:r>
            <a:r>
              <a:rPr lang="en-US" baseline="0" dirty="0" smtClean="0"/>
              <a:t>? Here is the life cycle of my study organism </a:t>
            </a:r>
            <a:r>
              <a:rPr lang="en-US" i="1" baseline="0" dirty="0" err="1" smtClean="0"/>
              <a:t>Trypoxylus</a:t>
            </a:r>
            <a:r>
              <a:rPr lang="en-US" i="1" baseline="0" dirty="0" smtClean="0"/>
              <a:t> </a:t>
            </a:r>
            <a:r>
              <a:rPr lang="en-US" i="1" baseline="0" dirty="0" err="1" smtClean="0"/>
              <a:t>dichotomus</a:t>
            </a:r>
            <a:r>
              <a:rPr lang="en-US" i="1" baseline="0" dirty="0" smtClean="0"/>
              <a:t>. </a:t>
            </a:r>
            <a:r>
              <a:rPr lang="en-US" i="0" baseline="0" dirty="0" smtClean="0"/>
              <a:t>If you follow the inside arrows in a complete circle each letter represents stages from egg to larva to pupa and finally to adult.</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dsRNA</a:t>
            </a:r>
            <a:r>
              <a:rPr lang="en-US" baseline="0" dirty="0" smtClean="0"/>
              <a:t> is injected before they begin to grow the horns so that the targeted genes will be silenced before they have a chance to be expressed.</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Adult horn characteristics are then measured after development to look for differences between between the RNAi and control groups.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is a very recent example of a </a:t>
            </a:r>
            <a:r>
              <a:rPr lang="en-US" i="1" baseline="0" dirty="0" err="1" smtClean="0"/>
              <a:t>dll</a:t>
            </a:r>
            <a:r>
              <a:rPr lang="en-US" i="1" baseline="0" dirty="0" smtClean="0"/>
              <a:t> </a:t>
            </a:r>
            <a:r>
              <a:rPr lang="en-US" i="0" baseline="0" dirty="0" smtClean="0"/>
              <a:t>knockdown that our collaborators in Japan did. This is the same gene that </a:t>
            </a:r>
            <a:r>
              <a:rPr lang="en-US" i="0" baseline="0" dirty="0" err="1" smtClean="0"/>
              <a:t>Moczek</a:t>
            </a:r>
            <a:r>
              <a:rPr lang="en-US" i="0" baseline="0" dirty="0" smtClean="0"/>
              <a:t> found to play a role in the dung beetles. Which if you remember are different than these rhinoceros beetles.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a:t>
            </a:r>
            <a:r>
              <a:rPr lang="en-US" dirty="0" smtClean="0"/>
              <a:t>he results</a:t>
            </a:r>
            <a:r>
              <a:rPr lang="en-US" baseline="0" dirty="0" smtClean="0"/>
              <a:t> of </a:t>
            </a:r>
            <a:r>
              <a:rPr lang="en-US" baseline="0" dirty="0" smtClean="0"/>
              <a:t>the </a:t>
            </a:r>
            <a:r>
              <a:rPr lang="en-US" i="1" baseline="0" dirty="0" err="1" smtClean="0"/>
              <a:t>dll</a:t>
            </a:r>
            <a:r>
              <a:rPr lang="en-US" i="1" baseline="0" dirty="0" smtClean="0"/>
              <a:t> </a:t>
            </a:r>
            <a:r>
              <a:rPr lang="en-US" i="0" baseline="0" dirty="0" smtClean="0"/>
              <a:t>RNA interference are striking! The </a:t>
            </a:r>
            <a:r>
              <a:rPr lang="en-US" i="0" baseline="0" dirty="0" smtClean="0"/>
              <a:t>knockdown</a:t>
            </a:r>
            <a:r>
              <a:rPr lang="en-US" i="0" baseline="0" dirty="0" smtClean="0"/>
              <a:t> severely </a:t>
            </a:r>
            <a:r>
              <a:rPr lang="en-US" i="0" baseline="0" dirty="0" smtClean="0"/>
              <a:t>messed up the forewings (elytra) and the</a:t>
            </a:r>
            <a:r>
              <a:rPr lang="en-US" i="0" baseline="0" dirty="0" smtClean="0"/>
              <a:t> </a:t>
            </a:r>
            <a:r>
              <a:rPr lang="en-US" i="0" baseline="0" dirty="0" err="1" smtClean="0"/>
              <a:t>hindwings</a:t>
            </a:r>
            <a:r>
              <a:rPr lang="en-US" i="0" baseline="0" dirty="0" smtClean="0"/>
              <a:t> (which are just underneath the protective elytra as </a:t>
            </a:r>
            <a:r>
              <a:rPr lang="en-US" i="0" baseline="0" dirty="0" smtClean="0"/>
              <a:t>well as removed any traces of legs.</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 surprise if you remember</a:t>
            </a:r>
            <a:r>
              <a:rPr lang="en-US" baseline="0" dirty="0" smtClean="0"/>
              <a:t> that </a:t>
            </a:r>
            <a:r>
              <a:rPr lang="en-US" baseline="0" dirty="0" err="1" smtClean="0"/>
              <a:t>distaless</a:t>
            </a:r>
            <a:r>
              <a:rPr lang="en-US" baseline="0" dirty="0" smtClean="0"/>
              <a:t> plays an important role in appendage development of legs and wings</a:t>
            </a:r>
            <a:r>
              <a:rPr lang="en-US" i="0" baseline="0" dirty="0" smtClean="0"/>
              <a:t>. </a:t>
            </a:r>
            <a:r>
              <a:rPr lang="en-US" i="0" baseline="0" dirty="0" smtClean="0"/>
              <a:t>The horn, however, appears to be </a:t>
            </a:r>
            <a:r>
              <a:rPr lang="en-US" i="0" baseline="0" dirty="0" smtClean="0"/>
              <a:t>intact. This is the surprise because it is NOT what was found in dung beetles. In the dung beetles </a:t>
            </a:r>
            <a:r>
              <a:rPr lang="en-US" i="1" baseline="0" dirty="0" err="1" smtClean="0"/>
              <a:t>dll</a:t>
            </a:r>
            <a:r>
              <a:rPr lang="en-US" i="1" baseline="0" dirty="0" smtClean="0"/>
              <a:t> </a:t>
            </a:r>
            <a:r>
              <a:rPr lang="en-US" i="0" baseline="0" dirty="0" smtClean="0"/>
              <a:t>is important for legs, wings, AND horns! This suggests that rhinoceros beetles may have evolved a different way to build horns.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order to do</a:t>
            </a:r>
            <a:r>
              <a:rPr lang="en-US" baseline="0" dirty="0" smtClean="0"/>
              <a:t> this type of RNAi </a:t>
            </a:r>
            <a:r>
              <a:rPr lang="en-US" baseline="0" dirty="0" smtClean="0"/>
              <a:t>experiment, the researcher needs the gene sequence ahead of time. Luckily for me,</a:t>
            </a:r>
            <a:r>
              <a:rPr lang="en-US" baseline="0" dirty="0" smtClean="0"/>
              <a:t> our collaborators </a:t>
            </a:r>
            <a:r>
              <a:rPr lang="en-US" baseline="0" dirty="0" smtClean="0"/>
              <a:t>in Japan have sequenced all of the mRNA expressed in horn tissue. This allowed me to choose three candidate genes that are known to play a role in the APP.</a:t>
            </a:r>
            <a:r>
              <a:rPr lang="en-US" baseline="0" dirty="0" smtClean="0"/>
              <a:t> </a:t>
            </a:r>
            <a:r>
              <a:rPr lang="en-US" dirty="0" smtClean="0"/>
              <a:t>I used these </a:t>
            </a:r>
            <a:r>
              <a:rPr lang="en-US" dirty="0" smtClean="0"/>
              <a:t>sequences</a:t>
            </a:r>
            <a:r>
              <a:rPr lang="en-US" dirty="0" smtClean="0"/>
              <a:t> to </a:t>
            </a:r>
            <a:r>
              <a:rPr lang="en-US" baseline="0" dirty="0" smtClean="0"/>
              <a:t>create the </a:t>
            </a:r>
            <a:r>
              <a:rPr lang="en-US" baseline="0" dirty="0" err="1" smtClean="0"/>
              <a:t>dsRNA</a:t>
            </a:r>
            <a:r>
              <a:rPr lang="en-US" baseline="0" dirty="0" smtClean="0"/>
              <a:t> to induce RNAi, which acts to knock down the targeted genes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are results that were just published</a:t>
            </a:r>
            <a:r>
              <a:rPr lang="en-US" baseline="0" dirty="0" smtClean="0"/>
              <a:t> in 2013 by our collaborators in Japan. They did similar experiments with a gene from different pathway – not the APP. </a:t>
            </a:r>
            <a:r>
              <a:rPr lang="en-US" sz="1200" kern="1200" dirty="0" smtClean="0">
                <a:solidFill>
                  <a:schemeClr val="tx1"/>
                </a:solidFill>
                <a:latin typeface="+mn-lt"/>
                <a:ea typeface="+mn-ea"/>
                <a:cs typeface="+mn-cs"/>
              </a:rPr>
              <a:t>When </a:t>
            </a:r>
            <a:r>
              <a:rPr lang="en-US" sz="1200" kern="1200" dirty="0" err="1" smtClean="0">
                <a:solidFill>
                  <a:schemeClr val="tx1"/>
                </a:solidFill>
                <a:latin typeface="+mn-lt"/>
                <a:ea typeface="+mn-ea"/>
                <a:cs typeface="+mn-cs"/>
              </a:rPr>
              <a:t>T.d</a:t>
            </a:r>
            <a:r>
              <a:rPr lang="en-US" sz="1200" kern="1200" dirty="0" smtClean="0">
                <a:solidFill>
                  <a:schemeClr val="tx1"/>
                </a:solidFill>
                <a:latin typeface="+mn-lt"/>
                <a:ea typeface="+mn-ea"/>
                <a:cs typeface="+mn-cs"/>
              </a:rPr>
              <a:t>. was injected with the </a:t>
            </a:r>
            <a:r>
              <a:rPr lang="en-US" sz="1200" kern="1200" dirty="0" err="1" smtClean="0">
                <a:solidFill>
                  <a:schemeClr val="tx1"/>
                </a:solidFill>
                <a:latin typeface="+mn-lt"/>
                <a:ea typeface="+mn-ea"/>
                <a:cs typeface="+mn-cs"/>
              </a:rPr>
              <a:t>dsRNA</a:t>
            </a:r>
            <a:r>
              <a:rPr lang="en-US" sz="1200" kern="1200" dirty="0" smtClean="0">
                <a:solidFill>
                  <a:schemeClr val="tx1"/>
                </a:solidFill>
                <a:latin typeface="+mn-lt"/>
                <a:ea typeface="+mn-ea"/>
                <a:cs typeface="+mn-cs"/>
              </a:rPr>
              <a:t> for the</a:t>
            </a:r>
            <a:r>
              <a:rPr lang="en-US" sz="1200" kern="1200" baseline="0" dirty="0" smtClean="0">
                <a:solidFill>
                  <a:schemeClr val="tx1"/>
                </a:solidFill>
                <a:latin typeface="+mn-lt"/>
                <a:ea typeface="+mn-ea"/>
                <a:cs typeface="+mn-cs"/>
              </a:rPr>
              <a:t> gene </a:t>
            </a:r>
            <a:r>
              <a:rPr lang="en-US" sz="1200" kern="1200" dirty="0" err="1" smtClean="0">
                <a:solidFill>
                  <a:schemeClr val="tx1"/>
                </a:solidFill>
                <a:latin typeface="+mn-lt"/>
                <a:ea typeface="+mn-ea"/>
                <a:cs typeface="+mn-cs"/>
              </a:rPr>
              <a:t>dsx</a:t>
            </a:r>
            <a:r>
              <a:rPr lang="en-US" sz="1200" kern="1200" dirty="0" smtClean="0">
                <a:solidFill>
                  <a:schemeClr val="tx1"/>
                </a:solidFill>
                <a:latin typeface="+mn-lt"/>
                <a:ea typeface="+mn-ea"/>
                <a:cs typeface="+mn-cs"/>
              </a:rPr>
              <a:t>, the head horn was reduced in size and the thoracic horn completely disappeared.</a:t>
            </a: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a:t>
            </a:r>
            <a:r>
              <a:rPr lang="en-US" baseline="0" dirty="0" smtClean="0"/>
              <a:t> project involves measuring these same horn characteristics, and </a:t>
            </a:r>
            <a:r>
              <a:rPr lang="en-US" dirty="0" smtClean="0"/>
              <a:t>I expect my</a:t>
            </a:r>
            <a:r>
              <a:rPr lang="en-US" baseline="0" dirty="0" smtClean="0"/>
              <a:t> results to have similar sorts of consequences as we see here (such as reduction and complete deletion of the horns) if they in fact play a role in horn development</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beetle larvae are relatively long-lived and take about a year to metamorphose into adults. </a:t>
            </a:r>
            <a:r>
              <a:rPr lang="en-US" baseline="0" dirty="0" smtClean="0"/>
              <a:t>While </a:t>
            </a:r>
            <a:r>
              <a:rPr lang="en-US" baseline="0" dirty="0" smtClean="0"/>
              <a:t>the molecular work is </a:t>
            </a:r>
            <a:r>
              <a:rPr lang="en-US" baseline="0" dirty="0" smtClean="0"/>
              <a:t>complete, </a:t>
            </a:r>
            <a:r>
              <a:rPr lang="en-US" baseline="0" dirty="0" smtClean="0"/>
              <a:t>the pupae have not begun metamorphosing into adults.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do they look extremely cool, but they use their horns</a:t>
            </a:r>
            <a:r>
              <a:rPr lang="en-US" baseline="0" dirty="0" smtClean="0"/>
              <a:t> in fights over access to females…</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stay tuned for a couple weeks as the beetles</a:t>
            </a:r>
            <a:r>
              <a:rPr lang="en-US" baseline="0" dirty="0" smtClean="0"/>
              <a:t> develop</a:t>
            </a:r>
            <a:r>
              <a:rPr lang="en-US" dirty="0" smtClean="0"/>
              <a:t>! I want</a:t>
            </a:r>
            <a:r>
              <a:rPr lang="en-US" baseline="0" dirty="0" smtClean="0"/>
              <a:t> to take a moment to say that </a:t>
            </a:r>
            <a:r>
              <a:rPr lang="en-US" i="0" baseline="0" dirty="0" smtClean="0"/>
              <a:t>this is exciting work that relies on very modern advances to molecular biology. Five or so years ago this type of thing would have been impossible to do. RNA interference has recently exploded as a genetic tool, and it is allowing us to answer questions about the evolutionary history of these beetles that we wouldn’t be able to answer otherwise.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0633716-2D43-2D4D-AF7C-4903E2B99B20}"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It is also turning</a:t>
            </a:r>
            <a:r>
              <a:rPr lang="en-US" baseline="0" dirty="0" smtClean="0"/>
              <a:t> our view of novel morphologies upside-down. </a:t>
            </a:r>
            <a:r>
              <a:rPr lang="en-US" dirty="0" smtClean="0"/>
              <a:t>Are these beetle horns</a:t>
            </a:r>
            <a:r>
              <a:rPr lang="en-US" baseline="0" dirty="0" smtClean="0"/>
              <a:t> truly a novel structure? In the case of the dung beetle, the horn</a:t>
            </a:r>
            <a:r>
              <a:rPr lang="en-US" dirty="0" smtClean="0"/>
              <a:t> arose from no other pre-existing structure, however, It did not arise from nothing at all. There has been a co-option of a pre-existing</a:t>
            </a:r>
            <a:r>
              <a:rPr lang="en-US" baseline="0" dirty="0" smtClean="0"/>
              <a:t> pathway. So it is really only novel at the morphological level, but not novel at the molecular level. It depends on how you look at it. The first look into rhinoceros beetle development suggests that this same pathway is not co-opted.</a:t>
            </a:r>
            <a:r>
              <a:rPr lang="en-US" i="0" baseline="0" dirty="0" smtClean="0"/>
              <a:t> </a:t>
            </a: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would suggest that rhinoceros beetles have evolved a fundamentally </a:t>
            </a:r>
            <a:r>
              <a:rPr lang="en-US" u="sng" baseline="0" dirty="0" smtClean="0"/>
              <a:t>different </a:t>
            </a:r>
            <a:r>
              <a:rPr lang="en-US" u="none" baseline="0" dirty="0" smtClean="0"/>
              <a:t>mechanism of horn growth</a:t>
            </a:r>
            <a:r>
              <a:rPr lang="en-US" baseline="0" dirty="0" smtClean="0"/>
              <a:t>, which is very exciting considering that every other insect appendage uses the same pathway. </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0633716-2D43-2D4D-AF7C-4903E2B99B20}"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began by simultaneously</a:t>
            </a:r>
            <a:r>
              <a:rPr lang="en-US" baseline="0" dirty="0" smtClean="0"/>
              <a:t> extracting template DNA and designing primers. The primers were designed using computer software and candidate sequences we got from our collaborators. Primer. Polymerase chain reactions (PCR) was run with primers and template DNA to get loads and loads of our targeted sequence amplified. I then ran gels to allow targeted sequences to separate from all other unwanted sequences including primers. Transcription reactions were then performed on these targeted DNA segments to get </a:t>
            </a:r>
            <a:r>
              <a:rPr lang="en-US" baseline="0" dirty="0" err="1" smtClean="0"/>
              <a:t>dsRNA</a:t>
            </a:r>
            <a:r>
              <a:rPr lang="en-US" baseline="0" dirty="0" smtClean="0"/>
              <a:t> for the injections.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54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…just as deer and elk might.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 fundamental difference between some of these weapons. Some have arisen</a:t>
            </a:r>
            <a:r>
              <a:rPr lang="en-US" baseline="0" dirty="0" smtClean="0"/>
              <a:t> by the </a:t>
            </a:r>
            <a:r>
              <a:rPr lang="en-US" dirty="0" smtClean="0"/>
              <a:t>modification</a:t>
            </a:r>
            <a:r>
              <a:rPr lang="en-US" baseline="0" dirty="0" smtClean="0"/>
              <a:t> of</a:t>
            </a:r>
            <a:r>
              <a:rPr lang="en-US" dirty="0" smtClean="0"/>
              <a:t> existing structures such </a:t>
            </a:r>
            <a:r>
              <a:rPr lang="en-US" baseline="0" dirty="0" smtClean="0"/>
              <a:t>as the forelegs of this harlequin beetle or the enlarged claw of</a:t>
            </a:r>
            <a:r>
              <a:rPr lang="en-US" baseline="0" dirty="0" smtClean="0"/>
              <a:t> a fiddler crab. </a:t>
            </a:r>
            <a:r>
              <a:rPr lang="en-US" baseline="0" dirty="0" smtClean="0"/>
              <a:t>Others have weapons that do not arise from a pre-existing </a:t>
            </a:r>
            <a:r>
              <a:rPr lang="en-US" baseline="0" dirty="0" smtClean="0"/>
              <a:t>structures. </a:t>
            </a:r>
            <a:r>
              <a:rPr lang="en-US" baseline="0" dirty="0" smtClean="0"/>
              <a:t>These weapons are said to arise </a:t>
            </a:r>
            <a:r>
              <a:rPr lang="en-US" i="1" baseline="0" dirty="0" smtClean="0"/>
              <a:t>de novo </a:t>
            </a:r>
            <a:r>
              <a:rPr lang="en-US" i="0" baseline="0" dirty="0" smtClean="0"/>
              <a:t>or of nothing. These novel structures appear to have sprang into existence and protrude from the body proper such as the horns on this dung beetle or the antlers of deer and elk.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longstanding view of evolution, is that it works by slightly modifying</a:t>
            </a:r>
            <a:r>
              <a:rPr lang="en-US" baseline="0" dirty="0" smtClean="0"/>
              <a:t> or ‘tinkering’ with pre-existing structures.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how is it that these novel structures can arise from nothing? </a:t>
            </a:r>
            <a:endParaRPr lang="en-US" dirty="0"/>
          </a:p>
        </p:txBody>
      </p:sp>
      <p:sp>
        <p:nvSpPr>
          <p:cNvPr id="4" name="Slide Number Placeholder 3"/>
          <p:cNvSpPr>
            <a:spLocks noGrp="1"/>
          </p:cNvSpPr>
          <p:nvPr>
            <p:ph type="sldNum" sz="quarter" idx="10"/>
          </p:nvPr>
        </p:nvSpPr>
        <p:spPr/>
        <p:txBody>
          <a:bodyPr/>
          <a:lstStyle/>
          <a:p>
            <a:fld id="{F0633716-2D43-2D4D-AF7C-4903E2B99B2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363421-E963-9A43-A0AA-2B9E7E1D2E7D}" type="datetimeFigureOut">
              <a:rPr lang="en-US" smtClean="0"/>
              <a:pPr/>
              <a:t>4/8/14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63421-E963-9A43-A0AA-2B9E7E1D2E7D}" type="datetimeFigureOut">
              <a:rPr lang="en-US" smtClean="0"/>
              <a:pPr/>
              <a:t>4/8/14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63421-E963-9A43-A0AA-2B9E7E1D2E7D}" type="datetimeFigureOut">
              <a:rPr lang="en-US" smtClean="0"/>
              <a:pPr/>
              <a:t>4/8/14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363421-E963-9A43-A0AA-2B9E7E1D2E7D}" type="datetimeFigureOut">
              <a:rPr lang="en-US" smtClean="0"/>
              <a:pPr/>
              <a:t>4/8/14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363421-E963-9A43-A0AA-2B9E7E1D2E7D}" type="datetimeFigureOut">
              <a:rPr lang="en-US" smtClean="0"/>
              <a:pPr/>
              <a:t>4/8/14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363421-E963-9A43-A0AA-2B9E7E1D2E7D}" type="datetimeFigureOut">
              <a:rPr lang="en-US" smtClean="0"/>
              <a:pPr/>
              <a:t>4/8/14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363421-E963-9A43-A0AA-2B9E7E1D2E7D}" type="datetimeFigureOut">
              <a:rPr lang="en-US" smtClean="0"/>
              <a:pPr/>
              <a:t>4/8/14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363421-E963-9A43-A0AA-2B9E7E1D2E7D}" type="datetimeFigureOut">
              <a:rPr lang="en-US" smtClean="0"/>
              <a:pPr/>
              <a:t>4/8/14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63421-E963-9A43-A0AA-2B9E7E1D2E7D}" type="datetimeFigureOut">
              <a:rPr lang="en-US" smtClean="0"/>
              <a:pPr/>
              <a:t>4/8/14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63421-E963-9A43-A0AA-2B9E7E1D2E7D}" type="datetimeFigureOut">
              <a:rPr lang="en-US" smtClean="0"/>
              <a:pPr/>
              <a:t>4/8/14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63421-E963-9A43-A0AA-2B9E7E1D2E7D}" type="datetimeFigureOut">
              <a:rPr lang="en-US" smtClean="0"/>
              <a:pPr/>
              <a:t>4/8/14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931B3-24F7-2143-B612-F675D8625F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63421-E963-9A43-A0AA-2B9E7E1D2E7D}" type="datetimeFigureOut">
              <a:rPr lang="en-US" smtClean="0"/>
              <a:pPr/>
              <a:t>4/8/14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931B3-24F7-2143-B612-F675D8625F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2152650"/>
          </a:xfrm>
        </p:spPr>
        <p:txBody>
          <a:bodyPr>
            <a:normAutofit fontScale="90000"/>
          </a:bodyPr>
          <a:lstStyle/>
          <a:p>
            <a:r>
              <a:rPr lang="en-US" dirty="0"/>
              <a:t>The Origin of Novel Morphologies: A Case Study of a Rhinoceros </a:t>
            </a:r>
            <a:r>
              <a:rPr lang="en-US" dirty="0" smtClean="0"/>
              <a:t>Beetle</a:t>
            </a:r>
            <a:br>
              <a:rPr lang="en-US" dirty="0" smtClean="0"/>
            </a:br>
            <a:r>
              <a:rPr lang="en-US" sz="2800" dirty="0" smtClean="0"/>
              <a:t>(</a:t>
            </a:r>
            <a:r>
              <a:rPr lang="en-US" sz="3111" i="1" dirty="0" err="1" smtClean="0"/>
              <a:t>Trypoxylus</a:t>
            </a:r>
            <a:r>
              <a:rPr lang="en-US" sz="3111" i="1" dirty="0" smtClean="0"/>
              <a:t> </a:t>
            </a:r>
            <a:r>
              <a:rPr lang="en-US" sz="3111" i="1" dirty="0" err="1" smtClean="0"/>
              <a:t>dichotomus</a:t>
            </a:r>
            <a:r>
              <a:rPr lang="en-US" sz="3111" i="1" dirty="0" smtClean="0"/>
              <a:t>)</a:t>
            </a:r>
            <a:r>
              <a:rPr lang="en-US" dirty="0" smtClean="0"/>
              <a:t/>
            </a:r>
            <a:br>
              <a:rPr lang="en-US" dirty="0" smtClean="0"/>
            </a:br>
            <a:endParaRPr lang="en-US" sz="3111" dirty="0"/>
          </a:p>
        </p:txBody>
      </p:sp>
      <p:pic>
        <p:nvPicPr>
          <p:cNvPr id="6" name="Picture 5"/>
          <p:cNvPicPr>
            <a:picLocks noChangeAspect="1"/>
          </p:cNvPicPr>
          <p:nvPr/>
        </p:nvPicPr>
        <p:blipFill>
          <a:blip r:embed="rId3"/>
          <a:stretch>
            <a:fillRect/>
          </a:stretch>
        </p:blipFill>
        <p:spPr>
          <a:xfrm>
            <a:off x="1778000" y="2057400"/>
            <a:ext cx="5588000" cy="4140200"/>
          </a:xfrm>
          <a:prstGeom prst="rect">
            <a:avLst/>
          </a:prstGeom>
        </p:spPr>
      </p:pic>
      <p:sp>
        <p:nvSpPr>
          <p:cNvPr id="7" name="TextBox 6"/>
          <p:cNvSpPr txBox="1"/>
          <p:nvPr/>
        </p:nvSpPr>
        <p:spPr>
          <a:xfrm>
            <a:off x="3200400" y="6197600"/>
            <a:ext cx="2514600" cy="569387"/>
          </a:xfrm>
          <a:prstGeom prst="rect">
            <a:avLst/>
          </a:prstGeom>
          <a:noFill/>
        </p:spPr>
        <p:txBody>
          <a:bodyPr wrap="square" rtlCol="0">
            <a:spAutoFit/>
          </a:bodyPr>
          <a:lstStyle/>
          <a:p>
            <a:r>
              <a:rPr lang="en-US" sz="3100" dirty="0" smtClean="0"/>
              <a:t>Dylan Gomes</a:t>
            </a:r>
            <a:endParaRPr lang="en-US" sz="31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746375"/>
            <a:ext cx="8610600" cy="18811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
        <p:nvSpPr>
          <p:cNvPr id="3" name="Content Placeholder 2"/>
          <p:cNvSpPr>
            <a:spLocks noGrp="1"/>
          </p:cNvSpPr>
          <p:nvPr>
            <p:ph idx="1"/>
          </p:nvPr>
        </p:nvSpPr>
        <p:spPr>
          <a:xfrm>
            <a:off x="0" y="0"/>
            <a:ext cx="3200400" cy="868362"/>
          </a:xfrm>
        </p:spPr>
        <p:txBody>
          <a:bodyPr/>
          <a:lstStyle/>
          <a:p>
            <a:pPr>
              <a:buNone/>
            </a:pPr>
            <a:r>
              <a:rPr lang="en-US" dirty="0" err="1" smtClean="0"/>
              <a:t>Emlen</a:t>
            </a:r>
            <a:r>
              <a:rPr lang="en-US" dirty="0" smtClean="0"/>
              <a:t> et al 2006</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679867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743200"/>
            <a:ext cx="8686800" cy="381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
        <p:nvSpPr>
          <p:cNvPr id="3" name="Content Placeholder 2"/>
          <p:cNvSpPr>
            <a:spLocks noGrp="1"/>
          </p:cNvSpPr>
          <p:nvPr>
            <p:ph idx="1"/>
          </p:nvPr>
        </p:nvSpPr>
        <p:spPr>
          <a:xfrm>
            <a:off x="0" y="0"/>
            <a:ext cx="3200400" cy="868362"/>
          </a:xfrm>
        </p:spPr>
        <p:txBody>
          <a:bodyPr/>
          <a:lstStyle/>
          <a:p>
            <a:pPr>
              <a:buNone/>
            </a:pPr>
            <a:r>
              <a:rPr lang="en-US" dirty="0" err="1" smtClean="0"/>
              <a:t>Emlen</a:t>
            </a:r>
            <a:r>
              <a:rPr lang="en-US" dirty="0" smtClean="0"/>
              <a:t> et al 2006</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96225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743200"/>
            <a:ext cx="8686800" cy="3810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pic>
        <p:nvPicPr>
          <p:cNvPr id="9933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53263" y="0"/>
            <a:ext cx="1773237" cy="2743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pic>
        <p:nvPicPr>
          <p:cNvPr id="99331"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609600"/>
            <a:ext cx="3086100" cy="1181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
        <p:nvSpPr>
          <p:cNvPr id="5" name="Content Placeholder 2"/>
          <p:cNvSpPr>
            <a:spLocks noGrp="1"/>
          </p:cNvSpPr>
          <p:nvPr>
            <p:ph idx="1"/>
          </p:nvPr>
        </p:nvSpPr>
        <p:spPr>
          <a:xfrm>
            <a:off x="0" y="0"/>
            <a:ext cx="3200400" cy="868362"/>
          </a:xfrm>
        </p:spPr>
        <p:txBody>
          <a:bodyPr/>
          <a:lstStyle/>
          <a:p>
            <a:pPr>
              <a:buNone/>
            </a:pPr>
            <a:r>
              <a:rPr lang="en-US" dirty="0" err="1" smtClean="0"/>
              <a:t>Emlen</a:t>
            </a:r>
            <a:r>
              <a:rPr lang="en-US" dirty="0" smtClean="0"/>
              <a:t> et al 2006</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356154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10-29 at 23.15.4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48000" y="3420534"/>
            <a:ext cx="2743200" cy="3437466"/>
          </a:xfrm>
          <a:prstGeom prst="rect">
            <a:avLst/>
          </a:prstGeom>
        </p:spPr>
      </p:pic>
      <p:pic>
        <p:nvPicPr>
          <p:cNvPr id="6" name="Picture 5"/>
          <p:cNvPicPr>
            <a:picLocks noChangeAspect="1"/>
          </p:cNvPicPr>
          <p:nvPr/>
        </p:nvPicPr>
        <p:blipFill>
          <a:blip r:embed="rId4"/>
          <a:stretch>
            <a:fillRect/>
          </a:stretch>
        </p:blipFill>
        <p:spPr>
          <a:xfrm>
            <a:off x="1397000" y="1143000"/>
            <a:ext cx="6350000" cy="2082800"/>
          </a:xfrm>
          <a:prstGeom prst="rect">
            <a:avLst/>
          </a:prstGeom>
        </p:spPr>
      </p:pic>
      <p:sp>
        <p:nvSpPr>
          <p:cNvPr id="7" name="Title 6"/>
          <p:cNvSpPr>
            <a:spLocks noGrp="1"/>
          </p:cNvSpPr>
          <p:nvPr>
            <p:ph type="title"/>
          </p:nvPr>
        </p:nvSpPr>
        <p:spPr/>
        <p:txBody>
          <a:bodyPr/>
          <a:lstStyle/>
          <a:p>
            <a:r>
              <a:rPr lang="en-US" dirty="0" smtClean="0"/>
              <a:t>Appendage development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pathway</a:t>
            </a:r>
            <a:endParaRPr lang="en-US" dirty="0"/>
          </a:p>
        </p:txBody>
      </p:sp>
      <p:pic>
        <p:nvPicPr>
          <p:cNvPr id="4" name="Picture 3"/>
          <p:cNvPicPr>
            <a:picLocks noChangeAspect="1"/>
          </p:cNvPicPr>
          <p:nvPr/>
        </p:nvPicPr>
        <p:blipFill>
          <a:blip r:embed="rId3"/>
          <a:stretch>
            <a:fillRect/>
          </a:stretch>
        </p:blipFill>
        <p:spPr>
          <a:xfrm>
            <a:off x="1447800" y="1905000"/>
            <a:ext cx="1917700" cy="3327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pathway</a:t>
            </a:r>
            <a:endParaRPr lang="en-US" dirty="0"/>
          </a:p>
        </p:txBody>
      </p:sp>
      <p:pic>
        <p:nvPicPr>
          <p:cNvPr id="4" name="Picture 3"/>
          <p:cNvPicPr>
            <a:picLocks noChangeAspect="1"/>
          </p:cNvPicPr>
          <p:nvPr/>
        </p:nvPicPr>
        <p:blipFill>
          <a:blip r:embed="rId3"/>
          <a:stretch>
            <a:fillRect/>
          </a:stretch>
        </p:blipFill>
        <p:spPr>
          <a:xfrm>
            <a:off x="1447800" y="1905000"/>
            <a:ext cx="1917700" cy="3327400"/>
          </a:xfrm>
          <a:prstGeom prst="rect">
            <a:avLst/>
          </a:prstGeom>
        </p:spPr>
      </p:pic>
      <p:pic>
        <p:nvPicPr>
          <p:cNvPr id="5" name="Picture 4"/>
          <p:cNvPicPr>
            <a:picLocks noChangeAspect="1"/>
          </p:cNvPicPr>
          <p:nvPr/>
        </p:nvPicPr>
        <p:blipFill>
          <a:blip r:embed="rId4"/>
          <a:stretch>
            <a:fillRect/>
          </a:stretch>
        </p:blipFill>
        <p:spPr>
          <a:xfrm>
            <a:off x="1600200" y="1905000"/>
            <a:ext cx="5613400" cy="32893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805" r="28334" b="13840"/>
          <a:stretch/>
        </p:blipFill>
        <p:spPr>
          <a:xfrm>
            <a:off x="336372" y="169757"/>
            <a:ext cx="2305228" cy="2381096"/>
          </a:xfrm>
          <a:prstGeom prst="rect">
            <a:avLst/>
          </a:prstGeom>
        </p:spPr>
      </p:pic>
      <p:pic>
        <p:nvPicPr>
          <p:cNvPr id="5"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0339"/>
          <a:stretch/>
        </p:blipFill>
        <p:spPr bwMode="auto">
          <a:xfrm>
            <a:off x="3251200" y="3059113"/>
            <a:ext cx="2667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rot="5400000">
            <a:off x="3126623" y="815034"/>
            <a:ext cx="2381096" cy="1090542"/>
          </a:xfrm>
          <a:prstGeom prst="rect">
            <a:avLst/>
          </a:prstGeom>
        </p:spPr>
      </p:pic>
      <p:pic>
        <p:nvPicPr>
          <p:cNvPr id="7"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605" r="37147"/>
          <a:stretch/>
        </p:blipFill>
        <p:spPr bwMode="auto">
          <a:xfrm>
            <a:off x="336372" y="3059113"/>
            <a:ext cx="2540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rot="5400000">
            <a:off x="6346026" y="585503"/>
            <a:ext cx="2381096" cy="1549603"/>
          </a:xfrm>
          <a:prstGeom prst="rect">
            <a:avLst/>
          </a:prstGeom>
        </p:spPr>
      </p:pic>
      <p:pic>
        <p:nvPicPr>
          <p:cNvPr id="9"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1186"/>
          <a:stretch/>
        </p:blipFill>
        <p:spPr bwMode="auto">
          <a:xfrm>
            <a:off x="6438900" y="3059113"/>
            <a:ext cx="25908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Rectangle 9"/>
          <p:cNvSpPr/>
          <p:nvPr/>
        </p:nvSpPr>
        <p:spPr>
          <a:xfrm>
            <a:off x="2876372" y="169757"/>
            <a:ext cx="6153328" cy="668824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805" r="28334" b="13840"/>
          <a:stretch/>
        </p:blipFill>
        <p:spPr>
          <a:xfrm>
            <a:off x="336372" y="169757"/>
            <a:ext cx="2305228" cy="2381096"/>
          </a:xfrm>
          <a:prstGeom prst="rect">
            <a:avLst/>
          </a:prstGeom>
        </p:spPr>
      </p:pic>
      <p:pic>
        <p:nvPicPr>
          <p:cNvPr id="5"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0339"/>
          <a:stretch/>
        </p:blipFill>
        <p:spPr bwMode="auto">
          <a:xfrm>
            <a:off x="3251200" y="3059113"/>
            <a:ext cx="2667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rot="5400000">
            <a:off x="3126623" y="815034"/>
            <a:ext cx="2381096" cy="1090542"/>
          </a:xfrm>
          <a:prstGeom prst="rect">
            <a:avLst/>
          </a:prstGeom>
        </p:spPr>
      </p:pic>
      <p:pic>
        <p:nvPicPr>
          <p:cNvPr id="7"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605" r="37147"/>
          <a:stretch/>
        </p:blipFill>
        <p:spPr bwMode="auto">
          <a:xfrm>
            <a:off x="336372" y="3059113"/>
            <a:ext cx="2540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rot="5400000">
            <a:off x="6346026" y="585503"/>
            <a:ext cx="2381096" cy="1549603"/>
          </a:xfrm>
          <a:prstGeom prst="rect">
            <a:avLst/>
          </a:prstGeom>
        </p:spPr>
      </p:pic>
      <p:pic>
        <p:nvPicPr>
          <p:cNvPr id="9"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1186"/>
          <a:stretch/>
        </p:blipFill>
        <p:spPr bwMode="auto">
          <a:xfrm>
            <a:off x="6438900" y="3059113"/>
            <a:ext cx="25908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Rectangle 9"/>
          <p:cNvSpPr/>
          <p:nvPr/>
        </p:nvSpPr>
        <p:spPr>
          <a:xfrm>
            <a:off x="5918200" y="169756"/>
            <a:ext cx="3111500" cy="66882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805" r="28334" b="13840"/>
          <a:stretch/>
        </p:blipFill>
        <p:spPr>
          <a:xfrm>
            <a:off x="336372" y="169757"/>
            <a:ext cx="2305228" cy="2381096"/>
          </a:xfrm>
          <a:prstGeom prst="rect">
            <a:avLst/>
          </a:prstGeom>
        </p:spPr>
      </p:pic>
      <p:pic>
        <p:nvPicPr>
          <p:cNvPr id="5"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0339"/>
          <a:stretch/>
        </p:blipFill>
        <p:spPr bwMode="auto">
          <a:xfrm>
            <a:off x="3251200" y="3059113"/>
            <a:ext cx="2667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rot="5400000">
            <a:off x="3126623" y="815034"/>
            <a:ext cx="2381096" cy="1090542"/>
          </a:xfrm>
          <a:prstGeom prst="rect">
            <a:avLst/>
          </a:prstGeom>
        </p:spPr>
      </p:pic>
      <p:pic>
        <p:nvPicPr>
          <p:cNvPr id="7"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605" r="37147"/>
          <a:stretch/>
        </p:blipFill>
        <p:spPr bwMode="auto">
          <a:xfrm>
            <a:off x="336372" y="3059113"/>
            <a:ext cx="25400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rot="5400000">
            <a:off x="6346026" y="585503"/>
            <a:ext cx="2381096" cy="1549603"/>
          </a:xfrm>
          <a:prstGeom prst="rect">
            <a:avLst/>
          </a:prstGeom>
        </p:spPr>
      </p:pic>
      <p:pic>
        <p:nvPicPr>
          <p:cNvPr id="9" name="Picture 2" descr="comparative pathways viii.jpg                                  0007289FRangifer                       BBA77BF9:"/>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1186"/>
          <a:stretch/>
        </p:blipFill>
        <p:spPr bwMode="auto">
          <a:xfrm>
            <a:off x="6438900" y="3059113"/>
            <a:ext cx="2590800" cy="3505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10-29 at 23.15.4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48000" y="3420534"/>
            <a:ext cx="2743200" cy="3437466"/>
          </a:xfrm>
          <a:prstGeom prst="rect">
            <a:avLst/>
          </a:prstGeom>
        </p:spPr>
      </p:pic>
      <p:pic>
        <p:nvPicPr>
          <p:cNvPr id="6" name="Picture 5"/>
          <p:cNvPicPr>
            <a:picLocks noChangeAspect="1"/>
          </p:cNvPicPr>
          <p:nvPr/>
        </p:nvPicPr>
        <p:blipFill>
          <a:blip r:embed="rId4"/>
          <a:stretch>
            <a:fillRect/>
          </a:stretch>
        </p:blipFill>
        <p:spPr>
          <a:xfrm>
            <a:off x="1397000" y="1143000"/>
            <a:ext cx="6350000" cy="2082800"/>
          </a:xfrm>
          <a:prstGeom prst="rect">
            <a:avLst/>
          </a:prstGeom>
        </p:spPr>
      </p:pic>
      <p:sp>
        <p:nvSpPr>
          <p:cNvPr id="7" name="Title 6"/>
          <p:cNvSpPr>
            <a:spLocks noGrp="1"/>
          </p:cNvSpPr>
          <p:nvPr>
            <p:ph type="title"/>
          </p:nvPr>
        </p:nvSpPr>
        <p:spPr/>
        <p:txBody>
          <a:bodyPr/>
          <a:lstStyle/>
          <a:p>
            <a:r>
              <a:rPr lang="en-US" dirty="0" smtClean="0"/>
              <a:t>Appendage development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3309183"/>
            <a:ext cx="5029200" cy="4249487"/>
          </a:xfrm>
          <a:prstGeom prst="rect">
            <a:avLst/>
          </a:prstGeom>
        </p:spPr>
      </p:pic>
      <p:pic>
        <p:nvPicPr>
          <p:cNvPr id="9" name="Picture 8"/>
          <p:cNvPicPr>
            <a:picLocks noChangeAspect="1"/>
          </p:cNvPicPr>
          <p:nvPr/>
        </p:nvPicPr>
        <p:blipFill>
          <a:blip r:embed="rId4"/>
          <a:stretch>
            <a:fillRect/>
          </a:stretch>
        </p:blipFill>
        <p:spPr>
          <a:xfrm>
            <a:off x="4469819" y="-2"/>
            <a:ext cx="4674181" cy="3561282"/>
          </a:xfrm>
          <a:prstGeom prst="rect">
            <a:avLst/>
          </a:prstGeom>
        </p:spPr>
      </p:pic>
      <p:pic>
        <p:nvPicPr>
          <p:cNvPr id="8" name="Picture 7"/>
          <p:cNvPicPr>
            <a:picLocks noChangeAspect="1"/>
          </p:cNvPicPr>
          <p:nvPr/>
        </p:nvPicPr>
        <p:blipFill>
          <a:blip r:embed="rId5"/>
          <a:stretch>
            <a:fillRect/>
          </a:stretch>
        </p:blipFill>
        <p:spPr>
          <a:xfrm>
            <a:off x="0" y="-1"/>
            <a:ext cx="4739295" cy="3652893"/>
          </a:xfrm>
          <a:prstGeom prst="rect">
            <a:avLst/>
          </a:prstGeom>
        </p:spPr>
      </p:pic>
      <p:pic>
        <p:nvPicPr>
          <p:cNvPr id="7" name="Picture 6"/>
          <p:cNvPicPr>
            <a:picLocks noChangeAspect="1"/>
          </p:cNvPicPr>
          <p:nvPr/>
        </p:nvPicPr>
        <p:blipFill>
          <a:blip r:embed="rId6"/>
          <a:stretch>
            <a:fillRect/>
          </a:stretch>
        </p:blipFill>
        <p:spPr>
          <a:xfrm>
            <a:off x="4739296" y="3561280"/>
            <a:ext cx="6221796" cy="36766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Co-opting pathways</a:t>
            </a:r>
            <a:endParaRPr lang="en-US" dirty="0"/>
          </a:p>
        </p:txBody>
      </p:sp>
      <p:pic>
        <p:nvPicPr>
          <p:cNvPr id="9" name="Picture 8"/>
          <p:cNvPicPr>
            <a:picLocks noChangeAspect="1"/>
          </p:cNvPicPr>
          <p:nvPr/>
        </p:nvPicPr>
        <p:blipFill>
          <a:blip r:embed="rId3"/>
          <a:stretch>
            <a:fillRect/>
          </a:stretch>
        </p:blipFill>
        <p:spPr>
          <a:xfrm>
            <a:off x="1397000" y="2133600"/>
            <a:ext cx="6350000" cy="2082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429544" y="4725194"/>
            <a:ext cx="1313656" cy="1217535"/>
          </a:xfrm>
          <a:prstGeom prst="rect">
            <a:avLst/>
          </a:prstGeom>
        </p:spPr>
      </p:pic>
      <p:sp>
        <p:nvSpPr>
          <p:cNvPr id="2" name="Title 1"/>
          <p:cNvSpPr>
            <a:spLocks noGrp="1"/>
          </p:cNvSpPr>
          <p:nvPr>
            <p:ph type="title"/>
          </p:nvPr>
        </p:nvSpPr>
        <p:spPr/>
        <p:txBody>
          <a:bodyPr/>
          <a:lstStyle/>
          <a:p>
            <a:r>
              <a:rPr lang="en-US" dirty="0" smtClean="0"/>
              <a:t>Co-opting pathways</a:t>
            </a:r>
            <a:endParaRPr lang="en-US" dirty="0"/>
          </a:p>
        </p:txBody>
      </p:sp>
      <p:pic>
        <p:nvPicPr>
          <p:cNvPr id="9" name="Picture 8"/>
          <p:cNvPicPr>
            <a:picLocks noChangeAspect="1"/>
          </p:cNvPicPr>
          <p:nvPr/>
        </p:nvPicPr>
        <p:blipFill>
          <a:blip r:embed="rId4"/>
          <a:stretch>
            <a:fillRect/>
          </a:stretch>
        </p:blipFill>
        <p:spPr>
          <a:xfrm>
            <a:off x="1397000" y="2133600"/>
            <a:ext cx="6350000" cy="2082800"/>
          </a:xfrm>
          <a:prstGeom prst="rect">
            <a:avLst/>
          </a:prstGeom>
        </p:spPr>
      </p:pic>
      <p:cxnSp>
        <p:nvCxnSpPr>
          <p:cNvPr id="12" name="Straight Arrow Connector 11"/>
          <p:cNvCxnSpPr/>
          <p:nvPr/>
        </p:nvCxnSpPr>
        <p:spPr>
          <a:xfrm rot="5400000">
            <a:off x="1524000" y="4038600"/>
            <a:ext cx="1371600" cy="15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0800000" flipV="1">
            <a:off x="685800" y="3570069"/>
            <a:ext cx="1773164" cy="646331"/>
          </a:xfrm>
          <a:prstGeom prst="rect">
            <a:avLst/>
          </a:prstGeom>
          <a:noFill/>
        </p:spPr>
        <p:txBody>
          <a:bodyPr wrap="square" rtlCol="0">
            <a:spAutoFit/>
          </a:bodyPr>
          <a:lstStyle/>
          <a:p>
            <a:r>
              <a:rPr lang="en-US" dirty="0" smtClean="0"/>
              <a:t>Expressed in new location</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Co-opting pathways</a:t>
            </a:r>
            <a:endParaRPr lang="en-US" dirty="0"/>
          </a:p>
        </p:txBody>
      </p:sp>
      <p:pic>
        <p:nvPicPr>
          <p:cNvPr id="9" name="Picture 8"/>
          <p:cNvPicPr>
            <a:picLocks noChangeAspect="1"/>
          </p:cNvPicPr>
          <p:nvPr/>
        </p:nvPicPr>
        <p:blipFill>
          <a:blip r:embed="rId3"/>
          <a:stretch>
            <a:fillRect/>
          </a:stretch>
        </p:blipFill>
        <p:spPr>
          <a:xfrm>
            <a:off x="1397000" y="2133600"/>
            <a:ext cx="6350000" cy="2082800"/>
          </a:xfrm>
          <a:prstGeom prst="rect">
            <a:avLst/>
          </a:prstGeom>
        </p:spPr>
      </p:pic>
      <p:pic>
        <p:nvPicPr>
          <p:cNvPr id="10" name="Picture 9"/>
          <p:cNvPicPr>
            <a:picLocks noChangeAspect="1"/>
          </p:cNvPicPr>
          <p:nvPr/>
        </p:nvPicPr>
        <p:blipFill>
          <a:blip r:embed="rId4"/>
          <a:stretch>
            <a:fillRect/>
          </a:stretch>
        </p:blipFill>
        <p:spPr>
          <a:xfrm>
            <a:off x="1397000" y="4419600"/>
            <a:ext cx="6413500" cy="2133600"/>
          </a:xfrm>
          <a:prstGeom prst="rect">
            <a:avLst/>
          </a:prstGeom>
        </p:spPr>
      </p:pic>
      <p:cxnSp>
        <p:nvCxnSpPr>
          <p:cNvPr id="7" name="Straight Arrow Connector 6"/>
          <p:cNvCxnSpPr/>
          <p:nvPr/>
        </p:nvCxnSpPr>
        <p:spPr>
          <a:xfrm rot="5400000">
            <a:off x="1524000" y="4038600"/>
            <a:ext cx="1371600" cy="15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0800000" flipV="1">
            <a:off x="6324600" y="3708568"/>
            <a:ext cx="2362200" cy="369332"/>
          </a:xfrm>
          <a:prstGeom prst="rect">
            <a:avLst/>
          </a:prstGeom>
          <a:noFill/>
        </p:spPr>
        <p:txBody>
          <a:bodyPr wrap="square" rtlCol="0">
            <a:spAutoFit/>
          </a:bodyPr>
          <a:lstStyle/>
          <a:p>
            <a:r>
              <a:rPr lang="en-US" dirty="0" smtClean="0"/>
              <a:t>New structure arises</a:t>
            </a:r>
            <a:endParaRPr lang="en-US" dirty="0"/>
          </a:p>
        </p:txBody>
      </p:sp>
      <p:cxnSp>
        <p:nvCxnSpPr>
          <p:cNvPr id="11" name="Straight Arrow Connector 10"/>
          <p:cNvCxnSpPr/>
          <p:nvPr/>
        </p:nvCxnSpPr>
        <p:spPr>
          <a:xfrm rot="5400000">
            <a:off x="5487194" y="4038600"/>
            <a:ext cx="1371600" cy="158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0800000" flipV="1">
            <a:off x="685800" y="3570069"/>
            <a:ext cx="1773164" cy="646331"/>
          </a:xfrm>
          <a:prstGeom prst="rect">
            <a:avLst/>
          </a:prstGeom>
          <a:noFill/>
        </p:spPr>
        <p:txBody>
          <a:bodyPr wrap="square" rtlCol="0">
            <a:spAutoFit/>
          </a:bodyPr>
          <a:lstStyle/>
          <a:p>
            <a:r>
              <a:rPr lang="en-US" dirty="0" smtClean="0"/>
              <a:t>Expressed in new location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Appendage development</a:t>
            </a:r>
            <a:endParaRPr lang="en-US" dirty="0"/>
          </a:p>
        </p:txBody>
      </p:sp>
      <p:pic>
        <p:nvPicPr>
          <p:cNvPr id="5" name="Picture 4"/>
          <p:cNvPicPr>
            <a:picLocks noChangeAspect="1"/>
          </p:cNvPicPr>
          <p:nvPr/>
        </p:nvPicPr>
        <p:blipFill>
          <a:blip r:embed="rId3"/>
          <a:stretch>
            <a:fillRect/>
          </a:stretch>
        </p:blipFill>
        <p:spPr>
          <a:xfrm>
            <a:off x="1308100" y="1417638"/>
            <a:ext cx="6540500" cy="1854200"/>
          </a:xfrm>
          <a:prstGeom prst="rect">
            <a:avLst/>
          </a:prstGeom>
        </p:spPr>
      </p:pic>
      <p:pic>
        <p:nvPicPr>
          <p:cNvPr id="7" name="Picture 6"/>
          <p:cNvPicPr>
            <a:picLocks noChangeAspect="1"/>
          </p:cNvPicPr>
          <p:nvPr/>
        </p:nvPicPr>
        <p:blipFill>
          <a:blip r:embed="rId4"/>
          <a:stretch>
            <a:fillRect/>
          </a:stretch>
        </p:blipFill>
        <p:spPr>
          <a:xfrm>
            <a:off x="1828800" y="3962400"/>
            <a:ext cx="1765300" cy="1866900"/>
          </a:xfrm>
          <a:prstGeom prst="rect">
            <a:avLst/>
          </a:prstGeom>
        </p:spPr>
      </p:pic>
      <p:sp>
        <p:nvSpPr>
          <p:cNvPr id="8" name="TextBox 7"/>
          <p:cNvSpPr txBox="1"/>
          <p:nvPr/>
        </p:nvSpPr>
        <p:spPr>
          <a:xfrm>
            <a:off x="3810000" y="6183868"/>
            <a:ext cx="3286752" cy="492443"/>
          </a:xfrm>
          <a:prstGeom prst="rect">
            <a:avLst/>
          </a:prstGeom>
          <a:noFill/>
        </p:spPr>
        <p:txBody>
          <a:bodyPr wrap="none" rtlCol="0">
            <a:spAutoFit/>
          </a:bodyPr>
          <a:lstStyle/>
          <a:p>
            <a:r>
              <a:rPr lang="en-US" sz="2600" dirty="0" err="1" smtClean="0"/>
              <a:t>Moczek</a:t>
            </a:r>
            <a:r>
              <a:rPr lang="en-US" sz="2600" dirty="0" smtClean="0"/>
              <a:t> and Rose 2009</a:t>
            </a:r>
            <a:endParaRPr lang="en-US" sz="2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Appendage development</a:t>
            </a:r>
            <a:endParaRPr lang="en-US" dirty="0"/>
          </a:p>
        </p:txBody>
      </p:sp>
      <p:pic>
        <p:nvPicPr>
          <p:cNvPr id="4" name="Picture 3"/>
          <p:cNvPicPr>
            <a:picLocks noChangeAspect="1"/>
          </p:cNvPicPr>
          <p:nvPr/>
        </p:nvPicPr>
        <p:blipFill>
          <a:blip r:embed="rId3"/>
          <a:stretch>
            <a:fillRect/>
          </a:stretch>
        </p:blipFill>
        <p:spPr>
          <a:xfrm>
            <a:off x="1295400" y="1417638"/>
            <a:ext cx="6553200" cy="4584700"/>
          </a:xfrm>
          <a:prstGeom prst="rect">
            <a:avLst/>
          </a:prstGeom>
        </p:spPr>
      </p:pic>
      <p:sp>
        <p:nvSpPr>
          <p:cNvPr id="7" name="TextBox 6"/>
          <p:cNvSpPr txBox="1"/>
          <p:nvPr/>
        </p:nvSpPr>
        <p:spPr>
          <a:xfrm>
            <a:off x="3810000" y="6183868"/>
            <a:ext cx="3286752" cy="492443"/>
          </a:xfrm>
          <a:prstGeom prst="rect">
            <a:avLst/>
          </a:prstGeom>
          <a:noFill/>
        </p:spPr>
        <p:txBody>
          <a:bodyPr wrap="none" rtlCol="0">
            <a:spAutoFit/>
          </a:bodyPr>
          <a:lstStyle/>
          <a:p>
            <a:r>
              <a:rPr lang="en-US" sz="2600" dirty="0" err="1" smtClean="0"/>
              <a:t>Moczek</a:t>
            </a:r>
            <a:r>
              <a:rPr lang="en-US" sz="2600" dirty="0" smtClean="0"/>
              <a:t> and Rose 2009</a:t>
            </a:r>
            <a:endParaRPr lang="en-US" sz="2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p:cNvSpPr>
          <p:nvPr/>
        </p:nvSpPr>
        <p:spPr bwMode="auto">
          <a:xfrm>
            <a:off x="0" y="0"/>
            <a:ext cx="9156700" cy="10541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txBody>
          <a:bodyPr lIns="38100" tIns="38100" rIns="38100" bIns="38100"/>
          <a:lstStyle/>
          <a:p>
            <a:r>
              <a:rPr lang="en-US" sz="3400" dirty="0">
                <a:solidFill>
                  <a:srgbClr val="0010FE"/>
                </a:solidFill>
                <a:latin typeface="Arial" charset="0"/>
                <a:ea typeface="ＭＳ Ｐゴシック" charset="0"/>
                <a:cs typeface="ＭＳ Ｐゴシック" charset="0"/>
                <a:sym typeface="Arial" charset="0"/>
              </a:rPr>
              <a:t>This pathway </a:t>
            </a:r>
            <a:r>
              <a:rPr lang="en-US" sz="3400" dirty="0">
                <a:solidFill>
                  <a:srgbClr val="0010FE"/>
                </a:solidFill>
                <a:latin typeface="Arial Bold Italic" charset="0"/>
                <a:ea typeface="ＭＳ Ｐゴシック" charset="0"/>
                <a:cs typeface="ＭＳ Ｐゴシック" charset="0"/>
                <a:sym typeface="Arial Bold Italic" charset="0"/>
              </a:rPr>
              <a:t>is</a:t>
            </a:r>
            <a:r>
              <a:rPr lang="en-US" sz="3400" dirty="0">
                <a:solidFill>
                  <a:srgbClr val="0010FE"/>
                </a:solidFill>
                <a:latin typeface="Arial" charset="0"/>
                <a:ea typeface="ＭＳ Ｐゴシック" charset="0"/>
                <a:cs typeface="ＭＳ Ｐゴシック" charset="0"/>
                <a:sym typeface="Arial" charset="0"/>
              </a:rPr>
              <a:t> involved in</a:t>
            </a:r>
            <a:r>
              <a:rPr lang="en-US" sz="3400" dirty="0" smtClean="0">
                <a:solidFill>
                  <a:srgbClr val="0010FE"/>
                </a:solidFill>
                <a:latin typeface="Arial" charset="0"/>
                <a:ea typeface="ＭＳ Ｐゴシック" charset="0"/>
                <a:cs typeface="ＭＳ Ｐゴシック" charset="0"/>
                <a:sym typeface="Arial" charset="0"/>
              </a:rPr>
              <a:t> dung beetle </a:t>
            </a:r>
            <a:r>
              <a:rPr lang="en-US" sz="3400" dirty="0">
                <a:solidFill>
                  <a:srgbClr val="0010FE"/>
                </a:solidFill>
                <a:latin typeface="Arial" charset="0"/>
                <a:ea typeface="ＭＳ Ｐゴシック" charset="0"/>
                <a:cs typeface="ＭＳ Ｐゴシック" charset="0"/>
                <a:sym typeface="Arial" charset="0"/>
              </a:rPr>
              <a:t>horn development</a:t>
            </a:r>
          </a:p>
        </p:txBody>
      </p:sp>
      <p:sp>
        <p:nvSpPr>
          <p:cNvPr id="126980" name="Rectangle 4"/>
          <p:cNvSpPr>
            <a:spLocks/>
          </p:cNvSpPr>
          <p:nvPr/>
        </p:nvSpPr>
        <p:spPr bwMode="auto">
          <a:xfrm>
            <a:off x="152400" y="1143000"/>
            <a:ext cx="4889500" cy="5486400"/>
          </a:xfrm>
          <a:prstGeom prst="rect">
            <a:avLst/>
          </a:prstGeom>
          <a:solidFill>
            <a:schemeClr val="accent1"/>
          </a:solidFill>
          <a:ln w="28575">
            <a:solidFill>
              <a:schemeClr val="tx1"/>
            </a:solidFill>
            <a:miter lim="800000"/>
            <a:headEnd/>
            <a:tailEnd/>
          </a:ln>
        </p:spPr>
        <p:txBody>
          <a:bodyPr wrap="none" lIns="0" tIns="0" rIns="0" bIns="0"/>
          <a:lstStyle/>
          <a:p>
            <a:endParaRPr lang="en-US"/>
          </a:p>
        </p:txBody>
      </p:sp>
      <p:sp>
        <p:nvSpPr>
          <p:cNvPr id="126981" name="Rectangle 5"/>
          <p:cNvSpPr>
            <a:spLocks/>
          </p:cNvSpPr>
          <p:nvPr/>
        </p:nvSpPr>
        <p:spPr bwMode="auto">
          <a:xfrm>
            <a:off x="1066800" y="5784850"/>
            <a:ext cx="4356100" cy="571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txBody>
          <a:bodyPr lIns="38100" tIns="38100" rIns="38100" bIns="38100"/>
          <a:lstStyle/>
          <a:p>
            <a:pPr marL="571500" indent="-571500" algn="l"/>
            <a:endParaRPr lang="en-US" sz="1200">
              <a:solidFill>
                <a:schemeClr val="tx1"/>
              </a:solidFill>
              <a:latin typeface="Arial" charset="0"/>
              <a:ea typeface="ＭＳ Ｐゴシック" charset="0"/>
              <a:cs typeface="ＭＳ Ｐゴシック" charset="0"/>
              <a:sym typeface="Arial" charset="0"/>
            </a:endParaRPr>
          </a:p>
          <a:p>
            <a:pPr marL="571500" indent="-571500" algn="l"/>
            <a:r>
              <a:rPr lang="en-US" sz="2200">
                <a:solidFill>
                  <a:schemeClr val="tx1"/>
                </a:solidFill>
                <a:latin typeface="Arial" charset="0"/>
                <a:ea typeface="ＭＳ Ｐゴシック" charset="0"/>
                <a:cs typeface="ＭＳ Ｐゴシック" charset="0"/>
                <a:sym typeface="Arial" charset="0"/>
              </a:rPr>
              <a:t>	Moczek &amp; Nagy (2005)</a:t>
            </a:r>
          </a:p>
        </p:txBody>
      </p:sp>
      <p:pic>
        <p:nvPicPr>
          <p:cNvPr id="126982" name="Picture 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214438"/>
            <a:ext cx="4724400" cy="45037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chemeClr val="tx1"/>
                </a:solidFill>
                <a:round/>
                <a:headEnd/>
                <a:tailEnd/>
              </a14:hiddenLine>
            </a:ext>
          </a:extLst>
        </p:spPr>
      </p:pic>
      <p:pic>
        <p:nvPicPr>
          <p:cNvPr id="126983" name="Picture 7"/>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813" y="4668838"/>
            <a:ext cx="1373187" cy="19589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chemeClr val="tx1"/>
                </a:solidFill>
                <a:round/>
                <a:headEnd/>
                <a:tailEnd/>
              </a14:hiddenLine>
            </a:ext>
          </a:extLst>
        </p:spPr>
      </p:pic>
      <p:pic>
        <p:nvPicPr>
          <p:cNvPr id="9" name="Picture 8"/>
          <p:cNvPicPr>
            <a:picLocks noChangeAspect="1"/>
          </p:cNvPicPr>
          <p:nvPr/>
        </p:nvPicPr>
        <p:blipFill>
          <a:blip r:embed="rId5"/>
          <a:stretch>
            <a:fillRect/>
          </a:stretch>
        </p:blipFill>
        <p:spPr>
          <a:xfrm>
            <a:off x="5562600" y="1905000"/>
            <a:ext cx="3278414" cy="34671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50394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figure 1.jpg"/>
          <p:cNvPicPr>
            <a:picLocks noChangeAspect="1"/>
          </p:cNvPicPr>
          <p:nvPr/>
        </p:nvPicPr>
        <p:blipFill>
          <a:blip r:embed="rId3"/>
          <a:srcRect b="12571"/>
          <a:stretch>
            <a:fillRect/>
          </a:stretch>
        </p:blipFill>
        <p:spPr>
          <a:xfrm>
            <a:off x="3733800" y="601022"/>
            <a:ext cx="4770431" cy="5995904"/>
          </a:xfrm>
          <a:prstGeom prst="rect">
            <a:avLst/>
          </a:prstGeom>
          <a:ln>
            <a:solidFill>
              <a:schemeClr val="tx1"/>
            </a:solidFill>
          </a:ln>
        </p:spPr>
      </p:pic>
      <p:pic>
        <p:nvPicPr>
          <p:cNvPr id="16" name="Picture 3"/>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54363" b="80607"/>
          <a:stretch/>
        </p:blipFill>
        <p:spPr bwMode="auto">
          <a:xfrm>
            <a:off x="4317692" y="711470"/>
            <a:ext cx="1642336" cy="116279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rnd">
                <a:solidFill>
                  <a:schemeClr val="tx1"/>
                </a:solidFill>
                <a:round/>
                <a:headEnd/>
                <a:tailEnd/>
              </a14:hiddenLine>
            </a:ext>
          </a:extLst>
        </p:spPr>
      </p:pic>
      <p:sp>
        <p:nvSpPr>
          <p:cNvPr id="18" name="Donut 17"/>
          <p:cNvSpPr/>
          <p:nvPr/>
        </p:nvSpPr>
        <p:spPr>
          <a:xfrm>
            <a:off x="4706540" y="6139939"/>
            <a:ext cx="1380487" cy="495087"/>
          </a:xfrm>
          <a:prstGeom prst="donut">
            <a:avLst>
              <a:gd name="adj" fmla="val 13816"/>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960028" y="744099"/>
            <a:ext cx="1404683" cy="22603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6171637" y="2971800"/>
            <a:ext cx="964474" cy="27940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itle 20"/>
          <p:cNvSpPr>
            <a:spLocks noGrp="1"/>
          </p:cNvSpPr>
          <p:nvPr>
            <p:ph type="title"/>
          </p:nvPr>
        </p:nvSpPr>
        <p:spPr>
          <a:xfrm>
            <a:off x="457200" y="274638"/>
            <a:ext cx="3276600" cy="5211762"/>
          </a:xfrm>
        </p:spPr>
        <p:txBody>
          <a:bodyPr>
            <a:normAutofit/>
          </a:bodyPr>
          <a:lstStyle/>
          <a:p>
            <a:r>
              <a:rPr lang="en-US" dirty="0" smtClean="0"/>
              <a:t>Dung beetles vs. </a:t>
            </a:r>
            <a:br>
              <a:rPr lang="en-US" dirty="0" smtClean="0"/>
            </a:br>
            <a:r>
              <a:rPr lang="en-US" dirty="0" smtClean="0"/>
              <a:t>Rhino beetles</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28888"/>
            <a:ext cx="8839200" cy="4529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pic>
        <p:nvPicPr>
          <p:cNvPr id="100354"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19088"/>
            <a:ext cx="4648200" cy="24368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pic>
        <p:nvPicPr>
          <p:cNvPr id="100355"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46038"/>
            <a:ext cx="4495800" cy="2908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90951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a:bodyPr>
          <a:lstStyle/>
          <a:p>
            <a:r>
              <a:rPr lang="en-US" dirty="0" smtClean="0"/>
              <a:t>Is the APP involved in rhinoceros beetle horn development?</a:t>
            </a:r>
            <a:endParaRPr lang="en-US" dirty="0"/>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28888"/>
            <a:ext cx="8839200" cy="4529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28888"/>
            <a:ext cx="8839200" cy="45291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Lst>
        </p:spPr>
      </p:pic>
      <p:sp>
        <p:nvSpPr>
          <p:cNvPr id="2" name="Title 1"/>
          <p:cNvSpPr>
            <a:spLocks noGrp="1"/>
          </p:cNvSpPr>
          <p:nvPr>
            <p:ph type="title"/>
          </p:nvPr>
        </p:nvSpPr>
        <p:spPr>
          <a:xfrm>
            <a:off x="457200" y="274638"/>
            <a:ext cx="8229600" cy="1782762"/>
          </a:xfrm>
        </p:spPr>
        <p:txBody>
          <a:bodyPr>
            <a:normAutofit/>
          </a:bodyPr>
          <a:lstStyle/>
          <a:p>
            <a:r>
              <a:rPr lang="en-US" dirty="0" smtClean="0"/>
              <a:t>Is the APP involved in rhinoceros beetle horn development?</a:t>
            </a:r>
            <a:endParaRPr lang="en-US" dirty="0"/>
          </a:p>
        </p:txBody>
      </p:sp>
      <p:sp>
        <p:nvSpPr>
          <p:cNvPr id="3" name="Content Placeholder 2"/>
          <p:cNvSpPr>
            <a:spLocks noGrp="1"/>
          </p:cNvSpPr>
          <p:nvPr>
            <p:ph idx="1"/>
          </p:nvPr>
        </p:nvSpPr>
        <p:spPr>
          <a:xfrm>
            <a:off x="4191000" y="2057400"/>
            <a:ext cx="4953000" cy="2957512"/>
          </a:xfrm>
        </p:spPr>
        <p:txBody>
          <a:bodyPr/>
          <a:lstStyle/>
          <a:p>
            <a:r>
              <a:rPr lang="en-US" dirty="0" smtClean="0"/>
              <a:t>Knock down a gene from the </a:t>
            </a:r>
            <a:r>
              <a:rPr lang="en-US" dirty="0" smtClean="0"/>
              <a:t>APP </a:t>
            </a:r>
          </a:p>
          <a:p>
            <a:r>
              <a:rPr lang="en-US" dirty="0" smtClean="0"/>
              <a:t>D</a:t>
            </a:r>
            <a:r>
              <a:rPr lang="en-US" dirty="0" smtClean="0"/>
              <a:t>ecide </a:t>
            </a:r>
            <a:r>
              <a:rPr lang="en-US" dirty="0" smtClean="0"/>
              <a:t>if it effects horn development or not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590550" y="0"/>
            <a:ext cx="7775708" cy="6858000"/>
          </a:xfrm>
          <a:prstGeom prst="rect">
            <a:avLst/>
          </a:prstGeom>
        </p:spPr>
      </p:pic>
      <p:sp>
        <p:nvSpPr>
          <p:cNvPr id="3" name="Content Placeholder 2"/>
          <p:cNvSpPr>
            <a:spLocks noGrp="1"/>
          </p:cNvSpPr>
          <p:nvPr>
            <p:ph idx="1"/>
          </p:nvPr>
        </p:nvSpPr>
        <p:spPr>
          <a:xfrm>
            <a:off x="0" y="0"/>
            <a:ext cx="3200400" cy="868362"/>
          </a:xfrm>
        </p:spPr>
        <p:txBody>
          <a:bodyPr/>
          <a:lstStyle/>
          <a:p>
            <a:pPr>
              <a:buNone/>
            </a:pPr>
            <a:r>
              <a:rPr lang="en-US" dirty="0" err="1" smtClean="0"/>
              <a:t>Emlen</a:t>
            </a:r>
            <a:r>
              <a:rPr lang="en-US" dirty="0" smtClean="0"/>
              <a:t> et al 2006</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32" name="TextBox 31"/>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14" name="TextBox 13"/>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14" name="TextBox 13"/>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6477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31" name="TextBox 30"/>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6477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886200" y="2514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sp>
        <p:nvSpPr>
          <p:cNvPr id="17" name="TextBox 16"/>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18" name="TextBox 17"/>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3"/>
          <p:cNvGrpSpPr/>
          <p:nvPr/>
        </p:nvGrpSpPr>
        <p:grpSpPr>
          <a:xfrm>
            <a:off x="3657600" y="2529681"/>
            <a:ext cx="2209800" cy="1401762"/>
            <a:chOff x="2971800" y="3505200"/>
            <a:chExt cx="2209800" cy="1401762"/>
          </a:xfrm>
        </p:grpSpPr>
        <p:sp>
          <p:nvSpPr>
            <p:cNvPr id="19" name="Oval 18"/>
            <p:cNvSpPr/>
            <p:nvPr/>
          </p:nvSpPr>
          <p:spPr>
            <a:xfrm>
              <a:off x="2971800" y="3505200"/>
              <a:ext cx="22098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3657600" y="41910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kern="1200" cap="none" spc="0" normalizeH="0" baseline="0" noProof="0" dirty="0" smtClean="0">
                  <a:ln>
                    <a:noFill/>
                  </a:ln>
                  <a:solidFill>
                    <a:srgbClr val="FFFF00"/>
                  </a:solidFill>
                  <a:effectLst/>
                  <a:uLnTx/>
                  <a:uFillTx/>
                  <a:latin typeface="+mn-lt"/>
                  <a:ea typeface="+mn-ea"/>
                  <a:cs typeface="+mn-cs"/>
                </a:rPr>
                <a:t>RISC</a:t>
              </a:r>
            </a:p>
          </p:txBody>
        </p:sp>
      </p:grpSp>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6477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886200" y="2514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sp>
        <p:nvSpPr>
          <p:cNvPr id="24" name="TextBox 23"/>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27" name="TextBox 26"/>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3"/>
          <p:cNvGrpSpPr/>
          <p:nvPr/>
        </p:nvGrpSpPr>
        <p:grpSpPr>
          <a:xfrm>
            <a:off x="3657600" y="2529681"/>
            <a:ext cx="2209800" cy="1401762"/>
            <a:chOff x="2971800" y="3505200"/>
            <a:chExt cx="2209800" cy="1401762"/>
          </a:xfrm>
        </p:grpSpPr>
        <p:sp>
          <p:nvSpPr>
            <p:cNvPr id="19" name="Oval 18"/>
            <p:cNvSpPr/>
            <p:nvPr/>
          </p:nvSpPr>
          <p:spPr>
            <a:xfrm>
              <a:off x="2971800" y="3505200"/>
              <a:ext cx="22098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3657600" y="41910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kern="1200" cap="none" spc="0" normalizeH="0" baseline="0" noProof="0" dirty="0" smtClean="0">
                  <a:ln>
                    <a:noFill/>
                  </a:ln>
                  <a:solidFill>
                    <a:srgbClr val="FFFF00"/>
                  </a:solidFill>
                  <a:effectLst/>
                  <a:uLnTx/>
                  <a:uFillTx/>
                  <a:latin typeface="+mn-lt"/>
                  <a:ea typeface="+mn-ea"/>
                  <a:cs typeface="+mn-cs"/>
                </a:rPr>
                <a:t>RISC</a:t>
              </a:r>
            </a:p>
          </p:txBody>
        </p:sp>
      </p:grpSp>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6477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886200" y="2514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7" name="Straight Arrow Connector 16"/>
          <p:cNvCxnSpPr/>
          <p:nvPr/>
        </p:nvCxnSpPr>
        <p:spPr>
          <a:xfrm rot="5400000">
            <a:off x="4053681" y="3291682"/>
            <a:ext cx="655638" cy="2285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27" name="TextBox 26"/>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3"/>
          <p:cNvGrpSpPr/>
          <p:nvPr/>
        </p:nvGrpSpPr>
        <p:grpSpPr>
          <a:xfrm>
            <a:off x="3276600" y="3490119"/>
            <a:ext cx="2209800" cy="1401762"/>
            <a:chOff x="2971800" y="3505200"/>
            <a:chExt cx="2209800" cy="1401762"/>
          </a:xfrm>
        </p:grpSpPr>
        <p:sp>
          <p:nvSpPr>
            <p:cNvPr id="19" name="Oval 18"/>
            <p:cNvSpPr/>
            <p:nvPr/>
          </p:nvSpPr>
          <p:spPr>
            <a:xfrm>
              <a:off x="2971800" y="3505200"/>
              <a:ext cx="22098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3657600" y="41910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kern="1200" cap="none" spc="0" normalizeH="0" baseline="0" noProof="0" dirty="0" smtClean="0">
                  <a:ln>
                    <a:noFill/>
                  </a:ln>
                  <a:solidFill>
                    <a:srgbClr val="FFFF00"/>
                  </a:solidFill>
                  <a:effectLst/>
                  <a:uLnTx/>
                  <a:uFillTx/>
                  <a:latin typeface="+mn-lt"/>
                  <a:ea typeface="+mn-ea"/>
                  <a:cs typeface="+mn-cs"/>
                </a:rPr>
                <a:t>RISC</a:t>
              </a:r>
            </a:p>
          </p:txBody>
        </p:sp>
      </p:grpSp>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sngStrike" kern="1200" cap="none" spc="0" normalizeH="0" baseline="0" noProof="0" dirty="0" smtClean="0">
                <a:ln>
                  <a:noFill/>
                </a:ln>
                <a:solidFill>
                  <a:srgbClr val="FF0000"/>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11128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962400" y="3276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27" name="Straight Arrow Connector 26"/>
          <p:cNvCxnSpPr/>
          <p:nvPr/>
        </p:nvCxnSpPr>
        <p:spPr>
          <a:xfrm rot="5400000">
            <a:off x="3558380" y="4937920"/>
            <a:ext cx="655638" cy="2285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2667000" y="5380038"/>
            <a:ext cx="1600200" cy="822323"/>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Degraded</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sp>
        <p:nvSpPr>
          <p:cNvPr id="35" name="TextBox 34"/>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36" name="TextBox 35"/>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3"/>
          <p:cNvGrpSpPr/>
          <p:nvPr/>
        </p:nvGrpSpPr>
        <p:grpSpPr>
          <a:xfrm>
            <a:off x="3276600" y="3490119"/>
            <a:ext cx="2209800" cy="1401762"/>
            <a:chOff x="2971800" y="3505200"/>
            <a:chExt cx="2209800" cy="1401762"/>
          </a:xfrm>
        </p:grpSpPr>
        <p:sp>
          <p:nvSpPr>
            <p:cNvPr id="19" name="Oval 18"/>
            <p:cNvSpPr/>
            <p:nvPr/>
          </p:nvSpPr>
          <p:spPr>
            <a:xfrm>
              <a:off x="2971800" y="3505200"/>
              <a:ext cx="22098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3657600" y="41910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kern="1200" cap="none" spc="0" normalizeH="0" baseline="0" noProof="0" dirty="0" smtClean="0">
                  <a:ln>
                    <a:noFill/>
                  </a:ln>
                  <a:solidFill>
                    <a:srgbClr val="FFFF00"/>
                  </a:solidFill>
                  <a:effectLst/>
                  <a:uLnTx/>
                  <a:uFillTx/>
                  <a:latin typeface="+mn-lt"/>
                  <a:ea typeface="+mn-ea"/>
                  <a:cs typeface="+mn-cs"/>
                </a:rPr>
                <a:t>RISC</a:t>
              </a:r>
            </a:p>
          </p:txBody>
        </p:sp>
      </p:grpSp>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sngStrike" kern="1200" cap="none" spc="0" normalizeH="0" baseline="0" noProof="0" dirty="0" smtClean="0">
                <a:ln>
                  <a:noFill/>
                </a:ln>
                <a:solidFill>
                  <a:srgbClr val="FF0000"/>
                </a:solidFill>
                <a:effectLst/>
                <a:uLnTx/>
                <a:uFillTx/>
                <a:latin typeface="+mn-lt"/>
                <a:ea typeface="+mn-ea"/>
                <a:cs typeface="+mn-cs"/>
              </a:rPr>
              <a:t>mRNA</a:t>
            </a:r>
          </a:p>
        </p:txBody>
      </p:sp>
      <p:cxnSp>
        <p:nvCxnSpPr>
          <p:cNvPr id="29" name="Straight Arrow Connector 28"/>
          <p:cNvCxnSpPr/>
          <p:nvPr/>
        </p:nvCxnSpPr>
        <p:spPr>
          <a:xfrm rot="10800000" flipV="1">
            <a:off x="1676400" y="4191000"/>
            <a:ext cx="1600200" cy="1295400"/>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11128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962400" y="3276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27" name="Straight Arrow Connector 26"/>
          <p:cNvCxnSpPr/>
          <p:nvPr/>
        </p:nvCxnSpPr>
        <p:spPr>
          <a:xfrm rot="5400000">
            <a:off x="3558380" y="4937920"/>
            <a:ext cx="655638" cy="2285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2667000" y="5380038"/>
            <a:ext cx="1600200" cy="822323"/>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Degraded</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31" name="Straight Connector 30"/>
          <p:cNvCxnSpPr/>
          <p:nvPr/>
        </p:nvCxnSpPr>
        <p:spPr>
          <a:xfrm>
            <a:off x="1676400" y="4191000"/>
            <a:ext cx="1600200" cy="11890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1371601" y="4572000"/>
            <a:ext cx="2133599"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36" name="TextBox 35"/>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3"/>
          <p:cNvGrpSpPr/>
          <p:nvPr/>
        </p:nvGrpSpPr>
        <p:grpSpPr>
          <a:xfrm>
            <a:off x="3276600" y="3490119"/>
            <a:ext cx="2209800" cy="1401762"/>
            <a:chOff x="2971800" y="3505200"/>
            <a:chExt cx="2209800" cy="1401762"/>
          </a:xfrm>
        </p:grpSpPr>
        <p:sp>
          <p:nvSpPr>
            <p:cNvPr id="19" name="Oval 18"/>
            <p:cNvSpPr/>
            <p:nvPr/>
          </p:nvSpPr>
          <p:spPr>
            <a:xfrm>
              <a:off x="2971800" y="3505200"/>
              <a:ext cx="22098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3657600" y="41910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kern="1200" cap="none" spc="0" normalizeH="0" baseline="0" noProof="0" dirty="0" smtClean="0">
                  <a:ln>
                    <a:noFill/>
                  </a:ln>
                  <a:solidFill>
                    <a:srgbClr val="FFFF00"/>
                  </a:solidFill>
                  <a:effectLst/>
                  <a:uLnTx/>
                  <a:uFillTx/>
                  <a:latin typeface="+mn-lt"/>
                  <a:ea typeface="+mn-ea"/>
                  <a:cs typeface="+mn-cs"/>
                </a:rPr>
                <a:t>RISC</a:t>
              </a:r>
            </a:p>
          </p:txBody>
        </p:sp>
      </p:grpSp>
      <p:sp>
        <p:nvSpPr>
          <p:cNvPr id="2" name="Title 1"/>
          <p:cNvSpPr>
            <a:spLocks noGrp="1"/>
          </p:cNvSpPr>
          <p:nvPr>
            <p:ph type="title"/>
          </p:nvPr>
        </p:nvSpPr>
        <p:spPr>
          <a:xfrm>
            <a:off x="2209800" y="274638"/>
            <a:ext cx="8229600" cy="1143000"/>
          </a:xfrm>
        </p:spPr>
        <p:txBody>
          <a:bodyPr/>
          <a:lstStyle/>
          <a:p>
            <a:r>
              <a:rPr lang="en-US" dirty="0" smtClean="0"/>
              <a:t>RNAi</a:t>
            </a:r>
            <a:endParaRPr lang="en-US" dirty="0"/>
          </a:p>
        </p:txBody>
      </p:sp>
      <p:sp>
        <p:nvSpPr>
          <p:cNvPr id="3" name="Content Placeholder 2"/>
          <p:cNvSpPr>
            <a:spLocks noGrp="1"/>
          </p:cNvSpPr>
          <p:nvPr>
            <p:ph idx="1"/>
          </p:nvPr>
        </p:nvSpPr>
        <p:spPr>
          <a:xfrm>
            <a:off x="457200" y="1265239"/>
            <a:ext cx="1066800" cy="715962"/>
          </a:xfrm>
        </p:spPr>
        <p:txBody>
          <a:bodyPr/>
          <a:lstStyle/>
          <a:p>
            <a:pPr>
              <a:buNone/>
            </a:pPr>
            <a:r>
              <a:rPr lang="en-US" dirty="0" smtClean="0"/>
              <a:t>DNA</a:t>
            </a:r>
            <a:endParaRPr lang="en-US" dirty="0"/>
          </a:p>
        </p:txBody>
      </p:sp>
      <p:pic>
        <p:nvPicPr>
          <p:cNvPr id="5" name="Picture 4"/>
          <p:cNvPicPr>
            <a:picLocks noChangeAspect="1"/>
          </p:cNvPicPr>
          <p:nvPr/>
        </p:nvPicPr>
        <p:blipFill>
          <a:blip r:embed="rId3"/>
          <a:stretch>
            <a:fillRect/>
          </a:stretch>
        </p:blipFill>
        <p:spPr>
          <a:xfrm>
            <a:off x="-10215536" y="-8330188"/>
            <a:ext cx="2925172" cy="2093976"/>
          </a:xfrm>
          <a:prstGeom prst="rect">
            <a:avLst/>
          </a:prstGeom>
        </p:spPr>
      </p:pic>
      <p:sp>
        <p:nvSpPr>
          <p:cNvPr id="20" name="Content Placeholder 2"/>
          <p:cNvSpPr txBox="1">
            <a:spLocks/>
          </p:cNvSpPr>
          <p:nvPr/>
        </p:nvSpPr>
        <p:spPr>
          <a:xfrm>
            <a:off x="1447800" y="23622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mRNA</a:t>
            </a:r>
          </a:p>
        </p:txBody>
      </p:sp>
      <p:sp>
        <p:nvSpPr>
          <p:cNvPr id="21" name="Content Placeholder 2"/>
          <p:cNvSpPr txBox="1">
            <a:spLocks/>
          </p:cNvSpPr>
          <p:nvPr/>
        </p:nvSpPr>
        <p:spPr>
          <a:xfrm>
            <a:off x="457200" y="5486400"/>
            <a:ext cx="1600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Protein</a:t>
            </a:r>
          </a:p>
        </p:txBody>
      </p:sp>
      <p:sp>
        <p:nvSpPr>
          <p:cNvPr id="23" name="Oval 22"/>
          <p:cNvSpPr/>
          <p:nvPr/>
        </p:nvSpPr>
        <p:spPr>
          <a:xfrm>
            <a:off x="-1981200" y="-2057400"/>
            <a:ext cx="5867400" cy="57912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1143000" y="1981201"/>
            <a:ext cx="533400" cy="5333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0300" y="2811462"/>
            <a:ext cx="1028700" cy="9223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3276600" y="3733800"/>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sngStrike" kern="1200" cap="none" spc="0" normalizeH="0" baseline="0" noProof="0" dirty="0" smtClean="0">
                <a:ln>
                  <a:noFill/>
                </a:ln>
                <a:solidFill>
                  <a:srgbClr val="FF0000"/>
                </a:solidFill>
                <a:effectLst/>
                <a:uLnTx/>
                <a:uFillTx/>
                <a:latin typeface="+mn-lt"/>
                <a:ea typeface="+mn-ea"/>
                <a:cs typeface="+mn-cs"/>
              </a:rPr>
              <a:t>mRNA</a:t>
            </a:r>
          </a:p>
        </p:txBody>
      </p:sp>
      <p:sp>
        <p:nvSpPr>
          <p:cNvPr id="12" name="Oval 11"/>
          <p:cNvSpPr/>
          <p:nvPr/>
        </p:nvSpPr>
        <p:spPr>
          <a:xfrm>
            <a:off x="-4343400" y="-1455738"/>
            <a:ext cx="10363200" cy="8534400"/>
          </a:xfrm>
          <a:prstGeom prst="ellipse">
            <a:avLst/>
          </a:prstGeom>
          <a:noFill/>
          <a:ln w="1714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7239000" y="1798638"/>
            <a:ext cx="1219200" cy="715962"/>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ds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14" name="Straight Arrow Connector 13"/>
          <p:cNvCxnSpPr/>
          <p:nvPr/>
        </p:nvCxnSpPr>
        <p:spPr>
          <a:xfrm rot="10800000" flipV="1">
            <a:off x="5181600" y="2163762"/>
            <a:ext cx="2057400" cy="1112838"/>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3962400" y="3276600"/>
            <a:ext cx="1219200" cy="71596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3200" dirty="0" err="1" smtClean="0"/>
              <a:t>si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cxnSp>
        <p:nvCxnSpPr>
          <p:cNvPr id="27" name="Straight Arrow Connector 26"/>
          <p:cNvCxnSpPr/>
          <p:nvPr/>
        </p:nvCxnSpPr>
        <p:spPr>
          <a:xfrm rot="5400000">
            <a:off x="3558380" y="4937920"/>
            <a:ext cx="655638" cy="228599"/>
          </a:xfrm>
          <a:prstGeom prst="straightConnector1">
            <a:avLst/>
          </a:prstGeom>
          <a:ln w="603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2667000" y="5380038"/>
            <a:ext cx="1600200" cy="822323"/>
          </a:xfrm>
          <a:prstGeom prst="rect">
            <a:avLst/>
          </a:prstGeom>
        </p:spPr>
        <p:txBody>
          <a:bodyPr vert="horz" lIns="91440" tIns="45720" rIns="91440" bIns="45720" rtlCol="0">
            <a:normAutofit fontScale="850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Degraded</a:t>
            </a:r>
            <a:r>
              <a:rPr kumimoji="0" lang="en-US" sz="3200" b="0" i="0" u="none" strike="noStrike" kern="1200" cap="none" spc="0" normalizeH="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RNA</a:t>
            </a:r>
          </a:p>
        </p:txBody>
      </p:sp>
      <p:sp>
        <p:nvSpPr>
          <p:cNvPr id="35" name="TextBox 34"/>
          <p:cNvSpPr txBox="1"/>
          <p:nvPr/>
        </p:nvSpPr>
        <p:spPr>
          <a:xfrm>
            <a:off x="2667000" y="533400"/>
            <a:ext cx="931941" cy="369332"/>
          </a:xfrm>
          <a:prstGeom prst="rect">
            <a:avLst/>
          </a:prstGeom>
          <a:noFill/>
        </p:spPr>
        <p:txBody>
          <a:bodyPr wrap="none" rtlCol="0">
            <a:spAutoFit/>
          </a:bodyPr>
          <a:lstStyle/>
          <a:p>
            <a:r>
              <a:rPr lang="en-US" dirty="0" smtClean="0"/>
              <a:t>Nucleus</a:t>
            </a:r>
            <a:endParaRPr lang="en-US" dirty="0"/>
          </a:p>
        </p:txBody>
      </p:sp>
      <p:sp>
        <p:nvSpPr>
          <p:cNvPr id="36" name="TextBox 35"/>
          <p:cNvSpPr txBox="1"/>
          <p:nvPr/>
        </p:nvSpPr>
        <p:spPr>
          <a:xfrm>
            <a:off x="4195852" y="533400"/>
            <a:ext cx="528548" cy="369332"/>
          </a:xfrm>
          <a:prstGeom prst="rect">
            <a:avLst/>
          </a:prstGeom>
          <a:noFill/>
        </p:spPr>
        <p:txBody>
          <a:bodyPr wrap="none" rtlCol="0">
            <a:spAutoFit/>
          </a:bodyPr>
          <a:lstStyle/>
          <a:p>
            <a:r>
              <a:rPr lang="en-US" dirty="0" smtClean="0"/>
              <a:t>Cell</a:t>
            </a:r>
            <a:endParaRPr lang="en-US" dirty="0"/>
          </a:p>
        </p:txBody>
      </p:sp>
      <p:cxnSp>
        <p:nvCxnSpPr>
          <p:cNvPr id="32" name="Straight Connector 31"/>
          <p:cNvCxnSpPr/>
          <p:nvPr/>
        </p:nvCxnSpPr>
        <p:spPr>
          <a:xfrm>
            <a:off x="476250" y="5380038"/>
            <a:ext cx="1200150" cy="8223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476251" y="5486402"/>
            <a:ext cx="1238252" cy="715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763"/>
            <a:ext cx="4578750" cy="6862763"/>
          </a:xfrm>
          <a:prstGeom prst="rect">
            <a:avLst/>
          </a:prstGeom>
        </p:spPr>
      </p:pic>
      <p:pic>
        <p:nvPicPr>
          <p:cNvPr id="7" name="Picture 6"/>
          <p:cNvPicPr>
            <a:picLocks noChangeAspect="1"/>
          </p:cNvPicPr>
          <p:nvPr/>
        </p:nvPicPr>
        <p:blipFill>
          <a:blip r:embed="rId4"/>
          <a:stretch>
            <a:fillRect/>
          </a:stretch>
        </p:blipFill>
        <p:spPr>
          <a:xfrm>
            <a:off x="4419600" y="-381000"/>
            <a:ext cx="5715000" cy="7239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600" y="228600"/>
            <a:ext cx="6643687" cy="61722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600" y="228600"/>
            <a:ext cx="6643687" cy="6172200"/>
          </a:xfrm>
          <a:prstGeom prst="rect">
            <a:avLst/>
          </a:prstGeom>
        </p:spPr>
      </p:pic>
      <p:sp>
        <p:nvSpPr>
          <p:cNvPr id="5" name="TextBox 4"/>
          <p:cNvSpPr txBox="1"/>
          <p:nvPr/>
        </p:nvSpPr>
        <p:spPr>
          <a:xfrm>
            <a:off x="6428058" y="952925"/>
            <a:ext cx="2412458" cy="507831"/>
          </a:xfrm>
          <a:prstGeom prst="rect">
            <a:avLst/>
          </a:prstGeom>
          <a:noFill/>
        </p:spPr>
        <p:txBody>
          <a:bodyPr wrap="none" rtlCol="0">
            <a:spAutoFit/>
          </a:bodyPr>
          <a:lstStyle/>
          <a:p>
            <a:r>
              <a:rPr lang="en-US" sz="2700" dirty="0" err="1" smtClean="0"/>
              <a:t>dsRNA</a:t>
            </a:r>
            <a:r>
              <a:rPr lang="en-US" sz="2700" dirty="0" smtClean="0"/>
              <a:t> injection</a:t>
            </a:r>
            <a:endParaRPr lang="en-US" sz="2700" dirty="0"/>
          </a:p>
        </p:txBody>
      </p:sp>
      <p:cxnSp>
        <p:nvCxnSpPr>
          <p:cNvPr id="6" name="Straight Arrow Connector 5"/>
          <p:cNvCxnSpPr/>
          <p:nvPr/>
        </p:nvCxnSpPr>
        <p:spPr>
          <a:xfrm rot="10800000" flipV="1">
            <a:off x="5486400" y="1527004"/>
            <a:ext cx="1441178" cy="451190"/>
          </a:xfrm>
          <a:prstGeom prst="straightConnector1">
            <a:avLst/>
          </a:prstGeom>
          <a:ln w="698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600" y="228600"/>
            <a:ext cx="6643687" cy="6172200"/>
          </a:xfrm>
          <a:prstGeom prst="rect">
            <a:avLst/>
          </a:prstGeom>
        </p:spPr>
      </p:pic>
      <p:sp>
        <p:nvSpPr>
          <p:cNvPr id="5" name="TextBox 4"/>
          <p:cNvSpPr txBox="1"/>
          <p:nvPr/>
        </p:nvSpPr>
        <p:spPr>
          <a:xfrm>
            <a:off x="6428058" y="952925"/>
            <a:ext cx="2412458" cy="507831"/>
          </a:xfrm>
          <a:prstGeom prst="rect">
            <a:avLst/>
          </a:prstGeom>
          <a:noFill/>
        </p:spPr>
        <p:txBody>
          <a:bodyPr wrap="none" rtlCol="0">
            <a:spAutoFit/>
          </a:bodyPr>
          <a:lstStyle/>
          <a:p>
            <a:r>
              <a:rPr lang="en-US" sz="2700" dirty="0" err="1" smtClean="0"/>
              <a:t>dsRNA</a:t>
            </a:r>
            <a:r>
              <a:rPr lang="en-US" sz="2700" dirty="0" smtClean="0"/>
              <a:t> injection</a:t>
            </a:r>
            <a:endParaRPr lang="en-US" sz="2700" dirty="0"/>
          </a:p>
        </p:txBody>
      </p:sp>
      <p:cxnSp>
        <p:nvCxnSpPr>
          <p:cNvPr id="6" name="Straight Arrow Connector 5"/>
          <p:cNvCxnSpPr/>
          <p:nvPr/>
        </p:nvCxnSpPr>
        <p:spPr>
          <a:xfrm rot="10800000" flipV="1">
            <a:off x="5486400" y="1527004"/>
            <a:ext cx="1441178" cy="451190"/>
          </a:xfrm>
          <a:prstGeom prst="straightConnector1">
            <a:avLst/>
          </a:prstGeom>
          <a:ln w="698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4000" y="3429000"/>
            <a:ext cx="755135" cy="1569660"/>
          </a:xfrm>
          <a:prstGeom prst="rect">
            <a:avLst/>
          </a:prstGeom>
          <a:noFill/>
        </p:spPr>
        <p:txBody>
          <a:bodyPr wrap="none" rtlCol="0">
            <a:spAutoFit/>
          </a:bodyPr>
          <a:lstStyle/>
          <a:p>
            <a:r>
              <a:rPr lang="en-US" sz="9600" dirty="0" smtClean="0">
                <a:solidFill>
                  <a:srgbClr val="FF0000"/>
                </a:solidFill>
              </a:rPr>
              <a:t>?</a:t>
            </a:r>
            <a:endParaRPr lang="en-US" sz="9600" dirty="0">
              <a:solidFill>
                <a:srgbClr val="FF0000"/>
              </a:solidFill>
            </a:endParaRPr>
          </a:p>
        </p:txBody>
      </p:sp>
      <p:sp>
        <p:nvSpPr>
          <p:cNvPr id="11" name="TextBox 10"/>
          <p:cNvSpPr txBox="1"/>
          <p:nvPr/>
        </p:nvSpPr>
        <p:spPr>
          <a:xfrm>
            <a:off x="6106854" y="3429000"/>
            <a:ext cx="3054865" cy="923330"/>
          </a:xfrm>
          <a:prstGeom prst="rect">
            <a:avLst/>
          </a:prstGeom>
          <a:noFill/>
        </p:spPr>
        <p:txBody>
          <a:bodyPr wrap="square" rtlCol="0">
            <a:spAutoFit/>
          </a:bodyPr>
          <a:lstStyle/>
          <a:p>
            <a:r>
              <a:rPr lang="en-US" sz="2700" dirty="0" smtClean="0"/>
              <a:t>Measure adult horn characteristics</a:t>
            </a:r>
            <a:endParaRPr lang="en-US" sz="27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0600" y="228600"/>
            <a:ext cx="6643687" cy="6172200"/>
          </a:xfrm>
          <a:prstGeom prst="rect">
            <a:avLst/>
          </a:prstGeom>
        </p:spPr>
      </p:pic>
      <p:cxnSp>
        <p:nvCxnSpPr>
          <p:cNvPr id="6" name="Straight Arrow Connector 5"/>
          <p:cNvCxnSpPr/>
          <p:nvPr/>
        </p:nvCxnSpPr>
        <p:spPr>
          <a:xfrm rot="10800000" flipV="1">
            <a:off x="5486400" y="1527004"/>
            <a:ext cx="1441178" cy="451190"/>
          </a:xfrm>
          <a:prstGeom prst="straightConnector1">
            <a:avLst/>
          </a:prstGeom>
          <a:ln w="698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4000" y="3429000"/>
            <a:ext cx="755135" cy="1569660"/>
          </a:xfrm>
          <a:prstGeom prst="rect">
            <a:avLst/>
          </a:prstGeom>
          <a:noFill/>
        </p:spPr>
        <p:txBody>
          <a:bodyPr wrap="none" rtlCol="0">
            <a:spAutoFit/>
          </a:bodyPr>
          <a:lstStyle/>
          <a:p>
            <a:r>
              <a:rPr lang="en-US" sz="9600" dirty="0" smtClean="0">
                <a:solidFill>
                  <a:srgbClr val="FF0000"/>
                </a:solidFill>
              </a:rPr>
              <a:t>?</a:t>
            </a:r>
            <a:endParaRPr lang="en-US" sz="9600" dirty="0">
              <a:solidFill>
                <a:srgbClr val="FF0000"/>
              </a:solidFill>
            </a:endParaRPr>
          </a:p>
        </p:txBody>
      </p:sp>
      <p:sp>
        <p:nvSpPr>
          <p:cNvPr id="11" name="TextBox 10"/>
          <p:cNvSpPr txBox="1"/>
          <p:nvPr/>
        </p:nvSpPr>
        <p:spPr>
          <a:xfrm>
            <a:off x="6106854" y="3429000"/>
            <a:ext cx="3054865" cy="923330"/>
          </a:xfrm>
          <a:prstGeom prst="rect">
            <a:avLst/>
          </a:prstGeom>
          <a:noFill/>
        </p:spPr>
        <p:txBody>
          <a:bodyPr wrap="square" rtlCol="0">
            <a:spAutoFit/>
          </a:bodyPr>
          <a:lstStyle/>
          <a:p>
            <a:r>
              <a:rPr lang="en-US" sz="2700" dirty="0" smtClean="0"/>
              <a:t>Measure adult horn characteristics</a:t>
            </a:r>
            <a:endParaRPr lang="en-US" sz="2700" dirty="0"/>
          </a:p>
        </p:txBody>
      </p:sp>
      <p:grpSp>
        <p:nvGrpSpPr>
          <p:cNvPr id="7" name="Group 10"/>
          <p:cNvGrpSpPr/>
          <p:nvPr/>
        </p:nvGrpSpPr>
        <p:grpSpPr>
          <a:xfrm>
            <a:off x="6927578" y="533400"/>
            <a:ext cx="2057400" cy="2578100"/>
            <a:chOff x="6819900" y="609600"/>
            <a:chExt cx="2057400" cy="2578100"/>
          </a:xfrm>
        </p:grpSpPr>
        <p:pic>
          <p:nvPicPr>
            <p:cNvPr id="8" name="Picture 7" descr="Screen Shot 2013-10-29 at 23.15.49.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819900" y="609600"/>
              <a:ext cx="2057400" cy="2578100"/>
            </a:xfrm>
            <a:prstGeom prst="rect">
              <a:avLst/>
            </a:prstGeom>
          </p:spPr>
        </p:pic>
        <p:sp>
          <p:nvSpPr>
            <p:cNvPr id="9" name="Multiply 8"/>
            <p:cNvSpPr/>
            <p:nvPr/>
          </p:nvSpPr>
          <p:spPr>
            <a:xfrm>
              <a:off x="7747000" y="1511300"/>
              <a:ext cx="800100" cy="762000"/>
            </a:xfrm>
            <a:prstGeom prst="mathMultiply">
              <a:avLst>
                <a:gd name="adj1" fmla="val 1379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070000" y="254000"/>
            <a:ext cx="1004001" cy="584776"/>
          </a:xfrm>
          <a:prstGeom prst="rect">
            <a:avLst/>
          </a:prstGeom>
          <a:noFill/>
        </p:spPr>
        <p:txBody>
          <a:bodyPr wrap="none" rtlCol="0">
            <a:spAutoFit/>
          </a:bodyPr>
          <a:lstStyle/>
          <a:p>
            <a:r>
              <a:rPr lang="en-US" sz="3200" dirty="0" smtClean="0"/>
              <a:t>RNAi</a:t>
            </a:r>
            <a:endParaRPr lang="en-US" sz="3200" dirty="0"/>
          </a:p>
        </p:txBody>
      </p:sp>
      <p:pic>
        <p:nvPicPr>
          <p:cNvPr id="5" name="Picture 4" descr="Screen Shot 2013-10-29 at 23.15.4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819900" y="609600"/>
            <a:ext cx="2057400" cy="2578100"/>
          </a:xfrm>
          <a:prstGeom prst="rect">
            <a:avLst/>
          </a:prstGeom>
        </p:spPr>
      </p:pic>
      <p:sp>
        <p:nvSpPr>
          <p:cNvPr id="3" name="Multiply 2"/>
          <p:cNvSpPr/>
          <p:nvPr/>
        </p:nvSpPr>
        <p:spPr>
          <a:xfrm>
            <a:off x="7747000" y="1511300"/>
            <a:ext cx="800100" cy="762000"/>
          </a:xfrm>
          <a:prstGeom prst="mathMultiply">
            <a:avLst>
              <a:gd name="adj1" fmla="val 1379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13880" t="12055" r="67800" b="66617"/>
          <a:stretch/>
        </p:blipFill>
        <p:spPr>
          <a:xfrm>
            <a:off x="1177886" y="1143000"/>
            <a:ext cx="1882816" cy="3098800"/>
          </a:xfrm>
          <a:prstGeom prst="rect">
            <a:avLst/>
          </a:prstGeom>
        </p:spPr>
      </p:pic>
      <p:pic>
        <p:nvPicPr>
          <p:cNvPr id="7" name="Picture 6"/>
          <p:cNvPicPr>
            <a:picLocks noChangeAspect="1"/>
          </p:cNvPicPr>
          <p:nvPr/>
        </p:nvPicPr>
        <p:blipFill rotWithShape="1">
          <a:blip r:embed="rId4"/>
          <a:srcRect l="14050" t="33383" r="67800" b="45499"/>
          <a:stretch/>
        </p:blipFill>
        <p:spPr>
          <a:xfrm>
            <a:off x="4132035" y="1143000"/>
            <a:ext cx="1883931" cy="3098800"/>
          </a:xfrm>
          <a:prstGeom prst="rect">
            <a:avLst/>
          </a:prstGeom>
        </p:spPr>
      </p:pic>
      <p:sp>
        <p:nvSpPr>
          <p:cNvPr id="4" name="Rectangle 3"/>
          <p:cNvSpPr/>
          <p:nvPr/>
        </p:nvSpPr>
        <p:spPr>
          <a:xfrm>
            <a:off x="1241386" y="1892300"/>
            <a:ext cx="282614"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200486" y="1930400"/>
            <a:ext cx="282614"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1524000" y="4241800"/>
            <a:ext cx="960870" cy="400110"/>
          </a:xfrm>
          <a:prstGeom prst="rect">
            <a:avLst/>
          </a:prstGeom>
          <a:noFill/>
        </p:spPr>
        <p:txBody>
          <a:bodyPr wrap="none" rtlCol="0">
            <a:spAutoFit/>
          </a:bodyPr>
          <a:lstStyle/>
          <a:p>
            <a:r>
              <a:rPr lang="en-US" sz="2000" dirty="0" smtClean="0"/>
              <a:t>Control</a:t>
            </a:r>
            <a:endParaRPr lang="en-US" sz="2000" dirty="0"/>
          </a:p>
        </p:txBody>
      </p:sp>
      <p:sp>
        <p:nvSpPr>
          <p:cNvPr id="10" name="TextBox 9"/>
          <p:cNvSpPr txBox="1"/>
          <p:nvPr/>
        </p:nvSpPr>
        <p:spPr>
          <a:xfrm>
            <a:off x="4200486" y="4241800"/>
            <a:ext cx="1734569" cy="400110"/>
          </a:xfrm>
          <a:prstGeom prst="rect">
            <a:avLst/>
          </a:prstGeom>
          <a:noFill/>
        </p:spPr>
        <p:txBody>
          <a:bodyPr wrap="none" rtlCol="0">
            <a:spAutoFit/>
          </a:bodyPr>
          <a:lstStyle/>
          <a:p>
            <a:r>
              <a:rPr lang="en-US" sz="2000" dirty="0" smtClean="0"/>
              <a:t>Dll Knockdown</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090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070000" y="254000"/>
            <a:ext cx="1004001" cy="584776"/>
          </a:xfrm>
          <a:prstGeom prst="rect">
            <a:avLst/>
          </a:prstGeom>
          <a:noFill/>
        </p:spPr>
        <p:txBody>
          <a:bodyPr wrap="none" rtlCol="0">
            <a:spAutoFit/>
          </a:bodyPr>
          <a:lstStyle/>
          <a:p>
            <a:r>
              <a:rPr lang="en-US" sz="3200" dirty="0" smtClean="0"/>
              <a:t>RNAi</a:t>
            </a:r>
            <a:endParaRPr lang="en-US" sz="3200" dirty="0"/>
          </a:p>
        </p:txBody>
      </p:sp>
      <p:pic>
        <p:nvPicPr>
          <p:cNvPr id="5" name="Picture 4" descr="Screen Shot 2013-10-29 at 23.15.4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819900" y="609600"/>
            <a:ext cx="2057400" cy="2578100"/>
          </a:xfrm>
          <a:prstGeom prst="rect">
            <a:avLst/>
          </a:prstGeom>
        </p:spPr>
      </p:pic>
      <p:sp>
        <p:nvSpPr>
          <p:cNvPr id="3" name="Multiply 2"/>
          <p:cNvSpPr/>
          <p:nvPr/>
        </p:nvSpPr>
        <p:spPr>
          <a:xfrm>
            <a:off x="7747000" y="1511300"/>
            <a:ext cx="800100" cy="762000"/>
          </a:xfrm>
          <a:prstGeom prst="mathMultiply">
            <a:avLst>
              <a:gd name="adj1" fmla="val 1379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l="13880" t="12055" r="67800" b="66617"/>
          <a:stretch/>
        </p:blipFill>
        <p:spPr>
          <a:xfrm>
            <a:off x="1177886" y="1143000"/>
            <a:ext cx="1882816" cy="3098800"/>
          </a:xfrm>
          <a:prstGeom prst="rect">
            <a:avLst/>
          </a:prstGeom>
        </p:spPr>
      </p:pic>
      <p:pic>
        <p:nvPicPr>
          <p:cNvPr id="7" name="Picture 6"/>
          <p:cNvPicPr>
            <a:picLocks noChangeAspect="1"/>
          </p:cNvPicPr>
          <p:nvPr/>
        </p:nvPicPr>
        <p:blipFill rotWithShape="1">
          <a:blip r:embed="rId4"/>
          <a:srcRect l="14050" t="33383" r="67800" b="45499"/>
          <a:stretch/>
        </p:blipFill>
        <p:spPr>
          <a:xfrm>
            <a:off x="4132035" y="1143000"/>
            <a:ext cx="1883931" cy="3098800"/>
          </a:xfrm>
          <a:prstGeom prst="rect">
            <a:avLst/>
          </a:prstGeom>
        </p:spPr>
      </p:pic>
      <p:sp>
        <p:nvSpPr>
          <p:cNvPr id="4" name="Rectangle 3"/>
          <p:cNvSpPr/>
          <p:nvPr/>
        </p:nvSpPr>
        <p:spPr>
          <a:xfrm>
            <a:off x="1241386" y="1892300"/>
            <a:ext cx="282614"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4200486" y="1930400"/>
            <a:ext cx="282614" cy="304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1524000" y="4241800"/>
            <a:ext cx="960870" cy="400110"/>
          </a:xfrm>
          <a:prstGeom prst="rect">
            <a:avLst/>
          </a:prstGeom>
          <a:noFill/>
        </p:spPr>
        <p:txBody>
          <a:bodyPr wrap="none" rtlCol="0">
            <a:spAutoFit/>
          </a:bodyPr>
          <a:lstStyle/>
          <a:p>
            <a:r>
              <a:rPr lang="en-US" sz="2000" dirty="0" smtClean="0"/>
              <a:t>Control</a:t>
            </a:r>
            <a:endParaRPr lang="en-US" sz="2000" dirty="0"/>
          </a:p>
        </p:txBody>
      </p:sp>
      <p:sp>
        <p:nvSpPr>
          <p:cNvPr id="10" name="TextBox 9"/>
          <p:cNvSpPr txBox="1"/>
          <p:nvPr/>
        </p:nvSpPr>
        <p:spPr>
          <a:xfrm>
            <a:off x="4200486" y="4241800"/>
            <a:ext cx="1734569" cy="400110"/>
          </a:xfrm>
          <a:prstGeom prst="rect">
            <a:avLst/>
          </a:prstGeom>
          <a:noFill/>
        </p:spPr>
        <p:txBody>
          <a:bodyPr wrap="none" rtlCol="0">
            <a:spAutoFit/>
          </a:bodyPr>
          <a:lstStyle/>
          <a:p>
            <a:r>
              <a:rPr lang="en-US" sz="2000" dirty="0" smtClean="0"/>
              <a:t>Dll Knockdown</a:t>
            </a:r>
            <a:endParaRPr lang="en-US" sz="2000" dirty="0"/>
          </a:p>
        </p:txBody>
      </p:sp>
      <p:pic>
        <p:nvPicPr>
          <p:cNvPr id="11" name="Picture 10"/>
          <p:cNvPicPr>
            <a:picLocks noChangeAspect="1"/>
          </p:cNvPicPr>
          <p:nvPr/>
        </p:nvPicPr>
        <p:blipFill>
          <a:blip r:embed="rId5"/>
          <a:stretch>
            <a:fillRect/>
          </a:stretch>
        </p:blipFill>
        <p:spPr>
          <a:xfrm>
            <a:off x="930236" y="4641910"/>
            <a:ext cx="6540500" cy="18542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090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genes from APP</a:t>
            </a:r>
            <a:endParaRPr lang="en-US" dirty="0"/>
          </a:p>
        </p:txBody>
      </p:sp>
      <p:pic>
        <p:nvPicPr>
          <p:cNvPr id="4" name="Picture 3" descr="Screen Shot 2013-10-29 at 23.15.49.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 y="2590800"/>
            <a:ext cx="2057400" cy="2578100"/>
          </a:xfrm>
          <a:prstGeom prst="rect">
            <a:avLst/>
          </a:prstGeom>
        </p:spPr>
      </p:pic>
      <p:sp>
        <p:nvSpPr>
          <p:cNvPr id="5" name="TextBox 4"/>
          <p:cNvSpPr txBox="1"/>
          <p:nvPr/>
        </p:nvSpPr>
        <p:spPr>
          <a:xfrm>
            <a:off x="2514600" y="3098631"/>
            <a:ext cx="6858000" cy="1431161"/>
          </a:xfrm>
          <a:prstGeom prst="rect">
            <a:avLst/>
          </a:prstGeom>
          <a:noFill/>
        </p:spPr>
        <p:txBody>
          <a:bodyPr wrap="square" rtlCol="0">
            <a:spAutoFit/>
          </a:bodyPr>
          <a:lstStyle/>
          <a:p>
            <a:r>
              <a:rPr lang="en-US" sz="2900" dirty="0" smtClean="0"/>
              <a:t>1) Empty spiracles (</a:t>
            </a:r>
            <a:r>
              <a:rPr lang="en-US" sz="2900" dirty="0" err="1" smtClean="0"/>
              <a:t>ems</a:t>
            </a:r>
            <a:r>
              <a:rPr lang="en-US" sz="2900" dirty="0" smtClean="0"/>
              <a:t>)</a:t>
            </a:r>
          </a:p>
          <a:p>
            <a:r>
              <a:rPr lang="en-US" sz="2900" dirty="0" smtClean="0"/>
              <a:t>2) Insulin gene enhancer protein isl-1-like</a:t>
            </a:r>
          </a:p>
          <a:p>
            <a:r>
              <a:rPr lang="en-US" sz="2900" dirty="0" smtClean="0"/>
              <a:t>3) </a:t>
            </a:r>
            <a:r>
              <a:rPr lang="en-US" sz="2900" dirty="0" err="1" smtClean="0"/>
              <a:t>Homeotic</a:t>
            </a:r>
            <a:r>
              <a:rPr lang="en-US" sz="2900" dirty="0" smtClean="0"/>
              <a:t> protein </a:t>
            </a:r>
            <a:r>
              <a:rPr lang="en-US" sz="2900" dirty="0" err="1" smtClean="0"/>
              <a:t>ultrabithorax</a:t>
            </a:r>
            <a:r>
              <a:rPr lang="en-US" sz="2900" dirty="0" smtClean="0"/>
              <a:t>-like</a:t>
            </a:r>
            <a:endParaRPr lang="en-US" sz="29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1743075"/>
            <a:ext cx="3733800" cy="4525963"/>
          </a:xfrm>
        </p:spPr>
        <p:txBody>
          <a:bodyPr>
            <a:normAutofit lnSpcReduction="10000"/>
          </a:bodyPr>
          <a:lstStyle/>
          <a:p>
            <a:endParaRPr lang="en-US" i="1" dirty="0" smtClean="0"/>
          </a:p>
          <a:p>
            <a:endParaRPr lang="en-US" i="1" dirty="0" smtClean="0"/>
          </a:p>
          <a:p>
            <a:r>
              <a:rPr lang="en-US" dirty="0" smtClean="0"/>
              <a:t>Removal of </a:t>
            </a:r>
            <a:r>
              <a:rPr lang="en-US" i="1" dirty="0" err="1" smtClean="0"/>
              <a:t>d</a:t>
            </a:r>
            <a:r>
              <a:rPr lang="en-US" i="1" dirty="0" err="1" smtClean="0"/>
              <a:t>oublesex</a:t>
            </a:r>
            <a:r>
              <a:rPr lang="en-US" i="1" dirty="0" smtClean="0"/>
              <a:t> </a:t>
            </a:r>
            <a:r>
              <a:rPr lang="en-US" dirty="0" smtClean="0"/>
              <a:t>gene:</a:t>
            </a:r>
          </a:p>
          <a:p>
            <a:pPr lvl="1"/>
            <a:r>
              <a:rPr lang="en-US" dirty="0" smtClean="0"/>
              <a:t>Shortened HH</a:t>
            </a:r>
          </a:p>
          <a:p>
            <a:pPr lvl="1"/>
            <a:r>
              <a:rPr lang="en-US" dirty="0" smtClean="0"/>
              <a:t>Removed TH</a:t>
            </a:r>
          </a:p>
          <a:p>
            <a:pPr lvl="1"/>
            <a:endParaRPr lang="en-US" dirty="0" smtClean="0"/>
          </a:p>
          <a:p>
            <a:pPr lvl="1"/>
            <a:endParaRPr lang="en-US" dirty="0" smtClean="0"/>
          </a:p>
          <a:p>
            <a:pPr lvl="1">
              <a:buNone/>
            </a:pPr>
            <a:r>
              <a:rPr lang="en-US" dirty="0" smtClean="0"/>
              <a:t>Ito et al 2013</a:t>
            </a:r>
            <a:endParaRPr lang="en-US" dirty="0"/>
          </a:p>
        </p:txBody>
      </p:sp>
      <p:pic>
        <p:nvPicPr>
          <p:cNvPr id="4" name="Picture 3"/>
          <p:cNvPicPr>
            <a:picLocks noChangeAspect="1"/>
          </p:cNvPicPr>
          <p:nvPr/>
        </p:nvPicPr>
        <p:blipFill>
          <a:blip r:embed="rId3"/>
          <a:stretch>
            <a:fillRect/>
          </a:stretch>
        </p:blipFill>
        <p:spPr>
          <a:xfrm>
            <a:off x="457200" y="1417638"/>
            <a:ext cx="1917700" cy="4851400"/>
          </a:xfrm>
          <a:prstGeom prst="rect">
            <a:avLst/>
          </a:prstGeom>
        </p:spPr>
      </p:pic>
      <p:pic>
        <p:nvPicPr>
          <p:cNvPr id="5" name="Picture 4"/>
          <p:cNvPicPr>
            <a:picLocks noChangeAspect="1"/>
          </p:cNvPicPr>
          <p:nvPr/>
        </p:nvPicPr>
        <p:blipFill>
          <a:blip r:embed="rId4"/>
          <a:stretch>
            <a:fillRect/>
          </a:stretch>
        </p:blipFill>
        <p:spPr>
          <a:xfrm>
            <a:off x="6819900" y="1417638"/>
            <a:ext cx="1866900" cy="4851400"/>
          </a:xfrm>
          <a:prstGeom prst="rect">
            <a:avLst/>
          </a:prstGeom>
        </p:spPr>
      </p:pic>
      <p:sp>
        <p:nvSpPr>
          <p:cNvPr id="6" name="TextBox 5"/>
          <p:cNvSpPr txBox="1"/>
          <p:nvPr/>
        </p:nvSpPr>
        <p:spPr>
          <a:xfrm>
            <a:off x="457200" y="990600"/>
            <a:ext cx="1917700" cy="369332"/>
          </a:xfrm>
          <a:prstGeom prst="rect">
            <a:avLst/>
          </a:prstGeom>
          <a:noFill/>
        </p:spPr>
        <p:txBody>
          <a:bodyPr wrap="square" rtlCol="0">
            <a:spAutoFit/>
          </a:bodyPr>
          <a:lstStyle/>
          <a:p>
            <a:r>
              <a:rPr lang="en-US" dirty="0" smtClean="0"/>
              <a:t>Control</a:t>
            </a:r>
            <a:endParaRPr lang="en-US" dirty="0"/>
          </a:p>
        </p:txBody>
      </p:sp>
      <p:sp>
        <p:nvSpPr>
          <p:cNvPr id="7" name="TextBox 6"/>
          <p:cNvSpPr txBox="1"/>
          <p:nvPr/>
        </p:nvSpPr>
        <p:spPr>
          <a:xfrm>
            <a:off x="6819900" y="958334"/>
            <a:ext cx="1917700" cy="369332"/>
          </a:xfrm>
          <a:prstGeom prst="rect">
            <a:avLst/>
          </a:prstGeom>
          <a:noFill/>
        </p:spPr>
        <p:txBody>
          <a:bodyPr wrap="square" rtlCol="0">
            <a:spAutoFit/>
          </a:bodyPr>
          <a:lstStyle/>
          <a:p>
            <a:r>
              <a:rPr lang="en-US" i="1" dirty="0" err="1" smtClean="0"/>
              <a:t>Dsx</a:t>
            </a:r>
            <a:r>
              <a:rPr lang="en-US" i="1" dirty="0" smtClean="0"/>
              <a:t> </a:t>
            </a:r>
            <a:r>
              <a:rPr lang="en-US" dirty="0" smtClean="0"/>
              <a:t>knockdown</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results!</a:t>
            </a:r>
            <a:endParaRPr lang="en-US" dirty="0"/>
          </a:p>
        </p:txBody>
      </p:sp>
      <p:sp>
        <p:nvSpPr>
          <p:cNvPr id="3" name="Content Placeholder 2"/>
          <p:cNvSpPr>
            <a:spLocks noGrp="1"/>
          </p:cNvSpPr>
          <p:nvPr>
            <p:ph idx="1"/>
          </p:nvPr>
        </p:nvSpPr>
        <p:spPr>
          <a:xfrm>
            <a:off x="2514600" y="1743075"/>
            <a:ext cx="3733800" cy="4525963"/>
          </a:xfrm>
        </p:spPr>
        <p:txBody>
          <a:bodyPr>
            <a:normAutofit lnSpcReduction="10000"/>
          </a:bodyPr>
          <a:lstStyle/>
          <a:p>
            <a:endParaRPr lang="en-US" i="1" dirty="0" smtClean="0"/>
          </a:p>
          <a:p>
            <a:endParaRPr lang="en-US" i="1" dirty="0" smtClean="0"/>
          </a:p>
          <a:p>
            <a:r>
              <a:rPr lang="en-US" dirty="0" smtClean="0"/>
              <a:t>Removal of </a:t>
            </a:r>
            <a:r>
              <a:rPr lang="en-US" i="1" dirty="0" err="1" smtClean="0"/>
              <a:t>d</a:t>
            </a:r>
            <a:r>
              <a:rPr lang="en-US" i="1" dirty="0" err="1" smtClean="0"/>
              <a:t>oublesex</a:t>
            </a:r>
            <a:r>
              <a:rPr lang="en-US" i="1" dirty="0" smtClean="0"/>
              <a:t> </a:t>
            </a:r>
            <a:r>
              <a:rPr lang="en-US" dirty="0" smtClean="0"/>
              <a:t>gene:</a:t>
            </a:r>
          </a:p>
          <a:p>
            <a:pPr lvl="1"/>
            <a:r>
              <a:rPr lang="en-US" dirty="0" smtClean="0"/>
              <a:t>Shortened HH</a:t>
            </a:r>
          </a:p>
          <a:p>
            <a:pPr lvl="1"/>
            <a:r>
              <a:rPr lang="en-US" dirty="0" smtClean="0"/>
              <a:t>Removed TH</a:t>
            </a:r>
          </a:p>
          <a:p>
            <a:pPr lvl="1"/>
            <a:endParaRPr lang="en-US" dirty="0" smtClean="0"/>
          </a:p>
          <a:p>
            <a:pPr lvl="1"/>
            <a:endParaRPr lang="en-US" dirty="0" smtClean="0"/>
          </a:p>
          <a:p>
            <a:pPr lvl="1">
              <a:buNone/>
            </a:pPr>
            <a:r>
              <a:rPr lang="en-US" dirty="0" smtClean="0"/>
              <a:t>Ito et al 2013</a:t>
            </a:r>
            <a:endParaRPr lang="en-US" dirty="0"/>
          </a:p>
        </p:txBody>
      </p:sp>
      <p:pic>
        <p:nvPicPr>
          <p:cNvPr id="4" name="Picture 3"/>
          <p:cNvPicPr>
            <a:picLocks noChangeAspect="1"/>
          </p:cNvPicPr>
          <p:nvPr/>
        </p:nvPicPr>
        <p:blipFill>
          <a:blip r:embed="rId3"/>
          <a:stretch>
            <a:fillRect/>
          </a:stretch>
        </p:blipFill>
        <p:spPr>
          <a:xfrm>
            <a:off x="457200" y="1417638"/>
            <a:ext cx="1917700" cy="4851400"/>
          </a:xfrm>
          <a:prstGeom prst="rect">
            <a:avLst/>
          </a:prstGeom>
        </p:spPr>
      </p:pic>
      <p:pic>
        <p:nvPicPr>
          <p:cNvPr id="5" name="Picture 4"/>
          <p:cNvPicPr>
            <a:picLocks noChangeAspect="1"/>
          </p:cNvPicPr>
          <p:nvPr/>
        </p:nvPicPr>
        <p:blipFill>
          <a:blip r:embed="rId4"/>
          <a:stretch>
            <a:fillRect/>
          </a:stretch>
        </p:blipFill>
        <p:spPr>
          <a:xfrm>
            <a:off x="6819900" y="1417638"/>
            <a:ext cx="1866900" cy="4851400"/>
          </a:xfrm>
          <a:prstGeom prst="rect">
            <a:avLst/>
          </a:prstGeom>
        </p:spPr>
      </p:pic>
      <p:sp>
        <p:nvSpPr>
          <p:cNvPr id="6" name="TextBox 5"/>
          <p:cNvSpPr txBox="1"/>
          <p:nvPr/>
        </p:nvSpPr>
        <p:spPr>
          <a:xfrm>
            <a:off x="457200" y="990600"/>
            <a:ext cx="1917700" cy="369332"/>
          </a:xfrm>
          <a:prstGeom prst="rect">
            <a:avLst/>
          </a:prstGeom>
          <a:noFill/>
        </p:spPr>
        <p:txBody>
          <a:bodyPr wrap="square" rtlCol="0">
            <a:spAutoFit/>
          </a:bodyPr>
          <a:lstStyle/>
          <a:p>
            <a:r>
              <a:rPr lang="en-US" dirty="0" smtClean="0"/>
              <a:t>Control</a:t>
            </a:r>
            <a:endParaRPr lang="en-US" dirty="0"/>
          </a:p>
        </p:txBody>
      </p:sp>
      <p:sp>
        <p:nvSpPr>
          <p:cNvPr id="7" name="TextBox 6"/>
          <p:cNvSpPr txBox="1"/>
          <p:nvPr/>
        </p:nvSpPr>
        <p:spPr>
          <a:xfrm>
            <a:off x="6819900" y="958334"/>
            <a:ext cx="1917700" cy="369332"/>
          </a:xfrm>
          <a:prstGeom prst="rect">
            <a:avLst/>
          </a:prstGeom>
          <a:noFill/>
        </p:spPr>
        <p:txBody>
          <a:bodyPr wrap="square" rtlCol="0">
            <a:spAutoFit/>
          </a:bodyPr>
          <a:lstStyle/>
          <a:p>
            <a:r>
              <a:rPr lang="en-US" i="1" dirty="0" err="1" smtClean="0"/>
              <a:t>Dsx</a:t>
            </a:r>
            <a:r>
              <a:rPr lang="en-US" i="1" dirty="0" smtClean="0"/>
              <a:t> </a:t>
            </a:r>
            <a:r>
              <a:rPr lang="en-US" dirty="0" smtClean="0"/>
              <a:t>knockdown</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smtClean="0"/>
              <a:t>   Came </a:t>
            </a:r>
            <a:r>
              <a:rPr lang="en-US" dirty="0" smtClean="0"/>
              <a:t>up with candidate genes</a:t>
            </a:r>
          </a:p>
          <a:p>
            <a:pPr>
              <a:buFont typeface="Wingdings" charset="2"/>
              <a:buChar char="ü"/>
            </a:pPr>
            <a:endParaRPr lang="en-US" dirty="0" smtClean="0"/>
          </a:p>
          <a:p>
            <a:pPr>
              <a:buFont typeface="Wingdings" charset="2"/>
              <a:buChar char="ü"/>
            </a:pPr>
            <a:r>
              <a:rPr lang="en-US" dirty="0" smtClean="0"/>
              <a:t>   Synthesized </a:t>
            </a:r>
            <a:r>
              <a:rPr lang="en-US" dirty="0" err="1" smtClean="0"/>
              <a:t>dsRNA</a:t>
            </a:r>
            <a:endParaRPr lang="en-US" dirty="0" smtClean="0"/>
          </a:p>
          <a:p>
            <a:pPr>
              <a:buFont typeface="Wingdings" charset="2"/>
              <a:buChar char="ü"/>
            </a:pPr>
            <a:endParaRPr lang="en-US" dirty="0" smtClean="0"/>
          </a:p>
          <a:p>
            <a:pPr>
              <a:buFont typeface="Wingdings" charset="2"/>
              <a:buChar char="ü"/>
            </a:pPr>
            <a:r>
              <a:rPr lang="en-US" dirty="0" smtClean="0"/>
              <a:t>   Injected beetle larvae</a:t>
            </a:r>
          </a:p>
          <a:p>
            <a:pPr>
              <a:buFont typeface="Wingdings" charset="2"/>
              <a:buChar char="ü"/>
            </a:pPr>
            <a:endParaRPr lang="en-US" dirty="0" smtClean="0"/>
          </a:p>
          <a:p>
            <a:pPr>
              <a:buNone/>
            </a:pPr>
            <a:r>
              <a:rPr lang="en-US" dirty="0" smtClean="0"/>
              <a:t>      Measured adult structures…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838200" y="0"/>
            <a:ext cx="10864771" cy="698023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Expecting results soon</a:t>
            </a:r>
            <a:endParaRPr lang="en-US" dirty="0"/>
          </a:p>
        </p:txBody>
      </p:sp>
      <p:pic>
        <p:nvPicPr>
          <p:cNvPr id="4"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100" y="2160588"/>
            <a:ext cx="8839200" cy="4529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round/>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4525963"/>
          </a:xfrm>
        </p:spPr>
        <p:txBody>
          <a:bodyPr>
            <a:normAutofit/>
          </a:bodyPr>
          <a:lstStyle/>
          <a:p>
            <a:pPr>
              <a:buNone/>
            </a:pPr>
            <a:r>
              <a:rPr lang="en-US" dirty="0" smtClean="0"/>
              <a:t>“Evolution does not produce novelties from scratch. It works on what already exists…” 			-- François Jacob (1977)</a:t>
            </a:r>
          </a:p>
          <a:p>
            <a:pPr>
              <a:buNone/>
            </a:pPr>
            <a:endParaRPr lang="en-US" dirty="0" smtClean="0"/>
          </a:p>
          <a:p>
            <a:pPr>
              <a:buNone/>
            </a:pPr>
            <a:endParaRPr lang="en-US" dirty="0"/>
          </a:p>
        </p:txBody>
      </p:sp>
      <p:sp>
        <p:nvSpPr>
          <p:cNvPr id="4" name="TextBox 3"/>
          <p:cNvSpPr txBox="1"/>
          <p:nvPr/>
        </p:nvSpPr>
        <p:spPr>
          <a:xfrm>
            <a:off x="457200" y="6368534"/>
            <a:ext cx="6715400" cy="338554"/>
          </a:xfrm>
          <a:prstGeom prst="rect">
            <a:avLst/>
          </a:prstGeom>
          <a:noFill/>
        </p:spPr>
        <p:txBody>
          <a:bodyPr wrap="none" rtlCol="0">
            <a:spAutoFit/>
          </a:bodyPr>
          <a:lstStyle/>
          <a:p>
            <a:r>
              <a:rPr lang="en-US" sz="1600" b="1" dirty="0" smtClean="0"/>
              <a:t>Jacob, François. 1977. Evolution and Tinkering. </a:t>
            </a:r>
            <a:r>
              <a:rPr lang="en-US" sz="1600" b="1" i="1" dirty="0" smtClean="0"/>
              <a:t>Science 196(4295):1161</a:t>
            </a:r>
            <a:r>
              <a:rPr lang="en-US" sz="1600" b="1" i="1" dirty="0"/>
              <a:t>-1166</a:t>
            </a:r>
            <a:r>
              <a:rPr lang="en-US" sz="1600" b="1" i="1" dirty="0" smtClean="0"/>
              <a:t>.</a:t>
            </a:r>
            <a:endParaRPr lang="en-US" sz="1600" dirty="0"/>
          </a:p>
        </p:txBody>
      </p:sp>
      <p:sp>
        <p:nvSpPr>
          <p:cNvPr id="5" name="Content Placeholder 2"/>
          <p:cNvSpPr txBox="1">
            <a:spLocks/>
          </p:cNvSpPr>
          <p:nvPr/>
        </p:nvSpPr>
        <p:spPr>
          <a:xfrm>
            <a:off x="457200" y="1842571"/>
            <a:ext cx="822960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5"/>
          <p:cNvPicPr>
            <a:picLocks noChangeAspect="1"/>
          </p:cNvPicPr>
          <p:nvPr/>
        </p:nvPicPr>
        <p:blipFill>
          <a:blip r:embed="rId3"/>
          <a:stretch>
            <a:fillRect/>
          </a:stretch>
        </p:blipFill>
        <p:spPr>
          <a:xfrm>
            <a:off x="0" y="2528371"/>
            <a:ext cx="4914900" cy="3276600"/>
          </a:xfrm>
          <a:prstGeom prst="rect">
            <a:avLst/>
          </a:prstGeom>
        </p:spPr>
      </p:pic>
      <p:pic>
        <p:nvPicPr>
          <p:cNvPr id="7" name="Picture 6"/>
          <p:cNvPicPr>
            <a:picLocks noChangeAspect="1"/>
          </p:cNvPicPr>
          <p:nvPr/>
        </p:nvPicPr>
        <p:blipFill>
          <a:blip r:embed="rId4"/>
          <a:stretch>
            <a:fillRect/>
          </a:stretch>
        </p:blipFill>
        <p:spPr>
          <a:xfrm>
            <a:off x="4721595" y="2528371"/>
            <a:ext cx="4422405" cy="3276600"/>
          </a:xfrm>
          <a:prstGeom prst="rect">
            <a:avLst/>
          </a:prstGeom>
        </p:spPr>
      </p:pic>
      <p:sp>
        <p:nvSpPr>
          <p:cNvPr id="8" name="TextBox 7"/>
          <p:cNvSpPr txBox="1"/>
          <p:nvPr/>
        </p:nvSpPr>
        <p:spPr>
          <a:xfrm>
            <a:off x="1447800" y="2066706"/>
            <a:ext cx="1828800" cy="461665"/>
          </a:xfrm>
          <a:prstGeom prst="rect">
            <a:avLst/>
          </a:prstGeom>
          <a:noFill/>
        </p:spPr>
        <p:txBody>
          <a:bodyPr wrap="square" rtlCol="0">
            <a:spAutoFit/>
          </a:bodyPr>
          <a:lstStyle/>
          <a:p>
            <a:r>
              <a:rPr lang="en-US" sz="2400" dirty="0" smtClean="0"/>
              <a:t>Dung Beetle</a:t>
            </a:r>
            <a:endParaRPr lang="en-US" sz="2400" dirty="0"/>
          </a:p>
        </p:txBody>
      </p:sp>
      <p:sp>
        <p:nvSpPr>
          <p:cNvPr id="9" name="TextBox 8"/>
          <p:cNvSpPr txBox="1"/>
          <p:nvPr/>
        </p:nvSpPr>
        <p:spPr>
          <a:xfrm>
            <a:off x="5839100" y="2066706"/>
            <a:ext cx="2667000" cy="461665"/>
          </a:xfrm>
          <a:prstGeom prst="rect">
            <a:avLst/>
          </a:prstGeom>
          <a:noFill/>
        </p:spPr>
        <p:txBody>
          <a:bodyPr wrap="square" rtlCol="0">
            <a:spAutoFit/>
          </a:bodyPr>
          <a:lstStyle/>
          <a:p>
            <a:r>
              <a:rPr lang="en-US" sz="2400" dirty="0" smtClean="0"/>
              <a:t>Rhinoceros Beetle</a:t>
            </a:r>
            <a:endParaRPr lang="en-US" sz="2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0" y="1219201"/>
            <a:ext cx="9144000" cy="4038600"/>
          </a:xfrm>
        </p:spPr>
        <p:txBody>
          <a:bodyPr numCol="2" spcCol="0">
            <a:normAutofit fontScale="92500" lnSpcReduction="20000"/>
          </a:bodyPr>
          <a:lstStyle/>
          <a:p>
            <a:pPr>
              <a:buNone/>
            </a:pPr>
            <a:r>
              <a:rPr lang="en-US" dirty="0" smtClean="0"/>
              <a:t> </a:t>
            </a:r>
            <a:r>
              <a:rPr lang="en-US" dirty="0" err="1" smtClean="0"/>
              <a:t>Emlen</a:t>
            </a:r>
            <a:r>
              <a:rPr lang="en-US" dirty="0" smtClean="0"/>
              <a:t> Lab</a:t>
            </a:r>
          </a:p>
          <a:p>
            <a:pPr lvl="1"/>
            <a:r>
              <a:rPr lang="en-US" b="1" dirty="0" err="1" smtClean="0"/>
              <a:t>Jema</a:t>
            </a:r>
            <a:r>
              <a:rPr lang="en-US" b="1" dirty="0" smtClean="0"/>
              <a:t> </a:t>
            </a:r>
            <a:r>
              <a:rPr lang="en-US" b="1" dirty="0" err="1" smtClean="0"/>
              <a:t>Rushe</a:t>
            </a:r>
            <a:r>
              <a:rPr lang="en-US" b="1" dirty="0" smtClean="0"/>
              <a:t>!!!!</a:t>
            </a:r>
          </a:p>
          <a:p>
            <a:pPr lvl="1"/>
            <a:r>
              <a:rPr lang="en-US" b="1" dirty="0" smtClean="0"/>
              <a:t>Doug </a:t>
            </a:r>
            <a:r>
              <a:rPr lang="en-US" b="1" dirty="0" err="1" smtClean="0"/>
              <a:t>Emlen</a:t>
            </a:r>
            <a:endParaRPr lang="en-US" b="1" dirty="0" smtClean="0"/>
          </a:p>
          <a:p>
            <a:pPr lvl="1"/>
            <a:r>
              <a:rPr lang="en-US" dirty="0" err="1" smtClean="0"/>
              <a:t>Cerisse</a:t>
            </a:r>
            <a:r>
              <a:rPr lang="en-US" dirty="0" smtClean="0"/>
              <a:t> Allen</a:t>
            </a:r>
          </a:p>
          <a:p>
            <a:pPr lvl="1"/>
            <a:r>
              <a:rPr lang="en-US" dirty="0" smtClean="0"/>
              <a:t>Jen Smith</a:t>
            </a:r>
          </a:p>
          <a:p>
            <a:pPr lvl="1"/>
            <a:r>
              <a:rPr lang="en-US" dirty="0" smtClean="0"/>
              <a:t>Erin McCullough</a:t>
            </a:r>
          </a:p>
          <a:p>
            <a:pPr lvl="1"/>
            <a:r>
              <a:rPr lang="en-US" dirty="0" smtClean="0"/>
              <a:t>Devin O’Brian</a:t>
            </a:r>
          </a:p>
          <a:p>
            <a:pPr lvl="1"/>
            <a:r>
              <a:rPr lang="en-US" dirty="0" smtClean="0"/>
              <a:t>Kim Ledger</a:t>
            </a:r>
          </a:p>
          <a:p>
            <a:pPr lvl="1">
              <a:buNone/>
            </a:pPr>
            <a:endParaRPr lang="en-US" dirty="0" smtClean="0"/>
          </a:p>
          <a:p>
            <a:pPr lvl="1">
              <a:buNone/>
            </a:pPr>
            <a:endParaRPr lang="en-US" dirty="0"/>
          </a:p>
          <a:p>
            <a:pPr lvl="1">
              <a:buNone/>
            </a:pPr>
            <a:r>
              <a:rPr lang="en-US" dirty="0" smtClean="0"/>
              <a:t>Collaborators:</a:t>
            </a:r>
            <a:endParaRPr lang="en-US" dirty="0" smtClean="0"/>
          </a:p>
          <a:p>
            <a:pPr lvl="1">
              <a:buFont typeface="Arial"/>
              <a:buChar char="•"/>
            </a:pPr>
            <a:r>
              <a:rPr lang="en-US" dirty="0" smtClean="0"/>
              <a:t>Nagoya University, Japan – Dr. </a:t>
            </a:r>
            <a:r>
              <a:rPr lang="en-US" dirty="0" err="1" smtClean="0"/>
              <a:t>Niimi</a:t>
            </a:r>
            <a:endParaRPr lang="en-US" dirty="0" smtClean="0"/>
          </a:p>
          <a:p>
            <a:pPr lvl="1">
              <a:buFont typeface="Arial"/>
              <a:buChar char="•"/>
            </a:pPr>
            <a:r>
              <a:rPr lang="en-US" dirty="0" smtClean="0"/>
              <a:t>WSU </a:t>
            </a:r>
            <a:r>
              <a:rPr lang="en-US" dirty="0" smtClean="0"/>
              <a:t>– </a:t>
            </a:r>
            <a:r>
              <a:rPr lang="en-US" dirty="0" err="1" smtClean="0"/>
              <a:t>Lavine</a:t>
            </a:r>
            <a:r>
              <a:rPr lang="en-US" dirty="0" smtClean="0"/>
              <a:t> Lab</a:t>
            </a:r>
            <a:endParaRPr lang="en-US" dirty="0" smtClean="0"/>
          </a:p>
          <a:p>
            <a:pPr>
              <a:buNone/>
            </a:pPr>
            <a:r>
              <a:rPr lang="en-US" dirty="0" smtClean="0"/>
              <a:t>	</a:t>
            </a:r>
            <a:endParaRPr lang="en-US" dirty="0" smtClean="0"/>
          </a:p>
          <a:p>
            <a:pPr>
              <a:buNone/>
            </a:pPr>
            <a:r>
              <a:rPr lang="en-US" dirty="0" smtClean="0"/>
              <a:t>		Good Lab</a:t>
            </a:r>
          </a:p>
          <a:p>
            <a:pPr lvl="1"/>
            <a:r>
              <a:rPr lang="en-US" dirty="0" smtClean="0"/>
              <a:t>Sara </a:t>
            </a:r>
            <a:r>
              <a:rPr lang="en-US" dirty="0" err="1" smtClean="0"/>
              <a:t>Keeble</a:t>
            </a:r>
            <a:endParaRPr lang="en-US" dirty="0" smtClean="0"/>
          </a:p>
          <a:p>
            <a:pPr lvl="1">
              <a:buNone/>
            </a:pPr>
            <a:endParaRPr lang="en-US" dirty="0" smtClean="0"/>
          </a:p>
        </p:txBody>
      </p:sp>
      <p:pic>
        <p:nvPicPr>
          <p:cNvPr id="5" name="Picture 4"/>
          <p:cNvPicPr>
            <a:picLocks noChangeAspect="1"/>
          </p:cNvPicPr>
          <p:nvPr/>
        </p:nvPicPr>
        <p:blipFill>
          <a:blip r:embed="rId2"/>
          <a:stretch>
            <a:fillRect/>
          </a:stretch>
        </p:blipFill>
        <p:spPr>
          <a:xfrm>
            <a:off x="304800" y="4870449"/>
            <a:ext cx="2192019" cy="1987551"/>
          </a:xfrm>
          <a:prstGeom prst="rect">
            <a:avLst/>
          </a:prstGeom>
        </p:spPr>
      </p:pic>
      <p:pic>
        <p:nvPicPr>
          <p:cNvPr id="6" name="Picture 5"/>
          <p:cNvPicPr>
            <a:picLocks noChangeAspect="1"/>
          </p:cNvPicPr>
          <p:nvPr/>
        </p:nvPicPr>
        <p:blipFill>
          <a:blip r:embed="rId3"/>
          <a:stretch>
            <a:fillRect/>
          </a:stretch>
        </p:blipFill>
        <p:spPr>
          <a:xfrm>
            <a:off x="6699249" y="4870449"/>
            <a:ext cx="1987551" cy="1987551"/>
          </a:xfrm>
          <a:prstGeom prst="rect">
            <a:avLst/>
          </a:prstGeom>
        </p:spPr>
      </p:pic>
      <p:pic>
        <p:nvPicPr>
          <p:cNvPr id="7" name="Picture 6"/>
          <p:cNvPicPr>
            <a:picLocks noChangeAspect="1"/>
          </p:cNvPicPr>
          <p:nvPr/>
        </p:nvPicPr>
        <p:blipFill>
          <a:blip r:embed="rId4"/>
          <a:stretch>
            <a:fillRect/>
          </a:stretch>
        </p:blipFill>
        <p:spPr>
          <a:xfrm>
            <a:off x="3276600" y="4940300"/>
            <a:ext cx="2794509" cy="19177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5100" y="2160588"/>
            <a:ext cx="8839200" cy="452913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round/>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normAutofit lnSpcReduction="10000"/>
          </a:bodyPr>
          <a:lstStyle/>
          <a:p>
            <a:r>
              <a:rPr lang="en-US" dirty="0" smtClean="0"/>
              <a:t>Extracted DNA from </a:t>
            </a:r>
            <a:r>
              <a:rPr lang="en-US" i="1" dirty="0" smtClean="0"/>
              <a:t>T. </a:t>
            </a:r>
            <a:r>
              <a:rPr lang="en-US" i="1" dirty="0" err="1" smtClean="0"/>
              <a:t>dichotomus</a:t>
            </a:r>
            <a:endParaRPr lang="en-US" dirty="0" smtClean="0"/>
          </a:p>
          <a:p>
            <a:r>
              <a:rPr lang="en-US" dirty="0" smtClean="0"/>
              <a:t>Design primers </a:t>
            </a:r>
          </a:p>
          <a:p>
            <a:r>
              <a:rPr lang="en-US" dirty="0" smtClean="0"/>
              <a:t>PCR</a:t>
            </a:r>
          </a:p>
          <a:p>
            <a:r>
              <a:rPr lang="en-US" dirty="0" smtClean="0"/>
              <a:t>Gel electrophoresis (purification)</a:t>
            </a:r>
          </a:p>
          <a:p>
            <a:r>
              <a:rPr lang="en-US" dirty="0" smtClean="0"/>
              <a:t>Transcription reaction</a:t>
            </a:r>
          </a:p>
          <a:p>
            <a:r>
              <a:rPr lang="en-US" dirty="0" err="1" smtClean="0"/>
              <a:t>dsRNA</a:t>
            </a:r>
            <a:r>
              <a:rPr lang="en-US" dirty="0" smtClean="0"/>
              <a:t> injection</a:t>
            </a:r>
          </a:p>
          <a:p>
            <a:r>
              <a:rPr lang="en-US" dirty="0" smtClean="0"/>
              <a:t>Allow development</a:t>
            </a:r>
          </a:p>
          <a:p>
            <a:r>
              <a:rPr lang="en-US" dirty="0" smtClean="0"/>
              <a:t>Measure horn characteristics of adults</a:t>
            </a:r>
            <a:r>
              <a:rPr lang="en-US" i="1" dirty="0" smtClean="0"/>
              <a:t> </a:t>
            </a:r>
            <a:endParaRPr lang="en-US"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860550" y="-635000"/>
            <a:ext cx="5422900" cy="812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86000"/>
            <a:ext cx="4064000" cy="3048000"/>
          </a:xfrm>
          <a:prstGeom prst="rect">
            <a:avLst/>
          </a:prstGeom>
        </p:spPr>
      </p:pic>
      <p:sp>
        <p:nvSpPr>
          <p:cNvPr id="6" name="TextBox 5"/>
          <p:cNvSpPr txBox="1"/>
          <p:nvPr/>
        </p:nvSpPr>
        <p:spPr>
          <a:xfrm>
            <a:off x="152400" y="1676400"/>
            <a:ext cx="8534400" cy="569387"/>
          </a:xfrm>
          <a:prstGeom prst="rect">
            <a:avLst/>
          </a:prstGeom>
          <a:noFill/>
        </p:spPr>
        <p:txBody>
          <a:bodyPr wrap="square" rtlCol="0">
            <a:spAutoFit/>
          </a:bodyPr>
          <a:lstStyle/>
          <a:p>
            <a:r>
              <a:rPr lang="en-US" sz="3100" dirty="0" smtClean="0"/>
              <a:t>Modified structure		  vs.           Novel structure</a:t>
            </a:r>
            <a:endParaRPr lang="en-US" sz="3100" dirty="0"/>
          </a:p>
        </p:txBody>
      </p:sp>
      <p:sp>
        <p:nvSpPr>
          <p:cNvPr id="8" name="Title 7"/>
          <p:cNvSpPr>
            <a:spLocks noGrp="1"/>
          </p:cNvSpPr>
          <p:nvPr>
            <p:ph type="title"/>
          </p:nvPr>
        </p:nvSpPr>
        <p:spPr/>
        <p:txBody>
          <a:bodyPr/>
          <a:lstStyle/>
          <a:p>
            <a:r>
              <a:rPr lang="en-US" dirty="0" smtClean="0"/>
              <a:t>Weapon origins</a:t>
            </a:r>
            <a:endParaRPr lang="en-US" dirty="0"/>
          </a:p>
        </p:txBody>
      </p:sp>
      <p:pic>
        <p:nvPicPr>
          <p:cNvPr id="9" name="Picture 8"/>
          <p:cNvPicPr>
            <a:picLocks noChangeAspect="1"/>
          </p:cNvPicPr>
          <p:nvPr/>
        </p:nvPicPr>
        <p:blipFill>
          <a:blip r:embed="rId4"/>
          <a:stretch>
            <a:fillRect/>
          </a:stretch>
        </p:blipFill>
        <p:spPr>
          <a:xfrm>
            <a:off x="4572000" y="2286000"/>
            <a:ext cx="4572000" cy="304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smtClean="0"/>
              <a:t>“Evolution does not produce novelties from scratch. It works on what already exists…” 			-- François Jacob (1977)</a:t>
            </a:r>
          </a:p>
          <a:p>
            <a:pPr>
              <a:buNone/>
            </a:pPr>
            <a:endParaRPr lang="en-US" dirty="0" smtClean="0"/>
          </a:p>
          <a:p>
            <a:pPr>
              <a:buNone/>
            </a:pPr>
            <a:endParaRPr lang="en-US" dirty="0"/>
          </a:p>
        </p:txBody>
      </p:sp>
      <p:sp>
        <p:nvSpPr>
          <p:cNvPr id="4" name="TextBox 3"/>
          <p:cNvSpPr txBox="1"/>
          <p:nvPr/>
        </p:nvSpPr>
        <p:spPr>
          <a:xfrm>
            <a:off x="457200" y="6368534"/>
            <a:ext cx="6715400" cy="338554"/>
          </a:xfrm>
          <a:prstGeom prst="rect">
            <a:avLst/>
          </a:prstGeom>
          <a:noFill/>
        </p:spPr>
        <p:txBody>
          <a:bodyPr wrap="none" rtlCol="0">
            <a:spAutoFit/>
          </a:bodyPr>
          <a:lstStyle/>
          <a:p>
            <a:r>
              <a:rPr lang="en-US" sz="1600" b="1" dirty="0" smtClean="0"/>
              <a:t>Jacob, François. 1977. Evolution and Tinkering. </a:t>
            </a:r>
            <a:r>
              <a:rPr lang="en-US" sz="1600" b="1" i="1" dirty="0" smtClean="0"/>
              <a:t>Science 196(4295):1161</a:t>
            </a:r>
            <a:r>
              <a:rPr lang="en-US" sz="1600" b="1" i="1" dirty="0"/>
              <a:t>-1166</a:t>
            </a:r>
            <a:r>
              <a:rPr lang="en-US" sz="1600" b="1" i="1" dirty="0" smtClean="0"/>
              <a:t>.</a:t>
            </a:r>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smtClean="0"/>
              <a:t>“Evolution does not produce novelties from scratch. It works on what already exists…” 			-- François Jacob (1977)</a:t>
            </a:r>
          </a:p>
          <a:p>
            <a:pPr>
              <a:buNone/>
            </a:pPr>
            <a:endParaRPr lang="en-US" dirty="0" smtClean="0"/>
          </a:p>
          <a:p>
            <a:r>
              <a:rPr lang="en-US" dirty="0" smtClean="0"/>
              <a:t>If evolution tinkers, and it can only modify existing structures, how do novel structures arise?</a:t>
            </a:r>
          </a:p>
          <a:p>
            <a:endParaRPr lang="en-US" dirty="0"/>
          </a:p>
        </p:txBody>
      </p:sp>
      <p:sp>
        <p:nvSpPr>
          <p:cNvPr id="4" name="TextBox 3"/>
          <p:cNvSpPr txBox="1"/>
          <p:nvPr/>
        </p:nvSpPr>
        <p:spPr>
          <a:xfrm>
            <a:off x="457200" y="6368534"/>
            <a:ext cx="6715400" cy="338554"/>
          </a:xfrm>
          <a:prstGeom prst="rect">
            <a:avLst/>
          </a:prstGeom>
          <a:noFill/>
        </p:spPr>
        <p:txBody>
          <a:bodyPr wrap="none" rtlCol="0">
            <a:spAutoFit/>
          </a:bodyPr>
          <a:lstStyle/>
          <a:p>
            <a:r>
              <a:rPr lang="en-US" sz="1600" b="1" dirty="0" smtClean="0"/>
              <a:t>Jacob, François. 1977. Evolution and Tinkering. </a:t>
            </a:r>
            <a:r>
              <a:rPr lang="en-US" sz="1600" b="1" i="1" dirty="0" smtClean="0"/>
              <a:t>Science 196(4295):1161</a:t>
            </a:r>
            <a:r>
              <a:rPr lang="en-US" sz="1600" b="1" i="1" dirty="0"/>
              <a:t>-1166</a:t>
            </a:r>
            <a:r>
              <a:rPr lang="en-US" sz="1600" b="1" i="1" dirty="0" smtClean="0"/>
              <a:t>.</a:t>
            </a:r>
            <a:endParaRPr lang="en-U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10467</TotalTime>
  <Words>3009</Words>
  <Application>Microsoft Macintosh PowerPoint</Application>
  <PresentationFormat>On-screen Show (4:3)</PresentationFormat>
  <Paragraphs>305</Paragraphs>
  <Slides>54</Slides>
  <Notes>52</Notes>
  <HiddenSlides>0</HiddenSlides>
  <MMClips>0</MMClips>
  <ScaleCrop>false</ScaleCrop>
  <HeadingPairs>
    <vt:vector size="4" baseType="variant">
      <vt:variant>
        <vt:lpstr>Design Template</vt:lpstr>
      </vt:variant>
      <vt:variant>
        <vt:i4>1</vt:i4>
      </vt:variant>
      <vt:variant>
        <vt:lpstr>Slide Titles</vt:lpstr>
      </vt:variant>
      <vt:variant>
        <vt:i4>54</vt:i4>
      </vt:variant>
    </vt:vector>
  </HeadingPairs>
  <TitlesOfParts>
    <vt:vector size="55" baseType="lpstr">
      <vt:lpstr>Office Theme</vt:lpstr>
      <vt:lpstr>The Origin of Novel Morphologies: A Case Study of a Rhinoceros Beetle (Trypoxylus dichotomus) </vt:lpstr>
      <vt:lpstr>Slide 2</vt:lpstr>
      <vt:lpstr>Slide 3</vt:lpstr>
      <vt:lpstr>Slide 4</vt:lpstr>
      <vt:lpstr>Slide 5</vt:lpstr>
      <vt:lpstr>Slide 6</vt:lpstr>
      <vt:lpstr>Weapon origins</vt:lpstr>
      <vt:lpstr>Slide 8</vt:lpstr>
      <vt:lpstr>Slide 9</vt:lpstr>
      <vt:lpstr>Slide 10</vt:lpstr>
      <vt:lpstr>Slide 11</vt:lpstr>
      <vt:lpstr>Slide 12</vt:lpstr>
      <vt:lpstr>Appendage development</vt:lpstr>
      <vt:lpstr>What is a pathway</vt:lpstr>
      <vt:lpstr>What is a pathway</vt:lpstr>
      <vt:lpstr>Slide 16</vt:lpstr>
      <vt:lpstr>Slide 17</vt:lpstr>
      <vt:lpstr>Slide 18</vt:lpstr>
      <vt:lpstr>Appendage development</vt:lpstr>
      <vt:lpstr>Co-opting pathways</vt:lpstr>
      <vt:lpstr>Co-opting pathways</vt:lpstr>
      <vt:lpstr>Co-opting pathways</vt:lpstr>
      <vt:lpstr>Appendage development</vt:lpstr>
      <vt:lpstr>Appendage development</vt:lpstr>
      <vt:lpstr>Slide 25</vt:lpstr>
      <vt:lpstr>Dung beetles vs.  Rhino beetles </vt:lpstr>
      <vt:lpstr>Slide 27</vt:lpstr>
      <vt:lpstr>Is the APP involved in rhinoceros beetle horn development?</vt:lpstr>
      <vt:lpstr>Is the APP involved in rhinoceros beetle horn development?</vt:lpstr>
      <vt:lpstr>RNAi</vt:lpstr>
      <vt:lpstr>RNAi</vt:lpstr>
      <vt:lpstr>RNAi</vt:lpstr>
      <vt:lpstr>RNAi</vt:lpstr>
      <vt:lpstr>RNAi</vt:lpstr>
      <vt:lpstr>RNAi</vt:lpstr>
      <vt:lpstr>RNAi</vt:lpstr>
      <vt:lpstr>RNAi</vt:lpstr>
      <vt:lpstr>RNAi</vt:lpstr>
      <vt:lpstr>RNAi</vt:lpstr>
      <vt:lpstr>Slide 40</vt:lpstr>
      <vt:lpstr>Slide 41</vt:lpstr>
      <vt:lpstr>Slide 42</vt:lpstr>
      <vt:lpstr>Slide 43</vt:lpstr>
      <vt:lpstr>Slide 44</vt:lpstr>
      <vt:lpstr>Slide 45</vt:lpstr>
      <vt:lpstr>Candidate genes from APP</vt:lpstr>
      <vt:lpstr>Slide 47</vt:lpstr>
      <vt:lpstr>Expected results!</vt:lpstr>
      <vt:lpstr>Methods</vt:lpstr>
      <vt:lpstr>Expecting results soon</vt:lpstr>
      <vt:lpstr>Slide 51</vt:lpstr>
      <vt:lpstr>Thank you</vt:lpstr>
      <vt:lpstr>Questions?</vt:lpstr>
      <vt:lpstr>Methods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Title Slide</dc:title>
  <dc:creator>Dylan Gomes</dc:creator>
  <cp:keywords/>
  <cp:lastModifiedBy>Dylan Gomes</cp:lastModifiedBy>
  <cp:revision>191</cp:revision>
  <dcterms:created xsi:type="dcterms:W3CDTF">2014-04-08T22:03:19Z</dcterms:created>
  <dcterms:modified xsi:type="dcterms:W3CDTF">2014-04-11T05:02:07Z</dcterms:modified>
</cp:coreProperties>
</file>