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9" r:id="rId4"/>
    <p:sldId id="281" r:id="rId5"/>
    <p:sldId id="285" r:id="rId6"/>
    <p:sldId id="284" r:id="rId7"/>
    <p:sldId id="260" r:id="rId8"/>
    <p:sldId id="262" r:id="rId9"/>
    <p:sldId id="286" r:id="rId10"/>
    <p:sldId id="279" r:id="rId11"/>
    <p:sldId id="278" r:id="rId12"/>
    <p:sldId id="273" r:id="rId13"/>
    <p:sldId id="263" r:id="rId14"/>
    <p:sldId id="264" r:id="rId15"/>
    <p:sldId id="265" r:id="rId16"/>
    <p:sldId id="266" r:id="rId17"/>
    <p:sldId id="267" r:id="rId18"/>
    <p:sldId id="274" r:id="rId19"/>
    <p:sldId id="268" r:id="rId20"/>
    <p:sldId id="270" r:id="rId21"/>
    <p:sldId id="287" r:id="rId22"/>
    <p:sldId id="271" r:id="rId23"/>
    <p:sldId id="282" r:id="rId24"/>
    <p:sldId id="27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53"/>
    <a:srgbClr val="FF5146"/>
    <a:srgbClr val="FF3D05"/>
    <a:srgbClr val="FFB2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31" autoAdjust="0"/>
  </p:normalViewPr>
  <p:slideViewPr>
    <p:cSldViewPr snapToGrid="0" snapToObjects="1">
      <p:cViewPr>
        <p:scale>
          <a:sx n="95" d="100"/>
          <a:sy n="95" d="100"/>
        </p:scale>
        <p:origin x="-80" y="-80"/>
      </p:cViewPr>
      <p:guideLst>
        <p:guide orient="horz" pos="2160"/>
        <p:guide pos="2880"/>
      </p:guideLst>
    </p:cSldViewPr>
  </p:slideViewPr>
  <p:notesTextViewPr>
    <p:cViewPr>
      <p:scale>
        <a:sx n="114" d="100"/>
        <a:sy n="114"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CD867-6A36-4C4D-9A75-301A9AD0D782}" type="datetimeFigureOut">
              <a:rPr lang="en-US" smtClean="0"/>
              <a:t>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C0937-F52C-1C4C-9ABA-4FFD75FA3D9C}" type="slidenum">
              <a:rPr lang="en-US" smtClean="0"/>
              <a:t>‹#›</a:t>
            </a:fld>
            <a:endParaRPr lang="en-US"/>
          </a:p>
        </p:txBody>
      </p:sp>
    </p:spTree>
    <p:extLst>
      <p:ext uri="{BB962C8B-B14F-4D97-AF65-F5344CB8AC3E}">
        <p14:creationId xmlns:p14="http://schemas.microsoft.com/office/powerpoint/2010/main" val="1481949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Thank you so much for being here.</a:t>
            </a:r>
            <a:r>
              <a:rPr lang="en-US" baseline="0" dirty="0" smtClean="0"/>
              <a:t> </a:t>
            </a:r>
            <a:endParaRPr lang="en-US" dirty="0" smtClean="0"/>
          </a:p>
          <a:p>
            <a:pPr marL="0" indent="0">
              <a:buNone/>
            </a:pPr>
            <a:endParaRPr lang="en-US" dirty="0" smtClean="0"/>
          </a:p>
          <a:p>
            <a:pPr marL="0" indent="0">
              <a:buNone/>
            </a:pPr>
            <a:r>
              <a:rPr lang="en-US" dirty="0" smtClean="0"/>
              <a:t>I’m going to be talking</a:t>
            </a:r>
            <a:r>
              <a:rPr lang="en-US" baseline="0" dirty="0" smtClean="0"/>
              <a:t> about how </a:t>
            </a:r>
            <a:r>
              <a:rPr lang="en-US" baseline="0" dirty="0" err="1" smtClean="0"/>
              <a:t>outness</a:t>
            </a:r>
            <a:r>
              <a:rPr lang="en-US" baseline="0" dirty="0" smtClean="0"/>
              <a:t> to one’s family in terms of their sexual identity can protect against lifetime suicide attempts in the presence of sexual minority victimization </a:t>
            </a:r>
            <a:endParaRPr lang="en-US" dirty="0" smtClean="0"/>
          </a:p>
        </p:txBody>
      </p:sp>
      <p:sp>
        <p:nvSpPr>
          <p:cNvPr id="4" name="Slide Number Placeholder 3"/>
          <p:cNvSpPr>
            <a:spLocks noGrp="1"/>
          </p:cNvSpPr>
          <p:nvPr>
            <p:ph type="sldNum" sz="quarter" idx="10"/>
          </p:nvPr>
        </p:nvSpPr>
        <p:spPr/>
        <p:txBody>
          <a:bodyPr/>
          <a:lstStyle/>
          <a:p>
            <a:fld id="{CBAC0937-F52C-1C4C-9ABA-4FFD75FA3D9C}" type="slidenum">
              <a:rPr lang="en-US" smtClean="0"/>
              <a:t>1</a:t>
            </a:fld>
            <a:endParaRPr lang="en-US"/>
          </a:p>
        </p:txBody>
      </p:sp>
    </p:spTree>
    <p:extLst>
      <p:ext uri="{BB962C8B-B14F-4D97-AF65-F5344CB8AC3E}">
        <p14:creationId xmlns:p14="http://schemas.microsoft.com/office/powerpoint/2010/main" val="371719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However, there are also components of the model that can buffer the </a:t>
            </a:r>
            <a:r>
              <a:rPr lang="en-US" sz="1400" baseline="0" dirty="0" err="1" smtClean="0"/>
              <a:t>rx</a:t>
            </a:r>
            <a:r>
              <a:rPr lang="en-US" sz="1400" baseline="0" dirty="0" smtClean="0"/>
              <a:t> b/t distal stress and negative mental health outcomes </a:t>
            </a:r>
          </a:p>
          <a:p>
            <a:endParaRPr lang="en-US" sz="1400" dirty="0" smtClean="0"/>
          </a:p>
          <a:p>
            <a:r>
              <a:rPr lang="en-US" sz="1400" baseline="0" dirty="0" smtClean="0"/>
              <a:t>Coping, social support, or- again what I am especially interested in- </a:t>
            </a:r>
            <a:r>
              <a:rPr lang="en-US" sz="1400" baseline="0" dirty="0" err="1" smtClean="0"/>
              <a:t>outness</a:t>
            </a:r>
            <a:r>
              <a:rPr lang="en-US" sz="1400" baseline="0" dirty="0" smtClean="0"/>
              <a:t> to family can do just that.</a:t>
            </a:r>
          </a:p>
          <a:p>
            <a:r>
              <a:rPr lang="en-US" b="1" dirty="0" smtClean="0"/>
              <a:t> </a:t>
            </a:r>
          </a:p>
        </p:txBody>
      </p:sp>
      <p:sp>
        <p:nvSpPr>
          <p:cNvPr id="4" name="Slide Number Placeholder 3"/>
          <p:cNvSpPr>
            <a:spLocks noGrp="1"/>
          </p:cNvSpPr>
          <p:nvPr>
            <p:ph type="sldNum" sz="quarter" idx="10"/>
          </p:nvPr>
        </p:nvSpPr>
        <p:spPr/>
        <p:txBody>
          <a:bodyPr/>
          <a:lstStyle/>
          <a:p>
            <a:fld id="{CBAC0937-F52C-1C4C-9ABA-4FFD75FA3D9C}" type="slidenum">
              <a:rPr lang="en-US" smtClean="0"/>
              <a:t>10</a:t>
            </a:fld>
            <a:endParaRPr lang="en-US"/>
          </a:p>
        </p:txBody>
      </p:sp>
    </p:spTree>
    <p:extLst>
      <p:ext uri="{BB962C8B-B14F-4D97-AF65-F5344CB8AC3E}">
        <p14:creationId xmlns:p14="http://schemas.microsoft.com/office/powerpoint/2010/main" val="35828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sz="1400" b="0" dirty="0" smtClean="0"/>
              <a:t>This is an important</a:t>
            </a:r>
            <a:r>
              <a:rPr lang="en-US" sz="1400" b="0" baseline="0" dirty="0" smtClean="0"/>
              <a:t> perspective because it combines components</a:t>
            </a:r>
            <a:r>
              <a:rPr lang="en-US" sz="1400" dirty="0" smtClean="0"/>
              <a:t> in a manner that accounts for stress</a:t>
            </a:r>
            <a:r>
              <a:rPr lang="en-US" sz="1400" baseline="0" dirty="0" smtClean="0"/>
              <a:t> specific to sexual minorities </a:t>
            </a:r>
          </a:p>
        </p:txBody>
      </p:sp>
      <p:sp>
        <p:nvSpPr>
          <p:cNvPr id="4" name="Slide Number Placeholder 3"/>
          <p:cNvSpPr>
            <a:spLocks noGrp="1"/>
          </p:cNvSpPr>
          <p:nvPr>
            <p:ph type="sldNum" sz="quarter" idx="10"/>
          </p:nvPr>
        </p:nvSpPr>
        <p:spPr/>
        <p:txBody>
          <a:bodyPr/>
          <a:lstStyle/>
          <a:p>
            <a:fld id="{CBAC0937-F52C-1C4C-9ABA-4FFD75FA3D9C}" type="slidenum">
              <a:rPr lang="en-US" smtClean="0"/>
              <a:t>11</a:t>
            </a:fld>
            <a:endParaRPr lang="en-US"/>
          </a:p>
        </p:txBody>
      </p:sp>
    </p:spTree>
    <p:extLst>
      <p:ext uri="{BB962C8B-B14F-4D97-AF65-F5344CB8AC3E}">
        <p14:creationId xmlns:p14="http://schemas.microsoft.com/office/powerpoint/2010/main" val="35828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 I have pulled out the elements that</a:t>
            </a:r>
            <a:r>
              <a:rPr lang="en-US" sz="1400" baseline="0" dirty="0" smtClean="0"/>
              <a:t> we are talking about for clarity purposes–</a:t>
            </a:r>
          </a:p>
          <a:p>
            <a:r>
              <a:rPr lang="en-US" sz="1400" baseline="0" dirty="0" smtClean="0"/>
              <a:t>	 again, the literature tells us that distal stress such as victimization puts sexual minorities at increased risk of negative mental health outcomes such as suicide. </a:t>
            </a:r>
          </a:p>
          <a:p>
            <a:endParaRPr lang="en-US" sz="1400" baseline="0" dirty="0" smtClean="0"/>
          </a:p>
          <a:p>
            <a:r>
              <a:rPr lang="en-US" sz="1400" baseline="0" dirty="0" smtClean="0"/>
              <a:t>Remember too that the literature also tells us that </a:t>
            </a:r>
            <a:r>
              <a:rPr lang="en-US" sz="1400" baseline="0" dirty="0" err="1" smtClean="0"/>
              <a:t>outness</a:t>
            </a:r>
            <a:r>
              <a:rPr lang="en-US" sz="1400" baseline="0" dirty="0" smtClean="0"/>
              <a:t> to family can be a protective factor against suicide.</a:t>
            </a:r>
          </a:p>
          <a:p>
            <a:r>
              <a:rPr lang="en-US" sz="1400" baseline="0" dirty="0" smtClean="0"/>
              <a:t>	When I was looking at this, my question became:</a:t>
            </a:r>
          </a:p>
          <a:p>
            <a:r>
              <a:rPr lang="en-US" sz="1400" baseline="0" dirty="0" smtClean="0"/>
              <a:t>	How can </a:t>
            </a:r>
            <a:r>
              <a:rPr lang="en-US" sz="1400" baseline="0" dirty="0" err="1" smtClean="0"/>
              <a:t>outness</a:t>
            </a:r>
            <a:r>
              <a:rPr lang="en-US" sz="1400" baseline="0" dirty="0" smtClean="0"/>
              <a:t> to family moderate (influence) the positive relationship between victimization and suicide attempts</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12</a:t>
            </a:fld>
            <a:endParaRPr lang="en-US"/>
          </a:p>
        </p:txBody>
      </p:sp>
    </p:spTree>
    <p:extLst>
      <p:ext uri="{BB962C8B-B14F-4D97-AF65-F5344CB8AC3E}">
        <p14:creationId xmlns:p14="http://schemas.microsoft.com/office/powerpoint/2010/main" val="188403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And out of that was born my hypothesis: </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13</a:t>
            </a:fld>
            <a:endParaRPr lang="en-US"/>
          </a:p>
        </p:txBody>
      </p:sp>
    </p:spTree>
    <p:extLst>
      <p:ext uri="{BB962C8B-B14F-4D97-AF65-F5344CB8AC3E}">
        <p14:creationId xmlns:p14="http://schemas.microsoft.com/office/powerpoint/2010/main" val="214791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722…</a:t>
            </a:r>
          </a:p>
          <a:p>
            <a:endParaRPr lang="en-US" sz="1400" dirty="0" smtClean="0"/>
          </a:p>
          <a:p>
            <a:r>
              <a:rPr lang="en-US" sz="1400" dirty="0" smtClean="0"/>
              <a:t>Sample primarily Caucasian </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14</a:t>
            </a:fld>
            <a:endParaRPr lang="en-US"/>
          </a:p>
        </p:txBody>
      </p:sp>
    </p:spTree>
    <p:extLst>
      <p:ext uri="{BB962C8B-B14F-4D97-AF65-F5344CB8AC3E}">
        <p14:creationId xmlns:p14="http://schemas.microsoft.com/office/powerpoint/2010/main" val="144361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C0937-F52C-1C4C-9ABA-4FFD75FA3D9C}" type="slidenum">
              <a:rPr lang="en-US" smtClean="0"/>
              <a:t>15</a:t>
            </a:fld>
            <a:endParaRPr lang="en-US"/>
          </a:p>
        </p:txBody>
      </p:sp>
    </p:spTree>
    <p:extLst>
      <p:ext uri="{BB962C8B-B14F-4D97-AF65-F5344CB8AC3E}">
        <p14:creationId xmlns:p14="http://schemas.microsoft.com/office/powerpoint/2010/main" val="148010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Negative</a:t>
            </a:r>
            <a:r>
              <a:rPr lang="en-US" sz="1400" baseline="0" dirty="0" smtClean="0"/>
              <a:t> binomial: I used a negative binomial because the data (i.e. DV</a:t>
            </a:r>
            <a:r>
              <a:rPr lang="en-US" sz="1400" u="sng" baseline="0" dirty="0" smtClean="0"/>
              <a:t>) violated normality assumptions of multiple regression</a:t>
            </a:r>
            <a:r>
              <a:rPr lang="en-US" sz="1400" baseline="0" dirty="0" smtClean="0"/>
              <a:t>. Therefore, I switched to a </a:t>
            </a:r>
            <a:r>
              <a:rPr lang="en-US" sz="1400" b="1" baseline="0" dirty="0" smtClean="0"/>
              <a:t>generalized</a:t>
            </a:r>
            <a:r>
              <a:rPr lang="en-US" sz="1400" baseline="0" dirty="0" smtClean="0"/>
              <a:t> linear model. I chose the negative binomial model specifically because my DV was a count variable (# of times someone attempted suicide), was highly </a:t>
            </a:r>
            <a:r>
              <a:rPr lang="en-US" sz="1400" u="sng" baseline="0" dirty="0" smtClean="0"/>
              <a:t>positively skewed</a:t>
            </a:r>
            <a:r>
              <a:rPr lang="en-US" sz="1400" baseline="0" dirty="0" smtClean="0"/>
              <a:t>, AND the distribution was </a:t>
            </a:r>
            <a:r>
              <a:rPr lang="en-US" sz="1400" u="sng" baseline="0" dirty="0" smtClean="0"/>
              <a:t>over dispersed </a:t>
            </a:r>
            <a:r>
              <a:rPr lang="en-US" sz="1400" baseline="0" dirty="0" smtClean="0"/>
              <a:t>(meaning that the variance was far greater than the mean). The NB model is an appropriate model for this type of data. We ran the data using a Poisson regression, but the model fit indices were not as good. The NB I </a:t>
            </a:r>
          </a:p>
          <a:p>
            <a:endParaRPr lang="en-US" sz="1400" baseline="0" dirty="0" smtClean="0"/>
          </a:p>
          <a:p>
            <a:r>
              <a:rPr lang="en-US" sz="1400" baseline="0" dirty="0" smtClean="0"/>
              <a:t>I </a:t>
            </a:r>
            <a:r>
              <a:rPr lang="en-US" sz="1400" baseline="0" dirty="0" err="1" smtClean="0"/>
              <a:t>covarried</a:t>
            </a:r>
            <a:r>
              <a:rPr lang="en-US" sz="1400" baseline="0" dirty="0" smtClean="0"/>
              <a:t> demographic, </a:t>
            </a:r>
            <a:r>
              <a:rPr lang="en-US" sz="1400" baseline="0" dirty="0" err="1" smtClean="0"/>
              <a:t>outness</a:t>
            </a:r>
            <a:r>
              <a:rPr lang="en-US" sz="1400" baseline="0" dirty="0" smtClean="0"/>
              <a:t> to world, depression, and anxiety in order to isolated my predictors:</a:t>
            </a:r>
          </a:p>
          <a:p>
            <a:r>
              <a:rPr lang="en-US" sz="1400" baseline="0" dirty="0" smtClean="0"/>
              <a:t>	(see above)</a:t>
            </a:r>
          </a:p>
          <a:p>
            <a:endParaRPr lang="en-US" sz="1400" baseline="0" dirty="0" smtClean="0"/>
          </a:p>
          <a:p>
            <a:r>
              <a:rPr lang="en-US" sz="1400" baseline="0" dirty="0" smtClean="0"/>
              <a:t>My DV…</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16</a:t>
            </a:fld>
            <a:endParaRPr lang="en-US"/>
          </a:p>
        </p:txBody>
      </p:sp>
    </p:spTree>
    <p:extLst>
      <p:ext uri="{BB962C8B-B14F-4D97-AF65-F5344CB8AC3E}">
        <p14:creationId xmlns:p14="http://schemas.microsoft.com/office/powerpoint/2010/main" val="288946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bullet – the interaction</a:t>
            </a:r>
            <a:r>
              <a:rPr lang="en-US" baseline="0" dirty="0" smtClean="0"/>
              <a:t> model of victimization and </a:t>
            </a:r>
            <a:r>
              <a:rPr lang="en-US" baseline="0" dirty="0" err="1" smtClean="0"/>
              <a:t>outness</a:t>
            </a:r>
            <a:r>
              <a:rPr lang="en-US" baseline="0" dirty="0" smtClean="0"/>
              <a:t> to family was significant</a:t>
            </a:r>
          </a:p>
          <a:p>
            <a:endParaRPr lang="en-US" baseline="0" dirty="0" smtClean="0"/>
          </a:p>
          <a:p>
            <a:r>
              <a:rPr lang="en-US" baseline="0" dirty="0" smtClean="0"/>
              <a:t>3</a:t>
            </a:r>
            <a:r>
              <a:rPr lang="en-US" baseline="30000" dirty="0" smtClean="0"/>
              <a:t>rd</a:t>
            </a:r>
            <a:r>
              <a:rPr lang="en-US" baseline="0" dirty="0" smtClean="0"/>
              <a:t> bullet – it’s important to note that…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BAC0937-F52C-1C4C-9ABA-4FFD75FA3D9C}" type="slidenum">
              <a:rPr lang="en-US" smtClean="0"/>
              <a:t>17</a:t>
            </a:fld>
            <a:endParaRPr lang="en-US"/>
          </a:p>
        </p:txBody>
      </p:sp>
    </p:spTree>
    <p:extLst>
      <p:ext uri="{BB962C8B-B14F-4D97-AF65-F5344CB8AC3E}">
        <p14:creationId xmlns:p14="http://schemas.microsoft.com/office/powerpoint/2010/main" val="208306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Looking here at a</a:t>
            </a:r>
            <a:r>
              <a:rPr lang="en-US" sz="1400" baseline="0" dirty="0" smtClean="0"/>
              <a:t> graph of the output, we can see a positive relationship between victimization and lifetime suicide attempts and we see how various levels of </a:t>
            </a:r>
            <a:r>
              <a:rPr lang="en-US" sz="1400" baseline="0" dirty="0" err="1" smtClean="0"/>
              <a:t>outness</a:t>
            </a:r>
            <a:r>
              <a:rPr lang="en-US" sz="1400" baseline="0" dirty="0" smtClean="0"/>
              <a:t> to one’s family moderated that relationship.</a:t>
            </a:r>
          </a:p>
          <a:p>
            <a:endParaRPr lang="en-US" sz="1400" baseline="0" dirty="0" smtClean="0"/>
          </a:p>
          <a:p>
            <a:r>
              <a:rPr lang="en-US" sz="1400" baseline="0" dirty="0" smtClean="0"/>
              <a:t>What is especially noteworthy is that the purple line down the bottom indicates that for people with extremely high levels of </a:t>
            </a:r>
            <a:r>
              <a:rPr lang="en-US" sz="1400" baseline="0" dirty="0" err="1" smtClean="0"/>
              <a:t>outness</a:t>
            </a:r>
            <a:r>
              <a:rPr lang="en-US" sz="1400" baseline="0" dirty="0" smtClean="0"/>
              <a:t>, there is no relationship between victimization and suicide attempts.  </a:t>
            </a:r>
          </a:p>
          <a:p>
            <a:endParaRPr lang="en-US" sz="1400" baseline="0" dirty="0"/>
          </a:p>
          <a:p>
            <a:r>
              <a:rPr lang="en-US" sz="1400" baseline="0" dirty="0" smtClean="0"/>
              <a:t>This is exciting to see because shows how impactful </a:t>
            </a:r>
            <a:r>
              <a:rPr lang="en-US" sz="1400" baseline="0" dirty="0" err="1" smtClean="0"/>
              <a:t>outness</a:t>
            </a:r>
            <a:r>
              <a:rPr lang="en-US" sz="1400" baseline="0" dirty="0" smtClean="0"/>
              <a:t> to family can be.  </a:t>
            </a:r>
          </a:p>
        </p:txBody>
      </p:sp>
      <p:sp>
        <p:nvSpPr>
          <p:cNvPr id="4" name="Slide Number Placeholder 3"/>
          <p:cNvSpPr>
            <a:spLocks noGrp="1"/>
          </p:cNvSpPr>
          <p:nvPr>
            <p:ph type="sldNum" sz="quarter" idx="10"/>
          </p:nvPr>
        </p:nvSpPr>
        <p:spPr/>
        <p:txBody>
          <a:bodyPr/>
          <a:lstStyle/>
          <a:p>
            <a:fld id="{CBAC0937-F52C-1C4C-9ABA-4FFD75FA3D9C}" type="slidenum">
              <a:rPr lang="en-US" smtClean="0"/>
              <a:t>18</a:t>
            </a:fld>
            <a:endParaRPr lang="en-US"/>
          </a:p>
        </p:txBody>
      </p:sp>
    </p:spTree>
    <p:extLst>
      <p:ext uri="{BB962C8B-B14F-4D97-AF65-F5344CB8AC3E}">
        <p14:creationId xmlns:p14="http://schemas.microsoft.com/office/powerpoint/2010/main" val="120081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bullet - … and basically tells us that</a:t>
            </a:r>
            <a:r>
              <a:rPr lang="en-US" baseline="0" dirty="0" smtClean="0"/>
              <a:t> family is one of the most important pieces of the puzzle to consider</a:t>
            </a:r>
          </a:p>
          <a:p>
            <a:endParaRPr lang="en-US" baseline="0" dirty="0" smtClean="0"/>
          </a:p>
          <a:p>
            <a:r>
              <a:rPr lang="en-US" baseline="0" dirty="0" smtClean="0"/>
              <a:t>4</a:t>
            </a:r>
            <a:r>
              <a:rPr lang="en-US" baseline="30000" dirty="0" smtClean="0"/>
              <a:t>th</a:t>
            </a:r>
            <a:r>
              <a:rPr lang="en-US" baseline="0" dirty="0" smtClean="0"/>
              <a:t> bullet- …this line of research is extremely important for developing new and effective suicide prevention strategies </a:t>
            </a:r>
          </a:p>
          <a:p>
            <a:endParaRPr lang="en-US" dirty="0"/>
          </a:p>
        </p:txBody>
      </p:sp>
      <p:sp>
        <p:nvSpPr>
          <p:cNvPr id="4" name="Slide Number Placeholder 3"/>
          <p:cNvSpPr>
            <a:spLocks noGrp="1"/>
          </p:cNvSpPr>
          <p:nvPr>
            <p:ph type="sldNum" sz="quarter" idx="10"/>
          </p:nvPr>
        </p:nvSpPr>
        <p:spPr/>
        <p:txBody>
          <a:bodyPr/>
          <a:lstStyle/>
          <a:p>
            <a:fld id="{CBAC0937-F52C-1C4C-9ABA-4FFD75FA3D9C}" type="slidenum">
              <a:rPr lang="en-US" smtClean="0"/>
              <a:t>19</a:t>
            </a:fld>
            <a:endParaRPr lang="en-US"/>
          </a:p>
        </p:txBody>
      </p:sp>
    </p:spTree>
    <p:extLst>
      <p:ext uri="{BB962C8B-B14F-4D97-AF65-F5344CB8AC3E}">
        <p14:creationId xmlns:p14="http://schemas.microsoft.com/office/powerpoint/2010/main" val="32854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First</a:t>
            </a:r>
            <a:r>
              <a:rPr lang="en-US" sz="1400" baseline="0" dirty="0" smtClean="0"/>
              <a:t> and foremost t</a:t>
            </a:r>
            <a:r>
              <a:rPr lang="en-US" sz="1400" dirty="0" smtClean="0"/>
              <a:t>o make sure everyone is on the same page, I want to define</a:t>
            </a:r>
            <a:r>
              <a:rPr lang="en-US" sz="1400" baseline="0" dirty="0" smtClean="0"/>
              <a:t> a couple relevant terms…</a:t>
            </a:r>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Sexual Orientation – </a:t>
            </a:r>
            <a:r>
              <a:rPr lang="en-US" sz="1400" b="0" kern="1200" dirty="0" smtClean="0">
                <a:solidFill>
                  <a:schemeClr val="tx1"/>
                </a:solidFill>
                <a:effectLst/>
                <a:latin typeface="+mn-lt"/>
                <a:ea typeface="+mn-ea"/>
                <a:cs typeface="+mn-cs"/>
              </a:rPr>
              <a:t>sexual self- identification, sexual behavior, and sexual attraction or fantasy </a:t>
            </a:r>
            <a:endParaRPr lang="en-US" sz="1400" dirty="0" smtClean="0"/>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Gender Identity - </a:t>
            </a:r>
            <a:r>
              <a:rPr lang="en-US" sz="1400" b="0" kern="1200" dirty="0" smtClean="0">
                <a:solidFill>
                  <a:schemeClr val="tx1"/>
                </a:solidFill>
                <a:effectLst/>
                <a:latin typeface="+mn-lt"/>
                <a:ea typeface="+mn-ea"/>
                <a:cs typeface="+mn-cs"/>
              </a:rPr>
              <a:t>refers to a person’s internal sense of being masculine, feminine, or androgynous. </a:t>
            </a:r>
            <a:endParaRPr lang="en-US" sz="1400" dirty="0" smtClean="0"/>
          </a:p>
          <a:p>
            <a:endParaRPr lang="en-US" sz="1400" baseline="0" dirty="0" smtClean="0"/>
          </a:p>
          <a:p>
            <a:r>
              <a:rPr lang="en-US" sz="1400" baseline="0" dirty="0" smtClean="0"/>
              <a:t>LGBTQ evolved in an effort to be more inclusive and accurate when referring those who identity a a sexual minority </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2</a:t>
            </a:fld>
            <a:endParaRPr lang="en-US"/>
          </a:p>
        </p:txBody>
      </p:sp>
    </p:spTree>
    <p:extLst>
      <p:ext uri="{BB962C8B-B14F-4D97-AF65-F5344CB8AC3E}">
        <p14:creationId xmlns:p14="http://schemas.microsoft.com/office/powerpoint/2010/main" val="24655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30000" dirty="0" smtClean="0"/>
              <a:t>th</a:t>
            </a:r>
            <a:r>
              <a:rPr lang="en-US" dirty="0" smtClean="0"/>
              <a:t> bullet- common deficit in literature… needed to</a:t>
            </a:r>
            <a:r>
              <a:rPr lang="en-US" baseline="0" dirty="0" smtClean="0"/>
              <a:t> make accurate generalizations about the greater population </a:t>
            </a:r>
            <a:endParaRPr lang="en-US" dirty="0"/>
          </a:p>
        </p:txBody>
      </p:sp>
      <p:sp>
        <p:nvSpPr>
          <p:cNvPr id="4" name="Slide Number Placeholder 3"/>
          <p:cNvSpPr>
            <a:spLocks noGrp="1"/>
          </p:cNvSpPr>
          <p:nvPr>
            <p:ph type="sldNum" sz="quarter" idx="10"/>
          </p:nvPr>
        </p:nvSpPr>
        <p:spPr/>
        <p:txBody>
          <a:bodyPr/>
          <a:lstStyle/>
          <a:p>
            <a:fld id="{CBAC0937-F52C-1C4C-9ABA-4FFD75FA3D9C}" type="slidenum">
              <a:rPr lang="en-US" smtClean="0"/>
              <a:t>20</a:t>
            </a:fld>
            <a:endParaRPr lang="en-US"/>
          </a:p>
        </p:txBody>
      </p:sp>
    </p:spTree>
    <p:extLst>
      <p:ext uri="{BB962C8B-B14F-4D97-AF65-F5344CB8AC3E}">
        <p14:creationId xmlns:p14="http://schemas.microsoft.com/office/powerpoint/2010/main" val="266530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smtClean="0"/>
              <a:t>…suicide is tragic,</a:t>
            </a:r>
            <a:r>
              <a:rPr lang="en-US" sz="1400" baseline="0" dirty="0" smtClean="0"/>
              <a:t> but preventable. </a:t>
            </a:r>
          </a:p>
          <a:p>
            <a:endParaRPr lang="en-US" sz="1400" baseline="0" dirty="0" smtClean="0"/>
          </a:p>
          <a:p>
            <a:r>
              <a:rPr lang="en-US" sz="1400" baseline="0" dirty="0" smtClean="0"/>
              <a:t>More research needed in this area to really bring about some significant and positive changes</a:t>
            </a:r>
          </a:p>
          <a:p>
            <a:endParaRPr lang="en-US" sz="1400" baseline="0" dirty="0" smtClean="0"/>
          </a:p>
          <a:p>
            <a:r>
              <a:rPr lang="en-US" sz="1400" baseline="0" dirty="0" smtClean="0"/>
              <a:t>Long way to go in terms of what we hope to see in the future, however this study is one contribution to the effort of ending suicide in sexual minorities </a:t>
            </a:r>
            <a:endParaRPr lang="en-US" sz="1400" dirty="0" smtClean="0"/>
          </a:p>
          <a:p>
            <a:endParaRPr lang="en-US" sz="1400" dirty="0" smtClean="0"/>
          </a:p>
          <a:p>
            <a:r>
              <a:rPr lang="en-US" sz="1400" dirty="0" smtClean="0"/>
              <a:t>In the words of Harriet Beecher</a:t>
            </a:r>
            <a:r>
              <a:rPr lang="en-US" sz="1400" baseline="0" dirty="0" smtClean="0"/>
              <a:t> Stowe: </a:t>
            </a:r>
            <a:r>
              <a:rPr lang="en-US" sz="1400" dirty="0" smtClean="0"/>
              <a:t>“…never give up, for that</a:t>
            </a:r>
            <a:r>
              <a:rPr lang="en-US" sz="1400" baseline="0" dirty="0" smtClean="0"/>
              <a:t> is just the place and time when the tide will turn.” – Harriet Beecher Stowe</a:t>
            </a:r>
          </a:p>
          <a:p>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21</a:t>
            </a:fld>
            <a:endParaRPr lang="en-US"/>
          </a:p>
        </p:txBody>
      </p:sp>
    </p:spTree>
    <p:extLst>
      <p:ext uri="{BB962C8B-B14F-4D97-AF65-F5344CB8AC3E}">
        <p14:creationId xmlns:p14="http://schemas.microsoft.com/office/powerpoint/2010/main" val="71957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RAs</a:t>
            </a:r>
            <a:r>
              <a:rPr lang="en-US" baseline="0" dirty="0" smtClean="0"/>
              <a:t> </a:t>
            </a:r>
            <a:r>
              <a:rPr lang="en-US" baseline="0" smtClean="0"/>
              <a:t>to include ???</a:t>
            </a:r>
            <a:endParaRPr lang="en-US"/>
          </a:p>
        </p:txBody>
      </p:sp>
      <p:sp>
        <p:nvSpPr>
          <p:cNvPr id="4" name="Slide Number Placeholder 3"/>
          <p:cNvSpPr>
            <a:spLocks noGrp="1"/>
          </p:cNvSpPr>
          <p:nvPr>
            <p:ph type="sldNum" sz="quarter" idx="10"/>
          </p:nvPr>
        </p:nvSpPr>
        <p:spPr/>
        <p:txBody>
          <a:bodyPr/>
          <a:lstStyle/>
          <a:p>
            <a:fld id="{CBAC0937-F52C-1C4C-9ABA-4FFD75FA3D9C}" type="slidenum">
              <a:rPr lang="en-US" smtClean="0"/>
              <a:t>22</a:t>
            </a:fld>
            <a:endParaRPr lang="en-US"/>
          </a:p>
        </p:txBody>
      </p:sp>
    </p:spTree>
    <p:extLst>
      <p:ext uri="{BB962C8B-B14F-4D97-AF65-F5344CB8AC3E}">
        <p14:creationId xmlns:p14="http://schemas.microsoft.com/office/powerpoint/2010/main" val="364901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we know is that health disparities exist between sexual</a:t>
            </a:r>
            <a:r>
              <a:rPr lang="en-US" sz="1400" baseline="0" dirty="0" smtClean="0"/>
              <a:t> minorities and their heterosexual counterparts</a:t>
            </a:r>
          </a:p>
          <a:p>
            <a:endParaRPr lang="en-US" sz="1400" baseline="0" dirty="0" smtClean="0"/>
          </a:p>
          <a:p>
            <a:r>
              <a:rPr lang="en-US" sz="1400" baseline="0" dirty="0" smtClean="0"/>
              <a:t>For example, higher rates of: </a:t>
            </a:r>
            <a:endParaRPr lang="en-US" sz="1400" dirty="0" smtClean="0"/>
          </a:p>
          <a:p>
            <a:endParaRPr lang="en-US" sz="1400" dirty="0" smtClean="0"/>
          </a:p>
          <a:p>
            <a:r>
              <a:rPr lang="en-US" sz="1400" dirty="0" smtClean="0"/>
              <a:t>I am specifically interested in suicide although suicide itself is not classified as a disorder, </a:t>
            </a:r>
          </a:p>
          <a:p>
            <a:r>
              <a:rPr lang="en-US" sz="1400" dirty="0" smtClean="0"/>
              <a:t>However nearly</a:t>
            </a:r>
            <a:r>
              <a:rPr lang="en-US" sz="1400" baseline="0" dirty="0" smtClean="0"/>
              <a:t> all of those who </a:t>
            </a:r>
            <a:r>
              <a:rPr lang="en-US" sz="1400" dirty="0" smtClean="0"/>
              <a:t>attempt suicide</a:t>
            </a:r>
            <a:r>
              <a:rPr lang="en-US" sz="1400" baseline="0" dirty="0" smtClean="0"/>
              <a:t> or die of suicide suffer from a mental disorder such as one of these.</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3</a:t>
            </a:fld>
            <a:endParaRPr lang="en-US"/>
          </a:p>
        </p:txBody>
      </p:sp>
    </p:spTree>
    <p:extLst>
      <p:ext uri="{BB962C8B-B14F-4D97-AF65-F5344CB8AC3E}">
        <p14:creationId xmlns:p14="http://schemas.microsoft.com/office/powerpoint/2010/main" val="413638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Looking at the disparities specific to suicide can be a little tricky…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LGBTQ population info limited for a couple of reasons, one being that sexual minority research is still fairly recent.  Also, a systematic method of collecting data about sexual minorities  it is difficult to compare statistics directly to those available about the general population, however here we can at least get an idea of the suicide disparity.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Stats are startling.  They beg the question of why these disparities exist and also why they’re this extreme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BAC0937-F52C-1C4C-9ABA-4FFD75FA3D9C}" type="slidenum">
              <a:rPr lang="en-US" smtClean="0"/>
              <a:t>4</a:t>
            </a:fld>
            <a:endParaRPr lang="en-US"/>
          </a:p>
        </p:txBody>
      </p:sp>
    </p:spTree>
    <p:extLst>
      <p:ext uri="{BB962C8B-B14F-4D97-AF65-F5344CB8AC3E}">
        <p14:creationId xmlns:p14="http://schemas.microsoft.com/office/powerpoint/2010/main" val="409744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smtClean="0"/>
              <a:t>While</a:t>
            </a:r>
            <a:r>
              <a:rPr lang="en-US" sz="1400" baseline="0" dirty="0" smtClean="0"/>
              <a:t> statistics can be compelling, I think it is really important to remember that there are people behind the statistics. </a:t>
            </a:r>
            <a:endParaRPr lang="en-US" sz="1400" dirty="0" smtClean="0"/>
          </a:p>
          <a:p>
            <a:endParaRPr lang="en-US" sz="1400" baseline="0" dirty="0" smtClean="0"/>
          </a:p>
          <a:p>
            <a:r>
              <a:rPr lang="en-US" sz="1400" dirty="0" smtClean="0"/>
              <a:t>These are photos</a:t>
            </a:r>
            <a:r>
              <a:rPr lang="en-US" sz="1400" baseline="0" dirty="0" smtClean="0"/>
              <a:t> I pulled from the media of 9 </a:t>
            </a:r>
            <a:r>
              <a:rPr lang="en-US" sz="1400" dirty="0" smtClean="0"/>
              <a:t>individuals</a:t>
            </a:r>
            <a:r>
              <a:rPr lang="en-US" sz="1400" baseline="0" dirty="0" smtClean="0"/>
              <a:t> who identified as sexual minorities; 9 individuals who took their own lives.  </a:t>
            </a:r>
          </a:p>
          <a:p>
            <a:endParaRPr lang="en-US" sz="1400" baseline="0" dirty="0" smtClean="0"/>
          </a:p>
          <a:p>
            <a:r>
              <a:rPr lang="en-US" sz="1400" baseline="0" dirty="0" smtClean="0"/>
              <a:t>Keeping in mind the real life implications behind these numbers, let’s start to talk about some theoretical explanations about what drives people to attempt suicide. </a:t>
            </a:r>
          </a:p>
        </p:txBody>
      </p:sp>
      <p:sp>
        <p:nvSpPr>
          <p:cNvPr id="4" name="Slide Number Placeholder 3"/>
          <p:cNvSpPr>
            <a:spLocks noGrp="1"/>
          </p:cNvSpPr>
          <p:nvPr>
            <p:ph type="sldNum" sz="quarter" idx="10"/>
          </p:nvPr>
        </p:nvSpPr>
        <p:spPr/>
        <p:txBody>
          <a:bodyPr/>
          <a:lstStyle/>
          <a:p>
            <a:fld id="{CBAC0937-F52C-1C4C-9ABA-4FFD75FA3D9C}" type="slidenum">
              <a:rPr lang="en-US" smtClean="0"/>
              <a:t>5</a:t>
            </a:fld>
            <a:endParaRPr lang="en-US"/>
          </a:p>
        </p:txBody>
      </p:sp>
    </p:spTree>
    <p:extLst>
      <p:ext uri="{BB962C8B-B14F-4D97-AF65-F5344CB8AC3E}">
        <p14:creationId xmlns:p14="http://schemas.microsoft.com/office/powerpoint/2010/main" val="71957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Anomie – </a:t>
            </a:r>
            <a:r>
              <a:rPr lang="en-US" sz="1400" kern="1200" dirty="0" smtClean="0">
                <a:solidFill>
                  <a:schemeClr val="tx1"/>
                </a:solidFill>
                <a:effectLst/>
                <a:latin typeface="+mn-lt"/>
                <a:ea typeface="+mn-ea"/>
                <a:cs typeface="+mn-cs"/>
              </a:rPr>
              <a:t>which argues</a:t>
            </a:r>
            <a:r>
              <a:rPr lang="en-US" sz="1400" kern="1200" baseline="0" dirty="0" smtClean="0">
                <a:solidFill>
                  <a:schemeClr val="tx1"/>
                </a:solidFill>
                <a:effectLst/>
                <a:latin typeface="+mn-lt"/>
                <a:ea typeface="+mn-ea"/>
                <a:cs typeface="+mn-cs"/>
              </a:rPr>
              <a:t> that alienation c</a:t>
            </a:r>
            <a:r>
              <a:rPr lang="en-US" sz="1400" kern="1200" dirty="0" smtClean="0">
                <a:solidFill>
                  <a:schemeClr val="tx1"/>
                </a:solidFill>
                <a:effectLst/>
                <a:latin typeface="+mn-lt"/>
                <a:ea typeface="+mn-ea"/>
                <a:cs typeface="+mn-cs"/>
              </a:rPr>
              <a:t>an arise when there is an incongruence between between one’s internal needs and the inadequacy of external forces, i.e., society, which can make</a:t>
            </a:r>
            <a:r>
              <a:rPr lang="en-US" sz="1400" kern="1200" baseline="0" dirty="0" smtClean="0">
                <a:solidFill>
                  <a:schemeClr val="tx1"/>
                </a:solidFill>
                <a:effectLst/>
                <a:latin typeface="+mn-lt"/>
                <a:ea typeface="+mn-ea"/>
                <a:cs typeface="+mn-cs"/>
              </a:rPr>
              <a:t> one susceptible to suicide </a:t>
            </a:r>
            <a:endParaRPr lang="en-US" sz="1400" kern="1200" dirty="0" smtClean="0">
              <a:solidFill>
                <a:schemeClr val="tx1"/>
              </a:solidFill>
              <a:effectLst/>
              <a:latin typeface="+mn-lt"/>
              <a:ea typeface="+mn-ea"/>
              <a:cs typeface="+mn-cs"/>
            </a:endParaRPr>
          </a:p>
          <a:p>
            <a:endParaRPr lang="en-US" sz="1400" dirty="0" smtClean="0"/>
          </a:p>
          <a:p>
            <a:r>
              <a:rPr lang="en-US" sz="1400" baseline="0" dirty="0" smtClean="0"/>
              <a:t>We can start to think about how an incongruence or a thwarted sense of belonging might apply to sexual minorities</a:t>
            </a:r>
            <a:endParaRPr lang="en-US" sz="1400" dirty="0"/>
          </a:p>
        </p:txBody>
      </p:sp>
      <p:sp>
        <p:nvSpPr>
          <p:cNvPr id="4" name="Slide Number Placeholder 3"/>
          <p:cNvSpPr>
            <a:spLocks noGrp="1"/>
          </p:cNvSpPr>
          <p:nvPr>
            <p:ph type="sldNum" sz="quarter" idx="10"/>
          </p:nvPr>
        </p:nvSpPr>
        <p:spPr/>
        <p:txBody>
          <a:bodyPr/>
          <a:lstStyle/>
          <a:p>
            <a:fld id="{CBAC0937-F52C-1C4C-9ABA-4FFD75FA3D9C}" type="slidenum">
              <a:rPr lang="en-US" smtClean="0"/>
              <a:t>6</a:t>
            </a:fld>
            <a:endParaRPr lang="en-US"/>
          </a:p>
        </p:txBody>
      </p:sp>
    </p:spTree>
    <p:extLst>
      <p:ext uri="{BB962C8B-B14F-4D97-AF65-F5344CB8AC3E}">
        <p14:creationId xmlns:p14="http://schemas.microsoft.com/office/powerpoint/2010/main" val="216164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Some things we know from previous research about risk factors of suicide (which increase risk) and protective factors of suicide (which decrease risk):</a:t>
            </a:r>
          </a:p>
          <a:p>
            <a:endParaRPr lang="en-US" sz="1400" baseline="0" dirty="0" smtClean="0"/>
          </a:p>
          <a:p>
            <a:r>
              <a:rPr lang="en-US" sz="1400" baseline="0" dirty="0" smtClean="0"/>
              <a:t>	Victimization is a risk factor for ALL people regardless of sexual orientation.  And we know that sexual minorities experience higher rates of 	victimization and sexual minority specific victimization that heterosexual people do. </a:t>
            </a:r>
          </a:p>
          <a:p>
            <a:endParaRPr lang="en-US" sz="1400" dirty="0" smtClean="0"/>
          </a:p>
          <a:p>
            <a:r>
              <a:rPr lang="en-US" sz="1400" dirty="0" smtClean="0"/>
              <a:t>	Sexual minorities</a:t>
            </a:r>
            <a:r>
              <a:rPr lang="en-US" sz="1400" baseline="0" dirty="0" smtClean="0"/>
              <a:t> are at increased risk of victimization which is positively associated with </a:t>
            </a:r>
            <a:r>
              <a:rPr lang="en-US" sz="1400" baseline="0" dirty="0" err="1" smtClean="0"/>
              <a:t>suicidality</a:t>
            </a:r>
            <a:r>
              <a:rPr lang="en-US" sz="1400" baseline="0" dirty="0" smtClean="0"/>
              <a:t> </a:t>
            </a:r>
          </a:p>
          <a:p>
            <a:endParaRPr lang="en-US" sz="1400" baseline="0" dirty="0" smtClean="0"/>
          </a:p>
          <a:p>
            <a:r>
              <a:rPr lang="en-US" sz="1400" baseline="0" dirty="0" smtClean="0"/>
              <a:t>	</a:t>
            </a:r>
            <a:r>
              <a:rPr lang="en-US" sz="1400" baseline="0" dirty="0" err="1" smtClean="0"/>
              <a:t>Outness</a:t>
            </a:r>
            <a:r>
              <a:rPr lang="en-US" sz="1400" baseline="0" dirty="0" smtClean="0"/>
              <a:t> = </a:t>
            </a:r>
            <a:r>
              <a:rPr lang="en-US" sz="1400" baseline="0" dirty="0" err="1" smtClean="0"/>
              <a:t>extenet</a:t>
            </a:r>
            <a:r>
              <a:rPr lang="en-US" sz="1400" baseline="0" dirty="0" smtClean="0"/>
              <a:t> to which sexual orientation is openly talked about </a:t>
            </a:r>
          </a:p>
          <a:p>
            <a:endParaRPr lang="en-US" sz="1400" baseline="0" dirty="0" smtClean="0"/>
          </a:p>
          <a:p>
            <a:r>
              <a:rPr lang="en-US" sz="1400" b="1" baseline="0" dirty="0" err="1" smtClean="0"/>
              <a:t>Outness</a:t>
            </a:r>
            <a:r>
              <a:rPr lang="en-US" sz="1400" b="1" baseline="0" dirty="0" smtClean="0"/>
              <a:t> as proxy for perceived family support</a:t>
            </a:r>
          </a:p>
          <a:p>
            <a:r>
              <a:rPr lang="en-US" sz="1400" b="1" baseline="0" dirty="0" smtClean="0">
                <a:sym typeface="Wingdings"/>
              </a:rPr>
              <a:t> Reasonable to infer that to be eligible essentially for family support, there needs to exist a certain degree of </a:t>
            </a:r>
            <a:r>
              <a:rPr lang="en-US" sz="1400" b="1" baseline="0" dirty="0" err="1" smtClean="0">
                <a:sym typeface="Wingdings"/>
              </a:rPr>
              <a:t>outness</a:t>
            </a:r>
            <a:endParaRPr lang="en-US" sz="1400" b="1" baseline="0" dirty="0" smtClean="0"/>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Being LGBTQ is not a risk factor in itself, according to the American Association of </a:t>
            </a:r>
            <a:r>
              <a:rPr lang="en-US" sz="1400" dirty="0" err="1" smtClean="0"/>
              <a:t>Suicidology</a:t>
            </a:r>
            <a:r>
              <a:rPr lang="en-US" sz="1400" dirty="0" smtClean="0"/>
              <a:t>. However, stressors that</a:t>
            </a:r>
            <a:r>
              <a:rPr lang="en-US" sz="1400" baseline="0" dirty="0" smtClean="0"/>
              <a:t> sexual minorities</a:t>
            </a:r>
            <a:r>
              <a:rPr lang="en-US" sz="1400" dirty="0" smtClean="0"/>
              <a:t> encounter, such as discrimination and harassment, are directly associated with suicidal behavior as well as indirectly with risk factors for suicide.</a:t>
            </a:r>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We</a:t>
            </a:r>
            <a:r>
              <a:rPr lang="en-US" sz="1400" b="1" baseline="0" dirty="0" smtClean="0"/>
              <a:t> can start to see how some of the experiences specific to sexual minority status can contribute to the presence of risk factors</a:t>
            </a:r>
            <a:endParaRPr lang="en-US" sz="1400" dirty="0" smtClean="0"/>
          </a:p>
        </p:txBody>
      </p:sp>
      <p:sp>
        <p:nvSpPr>
          <p:cNvPr id="4" name="Slide Number Placeholder 3"/>
          <p:cNvSpPr>
            <a:spLocks noGrp="1"/>
          </p:cNvSpPr>
          <p:nvPr>
            <p:ph type="sldNum" sz="quarter" idx="10"/>
          </p:nvPr>
        </p:nvSpPr>
        <p:spPr/>
        <p:txBody>
          <a:bodyPr/>
          <a:lstStyle/>
          <a:p>
            <a:fld id="{CBAC0937-F52C-1C4C-9ABA-4FFD75FA3D9C}" type="slidenum">
              <a:rPr lang="en-US" smtClean="0"/>
              <a:t>7</a:t>
            </a:fld>
            <a:endParaRPr lang="en-US"/>
          </a:p>
        </p:txBody>
      </p:sp>
    </p:spTree>
    <p:extLst>
      <p:ext uri="{BB962C8B-B14F-4D97-AF65-F5344CB8AC3E}">
        <p14:creationId xmlns:p14="http://schemas.microsoft.com/office/powerpoint/2010/main" val="211735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If we look next at Meyer’s model</a:t>
            </a:r>
            <a:r>
              <a:rPr lang="en-US" sz="1400" baseline="0" dirty="0" smtClean="0"/>
              <a:t> of sexual minority stress we can get a better sense of how some of these risk and protective factor fit together</a:t>
            </a:r>
          </a:p>
          <a:p>
            <a:endParaRPr lang="en-US" sz="1400" baseline="0" dirty="0" smtClean="0"/>
          </a:p>
          <a:p>
            <a:r>
              <a:rPr lang="en-US" sz="1400" baseline="0" dirty="0" smtClean="0"/>
              <a:t>In simplest terms, the model depicts how many factors contribute to the possibility to of either positive outcomes (for example, happiness) or negative outcomes (for example, suicide).</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BAC0937-F52C-1C4C-9ABA-4FFD75FA3D9C}" type="slidenum">
              <a:rPr lang="en-US" smtClean="0"/>
              <a:t>8</a:t>
            </a:fld>
            <a:endParaRPr lang="en-US"/>
          </a:p>
        </p:txBody>
      </p:sp>
    </p:spTree>
    <p:extLst>
      <p:ext uri="{BB962C8B-B14F-4D97-AF65-F5344CB8AC3E}">
        <p14:creationId xmlns:p14="http://schemas.microsoft.com/office/powerpoint/2010/main" val="35828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Meyer addresses what he terms</a:t>
            </a:r>
            <a:r>
              <a:rPr lang="en-US" baseline="0" dirty="0" smtClean="0"/>
              <a:t> </a:t>
            </a:r>
            <a:r>
              <a:rPr lang="en-US" dirty="0" smtClean="0"/>
              <a:t>distal stressors such as prejudice</a:t>
            </a:r>
            <a:r>
              <a:rPr lang="en-US" baseline="0" dirty="0" smtClean="0"/>
              <a:t>, stigma, or- what I am especially interested in- victimization which contributes to negative outcomes.</a:t>
            </a:r>
          </a:p>
          <a:p>
            <a:endParaRPr lang="en-US" baseline="0" dirty="0" smtClean="0"/>
          </a:p>
        </p:txBody>
      </p:sp>
      <p:sp>
        <p:nvSpPr>
          <p:cNvPr id="4" name="Slide Number Placeholder 3"/>
          <p:cNvSpPr>
            <a:spLocks noGrp="1"/>
          </p:cNvSpPr>
          <p:nvPr>
            <p:ph type="sldNum" sz="quarter" idx="10"/>
          </p:nvPr>
        </p:nvSpPr>
        <p:spPr/>
        <p:txBody>
          <a:bodyPr/>
          <a:lstStyle/>
          <a:p>
            <a:fld id="{CBAC0937-F52C-1C4C-9ABA-4FFD75FA3D9C}" type="slidenum">
              <a:rPr lang="en-US" smtClean="0"/>
              <a:t>9</a:t>
            </a:fld>
            <a:endParaRPr lang="en-US"/>
          </a:p>
        </p:txBody>
      </p:sp>
    </p:spTree>
    <p:extLst>
      <p:ext uri="{BB962C8B-B14F-4D97-AF65-F5344CB8AC3E}">
        <p14:creationId xmlns:p14="http://schemas.microsoft.com/office/powerpoint/2010/main" val="358288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dirty="0"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4/11/14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4/11/14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4/11/14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4/11/14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4/11/14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 Id="rId11"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 Id="rId11"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1093752"/>
            <a:ext cx="5446713" cy="1305445"/>
          </a:xfrm>
        </p:spPr>
        <p:txBody>
          <a:bodyPr/>
          <a:lstStyle/>
          <a:p>
            <a:pPr>
              <a:lnSpc>
                <a:spcPct val="150000"/>
              </a:lnSpc>
            </a:pPr>
            <a:r>
              <a:rPr lang="en-US" sz="2400" dirty="0" smtClean="0">
                <a:latin typeface="Avenir Black Oblique"/>
                <a:cs typeface="Avenir Black Oblique"/>
              </a:rPr>
              <a:t>A Theoretical Look at Sexual Minority Victimization and </a:t>
            </a:r>
            <a:r>
              <a:rPr lang="en-US" sz="2400" dirty="0" err="1" smtClean="0">
                <a:latin typeface="Avenir Black Oblique"/>
                <a:cs typeface="Avenir Black Oblique"/>
              </a:rPr>
              <a:t>Outness</a:t>
            </a:r>
            <a:r>
              <a:rPr lang="en-US" sz="2400" dirty="0" smtClean="0">
                <a:latin typeface="Avenir Black Oblique"/>
                <a:cs typeface="Avenir Black Oblique"/>
              </a:rPr>
              <a:t> to Family as a Protective Factor Against Suicide Attempts</a:t>
            </a:r>
            <a:endParaRPr lang="en-US" sz="2400" dirty="0">
              <a:latin typeface="Avenir Black Oblique"/>
              <a:cs typeface="Avenir Black Oblique"/>
            </a:endParaRPr>
          </a:p>
        </p:txBody>
      </p:sp>
      <p:sp>
        <p:nvSpPr>
          <p:cNvPr id="3" name="Subtitle 2"/>
          <p:cNvSpPr>
            <a:spLocks noGrp="1"/>
          </p:cNvSpPr>
          <p:nvPr>
            <p:ph type="subTitle" idx="1"/>
          </p:nvPr>
        </p:nvSpPr>
        <p:spPr>
          <a:xfrm>
            <a:off x="1854200" y="3172841"/>
            <a:ext cx="5446713" cy="851647"/>
          </a:xfrm>
        </p:spPr>
        <p:txBody>
          <a:bodyPr>
            <a:normAutofit fontScale="25000" lnSpcReduction="20000"/>
          </a:bodyPr>
          <a:lstStyle/>
          <a:p>
            <a:r>
              <a:rPr lang="en-US" sz="6800" dirty="0" smtClean="0">
                <a:latin typeface="Avenir Black Oblique"/>
                <a:cs typeface="Avenir Black Oblique"/>
              </a:rPr>
              <a:t>Charlotte M. Siegel</a:t>
            </a:r>
          </a:p>
          <a:p>
            <a:endParaRPr lang="en-US" sz="6800" dirty="0">
              <a:latin typeface="Avenir Black Oblique"/>
              <a:cs typeface="Avenir Black Oblique"/>
            </a:endParaRPr>
          </a:p>
          <a:p>
            <a:r>
              <a:rPr lang="en-US" sz="6800" dirty="0" smtClean="0">
                <a:latin typeface="Avenir Black Oblique"/>
                <a:cs typeface="Avenir Black Oblique"/>
              </a:rPr>
              <a:t>University of Montana, Department of Psychology</a:t>
            </a:r>
          </a:p>
          <a:p>
            <a:endParaRPr lang="en-US" sz="6800" dirty="0" smtClean="0">
              <a:latin typeface="Avenir Black Oblique"/>
              <a:cs typeface="Avenir Black Oblique"/>
            </a:endParaRPr>
          </a:p>
          <a:p>
            <a:endParaRPr lang="en-US" sz="6800" dirty="0" smtClean="0">
              <a:latin typeface="Avenir Black Oblique"/>
              <a:cs typeface="Avenir Black Oblique"/>
            </a:endParaRPr>
          </a:p>
          <a:p>
            <a:endParaRPr lang="en-US" dirty="0">
              <a:latin typeface="Avenir Black Oblique"/>
              <a:cs typeface="Avenir Black Oblique"/>
            </a:endParaRPr>
          </a:p>
        </p:txBody>
      </p:sp>
      <p:sp>
        <p:nvSpPr>
          <p:cNvPr id="4" name="TextBox 3"/>
          <p:cNvSpPr txBox="1"/>
          <p:nvPr/>
        </p:nvSpPr>
        <p:spPr>
          <a:xfrm>
            <a:off x="2202542" y="3229333"/>
            <a:ext cx="4753358" cy="369332"/>
          </a:xfrm>
          <a:prstGeom prst="rect">
            <a:avLst/>
          </a:prstGeom>
          <a:noFill/>
        </p:spPr>
        <p:txBody>
          <a:bodyPr wrap="square" rtlCol="0">
            <a:spAutoFit/>
          </a:bodyPr>
          <a:lstStyle/>
          <a:p>
            <a:endParaRPr lang="en-US" b="1" dirty="0"/>
          </a:p>
        </p:txBody>
      </p:sp>
      <p:pic>
        <p:nvPicPr>
          <p:cNvPr id="6" name="Picture 5" descr="UM Main Logo Maro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263" y="5571193"/>
            <a:ext cx="5652587" cy="1031471"/>
          </a:xfrm>
          <a:prstGeom prst="rect">
            <a:avLst/>
          </a:prstGeom>
        </p:spPr>
      </p:pic>
    </p:spTree>
    <p:extLst>
      <p:ext uri="{BB962C8B-B14F-4D97-AF65-F5344CB8AC3E}">
        <p14:creationId xmlns:p14="http://schemas.microsoft.com/office/powerpoint/2010/main" val="28204174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Stress</a:t>
            </a:r>
            <a:br>
              <a:rPr lang="en-US" dirty="0" smtClean="0"/>
            </a:br>
            <a:r>
              <a:rPr lang="en-US" sz="4000" dirty="0" smtClean="0"/>
              <a:t>(Meyer, 2003)</a:t>
            </a:r>
            <a:endParaRPr lang="en-US" dirty="0"/>
          </a:p>
        </p:txBody>
      </p:sp>
      <p:sp>
        <p:nvSpPr>
          <p:cNvPr id="3" name="Content Placeholder 2"/>
          <p:cNvSpPr>
            <a:spLocks noGrp="1"/>
          </p:cNvSpPr>
          <p:nvPr>
            <p:ph idx="1"/>
          </p:nvPr>
        </p:nvSpPr>
        <p:spPr>
          <a:xfrm>
            <a:off x="2234406" y="40341"/>
            <a:ext cx="1490133" cy="1411941"/>
          </a:xfrm>
        </p:spPr>
        <p:txBody>
          <a:bodyPr/>
          <a:lstStyle/>
          <a:p>
            <a:pPr marL="2744788" lvl="8" indent="0" algn="just">
              <a:buNone/>
            </a:pPr>
            <a:endParaRPr lang="en-US" dirty="0"/>
          </a:p>
        </p:txBody>
      </p:sp>
      <p:sp>
        <p:nvSpPr>
          <p:cNvPr id="5" name="Title 1"/>
          <p:cNvSpPr txBox="1">
            <a:spLocks/>
          </p:cNvSpPr>
          <p:nvPr/>
        </p:nvSpPr>
        <p:spPr>
          <a:xfrm>
            <a:off x="457200" y="0"/>
            <a:ext cx="8229600" cy="1066800"/>
          </a:xfrm>
          <a:prstGeom prst="rect">
            <a:avLst/>
          </a:prstGeom>
        </p:spPr>
        <p:txBody>
          <a:bodyPr vert="horz" lIns="91440" tIns="45720" rIns="91440" bIns="45720" rtlCol="0" anchor="ctr">
            <a:noAutofit/>
          </a:bodyPr>
          <a:lst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a:lstStyle>
          <a:p>
            <a:endParaRPr lang="en-US" dirty="0"/>
          </a:p>
        </p:txBody>
      </p:sp>
      <p:sp>
        <p:nvSpPr>
          <p:cNvPr id="6" name="Rounded Rectangle 5"/>
          <p:cNvSpPr/>
          <p:nvPr/>
        </p:nvSpPr>
        <p:spPr>
          <a:xfrm>
            <a:off x="720236" y="3417336"/>
            <a:ext cx="1859573" cy="17642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Minority status</a:t>
            </a:r>
          </a:p>
          <a:p>
            <a:pPr marL="285750" indent="-285750">
              <a:buFont typeface="Arial" pitchFamily="34" charset="0"/>
              <a:buChar char="•"/>
            </a:pPr>
            <a:r>
              <a:rPr lang="en-US" dirty="0" smtClean="0"/>
              <a:t>Sexual</a:t>
            </a:r>
          </a:p>
          <a:p>
            <a:pPr marL="285750" indent="-285750">
              <a:buFont typeface="Arial" pitchFamily="34" charset="0"/>
              <a:buChar char="•"/>
            </a:pPr>
            <a:r>
              <a:rPr lang="en-US" dirty="0" smtClean="0"/>
              <a:t>Racial/ethnic</a:t>
            </a:r>
          </a:p>
          <a:p>
            <a:pPr marL="285750" indent="-285750">
              <a:buFont typeface="Arial" pitchFamily="34" charset="0"/>
              <a:buChar char="•"/>
            </a:pPr>
            <a:r>
              <a:rPr lang="en-US" dirty="0" smtClean="0"/>
              <a:t>Gender</a:t>
            </a:r>
          </a:p>
        </p:txBody>
      </p:sp>
      <p:sp>
        <p:nvSpPr>
          <p:cNvPr id="7" name="Rounded Rectangle 6"/>
          <p:cNvSpPr/>
          <p:nvPr/>
        </p:nvSpPr>
        <p:spPr>
          <a:xfrm>
            <a:off x="7315200" y="2971800"/>
            <a:ext cx="16764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 vs. – </a:t>
            </a:r>
          </a:p>
          <a:p>
            <a:pPr algn="ctr"/>
            <a:r>
              <a:rPr lang="en-US" sz="2000" dirty="0" smtClean="0"/>
              <a:t>outcomes</a:t>
            </a:r>
            <a:endParaRPr lang="en-US" sz="2000" dirty="0"/>
          </a:p>
        </p:txBody>
      </p:sp>
      <p:sp>
        <p:nvSpPr>
          <p:cNvPr id="8" name="Rounded Rectangle 7"/>
          <p:cNvSpPr/>
          <p:nvPr/>
        </p:nvSpPr>
        <p:spPr>
          <a:xfrm>
            <a:off x="3429000" y="190500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General stressors</a:t>
            </a:r>
            <a:endParaRPr lang="en-US" sz="2000" dirty="0"/>
          </a:p>
        </p:txBody>
      </p:sp>
      <p:sp>
        <p:nvSpPr>
          <p:cNvPr id="9" name="Rounded Rectangle 8"/>
          <p:cNvSpPr/>
          <p:nvPr/>
        </p:nvSpPr>
        <p:spPr>
          <a:xfrm>
            <a:off x="3200400" y="4191001"/>
            <a:ext cx="2055845" cy="2122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itchFamily="34" charset="0"/>
              <a:buChar char="•"/>
            </a:pPr>
            <a:r>
              <a:rPr lang="en-US" sz="2000" dirty="0" smtClean="0"/>
              <a:t>Internalized homophobia</a:t>
            </a:r>
          </a:p>
          <a:p>
            <a:r>
              <a:rPr lang="en-US" sz="2000" dirty="0" smtClean="0"/>
              <a:t>Proximal stress processes</a:t>
            </a:r>
          </a:p>
          <a:p>
            <a:pPr marL="285750" indent="-285750">
              <a:buFont typeface="Arial" pitchFamily="34" charset="0"/>
              <a:buChar char="•"/>
            </a:pPr>
            <a:r>
              <a:rPr lang="en-US" dirty="0" smtClean="0"/>
              <a:t>Expected rejection</a:t>
            </a:r>
          </a:p>
          <a:p>
            <a:pPr marL="285750" indent="-285750">
              <a:buFont typeface="Arial" pitchFamily="34" charset="0"/>
              <a:buChar char="•"/>
            </a:pPr>
            <a:r>
              <a:rPr lang="en-US" dirty="0" smtClean="0"/>
              <a:t>Concealment</a:t>
            </a:r>
            <a:endParaRPr lang="en-US" dirty="0"/>
          </a:p>
        </p:txBody>
      </p:sp>
      <p:sp>
        <p:nvSpPr>
          <p:cNvPr id="10" name="Rounded Rectangle 9"/>
          <p:cNvSpPr/>
          <p:nvPr/>
        </p:nvSpPr>
        <p:spPr>
          <a:xfrm>
            <a:off x="3200400" y="2859579"/>
            <a:ext cx="19050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Distal stress processes:</a:t>
            </a:r>
          </a:p>
          <a:p>
            <a:pPr marL="285750" indent="-285750">
              <a:buFont typeface="Arial" pitchFamily="34" charset="0"/>
              <a:buChar char="•"/>
            </a:pPr>
            <a:r>
              <a:rPr lang="en-US" dirty="0" smtClean="0"/>
              <a:t>Prejudiced events</a:t>
            </a:r>
            <a:endParaRPr lang="en-US" dirty="0"/>
          </a:p>
        </p:txBody>
      </p:sp>
      <p:sp>
        <p:nvSpPr>
          <p:cNvPr id="11" name="Rounded Rectangle 10"/>
          <p:cNvSpPr/>
          <p:nvPr/>
        </p:nvSpPr>
        <p:spPr>
          <a:xfrm>
            <a:off x="5408645" y="1537824"/>
            <a:ext cx="1828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Coping, social support access</a:t>
            </a:r>
            <a:endParaRPr lang="en-US" sz="2000" dirty="0"/>
          </a:p>
        </p:txBody>
      </p:sp>
      <p:cxnSp>
        <p:nvCxnSpPr>
          <p:cNvPr id="12" name="Straight Arrow Connector 11"/>
          <p:cNvCxnSpPr/>
          <p:nvPr/>
        </p:nvCxnSpPr>
        <p:spPr>
          <a:xfrm>
            <a:off x="2667000" y="25908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74967" y="4906447"/>
            <a:ext cx="202223"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00600" y="2438400"/>
            <a:ext cx="1609531" cy="978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6019800" y="4191000"/>
            <a:ext cx="1066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19400" y="6454459"/>
            <a:ext cx="3200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07580" y="2514672"/>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32742" y="2362200"/>
            <a:ext cx="205805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Environmental circumstances</a:t>
            </a:r>
            <a:endParaRPr lang="en-US" sz="2000" dirty="0"/>
          </a:p>
        </p:txBody>
      </p:sp>
      <p:sp>
        <p:nvSpPr>
          <p:cNvPr id="20" name="Rounded Rectangle 19"/>
          <p:cNvSpPr/>
          <p:nvPr/>
        </p:nvSpPr>
        <p:spPr>
          <a:xfrm>
            <a:off x="1066800" y="5715000"/>
            <a:ext cx="1600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Sexual identity</a:t>
            </a:r>
            <a:endParaRPr lang="en-US" sz="2000" dirty="0"/>
          </a:p>
        </p:txBody>
      </p:sp>
      <p:sp>
        <p:nvSpPr>
          <p:cNvPr id="21" name="Rounded Rectangle 20"/>
          <p:cNvSpPr/>
          <p:nvPr/>
        </p:nvSpPr>
        <p:spPr>
          <a:xfrm>
            <a:off x="6172200" y="5257800"/>
            <a:ext cx="2133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Characteristics of identity</a:t>
            </a:r>
          </a:p>
          <a:p>
            <a:pPr marL="285750" indent="-285750">
              <a:buFont typeface="Arial" pitchFamily="34" charset="0"/>
              <a:buChar char="•"/>
            </a:pPr>
            <a:r>
              <a:rPr lang="en-US" dirty="0" smtClean="0"/>
              <a:t>Prominence</a:t>
            </a:r>
          </a:p>
          <a:p>
            <a:pPr marL="285750" indent="-285750">
              <a:buFont typeface="Arial" pitchFamily="34" charset="0"/>
              <a:buChar char="•"/>
            </a:pPr>
            <a:r>
              <a:rPr lang="en-US" dirty="0" smtClean="0"/>
              <a:t>Valence</a:t>
            </a:r>
          </a:p>
          <a:p>
            <a:pPr marL="285750" indent="-285750">
              <a:buFont typeface="Arial" pitchFamily="34" charset="0"/>
              <a:buChar char="•"/>
            </a:pPr>
            <a:r>
              <a:rPr lang="en-US" dirty="0" smtClean="0"/>
              <a:t>Integration</a:t>
            </a:r>
          </a:p>
        </p:txBody>
      </p:sp>
      <p:cxnSp>
        <p:nvCxnSpPr>
          <p:cNvPr id="22" name="Straight Arrow Connector 21"/>
          <p:cNvCxnSpPr/>
          <p:nvPr/>
        </p:nvCxnSpPr>
        <p:spPr>
          <a:xfrm>
            <a:off x="2667000" y="3733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08645" y="3524639"/>
            <a:ext cx="1754155" cy="18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448300" y="3608226"/>
            <a:ext cx="876300" cy="110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43200" y="56007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71854" y="6034768"/>
            <a:ext cx="5187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1000" y="1676400"/>
            <a:ext cx="14654" cy="434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7200" y="1676400"/>
            <a:ext cx="495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Cloud 28"/>
          <p:cNvSpPr/>
          <p:nvPr/>
        </p:nvSpPr>
        <p:spPr>
          <a:xfrm>
            <a:off x="4641598" y="2839272"/>
            <a:ext cx="1378201" cy="1099682"/>
          </a:xfrm>
          <a:prstGeom prst="cloud">
            <a:avLst/>
          </a:prstGeom>
          <a:solidFill>
            <a:srgbClr val="FF5146"/>
          </a:solidFill>
          <a:ln/>
        </p:spPr>
        <p:style>
          <a:lnRef idx="1">
            <a:schemeClr val="accent1"/>
          </a:lnRef>
          <a:fillRef idx="3">
            <a:schemeClr val="accent1"/>
          </a:fillRef>
          <a:effectRef idx="2">
            <a:schemeClr val="accent1"/>
          </a:effectRef>
          <a:fontRef idx="minor">
            <a:schemeClr val="lt1"/>
          </a:fontRef>
        </p:style>
        <p:txBody>
          <a:bodyPr/>
          <a:lstStyle/>
          <a:p>
            <a:pPr algn="ctr"/>
            <a:r>
              <a:rPr lang="en-US" sz="1700" b="1" dirty="0" smtClean="0">
                <a:solidFill>
                  <a:schemeClr val="tx1"/>
                </a:solidFill>
              </a:rPr>
              <a:t>Victim-</a:t>
            </a:r>
            <a:r>
              <a:rPr lang="en-US" sz="1700" b="1" dirty="0" err="1" smtClean="0">
                <a:solidFill>
                  <a:schemeClr val="tx1"/>
                </a:solidFill>
              </a:rPr>
              <a:t>ization</a:t>
            </a:r>
            <a:endParaRPr lang="en-US" sz="1700" b="1" dirty="0">
              <a:solidFill>
                <a:schemeClr val="tx1"/>
              </a:solidFill>
            </a:endParaRPr>
          </a:p>
        </p:txBody>
      </p:sp>
      <p:sp>
        <p:nvSpPr>
          <p:cNvPr id="30" name="Cloud 29"/>
          <p:cNvSpPr/>
          <p:nvPr/>
        </p:nvSpPr>
        <p:spPr>
          <a:xfrm>
            <a:off x="6410131" y="3652965"/>
            <a:ext cx="1308768" cy="923669"/>
          </a:xfrm>
          <a:prstGeom prst="cloud">
            <a:avLst/>
          </a:prstGeom>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r"/>
            <a:r>
              <a:rPr lang="en-US" sz="1700" b="1" dirty="0" smtClean="0">
                <a:solidFill>
                  <a:schemeClr val="tx1"/>
                </a:solidFill>
              </a:rPr>
              <a:t>Suicide</a:t>
            </a:r>
            <a:endParaRPr lang="en-US" sz="1700" b="1" dirty="0">
              <a:solidFill>
                <a:schemeClr val="tx1"/>
              </a:solidFill>
            </a:endParaRPr>
          </a:p>
        </p:txBody>
      </p:sp>
    </p:spTree>
    <p:extLst>
      <p:ext uri="{BB962C8B-B14F-4D97-AF65-F5344CB8AC3E}">
        <p14:creationId xmlns:p14="http://schemas.microsoft.com/office/powerpoint/2010/main" val="4680735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Stress</a:t>
            </a:r>
            <a:br>
              <a:rPr lang="en-US" dirty="0" smtClean="0"/>
            </a:br>
            <a:r>
              <a:rPr lang="en-US" sz="4000" dirty="0" smtClean="0"/>
              <a:t>(Meyer, 2003)</a:t>
            </a:r>
            <a:endParaRPr lang="en-US" dirty="0"/>
          </a:p>
        </p:txBody>
      </p:sp>
      <p:sp>
        <p:nvSpPr>
          <p:cNvPr id="3" name="Content Placeholder 2"/>
          <p:cNvSpPr>
            <a:spLocks noGrp="1"/>
          </p:cNvSpPr>
          <p:nvPr>
            <p:ph idx="1"/>
          </p:nvPr>
        </p:nvSpPr>
        <p:spPr>
          <a:xfrm>
            <a:off x="2234406" y="40341"/>
            <a:ext cx="1490133" cy="1411941"/>
          </a:xfrm>
        </p:spPr>
        <p:txBody>
          <a:bodyPr/>
          <a:lstStyle/>
          <a:p>
            <a:pPr marL="2744788" lvl="8" indent="0" algn="just">
              <a:buNone/>
            </a:pPr>
            <a:endParaRPr lang="en-US" dirty="0"/>
          </a:p>
        </p:txBody>
      </p:sp>
      <p:sp>
        <p:nvSpPr>
          <p:cNvPr id="5" name="Title 1"/>
          <p:cNvSpPr txBox="1">
            <a:spLocks/>
          </p:cNvSpPr>
          <p:nvPr/>
        </p:nvSpPr>
        <p:spPr>
          <a:xfrm>
            <a:off x="457200" y="0"/>
            <a:ext cx="8229600" cy="1066800"/>
          </a:xfrm>
          <a:prstGeom prst="rect">
            <a:avLst/>
          </a:prstGeom>
        </p:spPr>
        <p:txBody>
          <a:bodyPr vert="horz" lIns="91440" tIns="45720" rIns="91440" bIns="45720" rtlCol="0" anchor="ctr">
            <a:noAutofit/>
          </a:bodyPr>
          <a:lst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a:lstStyle>
          <a:p>
            <a:endParaRPr lang="en-US" dirty="0"/>
          </a:p>
        </p:txBody>
      </p:sp>
      <p:sp>
        <p:nvSpPr>
          <p:cNvPr id="6" name="Rounded Rectangle 5"/>
          <p:cNvSpPr/>
          <p:nvPr/>
        </p:nvSpPr>
        <p:spPr>
          <a:xfrm>
            <a:off x="720236" y="3417336"/>
            <a:ext cx="1859573" cy="17642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Minority status</a:t>
            </a:r>
          </a:p>
          <a:p>
            <a:pPr marL="285750" indent="-285750">
              <a:buFont typeface="Arial" pitchFamily="34" charset="0"/>
              <a:buChar char="•"/>
            </a:pPr>
            <a:r>
              <a:rPr lang="en-US" dirty="0" smtClean="0"/>
              <a:t>Sexual</a:t>
            </a:r>
          </a:p>
          <a:p>
            <a:pPr marL="285750" indent="-285750">
              <a:buFont typeface="Arial" pitchFamily="34" charset="0"/>
              <a:buChar char="•"/>
            </a:pPr>
            <a:r>
              <a:rPr lang="en-US" dirty="0" smtClean="0"/>
              <a:t>Racial/ethnic</a:t>
            </a:r>
          </a:p>
          <a:p>
            <a:pPr marL="285750" indent="-285750">
              <a:buFont typeface="Arial" pitchFamily="34" charset="0"/>
              <a:buChar char="•"/>
            </a:pPr>
            <a:r>
              <a:rPr lang="en-US" dirty="0" smtClean="0"/>
              <a:t>Gender</a:t>
            </a:r>
          </a:p>
        </p:txBody>
      </p:sp>
      <p:sp>
        <p:nvSpPr>
          <p:cNvPr id="7" name="Rounded Rectangle 6"/>
          <p:cNvSpPr/>
          <p:nvPr/>
        </p:nvSpPr>
        <p:spPr>
          <a:xfrm>
            <a:off x="7315200" y="2971800"/>
            <a:ext cx="16764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 vs. – </a:t>
            </a:r>
          </a:p>
          <a:p>
            <a:pPr algn="ctr"/>
            <a:r>
              <a:rPr lang="en-US" sz="2000" dirty="0" smtClean="0"/>
              <a:t>outcomes</a:t>
            </a:r>
            <a:endParaRPr lang="en-US" sz="2000" dirty="0"/>
          </a:p>
        </p:txBody>
      </p:sp>
      <p:sp>
        <p:nvSpPr>
          <p:cNvPr id="8" name="Rounded Rectangle 7"/>
          <p:cNvSpPr/>
          <p:nvPr/>
        </p:nvSpPr>
        <p:spPr>
          <a:xfrm>
            <a:off x="3429000" y="190500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General stressors</a:t>
            </a:r>
            <a:endParaRPr lang="en-US" sz="2000" dirty="0"/>
          </a:p>
        </p:txBody>
      </p:sp>
      <p:sp>
        <p:nvSpPr>
          <p:cNvPr id="9" name="Rounded Rectangle 8"/>
          <p:cNvSpPr/>
          <p:nvPr/>
        </p:nvSpPr>
        <p:spPr>
          <a:xfrm>
            <a:off x="3200400" y="4191001"/>
            <a:ext cx="2055845" cy="2122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itchFamily="34" charset="0"/>
              <a:buChar char="•"/>
            </a:pPr>
            <a:r>
              <a:rPr lang="en-US" sz="2000" dirty="0" smtClean="0"/>
              <a:t>Internalized homophobia</a:t>
            </a:r>
          </a:p>
          <a:p>
            <a:r>
              <a:rPr lang="en-US" sz="2000" dirty="0" smtClean="0"/>
              <a:t>Proximal stress processes</a:t>
            </a:r>
          </a:p>
          <a:p>
            <a:pPr marL="285750" indent="-285750">
              <a:buFont typeface="Arial" pitchFamily="34" charset="0"/>
              <a:buChar char="•"/>
            </a:pPr>
            <a:r>
              <a:rPr lang="en-US" dirty="0" smtClean="0"/>
              <a:t>Expected rejection</a:t>
            </a:r>
          </a:p>
          <a:p>
            <a:pPr marL="285750" indent="-285750">
              <a:buFont typeface="Arial" pitchFamily="34" charset="0"/>
              <a:buChar char="•"/>
            </a:pPr>
            <a:r>
              <a:rPr lang="en-US" dirty="0" smtClean="0"/>
              <a:t>Concealment</a:t>
            </a:r>
            <a:endParaRPr lang="en-US" dirty="0"/>
          </a:p>
        </p:txBody>
      </p:sp>
      <p:sp>
        <p:nvSpPr>
          <p:cNvPr id="10" name="Rounded Rectangle 9"/>
          <p:cNvSpPr/>
          <p:nvPr/>
        </p:nvSpPr>
        <p:spPr>
          <a:xfrm>
            <a:off x="3200400" y="2859579"/>
            <a:ext cx="19050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t>Distal stress processes:</a:t>
            </a:r>
          </a:p>
          <a:p>
            <a:pPr marL="285750" indent="-285750">
              <a:buFont typeface="Arial" pitchFamily="34" charset="0"/>
              <a:buChar char="•"/>
            </a:pPr>
            <a:r>
              <a:rPr lang="en-US" dirty="0" smtClean="0"/>
              <a:t>Prejudiced events</a:t>
            </a:r>
            <a:endParaRPr lang="en-US" dirty="0"/>
          </a:p>
        </p:txBody>
      </p:sp>
      <p:sp>
        <p:nvSpPr>
          <p:cNvPr id="11" name="Rounded Rectangle 10"/>
          <p:cNvSpPr/>
          <p:nvPr/>
        </p:nvSpPr>
        <p:spPr>
          <a:xfrm>
            <a:off x="5408645" y="1537824"/>
            <a:ext cx="1828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Coping, social support access</a:t>
            </a:r>
            <a:endParaRPr lang="en-US" sz="2000" b="1" dirty="0"/>
          </a:p>
        </p:txBody>
      </p:sp>
      <p:cxnSp>
        <p:nvCxnSpPr>
          <p:cNvPr id="12" name="Straight Arrow Connector 11"/>
          <p:cNvCxnSpPr/>
          <p:nvPr/>
        </p:nvCxnSpPr>
        <p:spPr>
          <a:xfrm>
            <a:off x="2667000" y="25908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74967" y="4906447"/>
            <a:ext cx="202223"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00600" y="2438400"/>
            <a:ext cx="1609531" cy="978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6019800" y="4191000"/>
            <a:ext cx="1066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19400" y="6454459"/>
            <a:ext cx="3200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07580" y="2514672"/>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32742" y="2362200"/>
            <a:ext cx="205805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Environmental circumstances</a:t>
            </a:r>
            <a:endParaRPr lang="en-US" sz="2000" dirty="0"/>
          </a:p>
        </p:txBody>
      </p:sp>
      <p:sp>
        <p:nvSpPr>
          <p:cNvPr id="20" name="Rounded Rectangle 19"/>
          <p:cNvSpPr/>
          <p:nvPr/>
        </p:nvSpPr>
        <p:spPr>
          <a:xfrm>
            <a:off x="1066800" y="5715000"/>
            <a:ext cx="1600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Sexual identity</a:t>
            </a:r>
            <a:endParaRPr lang="en-US" sz="2000" dirty="0"/>
          </a:p>
        </p:txBody>
      </p:sp>
      <p:sp>
        <p:nvSpPr>
          <p:cNvPr id="21" name="Rounded Rectangle 20"/>
          <p:cNvSpPr/>
          <p:nvPr/>
        </p:nvSpPr>
        <p:spPr>
          <a:xfrm>
            <a:off x="6172200" y="5257800"/>
            <a:ext cx="2133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Characteristics of identity</a:t>
            </a:r>
          </a:p>
          <a:p>
            <a:pPr marL="285750" indent="-285750">
              <a:buFont typeface="Arial" pitchFamily="34" charset="0"/>
              <a:buChar char="•"/>
            </a:pPr>
            <a:r>
              <a:rPr lang="en-US" dirty="0" smtClean="0"/>
              <a:t>Prominence</a:t>
            </a:r>
          </a:p>
          <a:p>
            <a:pPr marL="285750" indent="-285750">
              <a:buFont typeface="Arial" pitchFamily="34" charset="0"/>
              <a:buChar char="•"/>
            </a:pPr>
            <a:r>
              <a:rPr lang="en-US" dirty="0" smtClean="0"/>
              <a:t>Valence</a:t>
            </a:r>
          </a:p>
          <a:p>
            <a:pPr marL="285750" indent="-285750">
              <a:buFont typeface="Arial" pitchFamily="34" charset="0"/>
              <a:buChar char="•"/>
            </a:pPr>
            <a:r>
              <a:rPr lang="en-US" dirty="0" smtClean="0"/>
              <a:t>Integration</a:t>
            </a:r>
          </a:p>
        </p:txBody>
      </p:sp>
      <p:cxnSp>
        <p:nvCxnSpPr>
          <p:cNvPr id="22" name="Straight Arrow Connector 21"/>
          <p:cNvCxnSpPr/>
          <p:nvPr/>
        </p:nvCxnSpPr>
        <p:spPr>
          <a:xfrm>
            <a:off x="2667000" y="3733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08645" y="3524639"/>
            <a:ext cx="1754155" cy="18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448300" y="3608226"/>
            <a:ext cx="876300" cy="110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43200" y="56007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71854" y="6034768"/>
            <a:ext cx="5187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1000" y="1676400"/>
            <a:ext cx="14654" cy="434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52365" y="1905000"/>
            <a:ext cx="495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Cloud 32"/>
          <p:cNvSpPr/>
          <p:nvPr/>
        </p:nvSpPr>
        <p:spPr>
          <a:xfrm>
            <a:off x="6883663" y="1532169"/>
            <a:ext cx="1479286" cy="1287232"/>
          </a:xfrm>
          <a:prstGeom prst="cloud">
            <a:avLst/>
          </a:prstGeom>
          <a:solidFill>
            <a:srgbClr val="FF9453"/>
          </a:solidFill>
          <a:ln/>
        </p:spPr>
        <p:style>
          <a:lnRef idx="1">
            <a:schemeClr val="accent1"/>
          </a:lnRef>
          <a:fillRef idx="3">
            <a:schemeClr val="accent1"/>
          </a:fillRef>
          <a:effectRef idx="2">
            <a:schemeClr val="accent1"/>
          </a:effectRef>
          <a:fontRef idx="minor">
            <a:schemeClr val="lt1"/>
          </a:fontRef>
        </p:style>
        <p:txBody>
          <a:bodyPr/>
          <a:lstStyle/>
          <a:p>
            <a:pPr algn="ctr"/>
            <a:r>
              <a:rPr lang="en-US" sz="1700" b="1" dirty="0" err="1" smtClean="0">
                <a:solidFill>
                  <a:schemeClr val="tx1"/>
                </a:solidFill>
              </a:rPr>
              <a:t>Outness</a:t>
            </a:r>
            <a:r>
              <a:rPr lang="en-US" sz="1700" b="1" dirty="0" smtClean="0">
                <a:solidFill>
                  <a:schemeClr val="tx1"/>
                </a:solidFill>
              </a:rPr>
              <a:t> to family</a:t>
            </a:r>
            <a:endParaRPr lang="en-US" sz="1700" b="1" dirty="0">
              <a:solidFill>
                <a:schemeClr val="tx1"/>
              </a:solidFill>
            </a:endParaRPr>
          </a:p>
        </p:txBody>
      </p:sp>
      <p:sp>
        <p:nvSpPr>
          <p:cNvPr id="35" name="Cloud 34"/>
          <p:cNvSpPr/>
          <p:nvPr/>
        </p:nvSpPr>
        <p:spPr>
          <a:xfrm>
            <a:off x="4641598" y="2839272"/>
            <a:ext cx="1378201" cy="1099682"/>
          </a:xfrm>
          <a:prstGeom prst="cloud">
            <a:avLst/>
          </a:prstGeom>
          <a:solidFill>
            <a:srgbClr val="FF5146"/>
          </a:solidFill>
          <a:ln/>
        </p:spPr>
        <p:style>
          <a:lnRef idx="1">
            <a:schemeClr val="accent1"/>
          </a:lnRef>
          <a:fillRef idx="3">
            <a:schemeClr val="accent1"/>
          </a:fillRef>
          <a:effectRef idx="2">
            <a:schemeClr val="accent1"/>
          </a:effectRef>
          <a:fontRef idx="minor">
            <a:schemeClr val="lt1"/>
          </a:fontRef>
        </p:style>
        <p:txBody>
          <a:bodyPr/>
          <a:lstStyle/>
          <a:p>
            <a:pPr algn="ctr"/>
            <a:r>
              <a:rPr lang="en-US" sz="1700" b="1" dirty="0" smtClean="0">
                <a:solidFill>
                  <a:schemeClr val="tx1"/>
                </a:solidFill>
              </a:rPr>
              <a:t>Victim-</a:t>
            </a:r>
            <a:r>
              <a:rPr lang="en-US" sz="1700" b="1" dirty="0" err="1" smtClean="0">
                <a:solidFill>
                  <a:schemeClr val="tx1"/>
                </a:solidFill>
              </a:rPr>
              <a:t>ization</a:t>
            </a:r>
            <a:endParaRPr lang="en-US" sz="1700" b="1" dirty="0">
              <a:solidFill>
                <a:schemeClr val="tx1"/>
              </a:solidFill>
            </a:endParaRPr>
          </a:p>
        </p:txBody>
      </p:sp>
      <p:sp>
        <p:nvSpPr>
          <p:cNvPr id="29" name="Cloud 28"/>
          <p:cNvSpPr/>
          <p:nvPr/>
        </p:nvSpPr>
        <p:spPr>
          <a:xfrm>
            <a:off x="6410131" y="3652965"/>
            <a:ext cx="1308768" cy="923669"/>
          </a:xfrm>
          <a:prstGeom prst="cloud">
            <a:avLst/>
          </a:prstGeom>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r"/>
            <a:r>
              <a:rPr lang="en-US" sz="1700" b="1" dirty="0" smtClean="0">
                <a:solidFill>
                  <a:schemeClr val="tx1"/>
                </a:solidFill>
              </a:rPr>
              <a:t>Suicide</a:t>
            </a:r>
            <a:endParaRPr lang="en-US" sz="1700" b="1" dirty="0">
              <a:solidFill>
                <a:schemeClr val="tx1"/>
              </a:solidFill>
            </a:endParaRPr>
          </a:p>
        </p:txBody>
      </p:sp>
    </p:spTree>
    <p:extLst>
      <p:ext uri="{BB962C8B-B14F-4D97-AF65-F5344CB8AC3E}">
        <p14:creationId xmlns:p14="http://schemas.microsoft.com/office/powerpoint/2010/main" val="2512425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Literature </a:t>
            </a:r>
            <a:endParaRPr lang="en-US" dirty="0"/>
          </a:p>
        </p:txBody>
      </p:sp>
      <p:sp>
        <p:nvSpPr>
          <p:cNvPr id="3" name="Content Placeholder 2"/>
          <p:cNvSpPr>
            <a:spLocks noGrp="1"/>
          </p:cNvSpPr>
          <p:nvPr>
            <p:ph idx="1"/>
          </p:nvPr>
        </p:nvSpPr>
        <p:spPr/>
        <p:txBody>
          <a:bodyPr/>
          <a:lstStyle/>
          <a:p>
            <a:endParaRPr lang="en-US" b="1" dirty="0"/>
          </a:p>
        </p:txBody>
      </p:sp>
      <p:sp>
        <p:nvSpPr>
          <p:cNvPr id="4" name="Cloud 3"/>
          <p:cNvSpPr/>
          <p:nvPr/>
        </p:nvSpPr>
        <p:spPr>
          <a:xfrm>
            <a:off x="1236241" y="1990304"/>
            <a:ext cx="2299496" cy="1956363"/>
          </a:xfrm>
          <a:prstGeom prst="cloud">
            <a:avLst/>
          </a:prstGeom>
          <a:solidFill>
            <a:srgbClr val="FF5146"/>
          </a:solidFill>
          <a:ln/>
        </p:spPr>
        <p:style>
          <a:lnRef idx="1">
            <a:schemeClr val="accent1"/>
          </a:lnRef>
          <a:fillRef idx="3">
            <a:schemeClr val="accent1"/>
          </a:fillRef>
          <a:effectRef idx="2">
            <a:schemeClr val="accent1"/>
          </a:effectRef>
          <a:fontRef idx="minor">
            <a:schemeClr val="lt1"/>
          </a:fontRef>
        </p:style>
        <p:txBody>
          <a:bodyPr/>
          <a:lstStyle/>
          <a:p>
            <a:pPr algn="ctr"/>
            <a:r>
              <a:rPr lang="en-US" b="1" u="sng" dirty="0" smtClean="0">
                <a:solidFill>
                  <a:schemeClr val="tx1"/>
                </a:solidFill>
              </a:rPr>
              <a:t>Distal Stress</a:t>
            </a:r>
            <a:r>
              <a:rPr lang="en-US" b="1" dirty="0" smtClean="0">
                <a:solidFill>
                  <a:schemeClr val="tx1"/>
                </a:solidFill>
              </a:rPr>
              <a:t>:</a:t>
            </a:r>
          </a:p>
          <a:p>
            <a:pPr algn="ctr"/>
            <a:endParaRPr lang="en-US" b="1" dirty="0" smtClean="0">
              <a:solidFill>
                <a:schemeClr val="tx1"/>
              </a:solidFill>
            </a:endParaRPr>
          </a:p>
          <a:p>
            <a:pPr algn="ctr"/>
            <a:r>
              <a:rPr lang="en-US" b="1" dirty="0" smtClean="0">
                <a:solidFill>
                  <a:schemeClr val="tx1"/>
                </a:solidFill>
              </a:rPr>
              <a:t>Victimization</a:t>
            </a:r>
            <a:endParaRPr lang="en-US" b="1" dirty="0">
              <a:solidFill>
                <a:schemeClr val="tx1"/>
              </a:solidFill>
            </a:endParaRPr>
          </a:p>
        </p:txBody>
      </p:sp>
      <p:sp>
        <p:nvSpPr>
          <p:cNvPr id="5" name="Cloud 4"/>
          <p:cNvSpPr/>
          <p:nvPr/>
        </p:nvSpPr>
        <p:spPr>
          <a:xfrm>
            <a:off x="5458080" y="1973910"/>
            <a:ext cx="2399732" cy="1972757"/>
          </a:xfrm>
          <a:prstGeom prst="cloud">
            <a:avLst/>
          </a:prstGeom>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b="1" u="sng" dirty="0" smtClean="0">
                <a:solidFill>
                  <a:schemeClr val="tx1"/>
                </a:solidFill>
              </a:rPr>
              <a:t>Outcomes</a:t>
            </a:r>
            <a:r>
              <a:rPr lang="en-US" b="1" dirty="0" smtClean="0">
                <a:solidFill>
                  <a:schemeClr val="tx1"/>
                </a:solidFill>
              </a:rPr>
              <a:t>:</a:t>
            </a:r>
          </a:p>
          <a:p>
            <a:pPr algn="ctr"/>
            <a:endParaRPr lang="en-US" b="1" dirty="0" smtClean="0">
              <a:solidFill>
                <a:schemeClr val="tx1"/>
              </a:solidFill>
            </a:endParaRPr>
          </a:p>
          <a:p>
            <a:pPr algn="ctr"/>
            <a:r>
              <a:rPr lang="en-US" b="1" dirty="0" smtClean="0">
                <a:solidFill>
                  <a:schemeClr val="tx1"/>
                </a:solidFill>
              </a:rPr>
              <a:t>Suicide Attempts</a:t>
            </a:r>
            <a:endParaRPr lang="en-US" b="1" dirty="0">
              <a:solidFill>
                <a:schemeClr val="tx1"/>
              </a:solidFill>
            </a:endParaRPr>
          </a:p>
        </p:txBody>
      </p:sp>
      <p:sp>
        <p:nvSpPr>
          <p:cNvPr id="6" name="Cloud 5"/>
          <p:cNvSpPr/>
          <p:nvPr/>
        </p:nvSpPr>
        <p:spPr>
          <a:xfrm>
            <a:off x="2853732" y="4538919"/>
            <a:ext cx="2713055" cy="2171068"/>
          </a:xfrm>
          <a:prstGeom prst="cloud">
            <a:avLst/>
          </a:prstGeom>
          <a:solidFill>
            <a:srgbClr val="FF9453"/>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chemeClr val="tx1"/>
                </a:solidFill>
              </a:rPr>
              <a:t> </a:t>
            </a:r>
            <a:r>
              <a:rPr lang="en-US" b="1" u="sng" dirty="0" smtClean="0">
                <a:solidFill>
                  <a:schemeClr val="tx1"/>
                </a:solidFill>
              </a:rPr>
              <a:t>Social Support</a:t>
            </a:r>
            <a:r>
              <a:rPr lang="en-US" b="1" dirty="0" smtClean="0">
                <a:solidFill>
                  <a:schemeClr val="tx1"/>
                </a:solidFill>
              </a:rPr>
              <a:t>:</a:t>
            </a:r>
          </a:p>
          <a:p>
            <a:pPr algn="ctr"/>
            <a:endParaRPr lang="en-US" b="1" dirty="0" smtClean="0">
              <a:solidFill>
                <a:schemeClr val="tx1"/>
              </a:solidFill>
            </a:endParaRPr>
          </a:p>
          <a:p>
            <a:pPr algn="ctr"/>
            <a:r>
              <a:rPr lang="en-US" b="1" dirty="0" err="1" smtClean="0">
                <a:solidFill>
                  <a:schemeClr val="tx1"/>
                </a:solidFill>
              </a:rPr>
              <a:t>Outness</a:t>
            </a:r>
            <a:endParaRPr lang="en-US" b="1" dirty="0" smtClean="0">
              <a:solidFill>
                <a:schemeClr val="tx1"/>
              </a:solidFill>
            </a:endParaRPr>
          </a:p>
          <a:p>
            <a:pPr algn="ctr"/>
            <a:r>
              <a:rPr lang="en-US" b="1" dirty="0" smtClean="0">
                <a:solidFill>
                  <a:schemeClr val="tx1"/>
                </a:solidFill>
              </a:rPr>
              <a:t> to family</a:t>
            </a:r>
            <a:endParaRPr lang="en-US" b="1" dirty="0">
              <a:solidFill>
                <a:schemeClr val="tx1"/>
              </a:solidFill>
            </a:endParaRPr>
          </a:p>
        </p:txBody>
      </p:sp>
      <p:sp>
        <p:nvSpPr>
          <p:cNvPr id="8" name="Right Arrow 7"/>
          <p:cNvSpPr/>
          <p:nvPr/>
        </p:nvSpPr>
        <p:spPr>
          <a:xfrm>
            <a:off x="3776031" y="2523066"/>
            <a:ext cx="1510412" cy="822960"/>
          </a:xfrm>
          <a:prstGeom prs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Up Arrow 9"/>
          <p:cNvSpPr/>
          <p:nvPr/>
        </p:nvSpPr>
        <p:spPr>
          <a:xfrm>
            <a:off x="3982446" y="3354416"/>
            <a:ext cx="822960" cy="1184502"/>
          </a:xfrm>
          <a:prstGeom prst="up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5400" b="1" dirty="0" smtClean="0"/>
              <a:t>?</a:t>
            </a:r>
            <a:endParaRPr lang="en-US" sz="5400" b="1" dirty="0"/>
          </a:p>
        </p:txBody>
      </p:sp>
    </p:spTree>
    <p:extLst>
      <p:ext uri="{BB962C8B-B14F-4D97-AF65-F5344CB8AC3E}">
        <p14:creationId xmlns:p14="http://schemas.microsoft.com/office/powerpoint/2010/main" val="1528863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endParaRPr lang="en-US" dirty="0" smtClean="0"/>
          </a:p>
          <a:p>
            <a:r>
              <a:rPr lang="en-US" b="1" dirty="0" err="1" smtClean="0"/>
              <a:t>Outness</a:t>
            </a:r>
            <a:r>
              <a:rPr lang="en-US" b="1" dirty="0" smtClean="0"/>
              <a:t> to family </a:t>
            </a:r>
            <a:r>
              <a:rPr lang="en-US" dirty="0" smtClean="0"/>
              <a:t>will be a significant protective factor against the interaction of </a:t>
            </a:r>
            <a:r>
              <a:rPr lang="en-US" b="1" dirty="0" smtClean="0"/>
              <a:t>victimization</a:t>
            </a:r>
            <a:r>
              <a:rPr lang="en-US" dirty="0" smtClean="0"/>
              <a:t> and </a:t>
            </a:r>
            <a:r>
              <a:rPr lang="en-US" b="1" dirty="0" smtClean="0"/>
              <a:t>lifetime suicide attempts</a:t>
            </a:r>
            <a:r>
              <a:rPr lang="en-US" dirty="0" smtClean="0"/>
              <a:t>. </a:t>
            </a:r>
            <a:endParaRPr lang="en-US" dirty="0"/>
          </a:p>
        </p:txBody>
      </p:sp>
    </p:spTree>
    <p:extLst>
      <p:ext uri="{BB962C8B-B14F-4D97-AF65-F5344CB8AC3E}">
        <p14:creationId xmlns:p14="http://schemas.microsoft.com/office/powerpoint/2010/main" val="37610851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&amp; Participants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722 sexual minority adults ages 18 – 91 (M = 30.00, SD = 13.85) </a:t>
            </a:r>
          </a:p>
          <a:p>
            <a:pPr lvl="1"/>
            <a:r>
              <a:rPr lang="en-US" dirty="0" smtClean="0"/>
              <a:t>Recruited nationally from university-affiliated LGBTQ groups, community organizations, and Facebook</a:t>
            </a:r>
          </a:p>
          <a:p>
            <a:pPr lvl="1"/>
            <a:r>
              <a:rPr lang="en-US" dirty="0" smtClean="0"/>
              <a:t>Online survey methodology </a:t>
            </a:r>
            <a:endParaRPr lang="en-US" b="1" dirty="0"/>
          </a:p>
          <a:p>
            <a:r>
              <a:rPr lang="en-US" b="1" dirty="0" smtClean="0"/>
              <a:t>Demographics</a:t>
            </a:r>
          </a:p>
          <a:p>
            <a:pPr lvl="1"/>
            <a:r>
              <a:rPr lang="en-US" b="1" dirty="0" smtClean="0"/>
              <a:t>Gender: </a:t>
            </a:r>
          </a:p>
          <a:p>
            <a:pPr lvl="2"/>
            <a:r>
              <a:rPr lang="en-US" dirty="0" smtClean="0"/>
              <a:t>female (45.7%), male (33.8 %), transgender </a:t>
            </a:r>
            <a:r>
              <a:rPr lang="en-US" dirty="0" smtClean="0">
                <a:solidFill>
                  <a:srgbClr val="675E47"/>
                </a:solidFill>
              </a:rPr>
              <a:t>M to F</a:t>
            </a:r>
            <a:r>
              <a:rPr lang="en-US" dirty="0" smtClean="0">
                <a:solidFill>
                  <a:srgbClr val="FF0000"/>
                </a:solidFill>
              </a:rPr>
              <a:t> </a:t>
            </a:r>
            <a:r>
              <a:rPr lang="en-US" dirty="0" smtClean="0"/>
              <a:t>(4.4%), transgender F to M (5.1%) and other (7.5%)</a:t>
            </a:r>
          </a:p>
          <a:p>
            <a:pPr lvl="1"/>
            <a:r>
              <a:rPr lang="en-US" b="1" dirty="0" smtClean="0"/>
              <a:t>Sexual orientation: </a:t>
            </a:r>
          </a:p>
          <a:p>
            <a:pPr lvl="2"/>
            <a:r>
              <a:rPr lang="en-US" dirty="0" smtClean="0"/>
              <a:t>gay (28.7%), lesbian (21.9%), bisexual (23.6%), and queer/questioning/other (18.5%)</a:t>
            </a:r>
          </a:p>
          <a:p>
            <a:pPr lvl="1"/>
            <a:r>
              <a:rPr lang="en-US" b="1" dirty="0" smtClean="0">
                <a:solidFill>
                  <a:srgbClr val="675E47"/>
                </a:solidFill>
              </a:rPr>
              <a:t>Ethnicity:</a:t>
            </a:r>
          </a:p>
          <a:p>
            <a:pPr lvl="2"/>
            <a:r>
              <a:rPr lang="en-US" dirty="0" smtClean="0">
                <a:solidFill>
                  <a:srgbClr val="675E47"/>
                </a:solidFill>
              </a:rPr>
              <a:t>Caucasian (85.0%), Ethnic minorities (15%)</a:t>
            </a:r>
            <a:endParaRPr lang="en-US" b="1" dirty="0" smtClean="0">
              <a:solidFill>
                <a:srgbClr val="675E47"/>
              </a:solidFill>
            </a:endParaRPr>
          </a:p>
          <a:p>
            <a:endParaRPr lang="en-US" b="1" dirty="0"/>
          </a:p>
        </p:txBody>
      </p:sp>
    </p:spTree>
    <p:extLst>
      <p:ext uri="{BB962C8B-B14F-4D97-AF65-F5344CB8AC3E}">
        <p14:creationId xmlns:p14="http://schemas.microsoft.com/office/powerpoint/2010/main" val="1052789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a:t>
            </a:r>
            <a:br>
              <a:rPr lang="en-US" dirty="0" smtClean="0"/>
            </a:br>
            <a:r>
              <a:rPr lang="en-US" dirty="0" smtClean="0"/>
              <a:t>(Measures)</a:t>
            </a:r>
            <a:endParaRPr lang="en-US" dirty="0"/>
          </a:p>
        </p:txBody>
      </p:sp>
      <p:sp>
        <p:nvSpPr>
          <p:cNvPr id="3" name="Content Placeholder 2"/>
          <p:cNvSpPr>
            <a:spLocks noGrp="1"/>
          </p:cNvSpPr>
          <p:nvPr>
            <p:ph idx="1"/>
          </p:nvPr>
        </p:nvSpPr>
        <p:spPr/>
        <p:txBody>
          <a:bodyPr>
            <a:normAutofit fontScale="77500" lnSpcReduction="20000"/>
          </a:bodyPr>
          <a:lstStyle/>
          <a:p>
            <a:r>
              <a:rPr lang="en-US" sz="2400" b="1" dirty="0" smtClean="0"/>
              <a:t>Demographics</a:t>
            </a:r>
            <a:r>
              <a:rPr lang="en-US" sz="2000" b="1" dirty="0" smtClean="0"/>
              <a:t> </a:t>
            </a:r>
            <a:r>
              <a:rPr lang="en-US" sz="2000" dirty="0" smtClean="0"/>
              <a:t>(age, gender, race, ethnicity, sexual identity)</a:t>
            </a:r>
          </a:p>
          <a:p>
            <a:r>
              <a:rPr lang="en-US" sz="2400" b="1" dirty="0" err="1"/>
              <a:t>Outness</a:t>
            </a:r>
            <a:r>
              <a:rPr lang="en-US" sz="2400" b="1" dirty="0"/>
              <a:t> </a:t>
            </a:r>
            <a:r>
              <a:rPr lang="en-US" sz="2000" dirty="0"/>
              <a:t>(OI; Mohr &amp; </a:t>
            </a:r>
            <a:r>
              <a:rPr lang="en-US" sz="2000" dirty="0" err="1"/>
              <a:t>Fassinger</a:t>
            </a:r>
            <a:r>
              <a:rPr lang="en-US" sz="2000" dirty="0"/>
              <a:t>, 2000</a:t>
            </a:r>
            <a:r>
              <a:rPr lang="en-US" sz="2000" dirty="0" smtClean="0"/>
              <a:t>)</a:t>
            </a:r>
          </a:p>
          <a:p>
            <a:pPr lvl="1"/>
            <a:r>
              <a:rPr lang="en-US" sz="1800" b="1" dirty="0" smtClean="0"/>
              <a:t>Subscales: </a:t>
            </a:r>
            <a:r>
              <a:rPr lang="en-US" sz="1800" dirty="0" err="1" smtClean="0"/>
              <a:t>Outness</a:t>
            </a:r>
            <a:r>
              <a:rPr lang="en-US" sz="1800" dirty="0" smtClean="0"/>
              <a:t> to the world, Out to family</a:t>
            </a:r>
            <a:endParaRPr lang="en-US" sz="1200" dirty="0" smtClean="0"/>
          </a:p>
          <a:p>
            <a:r>
              <a:rPr lang="en-US" sz="2400" b="1" dirty="0" smtClean="0"/>
              <a:t>Victimization </a:t>
            </a:r>
            <a:r>
              <a:rPr lang="en-US" sz="2000" dirty="0" smtClean="0"/>
              <a:t>(adapted from </a:t>
            </a:r>
            <a:r>
              <a:rPr lang="en-US" sz="2000" dirty="0" err="1" smtClean="0"/>
              <a:t>Herek</a:t>
            </a:r>
            <a:r>
              <a:rPr lang="en-US" sz="2000" dirty="0"/>
              <a:t> </a:t>
            </a:r>
            <a:r>
              <a:rPr lang="en-US" sz="2000" dirty="0" smtClean="0"/>
              <a:t>&amp; </a:t>
            </a:r>
            <a:r>
              <a:rPr lang="en-US" sz="2000" dirty="0" err="1" smtClean="0"/>
              <a:t>Berrill</a:t>
            </a:r>
            <a:r>
              <a:rPr lang="en-US" sz="2000" dirty="0" smtClean="0"/>
              <a:t>, 1990)</a:t>
            </a:r>
            <a:endParaRPr lang="en-US" sz="2400" b="1" dirty="0" smtClean="0"/>
          </a:p>
          <a:p>
            <a:r>
              <a:rPr lang="en-US" sz="2400" b="1" dirty="0" smtClean="0"/>
              <a:t>Psychological Distress </a:t>
            </a:r>
            <a:r>
              <a:rPr lang="en-US" sz="2000" dirty="0" smtClean="0"/>
              <a:t>(DASS-21; Antony, </a:t>
            </a:r>
            <a:r>
              <a:rPr lang="en-US" sz="2000" dirty="0" err="1" smtClean="0"/>
              <a:t>Bieling</a:t>
            </a:r>
            <a:r>
              <a:rPr lang="en-US" sz="2000" dirty="0" smtClean="0"/>
              <a:t>, Cox, </a:t>
            </a:r>
            <a:r>
              <a:rPr lang="en-US" sz="2000" dirty="0" err="1" smtClean="0"/>
              <a:t>Enns</a:t>
            </a:r>
            <a:r>
              <a:rPr lang="en-US" sz="2000" dirty="0" smtClean="0"/>
              <a:t>, &amp; </a:t>
            </a:r>
            <a:r>
              <a:rPr lang="en-US" sz="2000" dirty="0" err="1" smtClean="0"/>
              <a:t>Swinson</a:t>
            </a:r>
            <a:r>
              <a:rPr lang="en-US" sz="2000" dirty="0" smtClean="0"/>
              <a:t>, 1998)</a:t>
            </a:r>
          </a:p>
          <a:p>
            <a:r>
              <a:rPr lang="en-US" sz="2400" b="1" dirty="0" smtClean="0"/>
              <a:t>Suicide</a:t>
            </a:r>
          </a:p>
          <a:p>
            <a:pPr lvl="1"/>
            <a:r>
              <a:rPr lang="en-US" sz="2200" dirty="0" smtClean="0"/>
              <a:t>Have you ever attempted suicide?</a:t>
            </a:r>
          </a:p>
          <a:p>
            <a:pPr lvl="2"/>
            <a:r>
              <a:rPr lang="en-US" sz="2000" dirty="0"/>
              <a:t>a</a:t>
            </a:r>
            <a:r>
              <a:rPr lang="en-US" sz="2000" dirty="0" smtClean="0"/>
              <a:t>. Yes</a:t>
            </a:r>
          </a:p>
          <a:p>
            <a:pPr lvl="2"/>
            <a:r>
              <a:rPr lang="en-US" sz="2000" dirty="0"/>
              <a:t>b</a:t>
            </a:r>
            <a:r>
              <a:rPr lang="en-US" sz="2000" dirty="0" smtClean="0"/>
              <a:t>. No</a:t>
            </a:r>
          </a:p>
          <a:p>
            <a:pPr lvl="1"/>
            <a:r>
              <a:rPr lang="en-US" sz="2200" dirty="0" smtClean="0"/>
              <a:t>If yes, how many times have you attempted suicide in your lifetime? ____</a:t>
            </a:r>
            <a:endParaRPr lang="en-US" sz="2000" dirty="0" smtClean="0"/>
          </a:p>
          <a:p>
            <a:pPr lvl="2"/>
            <a:endParaRPr lang="en-US" sz="2000" dirty="0" smtClean="0"/>
          </a:p>
        </p:txBody>
      </p:sp>
    </p:spTree>
    <p:extLst>
      <p:ext uri="{BB962C8B-B14F-4D97-AF65-F5344CB8AC3E}">
        <p14:creationId xmlns:p14="http://schemas.microsoft.com/office/powerpoint/2010/main" val="16167861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negative binomial regression was used to assess </a:t>
            </a:r>
            <a:r>
              <a:rPr lang="en-US" dirty="0" err="1" smtClean="0"/>
              <a:t>outness</a:t>
            </a:r>
            <a:r>
              <a:rPr lang="en-US" dirty="0" smtClean="0"/>
              <a:t> to family as a moderator of victimization and lifetime suicide attempts</a:t>
            </a:r>
          </a:p>
          <a:p>
            <a:pPr lvl="1"/>
            <a:r>
              <a:rPr lang="en-US" sz="2400" b="1" dirty="0" smtClean="0"/>
              <a:t>Covariates: </a:t>
            </a:r>
          </a:p>
          <a:p>
            <a:pPr lvl="2"/>
            <a:r>
              <a:rPr lang="en-US" sz="2100" dirty="0" smtClean="0"/>
              <a:t>age, gender, ethnicity, sexual identity, depression, anxiety, and general (i.e., non-family specific) </a:t>
            </a:r>
            <a:r>
              <a:rPr lang="en-US" sz="2100" dirty="0" err="1" smtClean="0"/>
              <a:t>outness</a:t>
            </a:r>
            <a:r>
              <a:rPr lang="en-US" sz="2100" dirty="0" smtClean="0"/>
              <a:t> to world</a:t>
            </a:r>
          </a:p>
          <a:p>
            <a:pPr lvl="1"/>
            <a:endParaRPr lang="en-US" sz="2200" dirty="0" smtClean="0"/>
          </a:p>
          <a:p>
            <a:pPr lvl="1"/>
            <a:r>
              <a:rPr lang="en-US" sz="2400" b="1" dirty="0" smtClean="0"/>
              <a:t>Predictors:</a:t>
            </a:r>
          </a:p>
          <a:p>
            <a:pPr lvl="2"/>
            <a:r>
              <a:rPr lang="en-US" sz="2100" dirty="0" err="1" smtClean="0"/>
              <a:t>Outness</a:t>
            </a:r>
            <a:r>
              <a:rPr lang="en-US" sz="2100" dirty="0" smtClean="0"/>
              <a:t> to family</a:t>
            </a:r>
          </a:p>
          <a:p>
            <a:pPr lvl="2"/>
            <a:r>
              <a:rPr lang="en-US" sz="2100" dirty="0" smtClean="0"/>
              <a:t>Victimization</a:t>
            </a:r>
          </a:p>
          <a:p>
            <a:pPr lvl="2"/>
            <a:r>
              <a:rPr lang="en-US" sz="2100" dirty="0" smtClean="0"/>
              <a:t>Family </a:t>
            </a:r>
            <a:r>
              <a:rPr lang="en-US" sz="2100" dirty="0" err="1" smtClean="0"/>
              <a:t>outness</a:t>
            </a:r>
            <a:r>
              <a:rPr lang="en-US" sz="2100" dirty="0" smtClean="0"/>
              <a:t>*victimization interaction</a:t>
            </a:r>
          </a:p>
          <a:p>
            <a:pPr marL="685800" lvl="2" indent="0">
              <a:buNone/>
            </a:pPr>
            <a:endParaRPr lang="en-US" sz="2200" dirty="0"/>
          </a:p>
          <a:p>
            <a:pPr lvl="1"/>
            <a:r>
              <a:rPr lang="en-US" sz="2400" b="1" dirty="0" smtClean="0"/>
              <a:t>Dependent variable:</a:t>
            </a:r>
            <a:endParaRPr lang="en-US" sz="2400" b="1" dirty="0"/>
          </a:p>
          <a:p>
            <a:pPr lvl="2"/>
            <a:r>
              <a:rPr lang="en-US" sz="2100" dirty="0" smtClean="0"/>
              <a:t>Number of lifetime suicide attempts</a:t>
            </a:r>
          </a:p>
        </p:txBody>
      </p:sp>
    </p:spTree>
    <p:extLst>
      <p:ext uri="{BB962C8B-B14F-4D97-AF65-F5344CB8AC3E}">
        <p14:creationId xmlns:p14="http://schemas.microsoft.com/office/powerpoint/2010/main" val="4078622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28% reported ≥ 1 suicide attempts (Range = 0 – 50, </a:t>
            </a:r>
            <a:r>
              <a:rPr lang="en-US" i="1" dirty="0" smtClean="0"/>
              <a:t>M </a:t>
            </a:r>
            <a:r>
              <a:rPr lang="en-US" dirty="0" smtClean="0"/>
              <a:t>= .73, </a:t>
            </a:r>
            <a:r>
              <a:rPr lang="en-US" i="1" dirty="0" smtClean="0"/>
              <a:t>SD </a:t>
            </a:r>
            <a:r>
              <a:rPr lang="en-US" dirty="0" smtClean="0"/>
              <a:t>= 2.46) </a:t>
            </a:r>
          </a:p>
          <a:p>
            <a:r>
              <a:rPr lang="en-US" dirty="0" smtClean="0"/>
              <a:t>The interaction model was significant, omnibus </a:t>
            </a:r>
            <a:r>
              <a:rPr lang="en-US" i="1" dirty="0">
                <a:sym typeface="Symbol"/>
              </a:rPr>
              <a:t></a:t>
            </a:r>
            <a:r>
              <a:rPr lang="en-US" i="1" baseline="30000" dirty="0"/>
              <a:t>2</a:t>
            </a:r>
            <a:r>
              <a:rPr lang="en-US" dirty="0"/>
              <a:t> = 205.53, </a:t>
            </a:r>
            <a:r>
              <a:rPr lang="en-US" i="1" dirty="0" err="1"/>
              <a:t>df</a:t>
            </a:r>
            <a:r>
              <a:rPr lang="en-US" dirty="0"/>
              <a:t> = 14, </a:t>
            </a:r>
            <a:r>
              <a:rPr lang="en-US" i="1" dirty="0"/>
              <a:t>p</a:t>
            </a:r>
            <a:r>
              <a:rPr lang="en-US" dirty="0"/>
              <a:t> &lt; .</a:t>
            </a:r>
            <a:r>
              <a:rPr lang="en-US" dirty="0" smtClean="0"/>
              <a:t>001</a:t>
            </a:r>
          </a:p>
          <a:p>
            <a:r>
              <a:rPr lang="en-US" dirty="0"/>
              <a:t>A simple effect for victimization remained beyond the interaction, </a:t>
            </a:r>
            <a:r>
              <a:rPr lang="en-US" i="1" dirty="0"/>
              <a:t>b</a:t>
            </a:r>
            <a:r>
              <a:rPr lang="en-US" dirty="0"/>
              <a:t> = .60, Wald </a:t>
            </a:r>
            <a:r>
              <a:rPr lang="en-US" i="1" dirty="0">
                <a:sym typeface="Symbol"/>
              </a:rPr>
              <a:t></a:t>
            </a:r>
            <a:r>
              <a:rPr lang="en-US" i="1" baseline="30000" dirty="0"/>
              <a:t>2</a:t>
            </a:r>
            <a:r>
              <a:rPr lang="en-US" i="1" dirty="0"/>
              <a:t> </a:t>
            </a:r>
            <a:r>
              <a:rPr lang="en-US" dirty="0"/>
              <a:t>= 49.61, </a:t>
            </a:r>
            <a:r>
              <a:rPr lang="en-US" i="1" dirty="0" err="1"/>
              <a:t>df</a:t>
            </a:r>
            <a:r>
              <a:rPr lang="en-US" i="1" dirty="0"/>
              <a:t> </a:t>
            </a:r>
            <a:r>
              <a:rPr lang="en-US" dirty="0"/>
              <a:t>= 1, </a:t>
            </a:r>
            <a:r>
              <a:rPr lang="en-US" i="1" dirty="0"/>
              <a:t>p &lt; </a:t>
            </a:r>
            <a:r>
              <a:rPr lang="en-US" dirty="0"/>
              <a:t>.001. </a:t>
            </a:r>
          </a:p>
          <a:p>
            <a:r>
              <a:rPr lang="en-US" dirty="0" err="1" smtClean="0"/>
              <a:t>Outness</a:t>
            </a:r>
            <a:r>
              <a:rPr lang="en-US" dirty="0" smtClean="0"/>
              <a:t> to family moderated positive association between victimization and lifetime suicide attempts, </a:t>
            </a:r>
            <a:r>
              <a:rPr lang="en-US" i="1" dirty="0"/>
              <a:t>b</a:t>
            </a:r>
            <a:r>
              <a:rPr lang="en-US" dirty="0"/>
              <a:t> = -.20, Wald </a:t>
            </a:r>
            <a:r>
              <a:rPr lang="en-US" i="1" dirty="0">
                <a:sym typeface="Symbol"/>
              </a:rPr>
              <a:t></a:t>
            </a:r>
            <a:r>
              <a:rPr lang="en-US" i="1" baseline="30000" dirty="0"/>
              <a:t>2</a:t>
            </a:r>
            <a:r>
              <a:rPr lang="en-US" i="1" dirty="0"/>
              <a:t> </a:t>
            </a:r>
            <a:r>
              <a:rPr lang="en-US" dirty="0"/>
              <a:t>= 12.86, </a:t>
            </a:r>
            <a:r>
              <a:rPr lang="en-US" i="1" dirty="0" err="1"/>
              <a:t>df</a:t>
            </a:r>
            <a:r>
              <a:rPr lang="en-US" i="1" dirty="0"/>
              <a:t> </a:t>
            </a:r>
            <a:r>
              <a:rPr lang="en-US" dirty="0"/>
              <a:t>= 1, </a:t>
            </a:r>
            <a:r>
              <a:rPr lang="en-US" i="1" dirty="0"/>
              <a:t>p &lt; </a:t>
            </a:r>
            <a:r>
              <a:rPr lang="en-US" dirty="0"/>
              <a:t>.</a:t>
            </a:r>
            <a:r>
              <a:rPr lang="en-US" dirty="0" smtClean="0"/>
              <a:t>001</a:t>
            </a:r>
          </a:p>
          <a:p>
            <a:pPr marL="349250" lvl="1" indent="0">
              <a:buNone/>
            </a:pPr>
            <a:r>
              <a:rPr lang="en-US" dirty="0" smtClean="0"/>
              <a:t>	* 1 unit </a:t>
            </a:r>
            <a:r>
              <a:rPr lang="en-US" dirty="0" smtClean="0">
                <a:latin typeface="Wingdings"/>
                <a:ea typeface="Wingdings"/>
                <a:cs typeface="Wingdings"/>
                <a:sym typeface="Wingdings"/>
              </a:rPr>
              <a:t></a:t>
            </a:r>
            <a:r>
              <a:rPr lang="en-US" dirty="0">
                <a:sym typeface="Wingdings"/>
              </a:rPr>
              <a:t> </a:t>
            </a:r>
            <a:r>
              <a:rPr lang="en-US" dirty="0" smtClean="0">
                <a:sym typeface="Wingdings"/>
              </a:rPr>
              <a:t>in </a:t>
            </a:r>
            <a:r>
              <a:rPr lang="en-US" dirty="0" err="1" smtClean="0">
                <a:sym typeface="Wingdings"/>
              </a:rPr>
              <a:t>outness</a:t>
            </a:r>
            <a:r>
              <a:rPr lang="en-US" b="1" dirty="0" smtClean="0">
                <a:sym typeface="Wingdings"/>
              </a:rPr>
              <a:t> = </a:t>
            </a:r>
            <a:r>
              <a:rPr lang="en-US" dirty="0" smtClean="0">
                <a:sym typeface="Wingdings"/>
              </a:rPr>
              <a:t>.20 </a:t>
            </a:r>
            <a:r>
              <a:rPr lang="en-US" dirty="0" smtClean="0">
                <a:latin typeface="Wingdings"/>
                <a:ea typeface="Wingdings"/>
                <a:cs typeface="Wingdings"/>
                <a:sym typeface="Wingdings"/>
              </a:rPr>
              <a:t></a:t>
            </a:r>
            <a:r>
              <a:rPr lang="en-US" dirty="0">
                <a:sym typeface="Wingdings"/>
              </a:rPr>
              <a:t> </a:t>
            </a:r>
            <a:r>
              <a:rPr lang="en-US" dirty="0" smtClean="0">
                <a:sym typeface="Wingdings"/>
              </a:rPr>
              <a:t>in suicide attempts</a:t>
            </a:r>
          </a:p>
          <a:p>
            <a:pPr marL="349250" lvl="1" indent="0">
              <a:buNone/>
            </a:pPr>
            <a:endParaRPr lang="en-US" dirty="0"/>
          </a:p>
        </p:txBody>
      </p:sp>
    </p:spTree>
    <p:extLst>
      <p:ext uri="{BB962C8B-B14F-4D97-AF65-F5344CB8AC3E}">
        <p14:creationId xmlns:p14="http://schemas.microsoft.com/office/powerpoint/2010/main" val="38137889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6" name="Content Placeholder 5" descr="OUTPUT.pdf"/>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8203" t="850" r="8203" b="50000"/>
          <a:stretch/>
        </p:blipFill>
        <p:spPr>
          <a:xfrm>
            <a:off x="899111" y="1652809"/>
            <a:ext cx="7570786" cy="4815570"/>
          </a:xfrm>
        </p:spPr>
      </p:pic>
    </p:spTree>
    <p:extLst>
      <p:ext uri="{BB962C8B-B14F-4D97-AF65-F5344CB8AC3E}">
        <p14:creationId xmlns:p14="http://schemas.microsoft.com/office/powerpoint/2010/main" val="25657668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Autofit/>
          </a:bodyPr>
          <a:lstStyle/>
          <a:p>
            <a:r>
              <a:rPr lang="en-US" sz="2200" dirty="0" smtClean="0"/>
              <a:t>Findings support hypothesis</a:t>
            </a:r>
          </a:p>
          <a:p>
            <a:pPr lvl="1"/>
            <a:r>
              <a:rPr lang="en-US" sz="2200" dirty="0" smtClean="0"/>
              <a:t>Family </a:t>
            </a:r>
            <a:r>
              <a:rPr lang="en-US" sz="2200" dirty="0" err="1" smtClean="0"/>
              <a:t>outness</a:t>
            </a:r>
            <a:r>
              <a:rPr lang="en-US" sz="2200" dirty="0" smtClean="0"/>
              <a:t> moderated the positive association between victimization and number of lifetime suicide attempts, therefore being out to family appears to be a protective factor</a:t>
            </a:r>
          </a:p>
          <a:p>
            <a:r>
              <a:rPr lang="en-US" sz="2200" dirty="0" smtClean="0"/>
              <a:t>28% lifetime suicide attempts consistent with previous findings </a:t>
            </a:r>
          </a:p>
          <a:p>
            <a:r>
              <a:rPr lang="en-US" sz="2200" dirty="0" smtClean="0"/>
              <a:t>Findings highlight significance of family concerning LGBTQ mental health and </a:t>
            </a:r>
            <a:r>
              <a:rPr lang="en-US" sz="2200" dirty="0" err="1" smtClean="0"/>
              <a:t>suicidality</a:t>
            </a:r>
            <a:endParaRPr lang="en-US" sz="2200" dirty="0" smtClean="0"/>
          </a:p>
          <a:p>
            <a:r>
              <a:rPr lang="en-US" sz="2200" dirty="0" smtClean="0"/>
              <a:t>Important implications for </a:t>
            </a:r>
            <a:r>
              <a:rPr lang="en-US" sz="2200" dirty="0"/>
              <a:t>treatment of </a:t>
            </a:r>
            <a:r>
              <a:rPr lang="en-US" sz="2200" dirty="0" err="1"/>
              <a:t>suicidality</a:t>
            </a:r>
            <a:r>
              <a:rPr lang="en-US" sz="2200" dirty="0"/>
              <a:t> in </a:t>
            </a:r>
            <a:r>
              <a:rPr lang="en-US" sz="2200" dirty="0" smtClean="0"/>
              <a:t>LGBTQ clients and for developing suicide prevention strategies</a:t>
            </a:r>
            <a:endParaRPr lang="en-US" sz="2200" dirty="0"/>
          </a:p>
        </p:txBody>
      </p:sp>
    </p:spTree>
    <p:extLst>
      <p:ext uri="{BB962C8B-B14F-4D97-AF65-F5344CB8AC3E}">
        <p14:creationId xmlns:p14="http://schemas.microsoft.com/office/powerpoint/2010/main" val="3669222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Minorities / LGBTQ</a:t>
            </a:r>
            <a:endParaRPr lang="en-US" dirty="0"/>
          </a:p>
        </p:txBody>
      </p:sp>
      <p:sp>
        <p:nvSpPr>
          <p:cNvPr id="3" name="Content Placeholder 2"/>
          <p:cNvSpPr>
            <a:spLocks noGrp="1"/>
          </p:cNvSpPr>
          <p:nvPr>
            <p:ph idx="1"/>
          </p:nvPr>
        </p:nvSpPr>
        <p:spPr/>
        <p:txBody>
          <a:bodyPr>
            <a:normAutofit/>
          </a:bodyPr>
          <a:lstStyle/>
          <a:p>
            <a:pPr marL="0" indent="0">
              <a:buNone/>
            </a:pPr>
            <a:endParaRPr lang="en-US" sz="2400" b="1" dirty="0" smtClean="0"/>
          </a:p>
          <a:p>
            <a:r>
              <a:rPr lang="en-US" sz="2400" b="1" dirty="0" smtClean="0"/>
              <a:t>Sexual Minorities</a:t>
            </a:r>
            <a:r>
              <a:rPr lang="en-US" sz="2400" dirty="0" smtClean="0"/>
              <a:t> </a:t>
            </a:r>
            <a:r>
              <a:rPr lang="en-US" sz="2400" b="1" dirty="0" smtClean="0"/>
              <a:t>– </a:t>
            </a:r>
            <a:r>
              <a:rPr lang="en-US" sz="2400" dirty="0" smtClean="0"/>
              <a:t>defined in terms of two distinct characteristics:</a:t>
            </a:r>
          </a:p>
          <a:p>
            <a:pPr lvl="3"/>
            <a:r>
              <a:rPr lang="en-US" sz="1800" b="1" dirty="0" smtClean="0"/>
              <a:t>1. Sexual Orientation</a:t>
            </a:r>
          </a:p>
          <a:p>
            <a:pPr lvl="3"/>
            <a:r>
              <a:rPr lang="en-US" sz="1800" b="1" dirty="0" smtClean="0"/>
              <a:t>2. Gender Identity </a:t>
            </a:r>
          </a:p>
          <a:p>
            <a:pPr marL="349250" lvl="1" indent="0">
              <a:buNone/>
            </a:pPr>
            <a:r>
              <a:rPr lang="en-US" sz="1200" dirty="0" smtClean="0"/>
              <a:t>(Haas et al., 2011)</a:t>
            </a:r>
          </a:p>
          <a:p>
            <a:pPr marL="349250" lvl="1" indent="0">
              <a:buNone/>
            </a:pPr>
            <a:endParaRPr lang="en-US" sz="1200" dirty="0"/>
          </a:p>
          <a:p>
            <a:pPr marL="349250" lvl="1" indent="0">
              <a:buNone/>
            </a:pPr>
            <a:r>
              <a:rPr lang="en-US" sz="2400" b="1" dirty="0"/>
              <a:t>LGBTQ – </a:t>
            </a:r>
            <a:r>
              <a:rPr lang="en-US" sz="2400" dirty="0"/>
              <a:t>lesbian, gay, bisexual, transgender, and queer</a:t>
            </a:r>
          </a:p>
          <a:p>
            <a:pPr marL="349250" lvl="1" indent="0">
              <a:buNone/>
            </a:pPr>
            <a:endParaRPr lang="en-US" sz="1200" dirty="0" smtClean="0"/>
          </a:p>
        </p:txBody>
      </p:sp>
    </p:spTree>
    <p:extLst>
      <p:ext uri="{BB962C8B-B14F-4D97-AF65-F5344CB8AC3E}">
        <p14:creationId xmlns:p14="http://schemas.microsoft.com/office/powerpoint/2010/main" val="3057682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Future Research</a:t>
            </a:r>
            <a:endParaRPr lang="en-US" dirty="0"/>
          </a:p>
        </p:txBody>
      </p:sp>
      <p:sp>
        <p:nvSpPr>
          <p:cNvPr id="3" name="Content Placeholder 2"/>
          <p:cNvSpPr>
            <a:spLocks noGrp="1"/>
          </p:cNvSpPr>
          <p:nvPr>
            <p:ph idx="1"/>
          </p:nvPr>
        </p:nvSpPr>
        <p:spPr/>
        <p:txBody>
          <a:bodyPr>
            <a:normAutofit/>
          </a:bodyPr>
          <a:lstStyle/>
          <a:p>
            <a:r>
              <a:rPr lang="en-US" dirty="0" smtClean="0"/>
              <a:t>Strategies to encourage family </a:t>
            </a:r>
            <a:r>
              <a:rPr lang="en-US" dirty="0" err="1" smtClean="0"/>
              <a:t>outness</a:t>
            </a:r>
            <a:endParaRPr lang="en-US" dirty="0" smtClean="0"/>
          </a:p>
          <a:p>
            <a:r>
              <a:rPr lang="en-US" dirty="0"/>
              <a:t>Other protective factors against suicide </a:t>
            </a:r>
            <a:endParaRPr lang="en-US" dirty="0" smtClean="0"/>
          </a:p>
          <a:p>
            <a:r>
              <a:rPr lang="en-US" dirty="0" err="1" smtClean="0"/>
              <a:t>Outness</a:t>
            </a:r>
            <a:r>
              <a:rPr lang="en-US" dirty="0" smtClean="0"/>
              <a:t> to family and strength of family support</a:t>
            </a:r>
          </a:p>
          <a:p>
            <a:r>
              <a:rPr lang="en-US" dirty="0" smtClean="0"/>
              <a:t>Cultural-specific interactions with minority stress and </a:t>
            </a:r>
            <a:r>
              <a:rPr lang="en-US" dirty="0" err="1" smtClean="0"/>
              <a:t>suicidality</a:t>
            </a:r>
            <a:r>
              <a:rPr lang="en-US" dirty="0" smtClean="0"/>
              <a:t> </a:t>
            </a:r>
            <a:endParaRPr lang="en-US" dirty="0"/>
          </a:p>
        </p:txBody>
      </p:sp>
    </p:spTree>
    <p:extLst>
      <p:ext uri="{BB962C8B-B14F-4D97-AF65-F5344CB8AC3E}">
        <p14:creationId xmlns:p14="http://schemas.microsoft.com/office/powerpoint/2010/main" val="6615482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Face of Statistics</a:t>
            </a:r>
            <a:br>
              <a:rPr lang="en-US" dirty="0" smtClean="0"/>
            </a:br>
            <a:endParaRPr lang="en-US" dirty="0"/>
          </a:p>
        </p:txBody>
      </p:sp>
      <p:pic>
        <p:nvPicPr>
          <p:cNvPr id="4" name="Content Placeholder 3" descr="Chantal Dube.jpg"/>
          <p:cNvPicPr>
            <a:picLocks noGrp="1" noChangeAspect="1"/>
          </p:cNvPicPr>
          <p:nvPr>
            <p:ph idx="1"/>
          </p:nvPr>
        </p:nvPicPr>
        <p:blipFill>
          <a:blip r:embed="rId3">
            <a:extLst>
              <a:ext uri="{28A0092B-C50C-407E-A947-70E740481C1C}">
                <a14:useLocalDpi xmlns:a14="http://schemas.microsoft.com/office/drawing/2010/main" val="0"/>
              </a:ext>
            </a:extLst>
          </a:blip>
          <a:srcRect t="28753" b="28753"/>
          <a:stretch>
            <a:fillRect/>
          </a:stretch>
        </p:blipFill>
        <p:spPr>
          <a:xfrm>
            <a:off x="5417636" y="1433073"/>
            <a:ext cx="2095417" cy="1774311"/>
          </a:xfrm>
        </p:spPr>
      </p:pic>
      <p:pic>
        <p:nvPicPr>
          <p:cNvPr id="5" name="Picture 4" descr="Jeanine Blanchet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602" y="5132435"/>
            <a:ext cx="1998030" cy="1711158"/>
          </a:xfrm>
          <a:prstGeom prst="rect">
            <a:avLst/>
          </a:prstGeom>
        </p:spPr>
      </p:pic>
      <p:pic>
        <p:nvPicPr>
          <p:cNvPr id="6" name="Picture 5" descr="Josh Pachec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601" y="1433074"/>
            <a:ext cx="1998031" cy="1774310"/>
          </a:xfrm>
          <a:prstGeom prst="rect">
            <a:avLst/>
          </a:prstGeom>
        </p:spPr>
      </p:pic>
      <p:pic>
        <p:nvPicPr>
          <p:cNvPr id="7" name="Picture 6" descr="Justin Aaber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602" y="3207383"/>
            <a:ext cx="1998030" cy="1925053"/>
          </a:xfrm>
          <a:prstGeom prst="rect">
            <a:avLst/>
          </a:prstGeom>
        </p:spPr>
      </p:pic>
      <p:pic>
        <p:nvPicPr>
          <p:cNvPr id="10" name="Picture 9"/>
          <p:cNvPicPr>
            <a:picLocks noChangeAspect="1"/>
          </p:cNvPicPr>
          <p:nvPr/>
        </p:nvPicPr>
        <p:blipFill>
          <a:blip r:embed="rId7"/>
          <a:stretch>
            <a:fillRect/>
          </a:stretch>
        </p:blipFill>
        <p:spPr>
          <a:xfrm>
            <a:off x="3542633" y="1437875"/>
            <a:ext cx="1911684" cy="1769508"/>
          </a:xfrm>
          <a:prstGeom prst="rect">
            <a:avLst/>
          </a:prstGeom>
        </p:spPr>
      </p:pic>
      <p:pic>
        <p:nvPicPr>
          <p:cNvPr id="11" name="Picture 10" descr="Tyler_Clemeni.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2632" y="3207384"/>
            <a:ext cx="1911685" cy="1925052"/>
          </a:xfrm>
          <a:prstGeom prst="rect">
            <a:avLst/>
          </a:prstGeom>
        </p:spPr>
      </p:pic>
      <p:pic>
        <p:nvPicPr>
          <p:cNvPr id="12" name="Picture 11" descr="Asher-Brow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4317" y="3207384"/>
            <a:ext cx="2058736" cy="1925052"/>
          </a:xfrm>
          <a:prstGeom prst="rect">
            <a:avLst/>
          </a:prstGeom>
        </p:spPr>
      </p:pic>
      <p:pic>
        <p:nvPicPr>
          <p:cNvPr id="13" name="Picture 12" descr="David Standle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2632" y="5132435"/>
            <a:ext cx="1911685" cy="1711158"/>
          </a:xfrm>
          <a:prstGeom prst="rect">
            <a:avLst/>
          </a:prstGeom>
        </p:spPr>
      </p:pic>
      <p:pic>
        <p:nvPicPr>
          <p:cNvPr id="14" name="Picture 13" descr="Jadin Bell.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4317" y="5132436"/>
            <a:ext cx="2058737" cy="1711158"/>
          </a:xfrm>
          <a:prstGeom prst="rect">
            <a:avLst/>
          </a:prstGeom>
        </p:spPr>
      </p:pic>
    </p:spTree>
    <p:extLst>
      <p:ext uri="{BB962C8B-B14F-4D97-AF65-F5344CB8AC3E}">
        <p14:creationId xmlns:p14="http://schemas.microsoft.com/office/powerpoint/2010/main" val="17471624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smtClean="0"/>
              <a:t>I would like to extend a huge thank you to Nicholas Livingston, MA, Bryan Cochran, PhD, and all the lab members for their contribution, support and guidance. </a:t>
            </a:r>
          </a:p>
        </p:txBody>
      </p:sp>
      <p:pic>
        <p:nvPicPr>
          <p:cNvPr id="4" name="Picture 3"/>
          <p:cNvPicPr>
            <a:picLocks noChangeAspect="1"/>
          </p:cNvPicPr>
          <p:nvPr/>
        </p:nvPicPr>
        <p:blipFill>
          <a:blip r:embed="rId3"/>
          <a:stretch>
            <a:fillRect/>
          </a:stretch>
        </p:blipFill>
        <p:spPr>
          <a:xfrm>
            <a:off x="3276600" y="4038600"/>
            <a:ext cx="2473081" cy="2478638"/>
          </a:xfrm>
          <a:prstGeom prst="rect">
            <a:avLst/>
          </a:prstGeom>
        </p:spPr>
      </p:pic>
    </p:spTree>
    <p:extLst>
      <p:ext uri="{BB962C8B-B14F-4D97-AF65-F5344CB8AC3E}">
        <p14:creationId xmlns:p14="http://schemas.microsoft.com/office/powerpoint/2010/main" val="5257931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pPr marL="342900" lvl="1" indent="0">
              <a:buNone/>
            </a:pPr>
            <a:r>
              <a:rPr lang="en-US" sz="5200" dirty="0"/>
              <a:t>Antony, M. M., </a:t>
            </a:r>
            <a:r>
              <a:rPr lang="en-US" sz="5200" dirty="0" err="1"/>
              <a:t>Bieling</a:t>
            </a:r>
            <a:r>
              <a:rPr lang="en-US" sz="5200" dirty="0"/>
              <a:t>, P. J., Cox, B. J., </a:t>
            </a:r>
            <a:r>
              <a:rPr lang="en-US" sz="5200" dirty="0" err="1"/>
              <a:t>Enns</a:t>
            </a:r>
            <a:r>
              <a:rPr lang="en-US" sz="5200" dirty="0"/>
              <a:t>, M. W., </a:t>
            </a:r>
            <a:r>
              <a:rPr lang="en-US" sz="5200" dirty="0" err="1"/>
              <a:t>Swinson</a:t>
            </a:r>
            <a:r>
              <a:rPr lang="en-US" sz="5200" dirty="0"/>
              <a:t>, R. P. (1998).  Psychometric properties of the 42-item and 21-item versions of the depression anxiety stress scales in clinical groups and a community sample.  </a:t>
            </a:r>
            <a:r>
              <a:rPr lang="en-US" sz="5200" i="1" dirty="0"/>
              <a:t>Psychological Assessment, 10</a:t>
            </a:r>
            <a:r>
              <a:rPr lang="en-US" sz="5200" dirty="0"/>
              <a:t>(2), 176-181. </a:t>
            </a:r>
            <a:endParaRPr lang="en-US" sz="5200" dirty="0" smtClean="0"/>
          </a:p>
          <a:p>
            <a:pPr marL="342900" lvl="1" indent="0">
              <a:buNone/>
            </a:pPr>
            <a:endParaRPr lang="en-US" sz="5200" dirty="0"/>
          </a:p>
          <a:p>
            <a:pPr marL="342900" lvl="1" indent="0">
              <a:buNone/>
            </a:pPr>
            <a:r>
              <a:rPr lang="en-US" sz="5200" dirty="0" err="1" smtClean="0"/>
              <a:t>Bontempo</a:t>
            </a:r>
            <a:r>
              <a:rPr lang="en-US" sz="5200" dirty="0"/>
              <a:t>, D. E., &amp; </a:t>
            </a:r>
            <a:r>
              <a:rPr lang="en-US" sz="5200" dirty="0" err="1"/>
              <a:t>D’Augelli</a:t>
            </a:r>
            <a:r>
              <a:rPr lang="en-US" sz="5200" dirty="0"/>
              <a:t>, A. R.  (2002).  Effects of at-school victimization and sexual orientation on lesbian, gay, or bisexual youths’ health risk behavior.  </a:t>
            </a:r>
            <a:r>
              <a:rPr lang="en-US" sz="5200" i="1" dirty="0"/>
              <a:t>Journal of Adolescent Health, 30, </a:t>
            </a:r>
            <a:r>
              <a:rPr lang="en-US" sz="5200" dirty="0"/>
              <a:t>364-374. </a:t>
            </a:r>
            <a:endParaRPr lang="en-US" sz="5200" dirty="0" smtClean="0"/>
          </a:p>
          <a:p>
            <a:pPr marL="342900" lvl="1" indent="0">
              <a:buNone/>
            </a:pPr>
            <a:endParaRPr lang="en-US" sz="5200" dirty="0" smtClean="0"/>
          </a:p>
          <a:p>
            <a:pPr marL="342900" lvl="1" indent="0">
              <a:buNone/>
            </a:pPr>
            <a:r>
              <a:rPr lang="en-US" sz="5200" dirty="0" smtClean="0"/>
              <a:t>Durkheim</a:t>
            </a:r>
            <a:r>
              <a:rPr lang="en-US" sz="5200" dirty="0"/>
              <a:t>, E.  (1951).  </a:t>
            </a:r>
            <a:r>
              <a:rPr lang="en-US" sz="5200" i="1" dirty="0"/>
              <a:t>Suicide: A study in sociology.  </a:t>
            </a:r>
            <a:r>
              <a:rPr lang="en-US" sz="5200" dirty="0"/>
              <a:t>New York Free Press.  </a:t>
            </a:r>
          </a:p>
          <a:p>
            <a:pPr marL="342900" lvl="1" indent="0">
              <a:buNone/>
            </a:pPr>
            <a:endParaRPr lang="en-US" sz="5200" dirty="0"/>
          </a:p>
          <a:p>
            <a:pPr marL="342900" lvl="1" indent="0">
              <a:buNone/>
            </a:pPr>
            <a:r>
              <a:rPr lang="en-US" sz="5200" dirty="0" smtClean="0"/>
              <a:t>Fergusson</a:t>
            </a:r>
            <a:r>
              <a:rPr lang="en-US" sz="5200" dirty="0"/>
              <a:t>, D. M., </a:t>
            </a:r>
            <a:r>
              <a:rPr lang="en-US" sz="5200" dirty="0" err="1"/>
              <a:t>Horwood</a:t>
            </a:r>
            <a:r>
              <a:rPr lang="en-US" sz="5200" dirty="0"/>
              <a:t>, L. J., &amp; </a:t>
            </a:r>
            <a:r>
              <a:rPr lang="en-US" sz="5200" dirty="0" err="1"/>
              <a:t>Beautrais</a:t>
            </a:r>
            <a:r>
              <a:rPr lang="en-US" sz="5200" dirty="0"/>
              <a:t>, A. L.  (1999).  Is sexual orientation related to mental health problems and </a:t>
            </a:r>
            <a:r>
              <a:rPr lang="en-US" sz="5200" dirty="0" err="1"/>
              <a:t>suicidality</a:t>
            </a:r>
            <a:r>
              <a:rPr lang="en-US" sz="5200" dirty="0"/>
              <a:t> in young people?  </a:t>
            </a:r>
            <a:r>
              <a:rPr lang="en-US" sz="5200" i="1" dirty="0"/>
              <a:t>Archives of General Psychiatry</a:t>
            </a:r>
            <a:r>
              <a:rPr lang="en-US" sz="5200" dirty="0"/>
              <a:t>, </a:t>
            </a:r>
            <a:r>
              <a:rPr lang="en-US" sz="5200" i="1" dirty="0"/>
              <a:t>56</a:t>
            </a:r>
            <a:r>
              <a:rPr lang="en-US" sz="5200" dirty="0"/>
              <a:t>, 876–880. </a:t>
            </a:r>
          </a:p>
          <a:p>
            <a:pPr marL="342900" lvl="1" indent="0">
              <a:buNone/>
            </a:pPr>
            <a:endParaRPr lang="en-US" sz="5200" dirty="0" smtClean="0"/>
          </a:p>
          <a:p>
            <a:pPr marL="342900" lvl="1" indent="0">
              <a:buNone/>
            </a:pPr>
            <a:r>
              <a:rPr lang="en-US" sz="5200" dirty="0" smtClean="0"/>
              <a:t>Haas</a:t>
            </a:r>
            <a:r>
              <a:rPr lang="en-US" sz="5200" dirty="0"/>
              <a:t>, A. P., </a:t>
            </a:r>
            <a:r>
              <a:rPr lang="en-US" sz="5200" dirty="0" err="1"/>
              <a:t>Eliason</a:t>
            </a:r>
            <a:r>
              <a:rPr lang="en-US" sz="5200" dirty="0"/>
              <a:t>, M., Mays, V. M., </a:t>
            </a:r>
            <a:r>
              <a:rPr lang="en-US" sz="5200" dirty="0" err="1"/>
              <a:t>Mathy</a:t>
            </a:r>
            <a:r>
              <a:rPr lang="en-US" sz="5200" dirty="0"/>
              <a:t>, R. M., Cochran, S. D., </a:t>
            </a:r>
            <a:r>
              <a:rPr lang="en-US" sz="5200" dirty="0" err="1"/>
              <a:t>D’Augelli</a:t>
            </a:r>
            <a:r>
              <a:rPr lang="en-US" sz="5200" dirty="0"/>
              <a:t>, A. R., ... Clayton, P. J.  (2011).  Suicide and suicide risk in lesbian, gay, bisexual, and transgender populations: review and recommendations.  </a:t>
            </a:r>
            <a:r>
              <a:rPr lang="en-US" sz="5200" i="1" dirty="0"/>
              <a:t>Journal of </a:t>
            </a:r>
            <a:r>
              <a:rPr lang="en-US" sz="5200" i="1" dirty="0" err="1"/>
              <a:t>Homoseuxality</a:t>
            </a:r>
            <a:r>
              <a:rPr lang="en-US" sz="5200" i="1" dirty="0"/>
              <a:t>, 58</a:t>
            </a:r>
            <a:r>
              <a:rPr lang="en-US" sz="5200" dirty="0"/>
              <a:t>(1), 10-51.  </a:t>
            </a:r>
            <a:endParaRPr lang="en-US" sz="5200" dirty="0" smtClean="0"/>
          </a:p>
          <a:p>
            <a:pPr marL="342900" lvl="1" indent="0">
              <a:buNone/>
            </a:pPr>
            <a:endParaRPr lang="en-US" sz="5200" dirty="0" smtClean="0"/>
          </a:p>
          <a:p>
            <a:pPr marL="342900" lvl="1" indent="0">
              <a:buNone/>
            </a:pPr>
            <a:r>
              <a:rPr lang="en-US" sz="5200" dirty="0" err="1" smtClean="0"/>
              <a:t>Herek</a:t>
            </a:r>
            <a:r>
              <a:rPr lang="en-US" sz="5200" dirty="0"/>
              <a:t>, G. M., &amp; </a:t>
            </a:r>
            <a:r>
              <a:rPr lang="en-US" sz="5200" dirty="0" err="1"/>
              <a:t>Berrill</a:t>
            </a:r>
            <a:r>
              <a:rPr lang="en-US" sz="5200" dirty="0"/>
              <a:t>, K. T. (1992). Documenting the victimization of lesbians and gay men: Methodological issues. (pp. 270-286). Thousand Oaks, CA, US: Sage Publications, </a:t>
            </a:r>
            <a:r>
              <a:rPr lang="en-US" sz="5200" dirty="0" err="1"/>
              <a:t>Inc</a:t>
            </a:r>
            <a:r>
              <a:rPr lang="en-US" sz="5200" dirty="0"/>
              <a:t>, Thousand Oaks, CA</a:t>
            </a:r>
            <a:r>
              <a:rPr lang="en-US" sz="5200" dirty="0" smtClean="0"/>
              <a:t>.</a:t>
            </a:r>
            <a:endParaRPr lang="en-US" sz="5200" dirty="0"/>
          </a:p>
          <a:p>
            <a:pPr marL="342900" lvl="1" indent="0">
              <a:buNone/>
            </a:pPr>
            <a:endParaRPr lang="en-US" sz="5200" dirty="0" smtClean="0"/>
          </a:p>
          <a:p>
            <a:endParaRPr lang="en-US" sz="5200" dirty="0" smtClean="0"/>
          </a:p>
          <a:p>
            <a:endParaRPr lang="en-US" dirty="0" smtClean="0"/>
          </a:p>
          <a:p>
            <a:endParaRPr lang="en-US" dirty="0"/>
          </a:p>
        </p:txBody>
      </p:sp>
    </p:spTree>
    <p:extLst>
      <p:ext uri="{BB962C8B-B14F-4D97-AF65-F5344CB8AC3E}">
        <p14:creationId xmlns:p14="http://schemas.microsoft.com/office/powerpoint/2010/main" val="11728129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342900" lvl="1" indent="0">
              <a:buNone/>
            </a:pPr>
            <a:r>
              <a:rPr lang="en-US" sz="1400" dirty="0" err="1"/>
              <a:t>Herrell</a:t>
            </a:r>
            <a:r>
              <a:rPr lang="en-US" sz="1400" dirty="0"/>
              <a:t>, R., Goldberg, J., True, W. R., </a:t>
            </a:r>
            <a:r>
              <a:rPr lang="en-US" sz="1400" dirty="0" err="1"/>
              <a:t>Ramakrishnan</a:t>
            </a:r>
            <a:r>
              <a:rPr lang="en-US" sz="1400" dirty="0"/>
              <a:t>, V., Lyons, M., </a:t>
            </a:r>
            <a:r>
              <a:rPr lang="en-US" sz="1400" dirty="0" err="1"/>
              <a:t>Eisen</a:t>
            </a:r>
            <a:r>
              <a:rPr lang="en-US" sz="1400" dirty="0"/>
              <a:t>, S., et al.  (1999).  Sexual orientation and </a:t>
            </a:r>
            <a:r>
              <a:rPr lang="en-US" sz="1400" dirty="0" err="1"/>
              <a:t>suicidality</a:t>
            </a:r>
            <a:r>
              <a:rPr lang="en-US" sz="1400" dirty="0"/>
              <a:t>: a co-twin control study in adult men.  </a:t>
            </a:r>
            <a:r>
              <a:rPr lang="en-US" sz="1400" i="1" dirty="0"/>
              <a:t>Archives of General Psychiatry</a:t>
            </a:r>
            <a:r>
              <a:rPr lang="en-US" sz="1400" dirty="0"/>
              <a:t>, </a:t>
            </a:r>
            <a:r>
              <a:rPr lang="en-US" sz="1400" i="1" dirty="0"/>
              <a:t>56</a:t>
            </a:r>
            <a:r>
              <a:rPr lang="en-US" sz="1400" dirty="0"/>
              <a:t>(10), 867–874. </a:t>
            </a:r>
          </a:p>
          <a:p>
            <a:pPr marL="342900" lvl="1" indent="0">
              <a:buNone/>
            </a:pPr>
            <a:endParaRPr lang="en-US" sz="1400" dirty="0" smtClean="0"/>
          </a:p>
          <a:p>
            <a:pPr marL="342900" lvl="1" indent="0">
              <a:buNone/>
            </a:pPr>
            <a:r>
              <a:rPr lang="en-US" sz="1400" dirty="0" err="1" smtClean="0"/>
              <a:t>Mereish</a:t>
            </a:r>
            <a:r>
              <a:rPr lang="en-US" sz="1400" dirty="0" smtClean="0"/>
              <a:t>, E. M., </a:t>
            </a:r>
            <a:r>
              <a:rPr lang="en-US" sz="1400" dirty="0" err="1" smtClean="0"/>
              <a:t>O’Cleirigh</a:t>
            </a:r>
            <a:r>
              <a:rPr lang="en-US" sz="1400" dirty="0" smtClean="0"/>
              <a:t>, C., &amp; Bradford, J. B.  (2014).  Interrelationships between LGBT-based victimization, suicide, and substance use problems in a diverse sample of sexual and gender minorities.  </a:t>
            </a:r>
            <a:r>
              <a:rPr lang="en-US" sz="1400" i="1" dirty="0" smtClean="0"/>
              <a:t>Psychology Health &amp; Medicine, 19</a:t>
            </a:r>
            <a:r>
              <a:rPr lang="en-US" sz="1400" dirty="0" smtClean="0"/>
              <a:t>(1), 1-13.  </a:t>
            </a:r>
          </a:p>
          <a:p>
            <a:pPr marL="342900" lvl="1" indent="0">
              <a:buNone/>
            </a:pPr>
            <a:endParaRPr lang="en-US" sz="1400" dirty="0" smtClean="0"/>
          </a:p>
          <a:p>
            <a:pPr marL="342900" lvl="1" indent="0">
              <a:buNone/>
            </a:pPr>
            <a:r>
              <a:rPr lang="en-US" sz="1400" dirty="0"/>
              <a:t>Meyer, I. (2003). Prejudice, Social Stress, and Mental Health in Lesbian, Gay, and Bisexual Populations: Conceptual Issues and Research Evidence.  </a:t>
            </a:r>
            <a:r>
              <a:rPr lang="en-US" sz="1400" i="1" dirty="0"/>
              <a:t>Psychological Bulletin, 129</a:t>
            </a:r>
            <a:r>
              <a:rPr lang="en-US" sz="1400" dirty="0"/>
              <a:t>(5), 674-694. </a:t>
            </a:r>
            <a:endParaRPr lang="en-US" sz="1400" dirty="0" smtClean="0"/>
          </a:p>
          <a:p>
            <a:pPr marL="342900" lvl="1" indent="0">
              <a:buNone/>
            </a:pPr>
            <a:endParaRPr lang="en-US" sz="1400" dirty="0" smtClean="0"/>
          </a:p>
          <a:p>
            <a:pPr marL="342900" lvl="1" indent="0">
              <a:buNone/>
            </a:pPr>
            <a:r>
              <a:rPr lang="en-US" sz="1400" dirty="0" smtClean="0"/>
              <a:t>Mohr</a:t>
            </a:r>
            <a:r>
              <a:rPr lang="en-US" sz="1400" dirty="0"/>
              <a:t>, J., </a:t>
            </a:r>
            <a:r>
              <a:rPr lang="en-US" sz="1400" dirty="0" err="1"/>
              <a:t>Fassinger</a:t>
            </a:r>
            <a:r>
              <a:rPr lang="en-US" sz="1400" dirty="0"/>
              <a:t>, R. (2000).  Measuring dimensions of lesbian and gay male experience.  </a:t>
            </a:r>
            <a:r>
              <a:rPr lang="en-US" sz="1400" i="1" dirty="0"/>
              <a:t>Measurement and Evaluation in Counseling and Development, 33, </a:t>
            </a:r>
            <a:r>
              <a:rPr lang="en-US" sz="1400" dirty="0"/>
              <a:t>66-90</a:t>
            </a:r>
            <a:r>
              <a:rPr lang="en-US" sz="1400" dirty="0" smtClean="0"/>
              <a:t>.</a:t>
            </a:r>
          </a:p>
          <a:p>
            <a:pPr marL="342900" lvl="1" indent="0">
              <a:buNone/>
            </a:pPr>
            <a:endParaRPr lang="en-US" sz="1400" dirty="0" smtClean="0"/>
          </a:p>
          <a:p>
            <a:pPr marL="342900" lvl="1" indent="0">
              <a:buNone/>
            </a:pPr>
            <a:r>
              <a:rPr lang="en-US" sz="1400" dirty="0" smtClean="0"/>
              <a:t>Morris</a:t>
            </a:r>
            <a:r>
              <a:rPr lang="en-US" sz="1400" dirty="0"/>
              <a:t>, J. F., Waldo, C. R., &amp; </a:t>
            </a:r>
            <a:r>
              <a:rPr lang="en-US" sz="1400" dirty="0" err="1"/>
              <a:t>Rothblum</a:t>
            </a:r>
            <a:r>
              <a:rPr lang="en-US" sz="1400" dirty="0"/>
              <a:t>, E. D.  (2001).  A model of predictors and outcomes among lesbian and bisexual women.  </a:t>
            </a:r>
            <a:r>
              <a:rPr lang="en-US" sz="1400" i="1" dirty="0"/>
              <a:t>American Journal of Orthopsychiatry, 71</a:t>
            </a:r>
            <a:r>
              <a:rPr lang="en-US" sz="1400" dirty="0"/>
              <a:t>(1), 61-71.   </a:t>
            </a:r>
            <a:endParaRPr lang="en-US" sz="1400" dirty="0" smtClean="0"/>
          </a:p>
          <a:p>
            <a:pPr marL="342900" lvl="1" indent="0">
              <a:buNone/>
            </a:pPr>
            <a:endParaRPr lang="en-US" sz="1400" dirty="0" smtClean="0"/>
          </a:p>
          <a:p>
            <a:pPr marL="342900" lvl="1" indent="0">
              <a:buNone/>
            </a:pPr>
            <a:r>
              <a:rPr lang="en-US" sz="1400" dirty="0" err="1" smtClean="0"/>
              <a:t>Mustanski</a:t>
            </a:r>
            <a:r>
              <a:rPr lang="en-US" sz="1400" dirty="0"/>
              <a:t>, B., &amp; Liu, R. T.  (2013).  A longitudinal study of predictors of suicide </a:t>
            </a:r>
            <a:r>
              <a:rPr lang="en-US" sz="1400" dirty="0" smtClean="0"/>
              <a:t>attempts among </a:t>
            </a:r>
            <a:r>
              <a:rPr lang="en-US" sz="1400" dirty="0"/>
              <a:t>lesbian, gay, bisexual, and transgender youth.  </a:t>
            </a:r>
            <a:r>
              <a:rPr lang="en-US" sz="1400" i="1" dirty="0"/>
              <a:t>Archives of Sexual Behavior</a:t>
            </a:r>
            <a:r>
              <a:rPr lang="en-US" sz="1400" i="1" dirty="0" smtClean="0"/>
              <a:t>, 42</a:t>
            </a:r>
            <a:r>
              <a:rPr lang="en-US" sz="1400" dirty="0"/>
              <a:t>(3), 437-448</a:t>
            </a:r>
            <a:r>
              <a:rPr lang="en-US" sz="1400" dirty="0" smtClean="0"/>
              <a:t>.</a:t>
            </a:r>
          </a:p>
          <a:p>
            <a:pPr marL="342900" lvl="1" indent="0">
              <a:buNone/>
            </a:pPr>
            <a:endParaRPr lang="en-US" sz="1500" dirty="0" smtClean="0"/>
          </a:p>
          <a:p>
            <a:endParaRPr lang="en-US" sz="1700" dirty="0"/>
          </a:p>
          <a:p>
            <a:endParaRPr lang="en-US" sz="1700" dirty="0"/>
          </a:p>
          <a:p>
            <a:endParaRPr lang="en-US" sz="1600" dirty="0"/>
          </a:p>
          <a:p>
            <a:endParaRPr lang="en-US" sz="1600" dirty="0"/>
          </a:p>
          <a:p>
            <a:endParaRPr lang="en-US" sz="1600" dirty="0"/>
          </a:p>
        </p:txBody>
      </p:sp>
    </p:spTree>
    <p:extLst>
      <p:ext uri="{BB962C8B-B14F-4D97-AF65-F5344CB8AC3E}">
        <p14:creationId xmlns:p14="http://schemas.microsoft.com/office/powerpoint/2010/main" val="34056562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342900" lvl="1" indent="0">
              <a:buNone/>
            </a:pPr>
            <a:r>
              <a:rPr lang="en-US" sz="1300" dirty="0" smtClean="0"/>
              <a:t>Shields</a:t>
            </a:r>
            <a:r>
              <a:rPr lang="en-US" sz="1300" dirty="0"/>
              <a:t>, J. P., Whitaker, K., Glassman, J., Franks, H., &amp; Howard, K.  (2011).  Impact of victimization on risk of suicide among lesbian, gay, and bisexual high school students in San Francisco.  </a:t>
            </a:r>
            <a:r>
              <a:rPr lang="en-US" sz="1300" i="1" dirty="0"/>
              <a:t>Journal of Adolescent Health, 50,</a:t>
            </a:r>
            <a:r>
              <a:rPr lang="en-US" sz="1300" dirty="0"/>
              <a:t> 418-420.</a:t>
            </a:r>
          </a:p>
          <a:p>
            <a:pPr marL="342900" lvl="1" indent="0">
              <a:buNone/>
            </a:pPr>
            <a:endParaRPr lang="en-US" sz="1300" dirty="0" smtClean="0"/>
          </a:p>
          <a:p>
            <a:pPr marL="342900" lvl="1" indent="0">
              <a:buNone/>
            </a:pPr>
            <a:r>
              <a:rPr lang="en-US" sz="1300" dirty="0" smtClean="0"/>
              <a:t>Substance </a:t>
            </a:r>
            <a:r>
              <a:rPr lang="en-US" sz="1300" dirty="0"/>
              <a:t>Abuse and Mental Health Services Administration.  (</a:t>
            </a:r>
            <a:r>
              <a:rPr lang="en-US" sz="1300" dirty="0" smtClean="0"/>
              <a:t>2013)</a:t>
            </a:r>
            <a:r>
              <a:rPr lang="en-US" sz="1300" dirty="0"/>
              <a:t>.  </a:t>
            </a:r>
            <a:r>
              <a:rPr lang="en-US" sz="1300" i="1" dirty="0"/>
              <a:t>Results from the 2012 National Survey on Drug Use and Health: Mental Health Findings </a:t>
            </a:r>
            <a:r>
              <a:rPr lang="en-US" sz="1300" dirty="0"/>
              <a:t>(HHS Publication No. 13-4805).  Retrieved from </a:t>
            </a:r>
            <a:r>
              <a:rPr lang="sv-SE" sz="1300" dirty="0"/>
              <a:t>http://</a:t>
            </a:r>
            <a:r>
              <a:rPr lang="sv-SE" sz="1300" dirty="0" err="1"/>
              <a:t>www.samhsa.gov</a:t>
            </a:r>
            <a:r>
              <a:rPr lang="sv-SE" sz="1300" dirty="0"/>
              <a:t>/data/NSDUH/2k12MH_FindingsandDetTables/2K12MHF/NSDUHmhfr2012.htm#sec3-1</a:t>
            </a:r>
            <a:r>
              <a:rPr lang="en-US" sz="1300" dirty="0"/>
              <a:t> </a:t>
            </a:r>
            <a:endParaRPr lang="en-US" sz="1300" dirty="0" smtClean="0"/>
          </a:p>
          <a:p>
            <a:pPr marL="342900" lvl="1" indent="0">
              <a:buNone/>
            </a:pPr>
            <a:endParaRPr lang="en-US" sz="1300" dirty="0" smtClean="0"/>
          </a:p>
          <a:p>
            <a:pPr marL="342900" lvl="1" indent="0">
              <a:buNone/>
            </a:pPr>
            <a:r>
              <a:rPr lang="en-US" sz="1300" dirty="0" smtClean="0"/>
              <a:t>Van </a:t>
            </a:r>
            <a:r>
              <a:rPr lang="en-US" sz="1300" dirty="0" err="1" smtClean="0"/>
              <a:t>Orden</a:t>
            </a:r>
            <a:r>
              <a:rPr lang="en-US" sz="1300" dirty="0" smtClean="0"/>
              <a:t>, K. A., Witte, T. K., </a:t>
            </a:r>
            <a:r>
              <a:rPr lang="en-US" sz="1300" dirty="0" err="1" smtClean="0"/>
              <a:t>Cukrowicz</a:t>
            </a:r>
            <a:r>
              <a:rPr lang="en-US" sz="1300" dirty="0" smtClean="0"/>
              <a:t>, K. C., Braithwaite, S., Selby, E. A., &amp; Joiner, T. E.  (2010).  The interpersonal theory of suicide.  </a:t>
            </a:r>
            <a:r>
              <a:rPr lang="en-US" sz="1300" i="1" dirty="0" smtClean="0"/>
              <a:t>Psychological Review, 117</a:t>
            </a:r>
            <a:r>
              <a:rPr lang="en-US" sz="1300" dirty="0" smtClean="0"/>
              <a:t>(2), 575-600.</a:t>
            </a:r>
            <a:endParaRPr lang="en-US" sz="1300" dirty="0"/>
          </a:p>
          <a:p>
            <a:pPr marL="342900" lvl="1" indent="0">
              <a:buNone/>
            </a:pPr>
            <a:endParaRPr lang="en-US" sz="1300" dirty="0"/>
          </a:p>
          <a:p>
            <a:endParaRPr lang="en-US" dirty="0"/>
          </a:p>
        </p:txBody>
      </p:sp>
    </p:spTree>
    <p:extLst>
      <p:ext uri="{BB962C8B-B14F-4D97-AF65-F5344CB8AC3E}">
        <p14:creationId xmlns:p14="http://schemas.microsoft.com/office/powerpoint/2010/main" val="163205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a:t>
            </a:r>
            <a:endParaRPr lang="en-US" dirty="0"/>
          </a:p>
        </p:txBody>
      </p:sp>
      <p:sp>
        <p:nvSpPr>
          <p:cNvPr id="3" name="Content Placeholder 2"/>
          <p:cNvSpPr>
            <a:spLocks noGrp="1"/>
          </p:cNvSpPr>
          <p:nvPr>
            <p:ph idx="1"/>
          </p:nvPr>
        </p:nvSpPr>
        <p:spPr/>
        <p:txBody>
          <a:bodyPr>
            <a:normAutofit/>
          </a:bodyPr>
          <a:lstStyle/>
          <a:p>
            <a:pPr lvl="1"/>
            <a:r>
              <a:rPr lang="en-US" sz="2200" i="1" dirty="0" smtClean="0"/>
              <a:t>“…</a:t>
            </a:r>
            <a:r>
              <a:rPr lang="en-US" sz="2200" i="1" dirty="0"/>
              <a:t>LGB people have higher </a:t>
            </a:r>
            <a:r>
              <a:rPr lang="en-US" sz="2200" i="1" dirty="0" smtClean="0"/>
              <a:t>prevalence </a:t>
            </a:r>
            <a:r>
              <a:rPr lang="en-US" sz="2200" i="1" dirty="0"/>
              <a:t>of mental disorders </a:t>
            </a:r>
            <a:r>
              <a:rPr lang="en-US" sz="2200" i="1" dirty="0" smtClean="0"/>
              <a:t>than heterosexual people.” (Meyer, 2003)</a:t>
            </a:r>
          </a:p>
          <a:p>
            <a:pPr lvl="1"/>
            <a:endParaRPr lang="en-US" sz="2200" i="1" dirty="0" smtClean="0"/>
          </a:p>
          <a:p>
            <a:pPr lvl="1"/>
            <a:r>
              <a:rPr lang="en-US" sz="2200" dirty="0" smtClean="0"/>
              <a:t>Sexual minorities experience increased rates of:</a:t>
            </a:r>
          </a:p>
          <a:p>
            <a:pPr lvl="2"/>
            <a:r>
              <a:rPr lang="en-US" sz="2000" dirty="0"/>
              <a:t>S</a:t>
            </a:r>
            <a:r>
              <a:rPr lang="en-US" sz="2000" dirty="0" smtClean="0"/>
              <a:t>ubstance use disorders </a:t>
            </a:r>
          </a:p>
          <a:p>
            <a:pPr lvl="2"/>
            <a:r>
              <a:rPr lang="en-US" sz="2000" dirty="0"/>
              <a:t>M</a:t>
            </a:r>
            <a:r>
              <a:rPr lang="en-US" sz="2000" dirty="0" smtClean="0"/>
              <a:t>ood disorders</a:t>
            </a:r>
          </a:p>
          <a:p>
            <a:pPr lvl="2"/>
            <a:r>
              <a:rPr lang="en-US" sz="2000" dirty="0"/>
              <a:t>A</a:t>
            </a:r>
            <a:r>
              <a:rPr lang="en-US" sz="2000" dirty="0" smtClean="0"/>
              <a:t>nxiety disorders</a:t>
            </a:r>
          </a:p>
          <a:p>
            <a:pPr marL="685800" lvl="2" indent="0">
              <a:buNone/>
            </a:pPr>
            <a:r>
              <a:rPr lang="en-US" sz="1200" dirty="0" smtClean="0"/>
              <a:t>(Haas et. al., 2011)</a:t>
            </a:r>
          </a:p>
          <a:p>
            <a:pPr marL="685800" lvl="2" indent="0">
              <a:buNone/>
            </a:pPr>
            <a:endParaRPr lang="en-US" sz="1600" dirty="0" smtClean="0"/>
          </a:p>
        </p:txBody>
      </p:sp>
    </p:spTree>
    <p:extLst>
      <p:ext uri="{BB962C8B-B14F-4D97-AF65-F5344CB8AC3E}">
        <p14:creationId xmlns:p14="http://schemas.microsoft.com/office/powerpoint/2010/main" val="3891004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Suicide Disparities </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53561717"/>
              </p:ext>
            </p:extLst>
          </p:nvPr>
        </p:nvGraphicFramePr>
        <p:xfrm>
          <a:off x="792163" y="1762125"/>
          <a:ext cx="7570788" cy="2118360"/>
        </p:xfrm>
        <a:graphic>
          <a:graphicData uri="http://schemas.openxmlformats.org/drawingml/2006/table">
            <a:tbl>
              <a:tblPr firstRow="1" bandRow="1">
                <a:tableStyleId>{5C22544A-7EE6-4342-B048-85BDC9FD1C3A}</a:tableStyleId>
              </a:tblPr>
              <a:tblGrid>
                <a:gridCol w="3785394"/>
                <a:gridCol w="3785394"/>
              </a:tblGrid>
              <a:tr h="370840">
                <a:tc>
                  <a:txBody>
                    <a:bodyPr/>
                    <a:lstStyle/>
                    <a:p>
                      <a:pPr algn="ctr"/>
                      <a:r>
                        <a:rPr lang="en-US" sz="2400" dirty="0" smtClean="0"/>
                        <a:t>General Population            </a:t>
                      </a:r>
                      <a:endParaRPr lang="en-US" sz="2400" dirty="0"/>
                    </a:p>
                  </a:txBody>
                  <a:tcPr/>
                </a:tc>
                <a:tc>
                  <a:txBody>
                    <a:bodyPr/>
                    <a:lstStyle/>
                    <a:p>
                      <a:pPr algn="ctr"/>
                      <a:r>
                        <a:rPr lang="en-US" sz="2400" dirty="0" smtClean="0"/>
                        <a:t>LGB Population</a:t>
                      </a:r>
                      <a:endParaRPr lang="en-US" sz="2400" dirty="0"/>
                    </a:p>
                  </a:txBody>
                  <a:tcPr/>
                </a:tc>
              </a:tr>
              <a:tr h="1062088">
                <a:tc>
                  <a:txBody>
                    <a:bodyPr/>
                    <a:lstStyle/>
                    <a:p>
                      <a:pPr lvl="2"/>
                      <a:r>
                        <a:rPr lang="en-US" sz="2000" b="1" dirty="0" smtClean="0"/>
                        <a:t>0.6% </a:t>
                      </a:r>
                      <a:r>
                        <a:rPr lang="en-US" sz="2000" dirty="0" smtClean="0"/>
                        <a:t>of</a:t>
                      </a:r>
                      <a:r>
                        <a:rPr lang="en-US" sz="2000" baseline="0" dirty="0" smtClean="0"/>
                        <a:t> people 18+</a:t>
                      </a:r>
                      <a:r>
                        <a:rPr lang="en-US" sz="2000" dirty="0" smtClean="0"/>
                        <a:t> attempted suicide in 2012</a:t>
                      </a:r>
                    </a:p>
                    <a:p>
                      <a:pPr marL="1035050" lvl="3" indent="0">
                        <a:buNone/>
                      </a:pPr>
                      <a:r>
                        <a:rPr lang="en-US" sz="1200" dirty="0" smtClean="0"/>
                        <a:t>(SAMHSA, 2013</a:t>
                      </a:r>
                      <a:r>
                        <a:rPr lang="en-US" sz="1300" baseline="0" dirty="0" smtClean="0"/>
                        <a:t> </a:t>
                      </a:r>
                      <a:r>
                        <a:rPr lang="sv-SE" sz="600" baseline="0" dirty="0" smtClean="0"/>
                        <a:t>http://</a:t>
                      </a:r>
                      <a:r>
                        <a:rPr lang="sv-SE" sz="600" baseline="0" dirty="0" err="1" smtClean="0"/>
                        <a:t>www.samhsa.gov</a:t>
                      </a:r>
                      <a:r>
                        <a:rPr lang="sv-SE" sz="600" baseline="0" dirty="0" smtClean="0"/>
                        <a:t>/data/NSDUH/2k12MH_FindingsandDetTables/2K12MHF/NSDUHmhfr2012.htm#sec3-1</a:t>
                      </a:r>
                      <a:r>
                        <a:rPr lang="en-US" sz="1200" dirty="0" smtClean="0"/>
                        <a:t>)</a:t>
                      </a:r>
                    </a:p>
                    <a:p>
                      <a:endParaRPr lang="en-US" dirty="0"/>
                    </a:p>
                  </a:txBody>
                  <a:tcPr/>
                </a:tc>
                <a:tc>
                  <a:txBody>
                    <a:bodyPr/>
                    <a:lstStyle/>
                    <a:p>
                      <a:pPr lvl="2"/>
                      <a:r>
                        <a:rPr lang="en-US" sz="2000" dirty="0" smtClean="0"/>
                        <a:t>LGB population is </a:t>
                      </a:r>
                      <a:r>
                        <a:rPr lang="en-US" sz="2000" b="1" dirty="0" smtClean="0"/>
                        <a:t>6</a:t>
                      </a:r>
                      <a:r>
                        <a:rPr lang="en-US" sz="2000" b="1" baseline="0" dirty="0" smtClean="0"/>
                        <a:t> - 18x</a:t>
                      </a:r>
                      <a:r>
                        <a:rPr lang="en-US" sz="2000" b="1" dirty="0" smtClean="0"/>
                        <a:t> </a:t>
                      </a:r>
                      <a:r>
                        <a:rPr lang="en-US" sz="2000" dirty="0" smtClean="0"/>
                        <a:t>more likely to attempt suicide</a:t>
                      </a:r>
                    </a:p>
                    <a:p>
                      <a:pPr marL="1035050" lvl="3" indent="0">
                        <a:buNone/>
                      </a:pPr>
                      <a:r>
                        <a:rPr lang="fr-FR" sz="1200" dirty="0" smtClean="0"/>
                        <a:t>(Fergusson, </a:t>
                      </a:r>
                      <a:r>
                        <a:rPr lang="fr-FR" sz="1200" dirty="0" err="1" smtClean="0"/>
                        <a:t>Horwood</a:t>
                      </a:r>
                      <a:r>
                        <a:rPr lang="fr-FR" sz="1200" dirty="0" smtClean="0"/>
                        <a:t>, &amp; </a:t>
                      </a:r>
                      <a:r>
                        <a:rPr lang="fr-FR" sz="1200" dirty="0" err="1" smtClean="0"/>
                        <a:t>Beautrais</a:t>
                      </a:r>
                      <a:r>
                        <a:rPr lang="fr-FR" sz="1200" dirty="0" smtClean="0"/>
                        <a:t>, 1999; </a:t>
                      </a:r>
                      <a:r>
                        <a:rPr lang="fr-FR" sz="1200" dirty="0" err="1" smtClean="0"/>
                        <a:t>Herrell</a:t>
                      </a:r>
                      <a:r>
                        <a:rPr lang="fr-FR" sz="1200" dirty="0" smtClean="0"/>
                        <a:t> et.</a:t>
                      </a:r>
                      <a:r>
                        <a:rPr lang="fr-FR" sz="1200" baseline="0" dirty="0" smtClean="0"/>
                        <a:t> al., 1999</a:t>
                      </a:r>
                      <a:r>
                        <a:rPr lang="fr-FR" sz="1200" dirty="0" smtClean="0"/>
                        <a:t>) </a:t>
                      </a:r>
                    </a:p>
                    <a:p>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65504011"/>
              </p:ext>
            </p:extLst>
          </p:nvPr>
        </p:nvGraphicFramePr>
        <p:xfrm>
          <a:off x="792162" y="4404628"/>
          <a:ext cx="7503946" cy="1932004"/>
        </p:xfrm>
        <a:graphic>
          <a:graphicData uri="http://schemas.openxmlformats.org/drawingml/2006/table">
            <a:tbl>
              <a:tblPr firstRow="1" bandRow="1">
                <a:tableStyleId>{5C22544A-7EE6-4342-B048-85BDC9FD1C3A}</a:tableStyleId>
              </a:tblPr>
              <a:tblGrid>
                <a:gridCol w="3751973"/>
                <a:gridCol w="3751973"/>
              </a:tblGrid>
              <a:tr h="537660">
                <a:tc>
                  <a:txBody>
                    <a:bodyPr/>
                    <a:lstStyle/>
                    <a:p>
                      <a:pPr algn="ctr"/>
                      <a:r>
                        <a:rPr lang="en-US" sz="2400" dirty="0" smtClean="0"/>
                        <a:t>General</a:t>
                      </a:r>
                      <a:r>
                        <a:rPr lang="en-US" sz="2400" baseline="0" dirty="0" smtClean="0"/>
                        <a:t> Population </a:t>
                      </a:r>
                      <a:endParaRPr lang="en-US" sz="2400" dirty="0"/>
                    </a:p>
                  </a:txBody>
                  <a:tcPr/>
                </a:tc>
                <a:tc>
                  <a:txBody>
                    <a:bodyPr/>
                    <a:lstStyle/>
                    <a:p>
                      <a:pPr algn="ctr"/>
                      <a:r>
                        <a:rPr lang="en-US" sz="2400" dirty="0" smtClean="0"/>
                        <a:t>Transgender Population </a:t>
                      </a:r>
                    </a:p>
                  </a:txBody>
                  <a:tcPr/>
                </a:tc>
              </a:tr>
              <a:tr h="1394344">
                <a:tc>
                  <a:txBody>
                    <a:bodyPr/>
                    <a:lstStyle/>
                    <a:p>
                      <a:pPr lvl="2"/>
                      <a:r>
                        <a:rPr lang="en-US" sz="2000" b="1" dirty="0" smtClean="0"/>
                        <a:t>11.5</a:t>
                      </a:r>
                      <a:r>
                        <a:rPr lang="en-US" sz="2000" dirty="0" smtClean="0"/>
                        <a:t> completed suicides per 100,000 people</a:t>
                      </a:r>
                    </a:p>
                    <a:p>
                      <a:pPr marL="1022350" lvl="3" indent="0">
                        <a:buNone/>
                      </a:pPr>
                      <a:r>
                        <a:rPr lang="en-US" sz="1200" dirty="0" smtClean="0"/>
                        <a:t>(Haas et. al., 2011)</a:t>
                      </a:r>
                    </a:p>
                    <a:p>
                      <a:endParaRPr lang="en-US" dirty="0"/>
                    </a:p>
                  </a:txBody>
                  <a:tcPr/>
                </a:tc>
                <a:tc>
                  <a:txBody>
                    <a:bodyPr/>
                    <a:lstStyle/>
                    <a:p>
                      <a:pPr lvl="2"/>
                      <a:r>
                        <a:rPr lang="en-US" sz="2000" b="1" dirty="0" smtClean="0"/>
                        <a:t>800</a:t>
                      </a:r>
                      <a:r>
                        <a:rPr lang="en-US" sz="2000" dirty="0" smtClean="0"/>
                        <a:t> complete suicides per 100,000 people </a:t>
                      </a:r>
                    </a:p>
                    <a:p>
                      <a:pPr marL="1035050" lvl="3" indent="0">
                        <a:buNone/>
                      </a:pPr>
                      <a:r>
                        <a:rPr lang="en-US" sz="1200" dirty="0" smtClean="0"/>
                        <a:t>(Haas et. al., 2011)</a:t>
                      </a:r>
                    </a:p>
                    <a:p>
                      <a:endParaRPr lang="en-US" dirty="0"/>
                    </a:p>
                  </a:txBody>
                  <a:tcPr/>
                </a:tc>
              </a:tr>
            </a:tbl>
          </a:graphicData>
        </a:graphic>
      </p:graphicFrame>
    </p:spTree>
    <p:extLst>
      <p:ext uri="{BB962C8B-B14F-4D97-AF65-F5344CB8AC3E}">
        <p14:creationId xmlns:p14="http://schemas.microsoft.com/office/powerpoint/2010/main" val="2379612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Face of Statistics</a:t>
            </a:r>
            <a:br>
              <a:rPr lang="en-US" dirty="0" smtClean="0"/>
            </a:br>
            <a:endParaRPr lang="en-US" dirty="0"/>
          </a:p>
        </p:txBody>
      </p:sp>
      <p:pic>
        <p:nvPicPr>
          <p:cNvPr id="4" name="Content Placeholder 3" descr="Chantal Dube.jpg"/>
          <p:cNvPicPr>
            <a:picLocks noGrp="1" noChangeAspect="1"/>
          </p:cNvPicPr>
          <p:nvPr>
            <p:ph idx="1"/>
          </p:nvPr>
        </p:nvPicPr>
        <p:blipFill>
          <a:blip r:embed="rId3">
            <a:extLst>
              <a:ext uri="{28A0092B-C50C-407E-A947-70E740481C1C}">
                <a14:useLocalDpi xmlns:a14="http://schemas.microsoft.com/office/drawing/2010/main" val="0"/>
              </a:ext>
            </a:extLst>
          </a:blip>
          <a:srcRect t="28753" b="28753"/>
          <a:stretch>
            <a:fillRect/>
          </a:stretch>
        </p:blipFill>
        <p:spPr>
          <a:xfrm>
            <a:off x="5417636" y="1433073"/>
            <a:ext cx="2095417" cy="1774311"/>
          </a:xfrm>
        </p:spPr>
      </p:pic>
      <p:pic>
        <p:nvPicPr>
          <p:cNvPr id="5" name="Picture 4" descr="Jeanine Blanchet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602" y="5132435"/>
            <a:ext cx="1998030" cy="1711158"/>
          </a:xfrm>
          <a:prstGeom prst="rect">
            <a:avLst/>
          </a:prstGeom>
        </p:spPr>
      </p:pic>
      <p:pic>
        <p:nvPicPr>
          <p:cNvPr id="6" name="Picture 5" descr="Josh Pachec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601" y="1433074"/>
            <a:ext cx="1998031" cy="1774310"/>
          </a:xfrm>
          <a:prstGeom prst="rect">
            <a:avLst/>
          </a:prstGeom>
        </p:spPr>
      </p:pic>
      <p:pic>
        <p:nvPicPr>
          <p:cNvPr id="7" name="Picture 6" descr="Justin Aaber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602" y="3207383"/>
            <a:ext cx="1998030" cy="1925053"/>
          </a:xfrm>
          <a:prstGeom prst="rect">
            <a:avLst/>
          </a:prstGeom>
        </p:spPr>
      </p:pic>
      <p:pic>
        <p:nvPicPr>
          <p:cNvPr id="10" name="Picture 9"/>
          <p:cNvPicPr>
            <a:picLocks noChangeAspect="1"/>
          </p:cNvPicPr>
          <p:nvPr/>
        </p:nvPicPr>
        <p:blipFill>
          <a:blip r:embed="rId7"/>
          <a:stretch>
            <a:fillRect/>
          </a:stretch>
        </p:blipFill>
        <p:spPr>
          <a:xfrm>
            <a:off x="3542633" y="1437875"/>
            <a:ext cx="1911684" cy="1769508"/>
          </a:xfrm>
          <a:prstGeom prst="rect">
            <a:avLst/>
          </a:prstGeom>
        </p:spPr>
      </p:pic>
      <p:pic>
        <p:nvPicPr>
          <p:cNvPr id="11" name="Picture 10" descr="Tyler_Clemeni.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2632" y="3207384"/>
            <a:ext cx="1911685" cy="1925052"/>
          </a:xfrm>
          <a:prstGeom prst="rect">
            <a:avLst/>
          </a:prstGeom>
        </p:spPr>
      </p:pic>
      <p:pic>
        <p:nvPicPr>
          <p:cNvPr id="12" name="Picture 11" descr="Asher-Brow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4317" y="3207384"/>
            <a:ext cx="2058736" cy="1925052"/>
          </a:xfrm>
          <a:prstGeom prst="rect">
            <a:avLst/>
          </a:prstGeom>
        </p:spPr>
      </p:pic>
      <p:pic>
        <p:nvPicPr>
          <p:cNvPr id="13" name="Picture 12" descr="David Standle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2632" y="5132435"/>
            <a:ext cx="1911685" cy="1711158"/>
          </a:xfrm>
          <a:prstGeom prst="rect">
            <a:avLst/>
          </a:prstGeom>
        </p:spPr>
      </p:pic>
      <p:pic>
        <p:nvPicPr>
          <p:cNvPr id="14" name="Picture 13" descr="Jadin Bell.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4317" y="5132436"/>
            <a:ext cx="2058737" cy="1711158"/>
          </a:xfrm>
          <a:prstGeom prst="rect">
            <a:avLst/>
          </a:prstGeom>
        </p:spPr>
      </p:pic>
    </p:spTree>
    <p:extLst>
      <p:ext uri="{BB962C8B-B14F-4D97-AF65-F5344CB8AC3E}">
        <p14:creationId xmlns:p14="http://schemas.microsoft.com/office/powerpoint/2010/main" val="4270000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Theory </a:t>
            </a:r>
            <a:endParaRPr lang="en-US" dirty="0"/>
          </a:p>
        </p:txBody>
      </p:sp>
      <p:sp>
        <p:nvSpPr>
          <p:cNvPr id="3" name="Content Placeholder 2"/>
          <p:cNvSpPr>
            <a:spLocks noGrp="1"/>
          </p:cNvSpPr>
          <p:nvPr>
            <p:ph idx="1"/>
          </p:nvPr>
        </p:nvSpPr>
        <p:spPr/>
        <p:txBody>
          <a:bodyPr>
            <a:normAutofit/>
          </a:bodyPr>
          <a:lstStyle/>
          <a:p>
            <a:r>
              <a:rPr lang="en-US" b="1" dirty="0" smtClean="0"/>
              <a:t>Anomie – </a:t>
            </a:r>
          </a:p>
          <a:p>
            <a:pPr lvl="1"/>
            <a:r>
              <a:rPr lang="en-US" dirty="0"/>
              <a:t>I</a:t>
            </a:r>
            <a:r>
              <a:rPr lang="en-US" dirty="0" smtClean="0"/>
              <a:t>nternal needs * </a:t>
            </a:r>
            <a:r>
              <a:rPr lang="en-US" dirty="0"/>
              <a:t>E</a:t>
            </a:r>
            <a:r>
              <a:rPr lang="en-US" dirty="0" smtClean="0"/>
              <a:t>xternal forces</a:t>
            </a:r>
          </a:p>
          <a:p>
            <a:pPr marL="349250" lvl="1" indent="0">
              <a:buNone/>
            </a:pPr>
            <a:r>
              <a:rPr lang="en-US" sz="1200" dirty="0" smtClean="0"/>
              <a:t>(Durkheim, 1951)</a:t>
            </a:r>
          </a:p>
          <a:p>
            <a:pPr marL="349250" lvl="1" indent="0">
              <a:buNone/>
            </a:pPr>
            <a:endParaRPr lang="en-US" dirty="0" smtClean="0"/>
          </a:p>
          <a:p>
            <a:r>
              <a:rPr lang="en-US" b="1" dirty="0" smtClean="0"/>
              <a:t>Interpersonal Theory of Suicide –</a:t>
            </a:r>
          </a:p>
          <a:p>
            <a:pPr lvl="1"/>
            <a:r>
              <a:rPr lang="en-US" dirty="0" smtClean="0"/>
              <a:t>1. Thwarted belongingness </a:t>
            </a:r>
          </a:p>
          <a:p>
            <a:pPr lvl="1"/>
            <a:r>
              <a:rPr lang="en-US" dirty="0" smtClean="0"/>
              <a:t>2. Perceived burdensomeness</a:t>
            </a:r>
          </a:p>
          <a:p>
            <a:pPr lvl="1"/>
            <a:r>
              <a:rPr lang="en-US" dirty="0" smtClean="0"/>
              <a:t>3. Acquired capability  </a:t>
            </a:r>
          </a:p>
          <a:p>
            <a:pPr marL="349250" lvl="1" indent="0">
              <a:buNone/>
            </a:pPr>
            <a:r>
              <a:rPr lang="en-US" sz="1200" dirty="0" smtClean="0"/>
              <a:t>(Van </a:t>
            </a:r>
            <a:r>
              <a:rPr lang="en-US" sz="1200" dirty="0" err="1" smtClean="0"/>
              <a:t>Orden</a:t>
            </a:r>
            <a:r>
              <a:rPr lang="en-US" sz="1200" dirty="0" smtClean="0"/>
              <a:t>, et. al., 2010)</a:t>
            </a:r>
            <a:endParaRPr lang="en-US" sz="1200" dirty="0"/>
          </a:p>
          <a:p>
            <a:endParaRPr lang="en-US" b="1" dirty="0" smtClean="0"/>
          </a:p>
          <a:p>
            <a:pPr marL="349250" lvl="1" indent="0">
              <a:buNone/>
            </a:pPr>
            <a:endParaRPr lang="en-US" b="1" dirty="0" smtClean="0"/>
          </a:p>
          <a:p>
            <a:pPr lvl="1"/>
            <a:endParaRPr lang="en-US" b="1" dirty="0"/>
          </a:p>
        </p:txBody>
      </p:sp>
    </p:spTree>
    <p:extLst>
      <p:ext uri="{BB962C8B-B14F-4D97-AF65-F5344CB8AC3E}">
        <p14:creationId xmlns:p14="http://schemas.microsoft.com/office/powerpoint/2010/main" val="27175954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Health Outcomes</a:t>
            </a:r>
            <a:endParaRPr lang="en-US" dirty="0"/>
          </a:p>
        </p:txBody>
      </p:sp>
      <p:sp>
        <p:nvSpPr>
          <p:cNvPr id="3" name="Content Placeholder 2"/>
          <p:cNvSpPr>
            <a:spLocks noGrp="1"/>
          </p:cNvSpPr>
          <p:nvPr>
            <p:ph idx="1"/>
          </p:nvPr>
        </p:nvSpPr>
        <p:spPr>
          <a:xfrm>
            <a:off x="792162" y="1744404"/>
            <a:ext cx="7570787" cy="4289611"/>
          </a:xfrm>
        </p:spPr>
        <p:txBody>
          <a:bodyPr>
            <a:normAutofit/>
          </a:bodyPr>
          <a:lstStyle/>
          <a:p>
            <a:r>
              <a:rPr lang="en-US" sz="2700" b="1" dirty="0" smtClean="0"/>
              <a:t>Victimization = </a:t>
            </a:r>
            <a:r>
              <a:rPr lang="en-US" sz="2700" b="1" dirty="0" smtClean="0">
                <a:latin typeface="Wingdings"/>
                <a:ea typeface="Wingdings"/>
                <a:cs typeface="Wingdings"/>
                <a:sym typeface="Wingdings"/>
              </a:rPr>
              <a:t></a:t>
            </a:r>
            <a:r>
              <a:rPr lang="en-US" sz="2700" b="1" dirty="0">
                <a:sym typeface="Wingdings"/>
              </a:rPr>
              <a:t> </a:t>
            </a:r>
            <a:r>
              <a:rPr lang="en-US" sz="2700" b="1" dirty="0" smtClean="0">
                <a:sym typeface="Wingdings"/>
              </a:rPr>
              <a:t>Risk of suicide</a:t>
            </a:r>
          </a:p>
          <a:p>
            <a:pPr marL="349250" lvl="1" indent="0">
              <a:buNone/>
            </a:pPr>
            <a:r>
              <a:rPr lang="en-US" sz="1300" dirty="0" smtClean="0">
                <a:sym typeface="Wingdings"/>
              </a:rPr>
              <a:t>(Shields, 2003) </a:t>
            </a:r>
          </a:p>
          <a:p>
            <a:pPr marL="349250" lvl="1" indent="0">
              <a:buNone/>
            </a:pPr>
            <a:endParaRPr lang="en-US" sz="1800" dirty="0">
              <a:sym typeface="Wingdings"/>
            </a:endParaRPr>
          </a:p>
          <a:p>
            <a:r>
              <a:rPr lang="en-US" sz="2700" b="1" dirty="0" smtClean="0">
                <a:sym typeface="Wingdings"/>
              </a:rPr>
              <a:t>Perceived family support = </a:t>
            </a:r>
            <a:r>
              <a:rPr lang="en-US" sz="2700" b="1" dirty="0" smtClean="0">
                <a:latin typeface="Wingdings"/>
                <a:ea typeface="Wingdings"/>
                <a:cs typeface="Wingdings"/>
                <a:sym typeface="Wingdings"/>
              </a:rPr>
              <a:t></a:t>
            </a:r>
            <a:r>
              <a:rPr lang="en-US" sz="2700" b="1" dirty="0">
                <a:sym typeface="Wingdings"/>
              </a:rPr>
              <a:t> </a:t>
            </a:r>
            <a:r>
              <a:rPr lang="en-US" sz="2700" b="1" dirty="0" smtClean="0">
                <a:sym typeface="Wingdings"/>
              </a:rPr>
              <a:t>Risk of suicide</a:t>
            </a:r>
          </a:p>
          <a:p>
            <a:pPr marL="342900" lvl="1" indent="0">
              <a:buNone/>
            </a:pPr>
            <a:r>
              <a:rPr lang="en-US" sz="1300" dirty="0" smtClean="0">
                <a:sym typeface="Wingdings"/>
              </a:rPr>
              <a:t>(</a:t>
            </a:r>
            <a:r>
              <a:rPr lang="en-US" sz="1300" dirty="0" err="1" smtClean="0">
                <a:sym typeface="Wingdings"/>
              </a:rPr>
              <a:t>Mustanski</a:t>
            </a:r>
            <a:r>
              <a:rPr lang="en-US" sz="1300" dirty="0" smtClean="0">
                <a:sym typeface="Wingdings"/>
              </a:rPr>
              <a:t> &amp; </a:t>
            </a:r>
            <a:r>
              <a:rPr lang="en-US" sz="1300" dirty="0" err="1" smtClean="0">
                <a:sym typeface="Wingdings"/>
              </a:rPr>
              <a:t>Lui</a:t>
            </a:r>
            <a:r>
              <a:rPr lang="en-US" sz="1300" dirty="0" smtClean="0">
                <a:sym typeface="Wingdings"/>
              </a:rPr>
              <a:t>, 2013)</a:t>
            </a:r>
          </a:p>
          <a:p>
            <a:pPr marL="342900" lvl="1" indent="0">
              <a:buNone/>
            </a:pPr>
            <a:endParaRPr lang="en-US" sz="1800" dirty="0" smtClean="0">
              <a:sym typeface="Wingdings"/>
            </a:endParaRPr>
          </a:p>
          <a:p>
            <a:pPr marL="457200" indent="-457200">
              <a:lnSpc>
                <a:spcPct val="110000"/>
              </a:lnSpc>
              <a:buFont typeface="Arial"/>
              <a:buChar char="•"/>
            </a:pPr>
            <a:r>
              <a:rPr lang="en-US" sz="2900" b="1" dirty="0" smtClean="0">
                <a:sym typeface="Wingdings"/>
              </a:rPr>
              <a:t>Identity Disclosure / </a:t>
            </a:r>
            <a:r>
              <a:rPr lang="en-US" sz="2900" b="1" dirty="0" err="1" smtClean="0">
                <a:sym typeface="Wingdings"/>
              </a:rPr>
              <a:t>Outness</a:t>
            </a:r>
            <a:r>
              <a:rPr lang="en-US" sz="2900" b="1" dirty="0" smtClean="0">
                <a:sym typeface="Wingdings"/>
              </a:rPr>
              <a:t> = </a:t>
            </a:r>
            <a:r>
              <a:rPr lang="en-US" sz="2900" b="1" dirty="0" smtClean="0">
                <a:latin typeface="Wingdings"/>
                <a:ea typeface="Wingdings"/>
                <a:cs typeface="Wingdings"/>
                <a:sym typeface="Wingdings"/>
              </a:rPr>
              <a:t></a:t>
            </a:r>
            <a:r>
              <a:rPr lang="en-US" sz="2900" b="1" dirty="0" smtClean="0">
                <a:sym typeface="Wingdings"/>
              </a:rPr>
              <a:t> Risk of suicide </a:t>
            </a:r>
          </a:p>
          <a:p>
            <a:pPr marL="342900" lvl="1" indent="0">
              <a:lnSpc>
                <a:spcPct val="110000"/>
              </a:lnSpc>
              <a:buNone/>
            </a:pPr>
            <a:r>
              <a:rPr lang="en-US" sz="1300" dirty="0" smtClean="0">
                <a:sym typeface="Wingdings"/>
              </a:rPr>
              <a:t>(Morris, 2001)</a:t>
            </a:r>
          </a:p>
          <a:p>
            <a:pPr marL="0" indent="0">
              <a:lnSpc>
                <a:spcPct val="110000"/>
              </a:lnSpc>
              <a:buNone/>
            </a:pPr>
            <a:endParaRPr lang="en-US" sz="1800" dirty="0" smtClean="0">
              <a:sym typeface="Wingdings"/>
            </a:endParaRPr>
          </a:p>
          <a:p>
            <a:pPr marL="457200" indent="-457200">
              <a:buFont typeface="Arial"/>
              <a:buChar char="•"/>
            </a:pPr>
            <a:endParaRPr lang="en-US" sz="2900" b="1" dirty="0" smtClean="0">
              <a:sym typeface="Wingdings"/>
            </a:endParaRPr>
          </a:p>
          <a:p>
            <a:pPr marL="0" indent="0">
              <a:buNone/>
            </a:pPr>
            <a:endParaRPr lang="en-US" sz="2000" dirty="0">
              <a:sym typeface="Wingdings"/>
            </a:endParaRPr>
          </a:p>
          <a:p>
            <a:endParaRPr lang="en-US" b="1" dirty="0" smtClean="0">
              <a:sym typeface="Wingdings"/>
            </a:endParaRPr>
          </a:p>
        </p:txBody>
      </p:sp>
    </p:spTree>
    <p:extLst>
      <p:ext uri="{BB962C8B-B14F-4D97-AF65-F5344CB8AC3E}">
        <p14:creationId xmlns:p14="http://schemas.microsoft.com/office/powerpoint/2010/main" val="5744133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Stress</a:t>
            </a:r>
            <a:br>
              <a:rPr lang="en-US" dirty="0" smtClean="0"/>
            </a:br>
            <a:r>
              <a:rPr lang="en-US" sz="4000" dirty="0" smtClean="0"/>
              <a:t>(Meyer, 2003)</a:t>
            </a:r>
            <a:endParaRPr lang="en-US" dirty="0"/>
          </a:p>
        </p:txBody>
      </p:sp>
      <p:sp>
        <p:nvSpPr>
          <p:cNvPr id="3" name="Content Placeholder 2"/>
          <p:cNvSpPr>
            <a:spLocks noGrp="1"/>
          </p:cNvSpPr>
          <p:nvPr>
            <p:ph idx="1"/>
          </p:nvPr>
        </p:nvSpPr>
        <p:spPr>
          <a:xfrm>
            <a:off x="2234406" y="40341"/>
            <a:ext cx="1490133" cy="1411941"/>
          </a:xfrm>
        </p:spPr>
        <p:txBody>
          <a:bodyPr/>
          <a:lstStyle/>
          <a:p>
            <a:pPr marL="2744788" lvl="8" indent="0" algn="just">
              <a:buNone/>
            </a:pPr>
            <a:endParaRPr lang="en-US" dirty="0"/>
          </a:p>
        </p:txBody>
      </p:sp>
      <p:sp>
        <p:nvSpPr>
          <p:cNvPr id="5" name="Title 1"/>
          <p:cNvSpPr txBox="1">
            <a:spLocks/>
          </p:cNvSpPr>
          <p:nvPr/>
        </p:nvSpPr>
        <p:spPr>
          <a:xfrm>
            <a:off x="457200" y="0"/>
            <a:ext cx="8229600" cy="1066800"/>
          </a:xfrm>
          <a:prstGeom prst="rect">
            <a:avLst/>
          </a:prstGeom>
        </p:spPr>
        <p:txBody>
          <a:bodyPr vert="horz" lIns="91440" tIns="45720" rIns="91440" bIns="45720" rtlCol="0" anchor="ctr">
            <a:noAutofit/>
          </a:bodyPr>
          <a:lst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a:lstStyle>
          <a:p>
            <a:endParaRPr lang="en-US" dirty="0"/>
          </a:p>
        </p:txBody>
      </p:sp>
      <p:sp>
        <p:nvSpPr>
          <p:cNvPr id="6" name="Rounded Rectangle 5"/>
          <p:cNvSpPr/>
          <p:nvPr/>
        </p:nvSpPr>
        <p:spPr>
          <a:xfrm>
            <a:off x="720236" y="3417336"/>
            <a:ext cx="1859573" cy="17642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Minority status</a:t>
            </a:r>
          </a:p>
          <a:p>
            <a:pPr marL="285750" indent="-285750">
              <a:buFont typeface="Arial" pitchFamily="34" charset="0"/>
              <a:buChar char="•"/>
            </a:pPr>
            <a:r>
              <a:rPr lang="en-US" dirty="0" smtClean="0"/>
              <a:t>Sexual</a:t>
            </a:r>
          </a:p>
          <a:p>
            <a:pPr marL="285750" indent="-285750">
              <a:buFont typeface="Arial" pitchFamily="34" charset="0"/>
              <a:buChar char="•"/>
            </a:pPr>
            <a:r>
              <a:rPr lang="en-US" dirty="0" smtClean="0"/>
              <a:t>Racial/ethnic</a:t>
            </a:r>
          </a:p>
          <a:p>
            <a:pPr marL="285750" indent="-285750">
              <a:buFont typeface="Arial" pitchFamily="34" charset="0"/>
              <a:buChar char="•"/>
            </a:pPr>
            <a:r>
              <a:rPr lang="en-US" dirty="0" smtClean="0"/>
              <a:t>Gender</a:t>
            </a:r>
          </a:p>
        </p:txBody>
      </p:sp>
      <p:sp>
        <p:nvSpPr>
          <p:cNvPr id="7" name="Rounded Rectangle 6"/>
          <p:cNvSpPr/>
          <p:nvPr/>
        </p:nvSpPr>
        <p:spPr>
          <a:xfrm>
            <a:off x="7315200" y="2971800"/>
            <a:ext cx="16764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 vs. – </a:t>
            </a:r>
          </a:p>
          <a:p>
            <a:pPr algn="ctr"/>
            <a:r>
              <a:rPr lang="en-US" sz="2000" dirty="0" smtClean="0"/>
              <a:t>outcomes</a:t>
            </a:r>
            <a:endParaRPr lang="en-US" sz="2000" dirty="0"/>
          </a:p>
        </p:txBody>
      </p:sp>
      <p:sp>
        <p:nvSpPr>
          <p:cNvPr id="8" name="Rounded Rectangle 7"/>
          <p:cNvSpPr/>
          <p:nvPr/>
        </p:nvSpPr>
        <p:spPr>
          <a:xfrm>
            <a:off x="3429000" y="190500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General stressors</a:t>
            </a:r>
            <a:endParaRPr lang="en-US" sz="2000" dirty="0"/>
          </a:p>
        </p:txBody>
      </p:sp>
      <p:sp>
        <p:nvSpPr>
          <p:cNvPr id="9" name="Rounded Rectangle 8"/>
          <p:cNvSpPr/>
          <p:nvPr/>
        </p:nvSpPr>
        <p:spPr>
          <a:xfrm>
            <a:off x="3200400" y="4191001"/>
            <a:ext cx="2055845" cy="2122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itchFamily="34" charset="0"/>
              <a:buChar char="•"/>
            </a:pPr>
            <a:r>
              <a:rPr lang="en-US" sz="2000" dirty="0" smtClean="0"/>
              <a:t>Internalized homophobia</a:t>
            </a:r>
          </a:p>
          <a:p>
            <a:r>
              <a:rPr lang="en-US" sz="2000" dirty="0" smtClean="0"/>
              <a:t>Proximal stress processes</a:t>
            </a:r>
          </a:p>
          <a:p>
            <a:pPr marL="285750" indent="-285750">
              <a:buFont typeface="Arial" pitchFamily="34" charset="0"/>
              <a:buChar char="•"/>
            </a:pPr>
            <a:r>
              <a:rPr lang="en-US" dirty="0" smtClean="0"/>
              <a:t>Expected rejection</a:t>
            </a:r>
          </a:p>
          <a:p>
            <a:pPr marL="285750" indent="-285750">
              <a:buFont typeface="Arial" pitchFamily="34" charset="0"/>
              <a:buChar char="•"/>
            </a:pPr>
            <a:r>
              <a:rPr lang="en-US" dirty="0" smtClean="0"/>
              <a:t>Concealment</a:t>
            </a:r>
            <a:endParaRPr lang="en-US" dirty="0"/>
          </a:p>
        </p:txBody>
      </p:sp>
      <p:sp>
        <p:nvSpPr>
          <p:cNvPr id="10" name="Rounded Rectangle 9"/>
          <p:cNvSpPr/>
          <p:nvPr/>
        </p:nvSpPr>
        <p:spPr>
          <a:xfrm>
            <a:off x="3200400" y="2859579"/>
            <a:ext cx="19050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Distal stress processes:</a:t>
            </a:r>
          </a:p>
          <a:p>
            <a:pPr marL="285750" indent="-285750">
              <a:buFont typeface="Arial" pitchFamily="34" charset="0"/>
              <a:buChar char="•"/>
            </a:pPr>
            <a:r>
              <a:rPr lang="en-US" dirty="0" smtClean="0"/>
              <a:t>Prejudiced events</a:t>
            </a:r>
            <a:endParaRPr lang="en-US" dirty="0"/>
          </a:p>
        </p:txBody>
      </p:sp>
      <p:sp>
        <p:nvSpPr>
          <p:cNvPr id="11" name="Rounded Rectangle 10"/>
          <p:cNvSpPr/>
          <p:nvPr/>
        </p:nvSpPr>
        <p:spPr>
          <a:xfrm>
            <a:off x="5408645" y="1537824"/>
            <a:ext cx="1828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Coping, social support access</a:t>
            </a:r>
            <a:endParaRPr lang="en-US" sz="2000" dirty="0"/>
          </a:p>
        </p:txBody>
      </p:sp>
      <p:cxnSp>
        <p:nvCxnSpPr>
          <p:cNvPr id="12" name="Straight Arrow Connector 11"/>
          <p:cNvCxnSpPr/>
          <p:nvPr/>
        </p:nvCxnSpPr>
        <p:spPr>
          <a:xfrm>
            <a:off x="2667000" y="25908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74967" y="4906447"/>
            <a:ext cx="202223"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00600" y="2438400"/>
            <a:ext cx="1609531" cy="978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6019800" y="4191000"/>
            <a:ext cx="1066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19400" y="6454459"/>
            <a:ext cx="3200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07580" y="2514672"/>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32742" y="2362200"/>
            <a:ext cx="205805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Environmental circumstances</a:t>
            </a:r>
            <a:endParaRPr lang="en-US" sz="2000" dirty="0"/>
          </a:p>
        </p:txBody>
      </p:sp>
      <p:sp>
        <p:nvSpPr>
          <p:cNvPr id="20" name="Rounded Rectangle 19"/>
          <p:cNvSpPr/>
          <p:nvPr/>
        </p:nvSpPr>
        <p:spPr>
          <a:xfrm>
            <a:off x="1066800" y="5715000"/>
            <a:ext cx="1600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Sexual identity</a:t>
            </a:r>
            <a:endParaRPr lang="en-US" sz="2000" dirty="0"/>
          </a:p>
        </p:txBody>
      </p:sp>
      <p:sp>
        <p:nvSpPr>
          <p:cNvPr id="21" name="Rounded Rectangle 20"/>
          <p:cNvSpPr/>
          <p:nvPr/>
        </p:nvSpPr>
        <p:spPr>
          <a:xfrm>
            <a:off x="6172200" y="5257800"/>
            <a:ext cx="2133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Characteristics of identity</a:t>
            </a:r>
          </a:p>
          <a:p>
            <a:pPr marL="285750" indent="-285750">
              <a:buFont typeface="Arial" pitchFamily="34" charset="0"/>
              <a:buChar char="•"/>
            </a:pPr>
            <a:r>
              <a:rPr lang="en-US" dirty="0" smtClean="0"/>
              <a:t>Prominence</a:t>
            </a:r>
          </a:p>
          <a:p>
            <a:pPr marL="285750" indent="-285750">
              <a:buFont typeface="Arial" pitchFamily="34" charset="0"/>
              <a:buChar char="•"/>
            </a:pPr>
            <a:r>
              <a:rPr lang="en-US" dirty="0" smtClean="0"/>
              <a:t>Valence</a:t>
            </a:r>
          </a:p>
          <a:p>
            <a:pPr marL="285750" indent="-285750">
              <a:buFont typeface="Arial" pitchFamily="34" charset="0"/>
              <a:buChar char="•"/>
            </a:pPr>
            <a:r>
              <a:rPr lang="en-US" dirty="0" smtClean="0"/>
              <a:t>Integration</a:t>
            </a:r>
          </a:p>
        </p:txBody>
      </p:sp>
      <p:cxnSp>
        <p:nvCxnSpPr>
          <p:cNvPr id="22" name="Straight Arrow Connector 21"/>
          <p:cNvCxnSpPr/>
          <p:nvPr/>
        </p:nvCxnSpPr>
        <p:spPr>
          <a:xfrm>
            <a:off x="2667000" y="3733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08645" y="3524639"/>
            <a:ext cx="1754155" cy="18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448300" y="3608226"/>
            <a:ext cx="876300" cy="110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43200" y="56007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71854" y="6034768"/>
            <a:ext cx="5187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1000" y="1676400"/>
            <a:ext cx="14654" cy="434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7200" y="1676400"/>
            <a:ext cx="495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1983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Stress</a:t>
            </a:r>
            <a:br>
              <a:rPr lang="en-US" dirty="0" smtClean="0"/>
            </a:br>
            <a:r>
              <a:rPr lang="en-US" sz="4000" dirty="0" smtClean="0"/>
              <a:t>(Meyer, 2003)</a:t>
            </a:r>
            <a:endParaRPr lang="en-US" dirty="0"/>
          </a:p>
        </p:txBody>
      </p:sp>
      <p:sp>
        <p:nvSpPr>
          <p:cNvPr id="3" name="Content Placeholder 2"/>
          <p:cNvSpPr>
            <a:spLocks noGrp="1"/>
          </p:cNvSpPr>
          <p:nvPr>
            <p:ph idx="1"/>
          </p:nvPr>
        </p:nvSpPr>
        <p:spPr>
          <a:xfrm>
            <a:off x="2234406" y="40341"/>
            <a:ext cx="1490133" cy="1411941"/>
          </a:xfrm>
        </p:spPr>
        <p:txBody>
          <a:bodyPr/>
          <a:lstStyle/>
          <a:p>
            <a:pPr marL="2744788" lvl="8" indent="0" algn="just">
              <a:buNone/>
            </a:pPr>
            <a:endParaRPr lang="en-US" dirty="0"/>
          </a:p>
        </p:txBody>
      </p:sp>
      <p:sp>
        <p:nvSpPr>
          <p:cNvPr id="5" name="Title 1"/>
          <p:cNvSpPr txBox="1">
            <a:spLocks/>
          </p:cNvSpPr>
          <p:nvPr/>
        </p:nvSpPr>
        <p:spPr>
          <a:xfrm>
            <a:off x="457200" y="0"/>
            <a:ext cx="8229600" cy="1066800"/>
          </a:xfrm>
          <a:prstGeom prst="rect">
            <a:avLst/>
          </a:prstGeom>
        </p:spPr>
        <p:txBody>
          <a:bodyPr vert="horz" lIns="91440" tIns="45720" rIns="91440" bIns="45720" rtlCol="0" anchor="ctr">
            <a:noAutofit/>
          </a:bodyPr>
          <a:lst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a:lstStyle>
          <a:p>
            <a:endParaRPr lang="en-US" dirty="0"/>
          </a:p>
        </p:txBody>
      </p:sp>
      <p:sp>
        <p:nvSpPr>
          <p:cNvPr id="6" name="Rounded Rectangle 5"/>
          <p:cNvSpPr/>
          <p:nvPr/>
        </p:nvSpPr>
        <p:spPr>
          <a:xfrm>
            <a:off x="720236" y="3417336"/>
            <a:ext cx="1859573" cy="17642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Minority status</a:t>
            </a:r>
          </a:p>
          <a:p>
            <a:pPr marL="285750" indent="-285750">
              <a:buFont typeface="Arial" pitchFamily="34" charset="0"/>
              <a:buChar char="•"/>
            </a:pPr>
            <a:r>
              <a:rPr lang="en-US" dirty="0" smtClean="0"/>
              <a:t>Sexual</a:t>
            </a:r>
          </a:p>
          <a:p>
            <a:pPr marL="285750" indent="-285750">
              <a:buFont typeface="Arial" pitchFamily="34" charset="0"/>
              <a:buChar char="•"/>
            </a:pPr>
            <a:r>
              <a:rPr lang="en-US" dirty="0" smtClean="0"/>
              <a:t>Racial/ethnic</a:t>
            </a:r>
          </a:p>
          <a:p>
            <a:pPr marL="285750" indent="-285750">
              <a:buFont typeface="Arial" pitchFamily="34" charset="0"/>
              <a:buChar char="•"/>
            </a:pPr>
            <a:r>
              <a:rPr lang="en-US" dirty="0" smtClean="0"/>
              <a:t>Gender</a:t>
            </a:r>
          </a:p>
        </p:txBody>
      </p:sp>
      <p:sp>
        <p:nvSpPr>
          <p:cNvPr id="7" name="Rounded Rectangle 6"/>
          <p:cNvSpPr/>
          <p:nvPr/>
        </p:nvSpPr>
        <p:spPr>
          <a:xfrm>
            <a:off x="7315200" y="2971800"/>
            <a:ext cx="16764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 vs. – </a:t>
            </a:r>
          </a:p>
          <a:p>
            <a:pPr algn="ctr"/>
            <a:r>
              <a:rPr lang="en-US" sz="2000" dirty="0" smtClean="0"/>
              <a:t>outcomes</a:t>
            </a:r>
            <a:endParaRPr lang="en-US" sz="2000" dirty="0"/>
          </a:p>
        </p:txBody>
      </p:sp>
      <p:sp>
        <p:nvSpPr>
          <p:cNvPr id="8" name="Rounded Rectangle 7"/>
          <p:cNvSpPr/>
          <p:nvPr/>
        </p:nvSpPr>
        <p:spPr>
          <a:xfrm>
            <a:off x="3429000" y="190500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General stressors</a:t>
            </a:r>
            <a:endParaRPr lang="en-US" sz="2000" dirty="0"/>
          </a:p>
        </p:txBody>
      </p:sp>
      <p:sp>
        <p:nvSpPr>
          <p:cNvPr id="9" name="Rounded Rectangle 8"/>
          <p:cNvSpPr/>
          <p:nvPr/>
        </p:nvSpPr>
        <p:spPr>
          <a:xfrm>
            <a:off x="3200400" y="4191001"/>
            <a:ext cx="2055845" cy="2122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itchFamily="34" charset="0"/>
              <a:buChar char="•"/>
            </a:pPr>
            <a:r>
              <a:rPr lang="en-US" sz="2000" dirty="0" smtClean="0"/>
              <a:t>Internalized homophobia</a:t>
            </a:r>
          </a:p>
          <a:p>
            <a:r>
              <a:rPr lang="en-US" sz="2000" dirty="0" smtClean="0"/>
              <a:t>Proximal stress processes</a:t>
            </a:r>
          </a:p>
          <a:p>
            <a:pPr marL="285750" indent="-285750">
              <a:buFont typeface="Arial" pitchFamily="34" charset="0"/>
              <a:buChar char="•"/>
            </a:pPr>
            <a:r>
              <a:rPr lang="en-US" dirty="0" smtClean="0"/>
              <a:t>Expected rejection</a:t>
            </a:r>
          </a:p>
          <a:p>
            <a:pPr marL="285750" indent="-285750">
              <a:buFont typeface="Arial" pitchFamily="34" charset="0"/>
              <a:buChar char="•"/>
            </a:pPr>
            <a:r>
              <a:rPr lang="en-US" dirty="0" smtClean="0"/>
              <a:t>Concealment</a:t>
            </a:r>
            <a:endParaRPr lang="en-US" dirty="0"/>
          </a:p>
        </p:txBody>
      </p:sp>
      <p:sp>
        <p:nvSpPr>
          <p:cNvPr id="10" name="Rounded Rectangle 9"/>
          <p:cNvSpPr/>
          <p:nvPr/>
        </p:nvSpPr>
        <p:spPr>
          <a:xfrm>
            <a:off x="3200400" y="2859579"/>
            <a:ext cx="19050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Distal stress processes:</a:t>
            </a:r>
          </a:p>
          <a:p>
            <a:pPr marL="285750" indent="-285750">
              <a:buFont typeface="Arial" pitchFamily="34" charset="0"/>
              <a:buChar char="•"/>
            </a:pPr>
            <a:r>
              <a:rPr lang="en-US" dirty="0" smtClean="0"/>
              <a:t>Prejudiced events</a:t>
            </a:r>
            <a:endParaRPr lang="en-US" dirty="0"/>
          </a:p>
        </p:txBody>
      </p:sp>
      <p:sp>
        <p:nvSpPr>
          <p:cNvPr id="11" name="Rounded Rectangle 10"/>
          <p:cNvSpPr/>
          <p:nvPr/>
        </p:nvSpPr>
        <p:spPr>
          <a:xfrm>
            <a:off x="5408645" y="1537824"/>
            <a:ext cx="1828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Coping, social support access</a:t>
            </a:r>
            <a:endParaRPr lang="en-US" sz="2000" dirty="0"/>
          </a:p>
        </p:txBody>
      </p:sp>
      <p:cxnSp>
        <p:nvCxnSpPr>
          <p:cNvPr id="12" name="Straight Arrow Connector 11"/>
          <p:cNvCxnSpPr/>
          <p:nvPr/>
        </p:nvCxnSpPr>
        <p:spPr>
          <a:xfrm>
            <a:off x="2667000" y="25908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74967" y="4906447"/>
            <a:ext cx="202223"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00600" y="2438400"/>
            <a:ext cx="1609531" cy="978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6019800" y="4191000"/>
            <a:ext cx="1066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19400" y="6454459"/>
            <a:ext cx="3200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07580" y="2514672"/>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32742" y="2362200"/>
            <a:ext cx="205805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Environmental circumstances</a:t>
            </a:r>
            <a:endParaRPr lang="en-US" sz="2000" dirty="0"/>
          </a:p>
        </p:txBody>
      </p:sp>
      <p:sp>
        <p:nvSpPr>
          <p:cNvPr id="20" name="Rounded Rectangle 19"/>
          <p:cNvSpPr/>
          <p:nvPr/>
        </p:nvSpPr>
        <p:spPr>
          <a:xfrm>
            <a:off x="1066800" y="5715000"/>
            <a:ext cx="1600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Sexual identity</a:t>
            </a:r>
            <a:endParaRPr lang="en-US" sz="2000" dirty="0"/>
          </a:p>
        </p:txBody>
      </p:sp>
      <p:sp>
        <p:nvSpPr>
          <p:cNvPr id="21" name="Rounded Rectangle 20"/>
          <p:cNvSpPr/>
          <p:nvPr/>
        </p:nvSpPr>
        <p:spPr>
          <a:xfrm>
            <a:off x="6172200" y="5257800"/>
            <a:ext cx="2133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Characteristics of identity</a:t>
            </a:r>
          </a:p>
          <a:p>
            <a:pPr marL="285750" indent="-285750">
              <a:buFont typeface="Arial" pitchFamily="34" charset="0"/>
              <a:buChar char="•"/>
            </a:pPr>
            <a:r>
              <a:rPr lang="en-US" dirty="0" smtClean="0"/>
              <a:t>Prominence</a:t>
            </a:r>
          </a:p>
          <a:p>
            <a:pPr marL="285750" indent="-285750">
              <a:buFont typeface="Arial" pitchFamily="34" charset="0"/>
              <a:buChar char="•"/>
            </a:pPr>
            <a:r>
              <a:rPr lang="en-US" dirty="0" smtClean="0"/>
              <a:t>Valence</a:t>
            </a:r>
          </a:p>
          <a:p>
            <a:pPr marL="285750" indent="-285750">
              <a:buFont typeface="Arial" pitchFamily="34" charset="0"/>
              <a:buChar char="•"/>
            </a:pPr>
            <a:r>
              <a:rPr lang="en-US" dirty="0" smtClean="0"/>
              <a:t>Integration</a:t>
            </a:r>
          </a:p>
        </p:txBody>
      </p:sp>
      <p:cxnSp>
        <p:nvCxnSpPr>
          <p:cNvPr id="22" name="Straight Arrow Connector 21"/>
          <p:cNvCxnSpPr/>
          <p:nvPr/>
        </p:nvCxnSpPr>
        <p:spPr>
          <a:xfrm>
            <a:off x="2667000" y="3733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08645" y="3524639"/>
            <a:ext cx="1754155" cy="18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448300" y="3608226"/>
            <a:ext cx="876300" cy="110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43200" y="56007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71854" y="6034768"/>
            <a:ext cx="5187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1000" y="1676400"/>
            <a:ext cx="14654" cy="434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7200" y="1676400"/>
            <a:ext cx="495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Cloud 37"/>
          <p:cNvSpPr/>
          <p:nvPr/>
        </p:nvSpPr>
        <p:spPr>
          <a:xfrm>
            <a:off x="6410131" y="3652965"/>
            <a:ext cx="1308768" cy="923669"/>
          </a:xfrm>
          <a:prstGeom prst="cloud">
            <a:avLst/>
          </a:prstGeom>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r"/>
            <a:r>
              <a:rPr lang="en-US" sz="1700" b="1" dirty="0" smtClean="0">
                <a:solidFill>
                  <a:schemeClr val="tx1"/>
                </a:solidFill>
              </a:rPr>
              <a:t>Suicide</a:t>
            </a:r>
            <a:endParaRPr lang="en-US" sz="1700" b="1" dirty="0">
              <a:solidFill>
                <a:schemeClr val="tx1"/>
              </a:solidFill>
            </a:endParaRPr>
          </a:p>
        </p:txBody>
      </p:sp>
    </p:spTree>
    <p:extLst>
      <p:ext uri="{BB962C8B-B14F-4D97-AF65-F5344CB8AC3E}">
        <p14:creationId xmlns:p14="http://schemas.microsoft.com/office/powerpoint/2010/main" val="9079111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6983453</TotalTime>
  <Words>2935</Words>
  <Application>Microsoft Macintosh PowerPoint</Application>
  <PresentationFormat>On-screen Show (4:3)</PresentationFormat>
  <Paragraphs>366</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Infusion</vt:lpstr>
      <vt:lpstr>A Theoretical Look at Sexual Minority Victimization and Outness to Family as a Protective Factor Against Suicide Attempts</vt:lpstr>
      <vt:lpstr>Sexual Minorities / LGBTQ</vt:lpstr>
      <vt:lpstr>Health Disparities</vt:lpstr>
      <vt:lpstr>Suicide Disparities </vt:lpstr>
      <vt:lpstr>The Face of Statistics </vt:lpstr>
      <vt:lpstr>Suicide Theory </vt:lpstr>
      <vt:lpstr>Sexual Minority Health Outcomes</vt:lpstr>
      <vt:lpstr>Sexual Minority Stress (Meyer, 2003)</vt:lpstr>
      <vt:lpstr>Sexual Minority Stress (Meyer, 2003)</vt:lpstr>
      <vt:lpstr>Sexual Minority Stress (Meyer, 2003)</vt:lpstr>
      <vt:lpstr>Sexual Minority Stress (Meyer, 2003)</vt:lpstr>
      <vt:lpstr>Missing Literature </vt:lpstr>
      <vt:lpstr>Hypothesis</vt:lpstr>
      <vt:lpstr>Method &amp; Participants</vt:lpstr>
      <vt:lpstr>Instrumentation  (Measures)</vt:lpstr>
      <vt:lpstr>Analyses </vt:lpstr>
      <vt:lpstr>Results </vt:lpstr>
      <vt:lpstr>Results</vt:lpstr>
      <vt:lpstr>Discussion</vt:lpstr>
      <vt:lpstr>Directions for Future Research</vt:lpstr>
      <vt:lpstr>The Face of Statistics </vt:lpstr>
      <vt:lpstr>Acknowledgements </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Theoretical Look at Sexual Minority Victimization and Outness to Family as a Protective Factor Against Suicide Attempts</dc:title>
  <dc:creator>Charlotte Siegel</dc:creator>
  <cp:lastModifiedBy>Charlotte Siegel</cp:lastModifiedBy>
  <cp:revision>168</cp:revision>
  <dcterms:created xsi:type="dcterms:W3CDTF">2014-04-02T08:50:24Z</dcterms:created>
  <dcterms:modified xsi:type="dcterms:W3CDTF">2014-04-11T08:20:24Z</dcterms:modified>
</cp:coreProperties>
</file>