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63" r:id="rId6"/>
    <p:sldId id="264" r:id="rId7"/>
    <p:sldId id="265" r:id="rId8"/>
    <p:sldId id="266" r:id="rId9"/>
    <p:sldId id="267" r:id="rId10"/>
    <p:sldId id="281" r:id="rId11"/>
    <p:sldId id="282" r:id="rId12"/>
    <p:sldId id="283" r:id="rId13"/>
    <p:sldId id="268" r:id="rId14"/>
    <p:sldId id="269" r:id="rId15"/>
    <p:sldId id="284" r:id="rId16"/>
    <p:sldId id="285" r:id="rId17"/>
    <p:sldId id="270" r:id="rId18"/>
    <p:sldId id="271" r:id="rId19"/>
    <p:sldId id="286" r:id="rId20"/>
    <p:sldId id="287" r:id="rId21"/>
    <p:sldId id="288" r:id="rId22"/>
    <p:sldId id="289" r:id="rId23"/>
    <p:sldId id="290" r:id="rId24"/>
    <p:sldId id="272" r:id="rId25"/>
    <p:sldId id="273" r:id="rId26"/>
    <p:sldId id="274" r:id="rId27"/>
    <p:sldId id="275" r:id="rId28"/>
    <p:sldId id="276" r:id="rId29"/>
    <p:sldId id="277" r:id="rId30"/>
    <p:sldId id="291" r:id="rId31"/>
    <p:sldId id="292" r:id="rId32"/>
    <p:sldId id="293" r:id="rId33"/>
    <p:sldId id="278" r:id="rId34"/>
    <p:sldId id="280" r:id="rId35"/>
    <p:sldId id="294" r:id="rId36"/>
    <p:sldId id="279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6" autoAdjust="0"/>
    <p:restoredTop sz="94535" autoAdjust="0"/>
  </p:normalViewPr>
  <p:slideViewPr>
    <p:cSldViewPr>
      <p:cViewPr varScale="1">
        <p:scale>
          <a:sx n="51" d="100"/>
          <a:sy n="51" d="100"/>
        </p:scale>
        <p:origin x="-1243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366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 dirty="0"/>
              <a:t>Question </a:t>
            </a:r>
            <a:r>
              <a:rPr lang="en-US" dirty="0" smtClean="0"/>
              <a:t>1</a:t>
            </a:r>
            <a:endParaRPr lang="en-US" dirty="0"/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Question 1 Responses</c:v>
                </c:pt>
              </c:strCache>
            </c:strRef>
          </c:tx>
          <c:dLbls>
            <c:showVal val="1"/>
            <c:showLeaderLines val="1"/>
          </c:dLbls>
          <c:cat>
            <c:strRef>
              <c:f>Sheet1!$A$2:$A$8</c:f>
              <c:strCache>
                <c:ptCount val="7"/>
                <c:pt idx="0">
                  <c:v>women receiving equality in athletics</c:v>
                </c:pt>
                <c:pt idx="1">
                  <c:v>equality of sexes in schools</c:v>
                </c:pt>
                <c:pt idx="2">
                  <c:v>equality between men and women in athletics and academics</c:v>
                </c:pt>
                <c:pt idx="3">
                  <c:v>everyone must eliminate sexism everywhere</c:v>
                </c:pt>
                <c:pt idx="4">
                  <c:v>equal treatment of everyone in schools that are federally funded</c:v>
                </c:pt>
                <c:pt idx="5">
                  <c:v>equality of sexes in government</c:v>
                </c:pt>
                <c:pt idx="6">
                  <c:v>Other</c:v>
                </c:pt>
              </c:strCache>
            </c:strRef>
          </c:cat>
          <c:val>
            <c:numRef>
              <c:f>Sheet1!$B$2:$B$8</c:f>
              <c:numCache>
                <c:formatCode>0.00%</c:formatCode>
                <c:ptCount val="7"/>
                <c:pt idx="0">
                  <c:v>0.27590000000000003</c:v>
                </c:pt>
                <c:pt idx="1">
                  <c:v>0.17240000000000003</c:v>
                </c:pt>
                <c:pt idx="2">
                  <c:v>0.13789999999999999</c:v>
                </c:pt>
                <c:pt idx="3">
                  <c:v>9.6600000000000019E-2</c:v>
                </c:pt>
                <c:pt idx="4">
                  <c:v>9.6600000000000019E-2</c:v>
                </c:pt>
                <c:pt idx="5">
                  <c:v>6.900000000000002E-2</c:v>
                </c:pt>
                <c:pt idx="6">
                  <c:v>0.13789999999999999</c:v>
                </c:pt>
              </c:numCache>
            </c:numRef>
          </c:val>
        </c:ser>
        <c:dLbls/>
        <c:firstSliceAng val="0"/>
      </c:pieChart>
    </c:plotArea>
    <c:legend>
      <c:legendPos val="r"/>
      <c:layout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zero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Question 2</c:v>
                </c:pt>
              </c:strCache>
            </c:strRef>
          </c:tx>
          <c:dLbls>
            <c:showVal val="1"/>
            <c:showLeaderLines val="1"/>
          </c:dLbls>
          <c:cat>
            <c:strRef>
              <c:f>Sheet1!$A$2:$A$6</c:f>
              <c:strCache>
                <c:ptCount val="5"/>
                <c:pt idx="0">
                  <c:v>no discrimination and everyone must comply</c:v>
                </c:pt>
                <c:pt idx="1">
                  <c:v>employers must not discriminate</c:v>
                </c:pt>
                <c:pt idx="2">
                  <c:v>racial discrimination in schools</c:v>
                </c:pt>
                <c:pt idx="3">
                  <c:v>immigrants and public institutions must comply</c:v>
                </c:pt>
                <c:pt idx="4">
                  <c:v>"Africans v. Americans (white southern)"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0.44440000000000002</c:v>
                </c:pt>
                <c:pt idx="1">
                  <c:v>0.22220000000000001</c:v>
                </c:pt>
                <c:pt idx="2">
                  <c:v>0.1111</c:v>
                </c:pt>
                <c:pt idx="3">
                  <c:v>0.1111</c:v>
                </c:pt>
                <c:pt idx="4">
                  <c:v>0.1111</c:v>
                </c:pt>
              </c:numCache>
            </c:numRef>
          </c:val>
        </c:ser>
        <c:dLbls/>
        <c:firstSliceAng val="0"/>
      </c:pieChart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Responses</c:v>
                </c:pt>
              </c:strCache>
            </c:strRef>
          </c:tx>
          <c:dLbls>
            <c:showVal val="1"/>
            <c:showLeaderLines val="1"/>
          </c:dLbls>
          <c:cat>
            <c:strRef>
              <c:f>Sheet1!$A$2:$A$9</c:f>
              <c:strCache>
                <c:ptCount val="8"/>
                <c:pt idx="0">
                  <c:v>Mandatory Tutorials</c:v>
                </c:pt>
                <c:pt idx="1">
                  <c:v>Courses for Credit</c:v>
                </c:pt>
                <c:pt idx="2">
                  <c:v>Public Lecture Series</c:v>
                </c:pt>
                <c:pt idx="3">
                  <c:v>Orientation Session</c:v>
                </c:pt>
                <c:pt idx="4">
                  <c:v>Orientation &amp; Credit Courses</c:v>
                </c:pt>
                <c:pt idx="5">
                  <c:v>Credit Courses &amp; Public Lecture</c:v>
                </c:pt>
                <c:pt idx="6">
                  <c:v>Mand. Tutorials &amp; Orientation</c:v>
                </c:pt>
                <c:pt idx="7">
                  <c:v>Other</c:v>
                </c:pt>
              </c:strCache>
            </c:strRef>
          </c:cat>
          <c:val>
            <c:numRef>
              <c:f>Sheet1!$B$2:$B$9</c:f>
              <c:numCache>
                <c:formatCode>0.00%</c:formatCode>
                <c:ptCount val="8"/>
                <c:pt idx="0">
                  <c:v>0.18750000000000006</c:v>
                </c:pt>
                <c:pt idx="1">
                  <c:v>0.125</c:v>
                </c:pt>
                <c:pt idx="2">
                  <c:v>6.25E-2</c:v>
                </c:pt>
                <c:pt idx="3">
                  <c:v>9.3700000000000061E-2</c:v>
                </c:pt>
                <c:pt idx="4">
                  <c:v>6.25E-2</c:v>
                </c:pt>
                <c:pt idx="5">
                  <c:v>0.125</c:v>
                </c:pt>
                <c:pt idx="6">
                  <c:v>6.25E-2</c:v>
                </c:pt>
                <c:pt idx="7" formatCode="0%">
                  <c:v>0.25</c:v>
                </c:pt>
              </c:numCache>
            </c:numRef>
          </c:val>
        </c:ser>
        <c:dLbls/>
        <c:firstSliceAng val="0"/>
      </c:pieChart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Responses</c:v>
                </c:pt>
              </c:strCache>
            </c:strRef>
          </c:tx>
          <c:dLbls>
            <c:showVal val="1"/>
            <c:showLeaderLines val="1"/>
          </c:dLbls>
          <c:cat>
            <c:strRef>
              <c:f>Sheet1!$A$2:$A$7</c:f>
              <c:strCache>
                <c:ptCount val="6"/>
                <c:pt idx="0">
                  <c:v>Mandatory Tutorials</c:v>
                </c:pt>
                <c:pt idx="1">
                  <c:v>Orientation Sessions</c:v>
                </c:pt>
                <c:pt idx="2">
                  <c:v>Public Lecture</c:v>
                </c:pt>
                <c:pt idx="3">
                  <c:v>Mand. Tutorials &amp; Orientation</c:v>
                </c:pt>
                <c:pt idx="4">
                  <c:v>Credit Course &amp; Lecture</c:v>
                </c:pt>
                <c:pt idx="5">
                  <c:v>Other</c:v>
                </c:pt>
              </c:strCache>
            </c:strRef>
          </c:cat>
          <c:val>
            <c:numRef>
              <c:f>Sheet1!$B$2:$B$7</c:f>
              <c:numCache>
                <c:formatCode>0.00%</c:formatCode>
                <c:ptCount val="6"/>
                <c:pt idx="0">
                  <c:v>0.4074000000000001</c:v>
                </c:pt>
                <c:pt idx="1">
                  <c:v>7.3999999999999996E-2</c:v>
                </c:pt>
                <c:pt idx="2">
                  <c:v>3.6999999999999998E-2</c:v>
                </c:pt>
                <c:pt idx="3">
                  <c:v>0.1111</c:v>
                </c:pt>
                <c:pt idx="4">
                  <c:v>7.4100000000000013E-2</c:v>
                </c:pt>
                <c:pt idx="5">
                  <c:v>0.29630000000000012</c:v>
                </c:pt>
              </c:numCache>
            </c:numRef>
          </c:val>
        </c:ser>
        <c:dLbls/>
        <c:firstSliceAng val="0"/>
      </c:pieChart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en-U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AAA80-8AB3-4DC6-876E-67EB911795AB}" type="datetimeFigureOut">
              <a:rPr lang="en-US" smtClean="0"/>
              <a:pPr/>
              <a:t>4/10/2014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FB4D0-ACFB-43F8-9C80-DE6FC68820A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AAA80-8AB3-4DC6-876E-67EB911795AB}" type="datetimeFigureOut">
              <a:rPr lang="en-US" smtClean="0"/>
              <a:pPr/>
              <a:t>4/10/2014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FB4D0-ACFB-43F8-9C80-DE6FC68820A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AAA80-8AB3-4DC6-876E-67EB911795AB}" type="datetimeFigureOut">
              <a:rPr lang="en-US" smtClean="0"/>
              <a:pPr/>
              <a:t>4/10/2014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FB4D0-ACFB-43F8-9C80-DE6FC68820A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AAA80-8AB3-4DC6-876E-67EB911795AB}" type="datetimeFigureOut">
              <a:rPr lang="en-US" smtClean="0"/>
              <a:pPr/>
              <a:t>4/10/2014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FB4D0-ACFB-43F8-9C80-DE6FC68820A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AAA80-8AB3-4DC6-876E-67EB911795AB}" type="datetimeFigureOut">
              <a:rPr lang="en-US" smtClean="0"/>
              <a:pPr/>
              <a:t>4/10/2014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FB4D0-ACFB-43F8-9C80-DE6FC68820A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AAA80-8AB3-4DC6-876E-67EB911795AB}" type="datetimeFigureOut">
              <a:rPr lang="en-US" smtClean="0"/>
              <a:pPr/>
              <a:t>4/10/2014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FB4D0-ACFB-43F8-9C80-DE6FC68820A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AAA80-8AB3-4DC6-876E-67EB911795AB}" type="datetimeFigureOut">
              <a:rPr lang="en-US" smtClean="0"/>
              <a:pPr/>
              <a:t>4/10/2014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FB4D0-ACFB-43F8-9C80-DE6FC68820A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AAA80-8AB3-4DC6-876E-67EB911795AB}" type="datetimeFigureOut">
              <a:rPr lang="en-US" smtClean="0"/>
              <a:pPr/>
              <a:t>4/10/2014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FB4D0-ACFB-43F8-9C80-DE6FC68820A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AAA80-8AB3-4DC6-876E-67EB911795AB}" type="datetimeFigureOut">
              <a:rPr lang="en-US" smtClean="0"/>
              <a:pPr/>
              <a:t>4/10/2014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FB4D0-ACFB-43F8-9C80-DE6FC68820A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AAA80-8AB3-4DC6-876E-67EB911795AB}" type="datetimeFigureOut">
              <a:rPr lang="en-US" smtClean="0"/>
              <a:pPr/>
              <a:t>4/10/2014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FB4D0-ACFB-43F8-9C80-DE6FC68820A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AAA80-8AB3-4DC6-876E-67EB911795AB}" type="datetimeFigureOut">
              <a:rPr lang="en-US" smtClean="0"/>
              <a:pPr/>
              <a:t>4/10/2014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20FB4D0-ACFB-43F8-9C80-DE6FC68820A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F6AAA80-8AB3-4DC6-876E-67EB911795AB}" type="datetimeFigureOut">
              <a:rPr lang="en-US" smtClean="0"/>
              <a:pPr/>
              <a:t>4/10/2014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20FB4D0-ACFB-43F8-9C80-DE6FC68820A4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andi.obrien@umontana.ed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2891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HOW SHOULD WE TEACH HUMAN SEXUALITY AT THE UNIVERSITY OF MONTANA?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247937" y="5105399"/>
            <a:ext cx="3067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C000"/>
                </a:solidFill>
                <a:hlinkClick r:id="rId2"/>
              </a:rPr>
              <a:t>sandi.obrien@umontana.edu</a:t>
            </a:r>
            <a:endParaRPr lang="en-US" dirty="0" smtClean="0">
              <a:solidFill>
                <a:srgbClr val="FFC000"/>
              </a:solidFill>
            </a:endParaRPr>
          </a:p>
          <a:p>
            <a:r>
              <a:rPr lang="en-US" dirty="0" smtClean="0">
                <a:solidFill>
                  <a:srgbClr val="FFC000"/>
                </a:solidFill>
              </a:rPr>
              <a:t>Anthropology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238412" y="4648200"/>
            <a:ext cx="27625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Sandi O’Brien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1066800"/>
            <a:ext cx="80772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/>
              <a:t>“Absolutely.  This course is very important, and I think it should be included as a Gen. Ed.  High School sex ed. is very lacking and this course has valuable info everyone should know.”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1600200"/>
            <a:ext cx="79248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/>
              <a:t>“Yes the UM should offer this course and it should continue to explore the views of sexuality across the world.”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1143000"/>
            <a:ext cx="70104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/>
              <a:t>“Yes . . . Include reproductive anatomy, endocrine system, where we get our sexuality info and what a[re] true facts or myths.”</a:t>
            </a:r>
            <a:endParaRPr lang="en-US" sz="4400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00200"/>
            <a:ext cx="7772400" cy="3733800"/>
          </a:xfrm>
        </p:spPr>
        <p:txBody>
          <a:bodyPr>
            <a:noAutofit/>
          </a:bodyPr>
          <a:lstStyle/>
          <a:p>
            <a:r>
              <a:rPr lang="en-US" sz="3600" dirty="0" smtClean="0"/>
              <a:t>4.  Should the course be offered through Health and Human Performance in the tradition of sexuality education, or as a broader discussion of human sexuality in critical perspectives (evolutionary, cross-cultural and global/international discussion of human rights)?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body" idx="1"/>
          </p:nvPr>
        </p:nvSpPr>
        <p:spPr>
          <a:xfrm>
            <a:off x="530352" y="5410200"/>
            <a:ext cx="7772400" cy="533400"/>
          </a:xfrm>
        </p:spPr>
        <p:txBody>
          <a:bodyPr/>
          <a:lstStyle/>
          <a:p>
            <a:r>
              <a:rPr lang="en-US" dirty="0" smtClean="0"/>
              <a:t>94 % responded</a:t>
            </a:r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305800" cy="869950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Course Offerings Comments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8001000" cy="4754563"/>
          </a:xfrm>
        </p:spPr>
        <p:txBody>
          <a:bodyPr>
            <a:normAutofit/>
          </a:bodyPr>
          <a:lstStyle/>
          <a:p>
            <a:r>
              <a:rPr lang="en-US" sz="3600" dirty="0" smtClean="0"/>
              <a:t>“The more facets to the class, the better!  Sexuality encompasses so many aspects of life, as should the class.”</a:t>
            </a:r>
          </a:p>
          <a:p>
            <a:pPr>
              <a:buNone/>
            </a:pPr>
            <a:endParaRPr lang="en-US" sz="3600" dirty="0" smtClean="0"/>
          </a:p>
          <a:p>
            <a:r>
              <a:rPr lang="en-US" sz="3600" dirty="0" smtClean="0"/>
              <a:t>“There should be both.”  “…there is too much to learn about, not just one or the other.”</a:t>
            </a:r>
          </a:p>
        </p:txBody>
      </p:sp>
    </p:spTree>
  </p:cSld>
  <p:clrMapOvr>
    <a:masterClrMapping/>
  </p:clrMapOvr>
  <p:transition spd="med">
    <p:strips dir="r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1066800"/>
            <a:ext cx="80772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600" dirty="0" smtClean="0"/>
              <a:t>“It should include a broader discussion of human sexuality in critical perspectives.”</a:t>
            </a:r>
          </a:p>
          <a:p>
            <a:endParaRPr lang="en-US" sz="3600" dirty="0" smtClean="0"/>
          </a:p>
          <a:p>
            <a:endParaRPr lang="en-US" sz="3600" dirty="0" smtClean="0"/>
          </a:p>
          <a:p>
            <a:pPr>
              <a:buFont typeface="Arial" pitchFamily="34" charset="0"/>
              <a:buChar char="•"/>
            </a:pPr>
            <a:r>
              <a:rPr lang="en-US" sz="3600" dirty="0" smtClean="0"/>
              <a:t>“Cross-cultural and global/international.”</a:t>
            </a:r>
            <a:endParaRPr lang="en-US" sz="3600" dirty="0"/>
          </a:p>
        </p:txBody>
      </p:sp>
    </p:spTree>
  </p:cSld>
  <p:clrMapOvr>
    <a:masterClrMapping/>
  </p:clrMapOvr>
  <p:transition spd="med">
    <p:strips dir="r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1524000"/>
            <a:ext cx="70866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600" dirty="0" smtClean="0"/>
              <a:t>“a blend of the two is most effective.”</a:t>
            </a:r>
          </a:p>
          <a:p>
            <a:endParaRPr lang="en-US" sz="3600" dirty="0" smtClean="0"/>
          </a:p>
          <a:p>
            <a:pPr>
              <a:buFont typeface="Arial" pitchFamily="34" charset="0"/>
              <a:buChar char="•"/>
            </a:pPr>
            <a:r>
              <a:rPr lang="en-US" sz="3600" dirty="0" smtClean="0"/>
              <a:t>“Offer through other disciplines because its important and if you receive VA benefits they won’t help w/HHP course.”</a:t>
            </a:r>
            <a:endParaRPr lang="en-US" sz="3600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5.  What information and sources should be used?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530352" y="3200400"/>
            <a:ext cx="7772400" cy="1013976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98% Responded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762000"/>
            <a:ext cx="8382000" cy="1569660"/>
          </a:xfrm>
          <a:prstGeom prst="rect">
            <a:avLst/>
          </a:prstGeom>
          <a:ln>
            <a:solidFill>
              <a:schemeClr val="tx1"/>
            </a:solidFill>
            <a:prstDash val="sysDot"/>
          </a:ln>
        </p:spPr>
        <p:txBody>
          <a:bodyPr wrap="square">
            <a:spAutoFit/>
          </a:bodyPr>
          <a:lstStyle/>
          <a:p>
            <a:r>
              <a:rPr lang="en-US" sz="3200" dirty="0" smtClean="0"/>
              <a:t>“King[text book] is good, he is followed in the course too much.  Good text but can be biased.”</a:t>
            </a:r>
          </a:p>
        </p:txBody>
      </p:sp>
      <p:pic>
        <p:nvPicPr>
          <p:cNvPr id="3" name="Picture 2" descr="ki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43200" y="2438400"/>
            <a:ext cx="3810000" cy="3733800"/>
          </a:xfrm>
          <a:prstGeom prst="rect">
            <a:avLst/>
          </a:prstGeom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914400"/>
            <a:ext cx="7620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“Textbook, research, asking anonymous opinion.”</a:t>
            </a:r>
          </a:p>
        </p:txBody>
      </p:sp>
      <p:pic>
        <p:nvPicPr>
          <p:cNvPr id="3" name="Picture 2" descr="Williams and Johns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71600" y="2057400"/>
            <a:ext cx="6140437" cy="4343400"/>
          </a:xfrm>
          <a:prstGeom prst="rect">
            <a:avLst/>
          </a:prstGeom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Voluntary 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Anonymous</a:t>
            </a:r>
            <a:r>
              <a:rPr lang="en-US" dirty="0"/>
              <a:t>, voluntary survey </a:t>
            </a:r>
            <a:r>
              <a:rPr lang="en-US" dirty="0" smtClean="0"/>
              <a:t>distributed to </a:t>
            </a:r>
            <a:r>
              <a:rPr lang="en-US" dirty="0"/>
              <a:t>ANTY </a:t>
            </a:r>
            <a:r>
              <a:rPr lang="en-US" dirty="0" smtClean="0"/>
              <a:t>227 in February 2014</a:t>
            </a:r>
          </a:p>
          <a:p>
            <a:r>
              <a:rPr lang="en-US" dirty="0" smtClean="0"/>
              <a:t>The </a:t>
            </a:r>
            <a:r>
              <a:rPr lang="en-US" dirty="0"/>
              <a:t>sample population is demographically representative, drawn from ages 18-60; freshmen to seniors, and numerous majors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Of 148 students enrolled, </a:t>
            </a:r>
            <a:r>
              <a:rPr lang="en-US" dirty="0" smtClean="0"/>
              <a:t>44% </a:t>
            </a:r>
            <a:r>
              <a:rPr lang="en-US" dirty="0"/>
              <a:t>volunteered to complete the survey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47800" y="838200"/>
            <a:ext cx="62484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dirty="0" smtClean="0"/>
              <a:t>“Fun Facts”</a:t>
            </a:r>
          </a:p>
        </p:txBody>
      </p:sp>
      <p:pic>
        <p:nvPicPr>
          <p:cNvPr id="3" name="Picture 2" descr="brain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33600" y="1676400"/>
            <a:ext cx="5181600" cy="4724400"/>
          </a:xfrm>
          <a:prstGeom prst="rect">
            <a:avLst/>
          </a:prstGeom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0600" y="762001"/>
            <a:ext cx="7239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“Anything…which is credible &amp; helpful in de-stigmatizing sexuality.”</a:t>
            </a:r>
          </a:p>
        </p:txBody>
      </p:sp>
      <p:pic>
        <p:nvPicPr>
          <p:cNvPr id="3" name="Picture 2" descr="Proposed_gender_binary_fla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66800" y="2590800"/>
            <a:ext cx="6553200" cy="3886200"/>
          </a:xfrm>
          <a:prstGeom prst="rect">
            <a:avLst/>
          </a:prstGeom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838200"/>
            <a:ext cx="78486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“Info about other cultures…as well as things like transgender, intersex, etc. in our own society”</a:t>
            </a:r>
          </a:p>
        </p:txBody>
      </p:sp>
      <p:pic>
        <p:nvPicPr>
          <p:cNvPr id="3" name="Picture 2" descr="penis sheat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09800" y="2551176"/>
            <a:ext cx="4953000" cy="4002024"/>
          </a:xfrm>
          <a:prstGeom prst="rect">
            <a:avLst/>
          </a:prstGeom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9200" y="381000"/>
            <a:ext cx="70104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4000" dirty="0" smtClean="0"/>
          </a:p>
          <a:p>
            <a:r>
              <a:rPr lang="en-US" sz="3600" dirty="0" smtClean="0"/>
              <a:t>“Kama Sutra”</a:t>
            </a:r>
            <a:endParaRPr lang="en-US" sz="3600" dirty="0"/>
          </a:p>
        </p:txBody>
      </p:sp>
      <p:pic>
        <p:nvPicPr>
          <p:cNvPr id="3" name="Picture 2" descr="kama-sutr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" y="1676400"/>
            <a:ext cx="7620000" cy="4800600"/>
          </a:xfrm>
          <a:prstGeom prst="rect">
            <a:avLst/>
          </a:prstGeom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838200"/>
            <a:ext cx="7772400" cy="35814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6.  How should Title Nine and Title Seven requirements be conveyed to </a:t>
            </a:r>
            <a:r>
              <a:rPr lang="en-US" sz="3600" i="1" dirty="0" smtClean="0">
                <a:solidFill>
                  <a:srgbClr val="FF0000"/>
                </a:solidFill>
              </a:rPr>
              <a:t>students</a:t>
            </a:r>
            <a:r>
              <a:rPr lang="en-US" sz="3600" dirty="0" smtClean="0"/>
              <a:t> of higher education institutions--through mandatory tutorials, courses for credit, public lecture series, an orientation session or other method?</a:t>
            </a:r>
            <a:endParaRPr lang="en-US" sz="3600" u="sng" dirty="0"/>
          </a:p>
        </p:txBody>
      </p:sp>
      <p:sp>
        <p:nvSpPr>
          <p:cNvPr id="3" name="Subtitle 2"/>
          <p:cNvSpPr>
            <a:spLocks noGrp="1"/>
          </p:cNvSpPr>
          <p:nvPr>
            <p:ph type="body" idx="1"/>
          </p:nvPr>
        </p:nvSpPr>
        <p:spPr>
          <a:xfrm>
            <a:off x="530352" y="4724400"/>
            <a:ext cx="7772400" cy="1600200"/>
          </a:xfrm>
        </p:spPr>
        <p:txBody>
          <a:bodyPr/>
          <a:lstStyle/>
          <a:p>
            <a:r>
              <a:rPr lang="en-US" sz="2400" dirty="0" smtClean="0"/>
              <a:t>49% Responded</a:t>
            </a:r>
          </a:p>
          <a:p>
            <a:endParaRPr lang="en-US" sz="2400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“PETSA tutorial was </a:t>
            </a:r>
            <a:r>
              <a:rPr lang="en-US" b="1" u="sng" dirty="0" smtClean="0">
                <a:solidFill>
                  <a:srgbClr val="FF0000"/>
                </a:solidFill>
              </a:rPr>
              <a:t>not</a:t>
            </a:r>
            <a:r>
              <a:rPr lang="en-US" b="1" dirty="0" smtClean="0">
                <a:solidFill>
                  <a:srgbClr val="FF0000"/>
                </a:solidFill>
              </a:rPr>
              <a:t> well received”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533400"/>
          <a:ext cx="8305800" cy="586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828800"/>
            <a:ext cx="7772400" cy="2971800"/>
          </a:xfrm>
        </p:spPr>
        <p:txBody>
          <a:bodyPr>
            <a:normAutofit fontScale="90000"/>
          </a:bodyPr>
          <a:lstStyle/>
          <a:p>
            <a:pPr algn="r"/>
            <a:r>
              <a:rPr lang="en-US" sz="4000" dirty="0" smtClean="0"/>
              <a:t>7.  How should Title Nine and Title Seven requirements be conveyed to </a:t>
            </a:r>
            <a:r>
              <a:rPr lang="en-US" sz="4000" i="1" dirty="0" smtClean="0">
                <a:solidFill>
                  <a:srgbClr val="FF0000"/>
                </a:solidFill>
              </a:rPr>
              <a:t>employees</a:t>
            </a:r>
            <a:r>
              <a:rPr lang="en-US" sz="4000" dirty="0" smtClean="0"/>
              <a:t> of higher education institutions--through mandatory tutorials, courses for credit, public lecture series, an orientation session or other method?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u="sng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30352" y="4953000"/>
            <a:ext cx="7772400" cy="1600200"/>
          </a:xfrm>
        </p:spPr>
        <p:txBody>
          <a:bodyPr>
            <a:normAutofit/>
          </a:bodyPr>
          <a:lstStyle/>
          <a:p>
            <a:pPr algn="r"/>
            <a:r>
              <a:rPr lang="en-US" dirty="0" smtClean="0"/>
              <a:t>41% Responded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“(mandatory should be more  acceptable for those being paid to take it)” 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12166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222518074"/>
              </p:ext>
            </p:extLst>
          </p:nvPr>
        </p:nvGraphicFramePr>
        <p:xfrm>
          <a:off x="457200" y="685800"/>
          <a:ext cx="8229600" cy="579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412469373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219200"/>
            <a:ext cx="7772400" cy="3429000"/>
          </a:xfrm>
        </p:spPr>
        <p:txBody>
          <a:bodyPr/>
          <a:lstStyle/>
          <a:p>
            <a:r>
              <a:rPr lang="en-US" dirty="0" smtClean="0"/>
              <a:t>8. What sexuality education, if any, should be provided beyond K-12 public education?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5410200"/>
            <a:ext cx="7772400" cy="685800"/>
          </a:xfrm>
        </p:spPr>
        <p:txBody>
          <a:bodyPr/>
          <a:lstStyle/>
          <a:p>
            <a:pPr algn="r"/>
            <a:r>
              <a:rPr lang="en-US" dirty="0" smtClean="0"/>
              <a:t>97% responded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38675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6751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Responses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38600" cy="4830925"/>
          </a:xfrm>
        </p:spPr>
        <p:txBody>
          <a:bodyPr>
            <a:normAutofit/>
          </a:bodyPr>
          <a:lstStyle/>
          <a:p>
            <a:r>
              <a:rPr lang="en-US" sz="3200" dirty="0" smtClean="0"/>
              <a:t>“Safe sex, STI prevention, prevent pregnancy”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38600" cy="4830925"/>
          </a:xfrm>
        </p:spPr>
        <p:txBody>
          <a:bodyPr>
            <a:normAutofit/>
          </a:bodyPr>
          <a:lstStyle/>
          <a:p>
            <a:r>
              <a:rPr lang="en-US" sz="3200" dirty="0" smtClean="0"/>
              <a:t>“learning about more than just the gender binary, other cultures and customs…not just straight or gay.”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2689912700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1447800"/>
            <a:ext cx="75438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/>
              <a:t>“A lot more than there is now.  You’d be surprised how uneducated most of us are about all things sexual.”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0" y="1295400"/>
            <a:ext cx="6781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“Voluntary college classes”</a:t>
            </a:r>
          </a:p>
          <a:p>
            <a:endParaRPr lang="en-US" sz="3600" dirty="0" smtClean="0"/>
          </a:p>
          <a:p>
            <a:endParaRPr lang="en-US" sz="3600" dirty="0" smtClean="0"/>
          </a:p>
          <a:p>
            <a:r>
              <a:rPr lang="en-US" sz="3600" dirty="0" smtClean="0"/>
              <a:t>“Classes like this should be present in every university”</a:t>
            </a:r>
          </a:p>
          <a:p>
            <a:endParaRPr lang="en-US" sz="3600" dirty="0" smtClean="0"/>
          </a:p>
          <a:p>
            <a:endParaRPr lang="en-US" sz="3600" dirty="0" smtClean="0"/>
          </a:p>
          <a:p>
            <a:r>
              <a:rPr lang="en-US" sz="3600" dirty="0" smtClean="0"/>
              <a:t>“Lectures”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1" y="2667000"/>
            <a:ext cx="81533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“None… go online or talk to someone.”</a:t>
            </a:r>
            <a:endParaRPr lang="en-US" sz="3600" dirty="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29186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RESEARCH IS ONGOING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114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200" dirty="0" smtClean="0"/>
              <a:t>Will student </a:t>
            </a:r>
            <a:r>
              <a:rPr lang="en-US" sz="3200" dirty="0"/>
              <a:t>opinions </a:t>
            </a:r>
            <a:r>
              <a:rPr lang="en-US" sz="3200" dirty="0" smtClean="0"/>
              <a:t>change when the survey is completed near the end of the course?</a:t>
            </a:r>
          </a:p>
          <a:p>
            <a:endParaRPr lang="en-US" sz="3200" dirty="0" smtClean="0"/>
          </a:p>
          <a:p>
            <a:pPr>
              <a:buFont typeface="Wingdings" pitchFamily="2" charset="2"/>
              <a:buChar char="Ø"/>
            </a:pPr>
            <a:r>
              <a:rPr lang="en-US" sz="3200" dirty="0" smtClean="0"/>
              <a:t>Students are receptive to </a:t>
            </a:r>
            <a:r>
              <a:rPr lang="en-US" sz="3200" dirty="0"/>
              <a:t>interdisciplinary pedagogy of human sexuality </a:t>
            </a:r>
            <a:r>
              <a:rPr lang="en-US" sz="3200" dirty="0" smtClean="0"/>
              <a:t>- legal </a:t>
            </a:r>
            <a:r>
              <a:rPr lang="en-US" sz="3200" dirty="0"/>
              <a:t>issues, </a:t>
            </a:r>
            <a:r>
              <a:rPr lang="en-US" sz="3200" dirty="0" smtClean="0"/>
              <a:t>biological, </a:t>
            </a:r>
            <a:r>
              <a:rPr lang="en-US" sz="3200" dirty="0"/>
              <a:t>and cross-cultural </a:t>
            </a:r>
            <a:r>
              <a:rPr lang="en-US" sz="3200" dirty="0" smtClean="0"/>
              <a:t>perspectives</a:t>
            </a:r>
          </a:p>
        </p:txBody>
      </p:sp>
    </p:spTree>
    <p:extLst>
      <p:ext uri="{BB962C8B-B14F-4D97-AF65-F5344CB8AC3E}">
        <p14:creationId xmlns:p14="http://schemas.microsoft.com/office/powerpoint/2010/main" xmlns="" val="3190799352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THOUGHTS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1148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3200" dirty="0" smtClean="0"/>
              <a:t>Create a broader survey of students to allow student involvement in designing the pedagogy of human sexuality.</a:t>
            </a:r>
          </a:p>
          <a:p>
            <a:endParaRPr lang="en-US" sz="3200" dirty="0" smtClean="0"/>
          </a:p>
          <a:p>
            <a:pPr>
              <a:buFont typeface="Wingdings" pitchFamily="2" charset="2"/>
              <a:buChar char="Ø"/>
            </a:pPr>
            <a:r>
              <a:rPr lang="en-US" sz="3200" dirty="0" smtClean="0"/>
              <a:t>Student designed PETSA course disseminated to students and staff.</a:t>
            </a:r>
          </a:p>
          <a:p>
            <a:endParaRPr lang="en-US" dirty="0"/>
          </a:p>
        </p:txBody>
      </p:sp>
    </p:spTree>
  </p:cSld>
  <p:clrMapOvr>
    <a:masterClrMapping/>
  </p:clrMapOvr>
  <p:transition spd="med">
    <p:wipe dir="u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ACKNOWLEDGEMENTS: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dirty="0" smtClean="0"/>
              <a:t>Thank you to Professor G.G. Weix, Ph.D., my mentor and advisor who encouraged and guided me.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dirty="0" smtClean="0"/>
              <a:t>Thank you to Erin Steuer, TA for ANTY 227 Human Sexuality.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dirty="0" smtClean="0"/>
              <a:t>Special thanks to the 65 students enrolled in ANTY 227 Human Sexuality who voluntarily and anonymously provided candid responses to the survey questions presented.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00103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029712"/>
          </a:xfrm>
        </p:spPr>
        <p:txBody>
          <a:bodyPr>
            <a:normAutofit/>
          </a:bodyPr>
          <a:lstStyle/>
          <a:p>
            <a:r>
              <a:rPr lang="en-US" dirty="0" smtClean="0"/>
              <a:t>1.  What is Title Nine of the Civil Rights Act?  Who must comply?  What does it require?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962400"/>
            <a:ext cx="8229600" cy="2362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800" dirty="0" smtClean="0"/>
              <a:t>45% answered</a:t>
            </a:r>
          </a:p>
          <a:p>
            <a:pPr>
              <a:buFont typeface="Wingdings" pitchFamily="2" charset="2"/>
              <a:buChar char="v"/>
            </a:pPr>
            <a:r>
              <a:rPr lang="en-US" sz="2800" dirty="0"/>
              <a:t>55% did not </a:t>
            </a:r>
            <a:r>
              <a:rPr lang="en-US" sz="2800" dirty="0" smtClean="0"/>
              <a:t>answer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983752381"/>
              </p:ext>
            </p:extLst>
          </p:nvPr>
        </p:nvGraphicFramePr>
        <p:xfrm>
          <a:off x="76200" y="0"/>
          <a:ext cx="8991600" cy="678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724912"/>
          </a:xfrm>
        </p:spPr>
        <p:txBody>
          <a:bodyPr>
            <a:normAutofit/>
          </a:bodyPr>
          <a:lstStyle/>
          <a:p>
            <a:r>
              <a:rPr lang="en-US" dirty="0" smtClean="0"/>
              <a:t>2.  What is Title Seven of the Civil Rights Act?  Who must comply?  What does it require?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733800"/>
            <a:ext cx="8229600" cy="2590800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14% answered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86% did not answer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729913856"/>
              </p:ext>
            </p:extLst>
          </p:nvPr>
        </p:nvGraphicFramePr>
        <p:xfrm>
          <a:off x="457200" y="533400"/>
          <a:ext cx="8229600" cy="5592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496312"/>
          </a:xfrm>
        </p:spPr>
        <p:txBody>
          <a:bodyPr>
            <a:normAutofit/>
          </a:bodyPr>
          <a:lstStyle/>
          <a:p>
            <a:r>
              <a:rPr lang="en-US" dirty="0" smtClean="0"/>
              <a:t>3.  Should UM offer the course, Human Sexuality?  What should be included in the syllabus?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3810000"/>
            <a:ext cx="8229600" cy="25146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/>
              <a:t> </a:t>
            </a:r>
            <a:r>
              <a:rPr lang="en-US" dirty="0" smtClean="0"/>
              <a:t> 100% Yes Responses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219200"/>
            <a:ext cx="8305800" cy="1219200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Suggestions for Inclusion on Syllabus on Human Sexuality Course</a:t>
            </a:r>
            <a:endParaRPr lang="en-US" sz="3600" dirty="0"/>
          </a:p>
        </p:txBody>
      </p:sp>
      <p:pic>
        <p:nvPicPr>
          <p:cNvPr id="5" name="Picture 4" descr="sex_education_carto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71600" y="2590801"/>
            <a:ext cx="6629400" cy="3505200"/>
          </a:xfrm>
          <a:prstGeom prst="rect">
            <a:avLst/>
          </a:prstGeom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755</TotalTime>
  <Words>809</Words>
  <Application>Microsoft Office PowerPoint</Application>
  <PresentationFormat>On-screen Show (4:3)</PresentationFormat>
  <Paragraphs>81</Paragraphs>
  <Slides>36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Flow</vt:lpstr>
      <vt:lpstr>HOW SHOULD WE TEACH HUMAN SEXUALITY AT THE UNIVERSITY OF MONTANA?</vt:lpstr>
      <vt:lpstr>Voluntary Survey</vt:lpstr>
      <vt:lpstr>The Questions</vt:lpstr>
      <vt:lpstr>1.  What is Title Nine of the Civil Rights Act?  Who must comply?  What does it require?</vt:lpstr>
      <vt:lpstr>Slide 5</vt:lpstr>
      <vt:lpstr>2.  What is Title Seven of the Civil Rights Act?  Who must comply?  What does it require?</vt:lpstr>
      <vt:lpstr>Slide 7</vt:lpstr>
      <vt:lpstr>3.  Should UM offer the course, Human Sexuality?  What should be included in the syllabus?</vt:lpstr>
      <vt:lpstr>Suggestions for Inclusion on Syllabus on Human Sexuality Course</vt:lpstr>
      <vt:lpstr>Slide 10</vt:lpstr>
      <vt:lpstr>Slide 11</vt:lpstr>
      <vt:lpstr>Slide 12</vt:lpstr>
      <vt:lpstr>4.  Should the course be offered through Health and Human Performance in the tradition of sexuality education, or as a broader discussion of human sexuality in critical perspectives (evolutionary, cross-cultural and global/international discussion of human rights)?</vt:lpstr>
      <vt:lpstr>Course Offerings Comments</vt:lpstr>
      <vt:lpstr>Slide 15</vt:lpstr>
      <vt:lpstr>Slide 16</vt:lpstr>
      <vt:lpstr>5.  What information and sources should be used?</vt:lpstr>
      <vt:lpstr>Slide 18</vt:lpstr>
      <vt:lpstr>Slide 19</vt:lpstr>
      <vt:lpstr>Slide 20</vt:lpstr>
      <vt:lpstr>Slide 21</vt:lpstr>
      <vt:lpstr>Slide 22</vt:lpstr>
      <vt:lpstr>Slide 23</vt:lpstr>
      <vt:lpstr>6.  How should Title Nine and Title Seven requirements be conveyed to students of higher education institutions--through mandatory tutorials, courses for credit, public lecture series, an orientation session or other method?</vt:lpstr>
      <vt:lpstr>Slide 25</vt:lpstr>
      <vt:lpstr>7.  How should Title Nine and Title Seven requirements be conveyed to employees of higher education institutions--through mandatory tutorials, courses for credit, public lecture series, an orientation session or other method? </vt:lpstr>
      <vt:lpstr>Slide 27</vt:lpstr>
      <vt:lpstr>8. What sexuality education, if any, should be provided beyond K-12 public education?</vt:lpstr>
      <vt:lpstr>Responses</vt:lpstr>
      <vt:lpstr>Slide 30</vt:lpstr>
      <vt:lpstr>Slide 31</vt:lpstr>
      <vt:lpstr>Slide 32</vt:lpstr>
      <vt:lpstr>CONCLUSIONS</vt:lpstr>
      <vt:lpstr>RESEARCH IS ONGOING</vt:lpstr>
      <vt:lpstr>ADDITIONAL THOUGHTS</vt:lpstr>
      <vt:lpstr>ACKNOWLEDGEMENTS: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SHOULD WE TEACH HUMAN SEXUALITY AT THE UNIVERSITY OF MONTANA?</dc:title>
  <dc:creator>Sandi</dc:creator>
  <cp:lastModifiedBy>Sandi</cp:lastModifiedBy>
  <cp:revision>56</cp:revision>
  <dcterms:created xsi:type="dcterms:W3CDTF">2014-04-06T18:57:51Z</dcterms:created>
  <dcterms:modified xsi:type="dcterms:W3CDTF">2014-04-11T04:16:41Z</dcterms:modified>
</cp:coreProperties>
</file>