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81" r:id="rId11"/>
    <p:sldId id="282" r:id="rId12"/>
    <p:sldId id="283" r:id="rId13"/>
    <p:sldId id="268" r:id="rId14"/>
    <p:sldId id="269" r:id="rId15"/>
    <p:sldId id="284" r:id="rId16"/>
    <p:sldId id="285" r:id="rId17"/>
    <p:sldId id="270" r:id="rId18"/>
    <p:sldId id="271" r:id="rId19"/>
    <p:sldId id="286" r:id="rId20"/>
    <p:sldId id="287" r:id="rId21"/>
    <p:sldId id="288" r:id="rId22"/>
    <p:sldId id="289" r:id="rId23"/>
    <p:sldId id="290" r:id="rId24"/>
    <p:sldId id="272" r:id="rId25"/>
    <p:sldId id="273" r:id="rId26"/>
    <p:sldId id="274" r:id="rId27"/>
    <p:sldId id="275" r:id="rId28"/>
    <p:sldId id="276" r:id="rId29"/>
    <p:sldId id="277" r:id="rId30"/>
    <p:sldId id="291" r:id="rId31"/>
    <p:sldId id="292" r:id="rId32"/>
    <p:sldId id="293" r:id="rId33"/>
    <p:sldId id="278" r:id="rId34"/>
    <p:sldId id="280" r:id="rId35"/>
    <p:sldId id="294" r:id="rId36"/>
    <p:sldId id="27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535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Question </a:t>
            </a:r>
            <a:r>
              <a:rPr lang="en-US" dirty="0" smtClean="0"/>
              <a:t>1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 1 Responses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Sheet1!$A$2:$A$8</c:f>
              <c:strCache>
                <c:ptCount val="7"/>
                <c:pt idx="0">
                  <c:v>women receiving equality in athletics</c:v>
                </c:pt>
                <c:pt idx="1">
                  <c:v>equality of sexes in schools</c:v>
                </c:pt>
                <c:pt idx="2">
                  <c:v>equality between men and women in athletics and academics</c:v>
                </c:pt>
                <c:pt idx="3">
                  <c:v>everyone must eliminate sexism everywhere</c:v>
                </c:pt>
                <c:pt idx="4">
                  <c:v>equal treatment of everyone in schools that are federally funded</c:v>
                </c:pt>
                <c:pt idx="5">
                  <c:v>equality of sexes in government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0.27590000000000003</c:v>
                </c:pt>
                <c:pt idx="1">
                  <c:v>0.17240000000000003</c:v>
                </c:pt>
                <c:pt idx="2">
                  <c:v>0.13789999999999999</c:v>
                </c:pt>
                <c:pt idx="3">
                  <c:v>9.6600000000000019E-2</c:v>
                </c:pt>
                <c:pt idx="4">
                  <c:v>9.6600000000000019E-2</c:v>
                </c:pt>
                <c:pt idx="5">
                  <c:v>6.900000000000002E-2</c:v>
                </c:pt>
                <c:pt idx="6">
                  <c:v>0.13789999999999999</c:v>
                </c:pt>
              </c:numCache>
            </c:numRef>
          </c:val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 2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no discrimination and everyone must comply</c:v>
                </c:pt>
                <c:pt idx="1">
                  <c:v>employers must not discriminate</c:v>
                </c:pt>
                <c:pt idx="2">
                  <c:v>racial discrimination in schools</c:v>
                </c:pt>
                <c:pt idx="3">
                  <c:v>immigrants and public institutions must comply</c:v>
                </c:pt>
                <c:pt idx="4">
                  <c:v>"Africans v. Americans (white southern)"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0.44440000000000002</c:v>
                </c:pt>
                <c:pt idx="1">
                  <c:v>0.22220000000000001</c:v>
                </c:pt>
                <c:pt idx="2">
                  <c:v>0.1111</c:v>
                </c:pt>
                <c:pt idx="3">
                  <c:v>0.1111</c:v>
                </c:pt>
                <c:pt idx="4">
                  <c:v>0.1111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Sheet1!$A$2:$A$9</c:f>
              <c:strCache>
                <c:ptCount val="8"/>
                <c:pt idx="0">
                  <c:v>Mandatory Tutorials</c:v>
                </c:pt>
                <c:pt idx="1">
                  <c:v>Courses for Credit</c:v>
                </c:pt>
                <c:pt idx="2">
                  <c:v>Public Lecture Series</c:v>
                </c:pt>
                <c:pt idx="3">
                  <c:v>Orientation Session</c:v>
                </c:pt>
                <c:pt idx="4">
                  <c:v>Orientation &amp; Credit Courses</c:v>
                </c:pt>
                <c:pt idx="5">
                  <c:v>Credit Courses &amp; Public Lecture</c:v>
                </c:pt>
                <c:pt idx="6">
                  <c:v>Mand. Tutorials &amp; Orientation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0.18750000000000006</c:v>
                </c:pt>
                <c:pt idx="1">
                  <c:v>0.125</c:v>
                </c:pt>
                <c:pt idx="2">
                  <c:v>6.25E-2</c:v>
                </c:pt>
                <c:pt idx="3">
                  <c:v>9.3700000000000061E-2</c:v>
                </c:pt>
                <c:pt idx="4">
                  <c:v>6.25E-2</c:v>
                </c:pt>
                <c:pt idx="5">
                  <c:v>0.125</c:v>
                </c:pt>
                <c:pt idx="6">
                  <c:v>6.25E-2</c:v>
                </c:pt>
                <c:pt idx="7" formatCode="0%">
                  <c:v>0.25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Sheet1!$A$2:$A$7</c:f>
              <c:strCache>
                <c:ptCount val="6"/>
                <c:pt idx="0">
                  <c:v>Mandatory Tutorials</c:v>
                </c:pt>
                <c:pt idx="1">
                  <c:v>Orientation Sessions</c:v>
                </c:pt>
                <c:pt idx="2">
                  <c:v>Public Lecture</c:v>
                </c:pt>
                <c:pt idx="3">
                  <c:v>Mand. Tutorials &amp; Orientation</c:v>
                </c:pt>
                <c:pt idx="4">
                  <c:v>Credit Course &amp; Lecture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0.4074000000000001</c:v>
                </c:pt>
                <c:pt idx="1">
                  <c:v>7.3999999999999996E-2</c:v>
                </c:pt>
                <c:pt idx="2">
                  <c:v>3.6999999999999998E-2</c:v>
                </c:pt>
                <c:pt idx="3">
                  <c:v>0.1111</c:v>
                </c:pt>
                <c:pt idx="4">
                  <c:v>7.4100000000000013E-2</c:v>
                </c:pt>
                <c:pt idx="5">
                  <c:v>0.29630000000000012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6AAA80-8AB3-4DC6-876E-67EB911795A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0FB4D0-ACFB-43F8-9C80-DE6FC68820A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ndi.obrien@umontan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SHOULD WE TEACH HUMAN SEXUALITY AT THE UNIVERSITY OF MONTANA?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47937" y="5105399"/>
            <a:ext cx="3067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hlinkClick r:id="rId2"/>
              </a:rPr>
              <a:t>sandi.obrien@umontana.edu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Anthropology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38412" y="4648200"/>
            <a:ext cx="2762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Sandi O’Brien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07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“Absolutely.  This course is very important, and I think it should be included as a Gen. Ed.  High School sex ed. is very lacking and this course has valuable info everyone should know.”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0200"/>
            <a:ext cx="7924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“Yes the UM should offer this course and it should continue to explore the views of sexuality across the world.”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7010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“Yes . . . Include reproductive anatomy, endocrine system, where we get our sexuality info and what a[re] true facts or myths.”</a:t>
            </a:r>
            <a:endParaRPr lang="en-US" sz="4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00200"/>
            <a:ext cx="7772400" cy="3733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4.  Should the course be offered through Health and Human Performance in the tradition of sexuality education, or as a broader discussion of human sexuality in critical perspectives (evolutionary, cross-cultural and global/international discussion of human rights)?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530352" y="5410200"/>
            <a:ext cx="7772400" cy="533400"/>
          </a:xfrm>
        </p:spPr>
        <p:txBody>
          <a:bodyPr/>
          <a:lstStyle/>
          <a:p>
            <a:r>
              <a:rPr lang="en-US" dirty="0" smtClean="0"/>
              <a:t>94 % responded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05800" cy="86995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Course Offerings Comments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8001000" cy="4754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“The more facets to the class, the better!  Sexuality encompasses so many aspects of life, as should the class.”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“There should be both.”  “…there is too much to learn about, not just one or the other.”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“It should include a broader discussion of human sexuality in critical perspectives.”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“Cross-cultural and global/international.”</a:t>
            </a:r>
            <a:endParaRPr lang="en-US" sz="36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24000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“a blend of the two is most effective.”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“Offer through other disciplines because its important and if you receive VA benefits they won’t help w/HHP course.”</a:t>
            </a:r>
            <a:endParaRPr lang="en-US" sz="3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 What information and sources should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0352" y="3200400"/>
            <a:ext cx="7772400" cy="10139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98% Responded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382000" cy="156966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“King[text book] is good, he is followed in the course too much.  Good text but can be biased.”</a:t>
            </a:r>
          </a:p>
        </p:txBody>
      </p:sp>
      <p:pic>
        <p:nvPicPr>
          <p:cNvPr id="3" name="Picture 2" descr="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438400"/>
            <a:ext cx="3810000" cy="373380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“Textbook, research, asking anonymous opinion.”</a:t>
            </a:r>
          </a:p>
        </p:txBody>
      </p:sp>
      <p:pic>
        <p:nvPicPr>
          <p:cNvPr id="3" name="Picture 2" descr="Williams and John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057400"/>
            <a:ext cx="6140437" cy="434340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</a:t>
            </a:r>
            <a:r>
              <a:rPr lang="en-US" dirty="0"/>
              <a:t>, voluntary survey </a:t>
            </a:r>
            <a:r>
              <a:rPr lang="en-US" dirty="0" smtClean="0"/>
              <a:t>distributed to </a:t>
            </a:r>
            <a:r>
              <a:rPr lang="en-US" dirty="0"/>
              <a:t>ANTY </a:t>
            </a:r>
            <a:r>
              <a:rPr lang="en-US" dirty="0" smtClean="0"/>
              <a:t>227 in February 2014</a:t>
            </a:r>
          </a:p>
          <a:p>
            <a:r>
              <a:rPr lang="en-US" dirty="0" smtClean="0"/>
              <a:t>The </a:t>
            </a:r>
            <a:r>
              <a:rPr lang="en-US" dirty="0"/>
              <a:t>sample population is demographically representative, drawn from ages 18-60; freshmen to seniors, and numerous majors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Of 148 students enrolled, </a:t>
            </a:r>
            <a:r>
              <a:rPr lang="en-US" dirty="0" smtClean="0"/>
              <a:t>44% </a:t>
            </a:r>
            <a:r>
              <a:rPr lang="en-US" dirty="0"/>
              <a:t>volunteered to complete the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838200"/>
            <a:ext cx="624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“Fun Facts”</a:t>
            </a:r>
          </a:p>
        </p:txBody>
      </p:sp>
      <p:pic>
        <p:nvPicPr>
          <p:cNvPr id="3" name="Picture 2" descr="bra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676400"/>
            <a:ext cx="5181600" cy="472440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1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“Anything…which is credible &amp; helpful in de-stigmatizing sexuality.”</a:t>
            </a:r>
          </a:p>
        </p:txBody>
      </p:sp>
      <p:pic>
        <p:nvPicPr>
          <p:cNvPr id="3" name="Picture 2" descr="Proposed_gender_binary_fl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590800"/>
            <a:ext cx="6553200" cy="3886200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“Info about other cultures…as well as things like transgender, intersex, etc. in our own society”</a:t>
            </a:r>
          </a:p>
        </p:txBody>
      </p:sp>
      <p:pic>
        <p:nvPicPr>
          <p:cNvPr id="3" name="Picture 2" descr="penis she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51176"/>
            <a:ext cx="4953000" cy="4002024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81000"/>
            <a:ext cx="7010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r>
              <a:rPr lang="en-US" sz="3600" dirty="0" smtClean="0"/>
              <a:t>“Kama Sutra”</a:t>
            </a:r>
            <a:endParaRPr lang="en-US" sz="3600" dirty="0"/>
          </a:p>
        </p:txBody>
      </p:sp>
      <p:pic>
        <p:nvPicPr>
          <p:cNvPr id="3" name="Picture 2" descr="kama-sut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76400"/>
            <a:ext cx="7620000" cy="4800600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838200"/>
            <a:ext cx="7772400" cy="3581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6.  How should Title Nine and Title Seven requirements be conveyed to </a:t>
            </a:r>
            <a:r>
              <a:rPr lang="en-US" sz="3600" i="1" dirty="0" smtClean="0">
                <a:solidFill>
                  <a:srgbClr val="FF0000"/>
                </a:solidFill>
              </a:rPr>
              <a:t>students</a:t>
            </a:r>
            <a:r>
              <a:rPr lang="en-US" sz="3600" dirty="0" smtClean="0"/>
              <a:t> of higher education institutions--through mandatory tutorials, courses for credit, public lecture series, an orientation session or other method?</a:t>
            </a:r>
            <a:endParaRPr lang="en-US" sz="3600" u="sng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530352" y="4724400"/>
            <a:ext cx="7772400" cy="1600200"/>
          </a:xfrm>
        </p:spPr>
        <p:txBody>
          <a:bodyPr/>
          <a:lstStyle/>
          <a:p>
            <a:r>
              <a:rPr lang="en-US" sz="2400" dirty="0" smtClean="0"/>
              <a:t>49% Responded</a:t>
            </a:r>
          </a:p>
          <a:p>
            <a:endParaRPr lang="en-US" sz="24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“PETSA tutorial was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FF0000"/>
                </a:solidFill>
              </a:rPr>
              <a:t> well received”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305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828800"/>
            <a:ext cx="7772400" cy="2971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>7.  How should Title Nine and Title Seven requirements be conveyed to </a:t>
            </a:r>
            <a:r>
              <a:rPr lang="en-US" sz="4000" i="1" dirty="0" smtClean="0">
                <a:solidFill>
                  <a:srgbClr val="FF0000"/>
                </a:solidFill>
              </a:rPr>
              <a:t>employees</a:t>
            </a:r>
            <a:r>
              <a:rPr lang="en-US" sz="4000" dirty="0" smtClean="0"/>
              <a:t> of higher education institutions--through mandatory tutorials, courses for credit, public lecture series, an orientation session or other method?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0352" y="4953000"/>
            <a:ext cx="7772400" cy="1600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41% Responded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“(mandatory should be more  acceptable for those being paid to take it)”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1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2518074"/>
              </p:ext>
            </p:extLst>
          </p:nvPr>
        </p:nvGraphicFramePr>
        <p:xfrm>
          <a:off x="457200" y="6858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1246937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3429000"/>
          </a:xfrm>
        </p:spPr>
        <p:txBody>
          <a:bodyPr/>
          <a:lstStyle/>
          <a:p>
            <a:r>
              <a:rPr lang="en-US" dirty="0" smtClean="0"/>
              <a:t>8. What sexuality education, if any, should be provided beyond K-12 public education?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5410200"/>
            <a:ext cx="7772400" cy="685800"/>
          </a:xfrm>
        </p:spPr>
        <p:txBody>
          <a:bodyPr/>
          <a:lstStyle/>
          <a:p>
            <a:pPr algn="r"/>
            <a:r>
              <a:rPr lang="en-US" dirty="0" smtClean="0"/>
              <a:t>97% responded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86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309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“Safe sex, STI prevention, prevent pregnancy”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309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“learning about more than just the gender binary, other cultures and customs…not just straight or gay.”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8991270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4780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“A lot more than there is now.  You’d be surprised how uneducated most of us are about all things sexual.”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954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“Voluntary college classes”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“Classes like this should be present in every university”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“Lectures”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1" y="2667000"/>
            <a:ext cx="8153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“None… go online or talk to someone.”</a:t>
            </a:r>
            <a:endParaRPr lang="en-US" sz="36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91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RESEARCH IS ONGOING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Will student </a:t>
            </a:r>
            <a:r>
              <a:rPr lang="en-US" sz="3200" dirty="0"/>
              <a:t>opinions </a:t>
            </a:r>
            <a:r>
              <a:rPr lang="en-US" sz="3200" dirty="0" smtClean="0"/>
              <a:t>change when the survey is completed near the end of the course?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Students are receptive to </a:t>
            </a:r>
            <a:r>
              <a:rPr lang="en-US" sz="3200" dirty="0"/>
              <a:t>interdisciplinary pedagogy of human sexuality </a:t>
            </a:r>
            <a:r>
              <a:rPr lang="en-US" sz="3200" dirty="0" smtClean="0"/>
              <a:t>- legal </a:t>
            </a:r>
            <a:r>
              <a:rPr lang="en-US" sz="3200" dirty="0"/>
              <a:t>issues, </a:t>
            </a:r>
            <a:r>
              <a:rPr lang="en-US" sz="3200" dirty="0" smtClean="0"/>
              <a:t>biological, </a:t>
            </a:r>
            <a:r>
              <a:rPr lang="en-US" sz="3200" dirty="0"/>
              <a:t>and cross-cultural </a:t>
            </a:r>
            <a:r>
              <a:rPr lang="en-US" sz="3200" dirty="0" smtClean="0"/>
              <a:t>perspectives</a:t>
            </a:r>
          </a:p>
        </p:txBody>
      </p:sp>
    </p:spTree>
    <p:extLst>
      <p:ext uri="{BB962C8B-B14F-4D97-AF65-F5344CB8AC3E}">
        <p14:creationId xmlns:p14="http://schemas.microsoft.com/office/powerpoint/2010/main" xmlns="" val="31907993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Create a broader survey of students to allow student involvement in designing the pedagogy of human sexuality.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Student designed PETSA course disseminated to students and staff.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 smtClean="0"/>
              <a:t>Thank you to Professor G.G. Weix, Ph.D., my mentor and advisor who encouraged and guided me.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 smtClean="0"/>
              <a:t>Thank you to Erin Steuer, TA for ANTY 227 Human Sexuality.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smtClean="0"/>
              <a:t>Special thanks to the 65 students enrolled in ANTY 227 Human Sexuality who voluntarily and anonymously provided candid responses to the survey questions presented.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1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29712"/>
          </a:xfrm>
        </p:spPr>
        <p:txBody>
          <a:bodyPr>
            <a:normAutofit/>
          </a:bodyPr>
          <a:lstStyle/>
          <a:p>
            <a:r>
              <a:rPr lang="en-US" dirty="0" smtClean="0"/>
              <a:t>1.  What is Title Nine of the Civil Rights Act?  Who must comply?  What does it require?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45% answered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55% did not </a:t>
            </a:r>
            <a:r>
              <a:rPr lang="en-US" sz="2800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3752381"/>
              </p:ext>
            </p:extLst>
          </p:nvPr>
        </p:nvGraphicFramePr>
        <p:xfrm>
          <a:off x="76200" y="0"/>
          <a:ext cx="89916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24912"/>
          </a:xfrm>
        </p:spPr>
        <p:txBody>
          <a:bodyPr>
            <a:normAutofit/>
          </a:bodyPr>
          <a:lstStyle/>
          <a:p>
            <a:r>
              <a:rPr lang="en-US" dirty="0" smtClean="0"/>
              <a:t>2.  What is Title Seven of the Civil Rights Act?  Who must comply?  What does it require?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590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14% answered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86% did not answer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29913856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96312"/>
          </a:xfrm>
        </p:spPr>
        <p:txBody>
          <a:bodyPr>
            <a:normAutofit/>
          </a:bodyPr>
          <a:lstStyle/>
          <a:p>
            <a:r>
              <a:rPr lang="en-US" dirty="0" smtClean="0"/>
              <a:t>3.  Should UM offer the course, Human Sexuality?  What should be included in the syllabus?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14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100% Yes Responses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3058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Suggestions for Inclusion on Syllabus on Human Sexuality Course</a:t>
            </a:r>
            <a:endParaRPr lang="en-US" sz="3600" dirty="0"/>
          </a:p>
        </p:txBody>
      </p:sp>
      <p:pic>
        <p:nvPicPr>
          <p:cNvPr id="5" name="Picture 4" descr="sex_education_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90801"/>
            <a:ext cx="6629400" cy="35052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755</TotalTime>
  <Words>809</Words>
  <Application>Microsoft Office PowerPoint</Application>
  <PresentationFormat>On-screen Show (4:3)</PresentationFormat>
  <Paragraphs>81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HOW SHOULD WE TEACH HUMAN SEXUALITY AT THE UNIVERSITY OF MONTANA?</vt:lpstr>
      <vt:lpstr>Voluntary Survey</vt:lpstr>
      <vt:lpstr>The Questions</vt:lpstr>
      <vt:lpstr>1.  What is Title Nine of the Civil Rights Act?  Who must comply?  What does it require?</vt:lpstr>
      <vt:lpstr>Slide 5</vt:lpstr>
      <vt:lpstr>2.  What is Title Seven of the Civil Rights Act?  Who must comply?  What does it require?</vt:lpstr>
      <vt:lpstr>Slide 7</vt:lpstr>
      <vt:lpstr>3.  Should UM offer the course, Human Sexuality?  What should be included in the syllabus?</vt:lpstr>
      <vt:lpstr>Suggestions for Inclusion on Syllabus on Human Sexuality Course</vt:lpstr>
      <vt:lpstr>Slide 10</vt:lpstr>
      <vt:lpstr>Slide 11</vt:lpstr>
      <vt:lpstr>Slide 12</vt:lpstr>
      <vt:lpstr>4.  Should the course be offered through Health and Human Performance in the tradition of sexuality education, or as a broader discussion of human sexuality in critical perspectives (evolutionary, cross-cultural and global/international discussion of human rights)?</vt:lpstr>
      <vt:lpstr>Course Offerings Comments</vt:lpstr>
      <vt:lpstr>Slide 15</vt:lpstr>
      <vt:lpstr>Slide 16</vt:lpstr>
      <vt:lpstr>5.  What information and sources should be used?</vt:lpstr>
      <vt:lpstr>Slide 18</vt:lpstr>
      <vt:lpstr>Slide 19</vt:lpstr>
      <vt:lpstr>Slide 20</vt:lpstr>
      <vt:lpstr>Slide 21</vt:lpstr>
      <vt:lpstr>Slide 22</vt:lpstr>
      <vt:lpstr>Slide 23</vt:lpstr>
      <vt:lpstr>6.  How should Title Nine and Title Seven requirements be conveyed to students of higher education institutions--through mandatory tutorials, courses for credit, public lecture series, an orientation session or other method?</vt:lpstr>
      <vt:lpstr>Slide 25</vt:lpstr>
      <vt:lpstr>7.  How should Title Nine and Title Seven requirements be conveyed to employees of higher education institutions--through mandatory tutorials, courses for credit, public lecture series, an orientation session or other method? </vt:lpstr>
      <vt:lpstr>Slide 27</vt:lpstr>
      <vt:lpstr>8. What sexuality education, if any, should be provided beyond K-12 public education?</vt:lpstr>
      <vt:lpstr>Responses</vt:lpstr>
      <vt:lpstr>Slide 30</vt:lpstr>
      <vt:lpstr>Slide 31</vt:lpstr>
      <vt:lpstr>Slide 32</vt:lpstr>
      <vt:lpstr>CONCLUSIONS</vt:lpstr>
      <vt:lpstr>RESEARCH IS ONGOING</vt:lpstr>
      <vt:lpstr>ADDITIONAL THOUGHTS</vt:lpstr>
      <vt:lpstr>ACKNOWLEDGEMENTS: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SHOULD WE TEACH HUMAN SEXUALITY AT THE UNIVERSITY OF MONTANA?</dc:title>
  <dc:creator>Sandi</dc:creator>
  <cp:lastModifiedBy>Sandi</cp:lastModifiedBy>
  <cp:revision>56</cp:revision>
  <dcterms:created xsi:type="dcterms:W3CDTF">2014-04-06T18:57:51Z</dcterms:created>
  <dcterms:modified xsi:type="dcterms:W3CDTF">2014-04-11T04:16:41Z</dcterms:modified>
</cp:coreProperties>
</file>