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8" r:id="rId4"/>
    <p:sldId id="26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4/11/2014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4/11/2014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i="1" dirty="0"/>
              <a:t>Wilderness as a Social Movement: </a:t>
            </a:r>
            <a:r>
              <a:rPr lang="en-US" sz="4000" i="1" dirty="0"/>
              <a:t>Expanding Cultural Relevance in the 21st Century</a:t>
            </a:r>
            <a:endParaRPr lang="en-US" sz="4000" dirty="0"/>
          </a:p>
        </p:txBody>
      </p:sp>
      <p:sp>
        <p:nvSpPr>
          <p:cNvPr id="3" name="Subtitle 2"/>
          <p:cNvSpPr>
            <a:spLocks noGrp="1"/>
          </p:cNvSpPr>
          <p:nvPr>
            <p:ph type="subTitle" idx="1"/>
          </p:nvPr>
        </p:nvSpPr>
        <p:spPr>
          <a:xfrm>
            <a:off x="1154955" y="4933244"/>
            <a:ext cx="8825658" cy="861420"/>
          </a:xfrm>
        </p:spPr>
        <p:txBody>
          <a:bodyPr/>
          <a:lstStyle/>
          <a:p>
            <a:pPr algn="r"/>
            <a:r>
              <a:rPr lang="en-US" dirty="0" smtClean="0"/>
              <a:t>Dylan Lang</a:t>
            </a:r>
          </a:p>
          <a:p>
            <a:pPr algn="r"/>
            <a:r>
              <a:rPr lang="en-US" dirty="0" smtClean="0"/>
              <a:t>UMCUR 2014</a:t>
            </a:r>
          </a:p>
        </p:txBody>
      </p:sp>
    </p:spTree>
    <p:extLst>
      <p:ext uri="{BB962C8B-B14F-4D97-AF65-F5344CB8AC3E}">
        <p14:creationId xmlns:p14="http://schemas.microsoft.com/office/powerpoint/2010/main" val="113294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tatic.businessinsider.com/image/50a40c5669bedd571e000008/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11100" cy="7096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7420" y="2212448"/>
            <a:ext cx="4405745" cy="3693319"/>
          </a:xfrm>
          <a:prstGeom prst="rect">
            <a:avLst/>
          </a:prstGeom>
          <a:noFill/>
        </p:spPr>
        <p:txBody>
          <a:bodyPr wrap="square" rtlCol="0">
            <a:spAutoFit/>
          </a:bodyPr>
          <a:lstStyle/>
          <a:p>
            <a:r>
              <a:rPr lang="en-US" i="1" dirty="0" smtClean="0"/>
              <a:t>“The effect of an unbalanced industrial life, [the modern metropolis] is the cause of an unbalanced recreational life.  For its hectic influence widens the breach between normal work and play by segmenting the worst elements in each.  It divorces them into drubbing mechanized toil on the one hand and a species of ‘</a:t>
            </a:r>
            <a:r>
              <a:rPr lang="en-US" i="1" dirty="0" err="1" smtClean="0"/>
              <a:t>lollipopedness</a:t>
            </a:r>
            <a:r>
              <a:rPr lang="en-US" i="1" dirty="0" smtClean="0"/>
              <a:t>’ on the other.”</a:t>
            </a:r>
          </a:p>
          <a:p>
            <a:pPr algn="r"/>
            <a:endParaRPr lang="en-US" dirty="0" smtClean="0"/>
          </a:p>
          <a:p>
            <a:pPr algn="r"/>
            <a:r>
              <a:rPr lang="en-US" dirty="0" smtClean="0"/>
              <a:t>-Benton MacKaye</a:t>
            </a:r>
            <a:endParaRPr lang="en-US" dirty="0"/>
          </a:p>
        </p:txBody>
      </p:sp>
    </p:spTree>
    <p:extLst>
      <p:ext uri="{BB962C8B-B14F-4D97-AF65-F5344CB8AC3E}">
        <p14:creationId xmlns:p14="http://schemas.microsoft.com/office/powerpoint/2010/main" val="2728208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flatheadbeacon.com/images/uploads/Bob-Marshall-main.jpg"/>
          <p:cNvPicPr>
            <a:picLocks noChangeAspect="1" noChangeArrowheads="1"/>
          </p:cNvPicPr>
          <p:nvPr/>
        </p:nvPicPr>
        <p:blipFill rotWithShape="1">
          <a:blip r:embed="rId2">
            <a:extLst>
              <a:ext uri="{28A0092B-C50C-407E-A947-70E740481C1C}">
                <a14:useLocalDpi xmlns:a14="http://schemas.microsoft.com/office/drawing/2010/main" val="0"/>
              </a:ext>
            </a:extLst>
          </a:blip>
          <a:srcRect t="9295"/>
          <a:stretch/>
        </p:blipFill>
        <p:spPr bwMode="auto">
          <a:xfrm>
            <a:off x="646111" y="1"/>
            <a:ext cx="10784358" cy="6885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49045" y="452718"/>
            <a:ext cx="3075709" cy="2308324"/>
          </a:xfrm>
          <a:prstGeom prst="rect">
            <a:avLst/>
          </a:prstGeom>
          <a:noFill/>
        </p:spPr>
        <p:txBody>
          <a:bodyPr wrap="square" rtlCol="0">
            <a:spAutoFit/>
          </a:bodyPr>
          <a:lstStyle/>
          <a:p>
            <a:r>
              <a:rPr lang="en-US" i="1" dirty="0" smtClean="0"/>
              <a:t>“Why should tolerance extend only to tastes and modes of life which extort acquiescence by the multitude of their adherents?”</a:t>
            </a:r>
          </a:p>
          <a:p>
            <a:pPr algn="r"/>
            <a:endParaRPr lang="en-US" dirty="0" smtClean="0"/>
          </a:p>
          <a:p>
            <a:pPr algn="r"/>
            <a:r>
              <a:rPr lang="en-US" dirty="0" smtClean="0"/>
              <a:t>-Bob Marshall</a:t>
            </a:r>
            <a:endParaRPr lang="en-US" dirty="0"/>
          </a:p>
        </p:txBody>
      </p:sp>
    </p:spTree>
    <p:extLst>
      <p:ext uri="{BB962C8B-B14F-4D97-AF65-F5344CB8AC3E}">
        <p14:creationId xmlns:p14="http://schemas.microsoft.com/office/powerpoint/2010/main" val="4000312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Proximity and Urban Wilderness</a:t>
            </a:r>
          </a:p>
          <a:p>
            <a:r>
              <a:rPr lang="en-US" dirty="0" smtClean="0"/>
              <a:t>Access</a:t>
            </a:r>
          </a:p>
          <a:p>
            <a:r>
              <a:rPr lang="en-US" dirty="0" smtClean="0"/>
              <a:t>Availability of Information</a:t>
            </a:r>
          </a:p>
          <a:p>
            <a:r>
              <a:rPr lang="en-US" dirty="0" smtClean="0"/>
              <a:t>Differing Cultural Knowledge and Worldviews</a:t>
            </a:r>
          </a:p>
          <a:p>
            <a:r>
              <a:rPr lang="en-US" dirty="0" smtClean="0"/>
              <a:t>Creating Relevance</a:t>
            </a:r>
          </a:p>
          <a:p>
            <a:r>
              <a:rPr lang="en-US" dirty="0" smtClean="0"/>
              <a:t>Fostering a Relationship</a:t>
            </a:r>
          </a:p>
          <a:p>
            <a:r>
              <a:rPr lang="en-US" dirty="0" smtClean="0"/>
              <a:t>Stewardship</a:t>
            </a:r>
            <a:endParaRPr lang="en-US" dirty="0"/>
          </a:p>
        </p:txBody>
      </p:sp>
    </p:spTree>
    <p:extLst>
      <p:ext uri="{BB962C8B-B14F-4D97-AF65-F5344CB8AC3E}">
        <p14:creationId xmlns:p14="http://schemas.microsoft.com/office/powerpoint/2010/main" val="13618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82" b="24967"/>
          <a:stretch/>
        </p:blipFill>
        <p:spPr>
          <a:xfrm>
            <a:off x="0" y="-31173"/>
            <a:ext cx="12179995" cy="6889173"/>
          </a:xfrm>
        </p:spPr>
      </p:pic>
      <p:sp>
        <p:nvSpPr>
          <p:cNvPr id="5" name="TextBox 4"/>
          <p:cNvSpPr txBox="1"/>
          <p:nvPr/>
        </p:nvSpPr>
        <p:spPr>
          <a:xfrm>
            <a:off x="955964" y="592282"/>
            <a:ext cx="7367154" cy="2031325"/>
          </a:xfrm>
          <a:prstGeom prst="rect">
            <a:avLst/>
          </a:prstGeom>
          <a:noFill/>
        </p:spPr>
        <p:txBody>
          <a:bodyPr wrap="square" rtlCol="0">
            <a:spAutoFit/>
          </a:bodyPr>
          <a:lstStyle/>
          <a:p>
            <a:r>
              <a:rPr lang="en-US" i="1" dirty="0" smtClean="0">
                <a:solidFill>
                  <a:schemeClr val="bg1">
                    <a:lumMod val="85000"/>
                    <a:lumOff val="15000"/>
                  </a:schemeClr>
                </a:solidFill>
              </a:rPr>
              <a:t>“By and large, our present problem is one of attitudes and implements.  We are remodeling the Alhambra with a steam-shovel, and we are proud of our yardage.  We shall hardly relinquish the shovel, which after all has many good points, but we are in need of gentler and more objective criteria for its successful use.”</a:t>
            </a:r>
          </a:p>
          <a:p>
            <a:pPr algn="r"/>
            <a:r>
              <a:rPr lang="en-US" dirty="0" smtClean="0">
                <a:solidFill>
                  <a:schemeClr val="bg1">
                    <a:lumMod val="85000"/>
                    <a:lumOff val="15000"/>
                  </a:schemeClr>
                </a:solidFill>
              </a:rPr>
              <a:t>-Aldo Leopold</a:t>
            </a:r>
            <a:endParaRPr lang="en-US" dirty="0">
              <a:solidFill>
                <a:schemeClr val="bg1">
                  <a:lumMod val="85000"/>
                  <a:lumOff val="15000"/>
                </a:schemeClr>
              </a:solidFill>
            </a:endParaRPr>
          </a:p>
        </p:txBody>
      </p:sp>
    </p:spTree>
    <p:extLst>
      <p:ext uri="{BB962C8B-B14F-4D97-AF65-F5344CB8AC3E}">
        <p14:creationId xmlns:p14="http://schemas.microsoft.com/office/powerpoint/2010/main" val="1368879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2014 will mark the 50</a:t>
            </a:r>
            <a:r>
              <a:rPr lang="en-US" baseline="30000" dirty="0" smtClean="0"/>
              <a:t>th</a:t>
            </a:r>
            <a:r>
              <a:rPr lang="en-US" dirty="0" smtClean="0"/>
              <a:t> Anniversary of the Wilderness Act and the Civil Rights Act</a:t>
            </a:r>
          </a:p>
          <a:p>
            <a:endParaRPr lang="en-US" dirty="0" smtClean="0"/>
          </a:p>
          <a:p>
            <a:r>
              <a:rPr lang="en-US" dirty="0" smtClean="0"/>
              <a:t>The Civil Rights Act guaranteed equal protection under the law for all people, regardless of “race, color, religion, sex, or national origin.”</a:t>
            </a:r>
          </a:p>
          <a:p>
            <a:endParaRPr lang="en-US" dirty="0" smtClean="0"/>
          </a:p>
          <a:p>
            <a:r>
              <a:rPr lang="en-US" dirty="0" smtClean="0"/>
              <a:t>The Wilderness Act established the National Wilderness Preservation System, a collection of areas protected “unimpaired for future use and enjoyment as wilderness.”</a:t>
            </a:r>
          </a:p>
          <a:p>
            <a:endParaRPr lang="en-US" dirty="0"/>
          </a:p>
        </p:txBody>
      </p:sp>
    </p:spTree>
    <p:extLst>
      <p:ext uri="{BB962C8B-B14F-4D97-AF65-F5344CB8AC3E}">
        <p14:creationId xmlns:p14="http://schemas.microsoft.com/office/powerpoint/2010/main" val="39760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a:t>Both acts rose out of large social </a:t>
            </a:r>
            <a:r>
              <a:rPr lang="en-US" dirty="0" smtClean="0"/>
              <a:t>movements around half a century in the making.</a:t>
            </a:r>
          </a:p>
          <a:p>
            <a:r>
              <a:rPr lang="en-US" dirty="0" smtClean="0"/>
              <a:t>Both acts faced long fights in Congress.</a:t>
            </a:r>
          </a:p>
          <a:p>
            <a:r>
              <a:rPr lang="en-US" dirty="0" smtClean="0"/>
              <a:t>Both acts passed with strong support.</a:t>
            </a:r>
          </a:p>
          <a:p>
            <a:pPr lvl="1"/>
            <a:r>
              <a:rPr lang="en-US" dirty="0"/>
              <a:t>The Civil Rights </a:t>
            </a:r>
            <a:r>
              <a:rPr lang="en-US" dirty="0" smtClean="0"/>
              <a:t>Act: over </a:t>
            </a:r>
            <a:r>
              <a:rPr lang="en-US" dirty="0"/>
              <a:t>70 percent of the vote in both </a:t>
            </a:r>
            <a:r>
              <a:rPr lang="en-US" dirty="0" smtClean="0"/>
              <a:t>houses </a:t>
            </a:r>
          </a:p>
          <a:p>
            <a:pPr lvl="1"/>
            <a:r>
              <a:rPr lang="en-US" dirty="0" smtClean="0"/>
              <a:t>The </a:t>
            </a:r>
            <a:r>
              <a:rPr lang="en-US" dirty="0"/>
              <a:t>Wilderness </a:t>
            </a:r>
            <a:r>
              <a:rPr lang="en-US" dirty="0" smtClean="0"/>
              <a:t>Act: </a:t>
            </a:r>
            <a:r>
              <a:rPr lang="en-US" dirty="0"/>
              <a:t>passed the Senate by over 85 </a:t>
            </a:r>
            <a:r>
              <a:rPr lang="en-US" dirty="0" smtClean="0"/>
              <a:t>percent, only </a:t>
            </a:r>
            <a:r>
              <a:rPr lang="en-US" dirty="0"/>
              <a:t>one dissenting vote in the House of </a:t>
            </a:r>
            <a:r>
              <a:rPr lang="en-US" dirty="0" smtClean="0"/>
              <a:t>Representatives</a:t>
            </a:r>
            <a:r>
              <a:rPr lang="en-US" dirty="0"/>
              <a:t>.</a:t>
            </a:r>
            <a:endParaRPr lang="en-US" dirty="0" smtClean="0"/>
          </a:p>
          <a:p>
            <a:r>
              <a:rPr lang="en-US" dirty="0" smtClean="0"/>
              <a:t>Both acts have had significant effects on the American political and social landscapes.</a:t>
            </a:r>
          </a:p>
          <a:p>
            <a:endParaRPr lang="en-US" dirty="0" smtClean="0"/>
          </a:p>
          <a:p>
            <a:r>
              <a:rPr lang="en-US" dirty="0" smtClean="0"/>
              <a:t>However</a:t>
            </a:r>
            <a:r>
              <a:rPr lang="en-US" dirty="0"/>
              <a:t>, there is little to no </a:t>
            </a:r>
            <a:r>
              <a:rPr lang="en-US" dirty="0" smtClean="0"/>
              <a:t>formal research </a:t>
            </a:r>
            <a:r>
              <a:rPr lang="en-US" dirty="0"/>
              <a:t>examining the overlap between the two </a:t>
            </a:r>
            <a:r>
              <a:rPr lang="en-US" dirty="0" smtClean="0"/>
              <a:t>acts’ backgrounds and effects.</a:t>
            </a:r>
            <a:endParaRPr lang="en-US" dirty="0"/>
          </a:p>
          <a:p>
            <a:endParaRPr lang="en-US" dirty="0"/>
          </a:p>
        </p:txBody>
      </p:sp>
    </p:spTree>
    <p:extLst>
      <p:ext uri="{BB962C8B-B14F-4D97-AF65-F5344CB8AC3E}">
        <p14:creationId xmlns:p14="http://schemas.microsoft.com/office/powerpoint/2010/main" val="3146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Facts</a:t>
            </a:r>
            <a:endParaRPr lang="en-US" dirty="0"/>
          </a:p>
        </p:txBody>
      </p:sp>
      <p:sp>
        <p:nvSpPr>
          <p:cNvPr id="3" name="Content Placeholder 2"/>
          <p:cNvSpPr>
            <a:spLocks noGrp="1"/>
          </p:cNvSpPr>
          <p:nvPr>
            <p:ph idx="1"/>
          </p:nvPr>
        </p:nvSpPr>
        <p:spPr/>
        <p:txBody>
          <a:bodyPr>
            <a:normAutofit lnSpcReduction="10000"/>
          </a:bodyPr>
          <a:lstStyle/>
          <a:p>
            <a:r>
              <a:rPr lang="en-US" dirty="0" smtClean="0"/>
              <a:t>In 2008, </a:t>
            </a:r>
            <a:r>
              <a:rPr lang="en-US" b="1" dirty="0" smtClean="0">
                <a:solidFill>
                  <a:srgbClr val="FFFF00"/>
                </a:solidFill>
              </a:rPr>
              <a:t>90%</a:t>
            </a:r>
            <a:r>
              <a:rPr lang="en-US" dirty="0" smtClean="0"/>
              <a:t> of the supporters and donors to the Nature Conservancy were white and over 50.  The Sierra Club and The Wilderness Society are criticized for similar statistics.</a:t>
            </a:r>
          </a:p>
          <a:p>
            <a:r>
              <a:rPr lang="en-US" dirty="0" smtClean="0"/>
              <a:t>By 2050, less than </a:t>
            </a:r>
            <a:r>
              <a:rPr lang="en-US" b="1" dirty="0" smtClean="0">
                <a:solidFill>
                  <a:srgbClr val="FFFF00"/>
                </a:solidFill>
              </a:rPr>
              <a:t>50%</a:t>
            </a:r>
            <a:r>
              <a:rPr lang="en-US" dirty="0" smtClean="0"/>
              <a:t> of the US population will be non-Hispanic whites.</a:t>
            </a:r>
          </a:p>
          <a:p>
            <a:endParaRPr lang="en-US" dirty="0" smtClean="0"/>
          </a:p>
          <a:p>
            <a:r>
              <a:rPr lang="en-US" dirty="0" smtClean="0"/>
              <a:t>Minorities outnumber non-Hispanic whites in over </a:t>
            </a:r>
            <a:r>
              <a:rPr lang="en-US" b="1" dirty="0" smtClean="0">
                <a:solidFill>
                  <a:srgbClr val="FFFF00"/>
                </a:solidFill>
              </a:rPr>
              <a:t>25%</a:t>
            </a:r>
            <a:r>
              <a:rPr lang="en-US" dirty="0" smtClean="0"/>
              <a:t> of American cities.</a:t>
            </a:r>
          </a:p>
          <a:p>
            <a:r>
              <a:rPr lang="en-US" dirty="0" smtClean="0"/>
              <a:t>By 2030, </a:t>
            </a:r>
            <a:r>
              <a:rPr lang="en-US" b="1" dirty="0" smtClean="0">
                <a:solidFill>
                  <a:srgbClr val="FFFF00"/>
                </a:solidFill>
              </a:rPr>
              <a:t>25%</a:t>
            </a:r>
            <a:r>
              <a:rPr lang="en-US" dirty="0" smtClean="0"/>
              <a:t> of the world’s protected natural areas will be within 9 miles of a city.</a:t>
            </a:r>
          </a:p>
          <a:p>
            <a:endParaRPr lang="en-US" dirty="0"/>
          </a:p>
          <a:p>
            <a:r>
              <a:rPr lang="en-US" b="1" dirty="0" smtClean="0">
                <a:solidFill>
                  <a:srgbClr val="FFFF00"/>
                </a:solidFill>
              </a:rPr>
              <a:t>So what?</a:t>
            </a:r>
            <a:endParaRPr lang="en-US" b="1" dirty="0">
              <a:solidFill>
                <a:srgbClr val="FFFF00"/>
              </a:solidFill>
            </a:endParaRPr>
          </a:p>
        </p:txBody>
      </p:sp>
    </p:spTree>
    <p:extLst>
      <p:ext uri="{BB962C8B-B14F-4D97-AF65-F5344CB8AC3E}">
        <p14:creationId xmlns:p14="http://schemas.microsoft.com/office/powerpoint/2010/main" val="35330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Recreation Trends</a:t>
            </a:r>
          </a:p>
          <a:p>
            <a:r>
              <a:rPr lang="en-US"/>
              <a:t>The Importance of Relevance</a:t>
            </a:r>
          </a:p>
          <a:p>
            <a:r>
              <a:rPr lang="en-US" smtClean="0"/>
              <a:t>The </a:t>
            </a:r>
            <a:r>
              <a:rPr lang="en-US" dirty="0" smtClean="0"/>
              <a:t>Original Wilderness Thinkers: Leopold, MacKaye, and Marshall</a:t>
            </a:r>
          </a:p>
          <a:p>
            <a:r>
              <a:rPr lang="en-US" dirty="0" smtClean="0"/>
              <a:t>The Wilderness Movement in the 21</a:t>
            </a:r>
            <a:r>
              <a:rPr lang="en-US" baseline="30000" dirty="0" smtClean="0"/>
              <a:t>st</a:t>
            </a:r>
            <a:r>
              <a:rPr lang="en-US" dirty="0" smtClean="0"/>
              <a:t> Century</a:t>
            </a:r>
            <a:endParaRPr lang="en-US" dirty="0"/>
          </a:p>
        </p:txBody>
      </p:sp>
    </p:spTree>
    <p:extLst>
      <p:ext uri="{BB962C8B-B14F-4D97-AF65-F5344CB8AC3E}">
        <p14:creationId xmlns:p14="http://schemas.microsoft.com/office/powerpoint/2010/main" val="41301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 Trends</a:t>
            </a:r>
            <a:endParaRPr lang="en-US" dirty="0"/>
          </a:p>
        </p:txBody>
      </p:sp>
      <p:sp>
        <p:nvSpPr>
          <p:cNvPr id="3" name="Content Placeholder 2"/>
          <p:cNvSpPr>
            <a:spLocks noGrp="1"/>
          </p:cNvSpPr>
          <p:nvPr>
            <p:ph idx="1"/>
          </p:nvPr>
        </p:nvSpPr>
        <p:spPr/>
        <p:txBody>
          <a:bodyPr/>
          <a:lstStyle/>
          <a:p>
            <a:r>
              <a:rPr lang="en-US" dirty="0" smtClean="0"/>
              <a:t>National Park Service (2011)</a:t>
            </a:r>
          </a:p>
          <a:p>
            <a:pPr lvl="1"/>
            <a:r>
              <a:rPr lang="en-US" b="1" dirty="0" smtClean="0">
                <a:solidFill>
                  <a:srgbClr val="FFFF00"/>
                </a:solidFill>
              </a:rPr>
              <a:t>28%</a:t>
            </a:r>
            <a:r>
              <a:rPr lang="en-US" dirty="0" smtClean="0"/>
              <a:t> of African Americans surveyed could name an NPS unit they had visited in the prior two years</a:t>
            </a:r>
          </a:p>
          <a:p>
            <a:pPr lvl="1"/>
            <a:r>
              <a:rPr lang="en-US" dirty="0" smtClean="0"/>
              <a:t>Of all confirmed park visitors, African Americans made up only </a:t>
            </a:r>
            <a:r>
              <a:rPr lang="en-US" b="1" dirty="0" smtClean="0">
                <a:solidFill>
                  <a:srgbClr val="FFFF00"/>
                </a:solidFill>
              </a:rPr>
              <a:t>12%</a:t>
            </a:r>
            <a:r>
              <a:rPr lang="en-US" b="1" dirty="0" smtClean="0"/>
              <a:t>.</a:t>
            </a:r>
            <a:endParaRPr lang="en-US" dirty="0" smtClean="0"/>
          </a:p>
          <a:p>
            <a:r>
              <a:rPr lang="en-US" dirty="0" smtClean="0"/>
              <a:t>Why?</a:t>
            </a:r>
          </a:p>
          <a:p>
            <a:pPr lvl="1"/>
            <a:r>
              <a:rPr lang="en-US" dirty="0" smtClean="0"/>
              <a:t>Too busy</a:t>
            </a:r>
          </a:p>
          <a:p>
            <a:pPr lvl="1"/>
            <a:r>
              <a:rPr lang="en-US" dirty="0" smtClean="0"/>
              <a:t>Parks too far away</a:t>
            </a:r>
          </a:p>
          <a:p>
            <a:pPr lvl="1"/>
            <a:r>
              <a:rPr lang="en-US" dirty="0" smtClean="0"/>
              <a:t>Lack of knowledge</a:t>
            </a:r>
            <a:endParaRPr lang="en-US" dirty="0"/>
          </a:p>
        </p:txBody>
      </p:sp>
    </p:spTree>
    <p:extLst>
      <p:ext uri="{BB962C8B-B14F-4D97-AF65-F5344CB8AC3E}">
        <p14:creationId xmlns:p14="http://schemas.microsoft.com/office/powerpoint/2010/main" val="37872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Constraints on Wildland Use</a:t>
            </a:r>
            <a:endParaRPr lang="en-US" dirty="0"/>
          </a:p>
        </p:txBody>
      </p:sp>
      <p:sp>
        <p:nvSpPr>
          <p:cNvPr id="3" name="Content Placeholder 2"/>
          <p:cNvSpPr>
            <a:spLocks noGrp="1"/>
          </p:cNvSpPr>
          <p:nvPr>
            <p:ph idx="1"/>
          </p:nvPr>
        </p:nvSpPr>
        <p:spPr/>
        <p:txBody>
          <a:bodyPr/>
          <a:lstStyle/>
          <a:p>
            <a:r>
              <a:rPr lang="en-US" dirty="0" smtClean="0"/>
              <a:t>Skill, Interest, and Knowledge</a:t>
            </a:r>
          </a:p>
          <a:p>
            <a:r>
              <a:rPr lang="en-US" dirty="0" smtClean="0"/>
              <a:t>Proximity</a:t>
            </a:r>
          </a:p>
          <a:p>
            <a:r>
              <a:rPr lang="en-US" dirty="0" smtClean="0"/>
              <a:t>Time</a:t>
            </a:r>
            <a:endParaRPr lang="en-US" dirty="0"/>
          </a:p>
        </p:txBody>
      </p:sp>
    </p:spTree>
    <p:extLst>
      <p:ext uri="{BB962C8B-B14F-4D97-AF65-F5344CB8AC3E}">
        <p14:creationId xmlns:p14="http://schemas.microsoft.com/office/powerpoint/2010/main" val="23342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relevance matter?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“On the one hand, one of my own most important environmental ethics is that </a:t>
            </a:r>
            <a:r>
              <a:rPr lang="en-US" b="1" i="1" dirty="0" smtClean="0">
                <a:solidFill>
                  <a:srgbClr val="FFFF00"/>
                </a:solidFill>
              </a:rPr>
              <a:t>people should always be conscious that they are part of the natural world</a:t>
            </a:r>
            <a:r>
              <a:rPr lang="en-US" i="1" dirty="0" smtClean="0"/>
              <a:t>, inextricably tied to the ecological systems that sustain their lives….On the other hand, I also think it is no less crucial for us to </a:t>
            </a:r>
            <a:r>
              <a:rPr lang="en-US" b="1" i="1" dirty="0" smtClean="0">
                <a:solidFill>
                  <a:srgbClr val="FFFF00"/>
                </a:solidFill>
              </a:rPr>
              <a:t>recognize and honor nonhuman nature as a world we did not create</a:t>
            </a:r>
            <a:r>
              <a:rPr lang="en-US" i="1" dirty="0" smtClean="0"/>
              <a:t>, a world with its own independent, nonhuman reasons for being as it is.”</a:t>
            </a:r>
          </a:p>
          <a:p>
            <a:pPr marL="0" indent="0" algn="r">
              <a:buNone/>
            </a:pPr>
            <a:r>
              <a:rPr lang="en-US" dirty="0" smtClean="0"/>
              <a:t>-William </a:t>
            </a:r>
            <a:r>
              <a:rPr lang="en-US" dirty="0" err="1" smtClean="0"/>
              <a:t>Cronon</a:t>
            </a:r>
            <a:endParaRPr lang="en-US" dirty="0" smtClean="0"/>
          </a:p>
          <a:p>
            <a:pPr marL="0" indent="0">
              <a:buNone/>
            </a:pPr>
            <a:endParaRPr lang="en-US" dirty="0"/>
          </a:p>
          <a:p>
            <a:pPr marL="0" indent="0">
              <a:buNone/>
            </a:pPr>
            <a:r>
              <a:rPr lang="en-US" i="1" dirty="0" smtClean="0"/>
              <a:t>“The wildland meaning variable substantially reduced the direct effect of race on visitation.  This finding implies that differences in wildland visitation correspond, in part, to differences in </a:t>
            </a:r>
            <a:r>
              <a:rPr lang="en-US" b="1" i="1" dirty="0" smtClean="0">
                <a:solidFill>
                  <a:srgbClr val="FFFF00"/>
                </a:solidFill>
              </a:rPr>
              <a:t>how respondents perceived wild areas</a:t>
            </a:r>
            <a:r>
              <a:rPr lang="en-US" i="1" dirty="0" smtClean="0"/>
              <a:t>.”</a:t>
            </a:r>
          </a:p>
          <a:p>
            <a:pPr marL="0" indent="0" algn="r">
              <a:buNone/>
            </a:pPr>
            <a:r>
              <a:rPr lang="en-US" i="1" dirty="0" smtClean="0"/>
              <a:t>-Johnson et al. (1997)</a:t>
            </a:r>
          </a:p>
        </p:txBody>
      </p:sp>
    </p:spTree>
    <p:extLst>
      <p:ext uri="{BB962C8B-B14F-4D97-AF65-F5344CB8AC3E}">
        <p14:creationId xmlns:p14="http://schemas.microsoft.com/office/powerpoint/2010/main" val="263659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the-back-40.com/wp-content/uploads/2012/09/leopold.jpg"/>
          <p:cNvPicPr>
            <a:picLocks noChangeAspect="1" noChangeArrowheads="1"/>
          </p:cNvPicPr>
          <p:nvPr/>
        </p:nvPicPr>
        <p:blipFill rotWithShape="1">
          <a:blip r:embed="rId2">
            <a:extLst>
              <a:ext uri="{28A0092B-C50C-407E-A947-70E740481C1C}">
                <a14:useLocalDpi xmlns:a14="http://schemas.microsoft.com/office/drawing/2010/main" val="0"/>
              </a:ext>
            </a:extLst>
          </a:blip>
          <a:srcRect b="21395"/>
          <a:stretch/>
        </p:blipFill>
        <p:spPr bwMode="auto">
          <a:xfrm>
            <a:off x="646111" y="5511"/>
            <a:ext cx="10823944" cy="68524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322118"/>
            <a:ext cx="10079182" cy="1477328"/>
          </a:xfrm>
          <a:prstGeom prst="rect">
            <a:avLst/>
          </a:prstGeom>
          <a:noFill/>
        </p:spPr>
        <p:txBody>
          <a:bodyPr wrap="square" rtlCol="0">
            <a:spAutoFit/>
          </a:bodyPr>
          <a:lstStyle/>
          <a:p>
            <a:r>
              <a:rPr lang="en-US" i="1" dirty="0" smtClean="0">
                <a:solidFill>
                  <a:schemeClr val="tx2">
                    <a:lumMod val="25000"/>
                  </a:schemeClr>
                </a:solidFill>
              </a:rPr>
              <a:t>“In short, a land ethic changes the role of </a:t>
            </a:r>
            <a:r>
              <a:rPr lang="en-US" i="1" u="sng" dirty="0" smtClean="0">
                <a:solidFill>
                  <a:schemeClr val="tx2">
                    <a:lumMod val="25000"/>
                  </a:schemeClr>
                </a:solidFill>
              </a:rPr>
              <a:t>Homo</a:t>
            </a:r>
            <a:r>
              <a:rPr lang="en-US" i="1" dirty="0" smtClean="0">
                <a:solidFill>
                  <a:schemeClr val="tx2">
                    <a:lumMod val="25000"/>
                  </a:schemeClr>
                </a:solidFill>
              </a:rPr>
              <a:t> </a:t>
            </a:r>
            <a:r>
              <a:rPr lang="en-US" i="1" u="sng" dirty="0" smtClean="0">
                <a:solidFill>
                  <a:schemeClr val="tx2">
                    <a:lumMod val="25000"/>
                  </a:schemeClr>
                </a:solidFill>
              </a:rPr>
              <a:t>sapiens </a:t>
            </a:r>
            <a:r>
              <a:rPr lang="en-US" i="1" dirty="0" smtClean="0">
                <a:solidFill>
                  <a:schemeClr val="tx2">
                    <a:lumMod val="25000"/>
                  </a:schemeClr>
                </a:solidFill>
              </a:rPr>
              <a:t>from conqueror of the land-community to plain member and citizen of it.  It implies respect for his fellow-members, and also respect for the community as such.”</a:t>
            </a:r>
          </a:p>
          <a:p>
            <a:pPr algn="r"/>
            <a:endParaRPr lang="en-US" dirty="0" smtClean="0">
              <a:solidFill>
                <a:schemeClr val="tx2">
                  <a:lumMod val="25000"/>
                </a:schemeClr>
              </a:solidFill>
            </a:endParaRPr>
          </a:p>
          <a:p>
            <a:pPr algn="r"/>
            <a:r>
              <a:rPr lang="en-US" dirty="0" smtClean="0">
                <a:solidFill>
                  <a:schemeClr val="tx2">
                    <a:lumMod val="25000"/>
                  </a:schemeClr>
                </a:solidFill>
              </a:rPr>
              <a:t>-Aldo Leopold</a:t>
            </a:r>
            <a:endParaRPr lang="en-US" dirty="0">
              <a:solidFill>
                <a:schemeClr val="tx2">
                  <a:lumMod val="25000"/>
                </a:schemeClr>
              </a:solidFill>
            </a:endParaRPr>
          </a:p>
        </p:txBody>
      </p:sp>
    </p:spTree>
    <p:extLst>
      <p:ext uri="{BB962C8B-B14F-4D97-AF65-F5344CB8AC3E}">
        <p14:creationId xmlns:p14="http://schemas.microsoft.com/office/powerpoint/2010/main" val="779132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853</TotalTime>
  <Words>728</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Wilderness as a Social Movement: Expanding Cultural Relevance in the 21st Century</vt:lpstr>
      <vt:lpstr>Background</vt:lpstr>
      <vt:lpstr>Background</vt:lpstr>
      <vt:lpstr>Some Facts</vt:lpstr>
      <vt:lpstr>Overview</vt:lpstr>
      <vt:lpstr>Recreation Trends</vt:lpstr>
      <vt:lpstr>3 Constraints on Wildland Use</vt:lpstr>
      <vt:lpstr>Why does relevance matter?</vt:lpstr>
      <vt:lpstr>PowerPoint Presentation</vt:lpstr>
      <vt:lpstr>PowerPoint Presentation</vt:lpstr>
      <vt:lpstr>PowerPoint Presentation</vt:lpstr>
      <vt:lpstr>The Future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Wilderness as a Social Movement: Expanding Cultural Relevance in the 21st Century</dc:title>
  <dc:creator>Dylan Lang</dc:creator>
  <cp:lastModifiedBy>Dylan Lang</cp:lastModifiedBy>
  <cp:revision>22</cp:revision>
  <dcterms:created xsi:type="dcterms:W3CDTF">2014-04-07T22:25:50Z</dcterms:created>
  <dcterms:modified xsi:type="dcterms:W3CDTF">2014-04-11T18:07:45Z</dcterms:modified>
</cp:coreProperties>
</file>