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8" r:id="rId7"/>
    <p:sldId id="262" r:id="rId8"/>
    <p:sldId id="260" r:id="rId9"/>
    <p:sldId id="266" r:id="rId10"/>
    <p:sldId id="267" r:id="rId11"/>
    <p:sldId id="263" r:id="rId12"/>
    <p:sldId id="269" r:id="rId13"/>
    <p:sldId id="264" r:id="rId14"/>
    <p:sldId id="265" r:id="rId15"/>
    <p:sldId id="271" r:id="rId16"/>
    <p:sldId id="273" r:id="rId17"/>
    <p:sldId id="274"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p:scale>
          <a:sx n="80" d="100"/>
          <a:sy n="80" d="100"/>
        </p:scale>
        <p:origin x="25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4/6/2014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4/6/2014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4/6/2014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4/6/2014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4/6/2014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Arctic Climate Change</a:t>
            </a:r>
            <a:endParaRPr lang="en-US" dirty="0"/>
          </a:p>
        </p:txBody>
      </p:sp>
      <p:sp>
        <p:nvSpPr>
          <p:cNvPr id="3" name="Subtitle 2"/>
          <p:cNvSpPr>
            <a:spLocks noGrp="1"/>
          </p:cNvSpPr>
          <p:nvPr>
            <p:ph type="subTitle" idx="1"/>
          </p:nvPr>
        </p:nvSpPr>
        <p:spPr/>
        <p:txBody>
          <a:bodyPr/>
          <a:lstStyle/>
          <a:p>
            <a:r>
              <a:rPr lang="en-US" dirty="0" smtClean="0"/>
              <a:t>And the effects on bowhead whales and their environment </a:t>
            </a:r>
            <a:endParaRPr lang="en-US" dirty="0"/>
          </a:p>
        </p:txBody>
      </p:sp>
    </p:spTree>
    <p:extLst>
      <p:ext uri="{BB962C8B-B14F-4D97-AF65-F5344CB8AC3E}">
        <p14:creationId xmlns:p14="http://schemas.microsoft.com/office/powerpoint/2010/main" val="1843876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Impacts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8101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Impacts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Marine mammals are known to be very sensitive to sound using it for almost all important aspects of their life, including feeding, reproduction, and navigation.</a:t>
            </a:r>
          </a:p>
          <a:p>
            <a:pPr>
              <a:buFont typeface="Arial" panose="020B0604020202020204" pitchFamily="34" charset="0"/>
              <a:buChar char="•"/>
            </a:pPr>
            <a:r>
              <a:rPr lang="en-US" dirty="0" smtClean="0"/>
              <a:t>With melting sea ice, transportation will increase with routes becoming accessible.</a:t>
            </a:r>
          </a:p>
          <a:p>
            <a:pPr>
              <a:buFont typeface="Arial" panose="020B0604020202020204" pitchFamily="34" charset="0"/>
              <a:buChar char="•"/>
            </a:pPr>
            <a:r>
              <a:rPr lang="en-US" dirty="0" smtClean="0"/>
              <a:t>Increasing CO2 has lead to the belief that the seawater is becoming more acidic harming small vulnerable organisms. </a:t>
            </a:r>
          </a:p>
          <a:p>
            <a:pPr>
              <a:buFont typeface="Arial" panose="020B0604020202020204" pitchFamily="34" charset="0"/>
              <a:buChar char="•"/>
            </a:pPr>
            <a:r>
              <a:rPr lang="en-US" dirty="0" smtClean="0"/>
              <a:t>Open ocean brings out more fishermen bringing in more bycatch.</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694660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Impacts</a:t>
            </a:r>
            <a:endParaRPr lang="en-US" dirty="0"/>
          </a:p>
        </p:txBody>
      </p:sp>
      <p:sp>
        <p:nvSpPr>
          <p:cNvPr id="3" name="Text Placeholder 2"/>
          <p:cNvSpPr>
            <a:spLocks noGrp="1"/>
          </p:cNvSpPr>
          <p:nvPr>
            <p:ph type="body" idx="1"/>
          </p:nvPr>
        </p:nvSpPr>
        <p:spPr/>
        <p:txBody>
          <a:bodyPr/>
          <a:lstStyle/>
          <a:p>
            <a:r>
              <a:rPr lang="en-US" dirty="0" smtClean="0"/>
              <a:t>Pre-1900</a:t>
            </a:r>
            <a:endParaRPr lang="en-US" dirty="0"/>
          </a:p>
        </p:txBody>
      </p:sp>
      <p:sp>
        <p:nvSpPr>
          <p:cNvPr id="4" name="Content Placeholder 3"/>
          <p:cNvSpPr>
            <a:spLocks noGrp="1"/>
          </p:cNvSpPr>
          <p:nvPr>
            <p:ph sz="half" idx="2"/>
          </p:nvPr>
        </p:nvSpPr>
        <p:spPr/>
        <p:txBody>
          <a:bodyPr/>
          <a:lstStyle/>
          <a:p>
            <a:r>
              <a:rPr lang="en-US" dirty="0" smtClean="0"/>
              <a:t>Whaling</a:t>
            </a:r>
          </a:p>
          <a:p>
            <a:r>
              <a:rPr lang="en-US" dirty="0" smtClean="0"/>
              <a:t>Transportation</a:t>
            </a:r>
          </a:p>
          <a:p>
            <a:endParaRPr lang="en-US" dirty="0"/>
          </a:p>
        </p:txBody>
      </p:sp>
      <p:sp>
        <p:nvSpPr>
          <p:cNvPr id="5" name="Text Placeholder 4"/>
          <p:cNvSpPr>
            <a:spLocks noGrp="1"/>
          </p:cNvSpPr>
          <p:nvPr>
            <p:ph type="body" sz="quarter" idx="3"/>
          </p:nvPr>
        </p:nvSpPr>
        <p:spPr/>
        <p:txBody>
          <a:bodyPr/>
          <a:lstStyle/>
          <a:p>
            <a:r>
              <a:rPr lang="en-US" dirty="0" smtClean="0"/>
              <a:t>Post-1900</a:t>
            </a:r>
            <a:endParaRPr lang="en-US" dirty="0"/>
          </a:p>
        </p:txBody>
      </p:sp>
      <p:sp>
        <p:nvSpPr>
          <p:cNvPr id="6" name="Content Placeholder 5"/>
          <p:cNvSpPr>
            <a:spLocks noGrp="1"/>
          </p:cNvSpPr>
          <p:nvPr>
            <p:ph sz="quarter" idx="4"/>
          </p:nvPr>
        </p:nvSpPr>
        <p:spPr/>
        <p:txBody>
          <a:bodyPr/>
          <a:lstStyle/>
          <a:p>
            <a:r>
              <a:rPr lang="en-US" dirty="0" smtClean="0"/>
              <a:t>Oil and Gas Drilling</a:t>
            </a:r>
          </a:p>
          <a:p>
            <a:r>
              <a:rPr lang="en-US" dirty="0" smtClean="0"/>
              <a:t>Transportation</a:t>
            </a:r>
          </a:p>
          <a:p>
            <a:r>
              <a:rPr lang="en-US" dirty="0" smtClean="0"/>
              <a:t>Whaling</a:t>
            </a:r>
          </a:p>
          <a:p>
            <a:r>
              <a:rPr lang="en-US" dirty="0" smtClean="0"/>
              <a:t>Contaminants </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3474429"/>
            <a:ext cx="3744077" cy="2806053"/>
          </a:xfrm>
          <a:prstGeom prst="rect">
            <a:avLst/>
          </a:prstGeom>
        </p:spPr>
      </p:pic>
    </p:spTree>
    <p:extLst>
      <p:ext uri="{BB962C8B-B14F-4D97-AF65-F5344CB8AC3E}">
        <p14:creationId xmlns:p14="http://schemas.microsoft.com/office/powerpoint/2010/main" val="1720482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Oil drilling and Transportation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1206895"/>
            <a:ext cx="6492875" cy="4307686"/>
          </a:xfrm>
        </p:spPr>
      </p:pic>
      <p:sp>
        <p:nvSpPr>
          <p:cNvPr id="4" name="Text Placeholder 3"/>
          <p:cNvSpPr>
            <a:spLocks noGrp="1"/>
          </p:cNvSpPr>
          <p:nvPr>
            <p:ph type="body" sz="half" idx="2"/>
          </p:nvPr>
        </p:nvSpPr>
        <p:spPr/>
        <p:txBody>
          <a:bodyPr/>
          <a:lstStyle/>
          <a:p>
            <a:r>
              <a:rPr lang="en-US" dirty="0" smtClean="0"/>
              <a:t>Whales are sensitive to sounds, they use sounds for all aspects of their life.  This includes feeding, reproducing, navigation, and communication.</a:t>
            </a:r>
          </a:p>
        </p:txBody>
      </p:sp>
    </p:spTree>
    <p:extLst>
      <p:ext uri="{BB962C8B-B14F-4D97-AF65-F5344CB8AC3E}">
        <p14:creationId xmlns:p14="http://schemas.microsoft.com/office/powerpoint/2010/main" val="1429409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Conservation Efforts of Past, Present, and Future</a:t>
            </a:r>
            <a:endParaRPr lang="en-US" dirty="0"/>
          </a:p>
        </p:txBody>
      </p:sp>
      <p:sp>
        <p:nvSpPr>
          <p:cNvPr id="6" name="Text Placeholder 5"/>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92076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Conservation</a:t>
            </a:r>
            <a:endParaRPr lang="en-US" dirty="0"/>
          </a:p>
        </p:txBody>
      </p:sp>
      <p:sp>
        <p:nvSpPr>
          <p:cNvPr id="3" name="Content Placeholder 2"/>
          <p:cNvSpPr>
            <a:spLocks noGrp="1"/>
          </p:cNvSpPr>
          <p:nvPr>
            <p:ph idx="1"/>
          </p:nvPr>
        </p:nvSpPr>
        <p:spPr/>
        <p:txBody>
          <a:bodyPr/>
          <a:lstStyle/>
          <a:p>
            <a:r>
              <a:rPr lang="en-US" dirty="0" smtClean="0"/>
              <a:t>Before the twentieth century many whales were hunted to the brink of extinction</a:t>
            </a:r>
          </a:p>
          <a:p>
            <a:r>
              <a:rPr lang="en-US" dirty="0" smtClean="0"/>
              <a:t>By the early twentieth century concern over the severe depletion of whale stocks led conservationists and whalers to advocate some form of international regulation</a:t>
            </a:r>
          </a:p>
          <a:p>
            <a:r>
              <a:rPr lang="en-US" dirty="0" smtClean="0"/>
              <a:t>The first attempted took place in 1931- this gave birth to the International Whale Commission (IWC)</a:t>
            </a:r>
          </a:p>
          <a:p>
            <a:r>
              <a:rPr lang="en-US" dirty="0" smtClean="0"/>
              <a:t>Since the 1930’s whale conservation has had a checkered past</a:t>
            </a:r>
            <a:endParaRPr lang="en-US" dirty="0"/>
          </a:p>
        </p:txBody>
      </p:sp>
    </p:spTree>
    <p:extLst>
      <p:ext uri="{BB962C8B-B14F-4D97-AF65-F5344CB8AC3E}">
        <p14:creationId xmlns:p14="http://schemas.microsoft.com/office/powerpoint/2010/main" val="63315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Conservation</a:t>
            </a:r>
            <a:endParaRPr lang="en-US" dirty="0"/>
          </a:p>
        </p:txBody>
      </p:sp>
      <p:sp>
        <p:nvSpPr>
          <p:cNvPr id="3" name="Content Placeholder 2"/>
          <p:cNvSpPr>
            <a:spLocks noGrp="1"/>
          </p:cNvSpPr>
          <p:nvPr>
            <p:ph idx="1"/>
          </p:nvPr>
        </p:nvSpPr>
        <p:spPr/>
        <p:txBody>
          <a:bodyPr/>
          <a:lstStyle/>
          <a:p>
            <a:r>
              <a:rPr lang="en-US" dirty="0" smtClean="0"/>
              <a:t>For future conservation these problems need to be looked at:</a:t>
            </a:r>
          </a:p>
          <a:p>
            <a:pPr marL="457200" indent="-457200">
              <a:buFont typeface="+mj-lt"/>
              <a:buAutoNum type="arabicPeriod"/>
            </a:pPr>
            <a:r>
              <a:rPr lang="en-US" dirty="0" smtClean="0"/>
              <a:t>Whaling</a:t>
            </a:r>
          </a:p>
          <a:p>
            <a:pPr marL="457200" indent="-457200">
              <a:buFont typeface="+mj-lt"/>
              <a:buAutoNum type="arabicPeriod"/>
            </a:pPr>
            <a:r>
              <a:rPr lang="en-US" dirty="0" smtClean="0"/>
              <a:t>Trash</a:t>
            </a:r>
          </a:p>
          <a:p>
            <a:pPr marL="457200" indent="-457200">
              <a:buFont typeface="+mj-lt"/>
              <a:buAutoNum type="arabicPeriod"/>
            </a:pPr>
            <a:r>
              <a:rPr lang="en-US" dirty="0" smtClean="0"/>
              <a:t>Noise and chemical pollution</a:t>
            </a:r>
          </a:p>
          <a:p>
            <a:pPr marL="457200" indent="-457200">
              <a:buFont typeface="+mj-lt"/>
              <a:buAutoNum type="arabicPeriod"/>
            </a:pPr>
            <a:r>
              <a:rPr lang="en-US" dirty="0" smtClean="0"/>
              <a:t>Transportation routes</a:t>
            </a:r>
          </a:p>
          <a:p>
            <a:pPr marL="457200" indent="-457200">
              <a:buFont typeface="+mj-lt"/>
              <a:buAutoNum type="arabicPeriod"/>
            </a:pPr>
            <a:endParaRPr lang="en-US" dirty="0" smtClean="0"/>
          </a:p>
        </p:txBody>
      </p:sp>
    </p:spTree>
    <p:extLst>
      <p:ext uri="{BB962C8B-B14F-4D97-AF65-F5344CB8AC3E}">
        <p14:creationId xmlns:p14="http://schemas.microsoft.com/office/powerpoint/2010/main" val="31150629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411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Comments, Concerns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Sir Peter Scott famously said ‘If we can’t save the whales…we have little chance of saving anything else.”</a:t>
            </a:r>
          </a:p>
          <a:p>
            <a:pPr marL="0" indent="0">
              <a:buNone/>
            </a:pPr>
            <a:r>
              <a:rPr lang="en-US" dirty="0" smtClean="0"/>
              <a:t>Simmonds and Hutchinson added ‘and to save the whales you need to save the seas’.</a:t>
            </a:r>
            <a:endParaRPr lang="en-US" dirty="0"/>
          </a:p>
        </p:txBody>
      </p:sp>
    </p:spTree>
    <p:extLst>
      <p:ext uri="{BB962C8B-B14F-4D97-AF65-F5344CB8AC3E}">
        <p14:creationId xmlns:p14="http://schemas.microsoft.com/office/powerpoint/2010/main" val="325692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a:bodyPr>
          <a:lstStyle/>
          <a:p>
            <a:r>
              <a:rPr lang="en-US" sz="1300" dirty="0"/>
              <a:t>Allen, Robert C, Ian Keay, and I A N Keay. “Saving the Whales : Lessons from the Extinction of the Eastern Arctic Bowhead.” 64.2 (2014): 400–432. Print.</a:t>
            </a:r>
          </a:p>
          <a:p>
            <a:r>
              <a:rPr lang="en-US" sz="1300" dirty="0"/>
              <a:t>Barrow, Whaling et al. “Climate Variability , Oceanography , Bowhead Whale Distribution , and Iñupiat Subsistence Climate Variability , Oceanography , Bowhead Whale Distribution , and Inupiat Subsistence Whaling near Barrow , Alaska.” (2014): n. pag. Print.</a:t>
            </a:r>
          </a:p>
          <a:p>
            <a:r>
              <a:rPr lang="en-US" sz="1300" dirty="0"/>
              <a:t>Bluhm, Bodil A et al. “Regional Variability in Food Availability for Arctic Marine Mammals REGIONAL VARIABILITY IN FOOD AVAILABILITY.” 18.2 (2014): n. pag. Print.</a:t>
            </a:r>
          </a:p>
          <a:p>
            <a:r>
              <a:rPr lang="en-US" sz="1300" dirty="0"/>
              <a:t>Brakes, Philippa and Mark Simmonds. </a:t>
            </a:r>
            <a:r>
              <a:rPr lang="en-US" sz="1300" i="1" dirty="0"/>
              <a:t>Whales and </a:t>
            </a:r>
            <a:r>
              <a:rPr lang="en-US" sz="1300" i="1" dirty="0" smtClean="0"/>
              <a:t>Dolphins</a:t>
            </a:r>
            <a:r>
              <a:rPr lang="en-US" sz="1300" i="1" dirty="0"/>
              <a:t>; Cognition, Culture, Conservation, and Human Perceptions</a:t>
            </a:r>
            <a:r>
              <a:rPr lang="en-US" sz="1300" dirty="0"/>
              <a:t>. London: EarthScan, 2011. Print.</a:t>
            </a:r>
          </a:p>
          <a:p>
            <a:r>
              <a:rPr lang="en-US" sz="1300" dirty="0"/>
              <a:t>Carolyn Symon, Lelani Arris, and Bill Heal, ed. </a:t>
            </a:r>
            <a:r>
              <a:rPr lang="en-US" sz="1300" i="1" dirty="0"/>
              <a:t>Arctic Climate Impact Assessment</a:t>
            </a:r>
            <a:r>
              <a:rPr lang="en-US" sz="1300" dirty="0"/>
              <a:t>. Cambridge: N. p., 2005. Print.</a:t>
            </a:r>
          </a:p>
          <a:p>
            <a:r>
              <a:rPr lang="en-US" sz="1300" dirty="0"/>
              <a:t>Kovacs, Kit M. et al. “Impacts of Changing Sea-Ice Conditions on Arctic Marine Mammals.” </a:t>
            </a:r>
            <a:r>
              <a:rPr lang="en-US" sz="1300" i="1" dirty="0"/>
              <a:t>Marine Biodiversity</a:t>
            </a:r>
            <a:r>
              <a:rPr lang="en-US" sz="1300" dirty="0"/>
              <a:t> 41.1 (2010): 181–194. Web. 22 Jan. 2014.</a:t>
            </a:r>
          </a:p>
          <a:p>
            <a:r>
              <a:rPr lang="en-US" sz="1500" dirty="0" smtClean="0"/>
              <a:t>Thank you to:</a:t>
            </a:r>
          </a:p>
          <a:p>
            <a:r>
              <a:rPr lang="en-US" sz="1500" dirty="0" smtClean="0"/>
              <a:t>Dr. Sarah Halvorson</a:t>
            </a:r>
          </a:p>
          <a:p>
            <a:r>
              <a:rPr lang="en-US" sz="1500" dirty="0" smtClean="0"/>
              <a:t>Sara Williams</a:t>
            </a:r>
          </a:p>
          <a:p>
            <a:r>
              <a:rPr lang="en-US" sz="1500" dirty="0" smtClean="0"/>
              <a:t>And The University of Montana</a:t>
            </a:r>
            <a:endParaRPr lang="en-US" sz="1500" dirty="0"/>
          </a:p>
          <a:p>
            <a:endParaRPr lang="en-US" dirty="0"/>
          </a:p>
        </p:txBody>
      </p:sp>
    </p:spTree>
    <p:extLst>
      <p:ext uri="{BB962C8B-B14F-4D97-AF65-F5344CB8AC3E}">
        <p14:creationId xmlns:p14="http://schemas.microsoft.com/office/powerpoint/2010/main" val="2814901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little about me</a:t>
            </a:r>
            <a:endParaRPr lang="en-US" dirty="0"/>
          </a:p>
        </p:txBody>
      </p:sp>
      <p:sp>
        <p:nvSpPr>
          <p:cNvPr id="5" name="Content Placeholder 4"/>
          <p:cNvSpPr>
            <a:spLocks noGrp="1"/>
          </p:cNvSpPr>
          <p:nvPr>
            <p:ph idx="1"/>
          </p:nvPr>
        </p:nvSpPr>
        <p:spPr/>
        <p:txBody>
          <a:bodyPr/>
          <a:lstStyle/>
          <a:p>
            <a:pPr>
              <a:buFont typeface="Arial" panose="020B0604020202020204" pitchFamily="34" charset="0"/>
              <a:buChar char="•"/>
            </a:pPr>
            <a:r>
              <a:rPr lang="en-US" dirty="0" smtClean="0"/>
              <a:t>Who am </a:t>
            </a:r>
            <a:r>
              <a:rPr lang="en-US" dirty="0"/>
              <a:t>I</a:t>
            </a:r>
            <a:r>
              <a:rPr lang="en-US" dirty="0" smtClean="0"/>
              <a:t>?</a:t>
            </a:r>
          </a:p>
          <a:p>
            <a:pPr>
              <a:buFont typeface="Arial" panose="020B0604020202020204" pitchFamily="34" charset="0"/>
              <a:buChar char="•"/>
            </a:pPr>
            <a:r>
              <a:rPr lang="en-US" dirty="0" smtClean="0"/>
              <a:t>How did I develop an interest in whales?</a:t>
            </a:r>
          </a:p>
          <a:p>
            <a:pPr>
              <a:buFont typeface="Arial" panose="020B0604020202020204" pitchFamily="34" charset="0"/>
              <a:buChar char="•"/>
            </a:pPr>
            <a:r>
              <a:rPr lang="en-US" dirty="0" smtClean="0"/>
              <a:t>Why is this important to me?</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1607" y="1845734"/>
            <a:ext cx="4954073" cy="3715555"/>
          </a:xfrm>
          <a:prstGeom prst="rect">
            <a:avLst/>
          </a:prstGeom>
        </p:spPr>
      </p:pic>
    </p:spTree>
    <p:extLst>
      <p:ext uri="{BB962C8B-B14F-4D97-AF65-F5344CB8AC3E}">
        <p14:creationId xmlns:p14="http://schemas.microsoft.com/office/powerpoint/2010/main" val="2568618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pictures off the bow of the boat</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9766" b="19766"/>
          <a:stretch>
            <a:fillRect/>
          </a:stretch>
        </p:blipFill>
        <p:spPr/>
      </p:pic>
      <p:sp>
        <p:nvSpPr>
          <p:cNvPr id="4" name="Text Placeholder 3"/>
          <p:cNvSpPr>
            <a:spLocks noGrp="1"/>
          </p:cNvSpPr>
          <p:nvPr>
            <p:ph type="body" sz="half" idx="2"/>
          </p:nvPr>
        </p:nvSpPr>
        <p:spPr/>
        <p:txBody>
          <a:bodyPr/>
          <a:lstStyle/>
          <a:p>
            <a:r>
              <a:rPr lang="en-US" dirty="0" smtClean="0"/>
              <a:t>Waiting for a humpback whale to surface</a:t>
            </a:r>
            <a:endParaRPr lang="en-US" dirty="0"/>
          </a:p>
        </p:txBody>
      </p:sp>
    </p:spTree>
    <p:extLst>
      <p:ext uri="{BB962C8B-B14F-4D97-AF65-F5344CB8AC3E}">
        <p14:creationId xmlns:p14="http://schemas.microsoft.com/office/powerpoint/2010/main" val="3211762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bowhead whales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1269" y="1559370"/>
            <a:ext cx="5431536" cy="3602736"/>
          </a:xfrm>
        </p:spPr>
      </p:pic>
      <p:sp>
        <p:nvSpPr>
          <p:cNvPr id="4" name="Text Placeholder 3"/>
          <p:cNvSpPr>
            <a:spLocks noGrp="1"/>
          </p:cNvSpPr>
          <p:nvPr>
            <p:ph type="body" sz="half" idx="2"/>
          </p:nvPr>
        </p:nvSpPr>
        <p:spPr/>
        <p:txBody>
          <a:bodyPr/>
          <a:lstStyle/>
          <a:p>
            <a:r>
              <a:rPr lang="en-US" dirty="0"/>
              <a:t>Bowhead are a large whale with a weight of between 75-100 tons and a length of roughly 35-40 ft. </a:t>
            </a:r>
          </a:p>
          <a:p>
            <a:r>
              <a:rPr lang="en-US" dirty="0"/>
              <a:t>Currently their lifespan is </a:t>
            </a:r>
            <a:r>
              <a:rPr lang="en-US" dirty="0" smtClean="0"/>
              <a:t>unknown</a:t>
            </a:r>
            <a:endParaRPr lang="en-US" dirty="0"/>
          </a:p>
          <a:p>
            <a:r>
              <a:rPr lang="en-US" dirty="0" smtClean="0"/>
              <a:t>They </a:t>
            </a:r>
            <a:r>
              <a:rPr lang="en-US" dirty="0"/>
              <a:t>tend to eat small organisms, </a:t>
            </a:r>
          </a:p>
          <a:p>
            <a:r>
              <a:rPr lang="en-US" dirty="0"/>
              <a:t>They are currently located in the waters adjacent to the arctic seas.</a:t>
            </a:r>
          </a:p>
          <a:p>
            <a:endParaRPr lang="en-US" dirty="0"/>
          </a:p>
        </p:txBody>
      </p:sp>
    </p:spTree>
    <p:extLst>
      <p:ext uri="{BB962C8B-B14F-4D97-AF65-F5344CB8AC3E}">
        <p14:creationId xmlns:p14="http://schemas.microsoft.com/office/powerpoint/2010/main" val="858702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Major Questions</a:t>
            </a:r>
            <a:endParaRPr lang="en-US" dirty="0"/>
          </a:p>
        </p:txBody>
      </p:sp>
      <p:sp>
        <p:nvSpPr>
          <p:cNvPr id="3" name="Content Placeholder 2"/>
          <p:cNvSpPr>
            <a:spLocks noGrp="1"/>
          </p:cNvSpPr>
          <p:nvPr>
            <p:ph idx="1"/>
          </p:nvPr>
        </p:nvSpPr>
        <p:spPr/>
        <p:txBody>
          <a:bodyPr/>
          <a:lstStyle/>
          <a:p>
            <a:r>
              <a:rPr lang="en-US" b="1" dirty="0"/>
              <a:t>Guiding Research Questions:</a:t>
            </a:r>
            <a:endParaRPr lang="en-US" dirty="0"/>
          </a:p>
          <a:p>
            <a:pPr lvl="0">
              <a:buFont typeface="Arial" panose="020B0604020202020204" pitchFamily="34" charset="0"/>
              <a:buChar char="•"/>
            </a:pPr>
            <a:r>
              <a:rPr lang="en-US" dirty="0"/>
              <a:t>What are the anticipated impacts of arctic climate change, including melting sea ice and warming </a:t>
            </a:r>
            <a:r>
              <a:rPr lang="en-US" dirty="0" smtClean="0"/>
              <a:t>temperatures </a:t>
            </a:r>
            <a:r>
              <a:rPr lang="en-US" dirty="0"/>
              <a:t>on bowhead whales and their environment?</a:t>
            </a:r>
          </a:p>
          <a:p>
            <a:pPr lvl="0">
              <a:buFont typeface="Arial" panose="020B0604020202020204" pitchFamily="34" charset="0"/>
              <a:buChar char="•"/>
            </a:pPr>
            <a:r>
              <a:rPr lang="en-US" dirty="0"/>
              <a:t>How are human activities currently impacting bowhead whales and what are the potential impacts of an expected expansion of those activities in the arctic?</a:t>
            </a:r>
          </a:p>
          <a:p>
            <a:pPr lvl="0">
              <a:buFont typeface="Arial" panose="020B0604020202020204" pitchFamily="34" charset="0"/>
              <a:buChar char="•"/>
            </a:pPr>
            <a:r>
              <a:rPr lang="en-US" dirty="0"/>
              <a:t>What are the models conservation science and action that are designed to ensure the health and survival of this unique species?</a:t>
            </a:r>
          </a:p>
          <a:p>
            <a:endParaRPr lang="en-US" dirty="0"/>
          </a:p>
        </p:txBody>
      </p:sp>
    </p:spTree>
    <p:extLst>
      <p:ext uri="{BB962C8B-B14F-4D97-AF65-F5344CB8AC3E}">
        <p14:creationId xmlns:p14="http://schemas.microsoft.com/office/powerpoint/2010/main" val="249229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Climate Change</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6780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Climate Change</a:t>
            </a:r>
            <a:endParaRPr lang="en-US" dirty="0"/>
          </a:p>
        </p:txBody>
      </p:sp>
      <p:sp>
        <p:nvSpPr>
          <p:cNvPr id="4" name="Content Placeholder 3"/>
          <p:cNvSpPr>
            <a:spLocks noGrp="1"/>
          </p:cNvSpPr>
          <p:nvPr>
            <p:ph sz="half" idx="1"/>
          </p:nvPr>
        </p:nvSpPr>
        <p:spPr/>
        <p:txBody>
          <a:bodyPr/>
          <a:lstStyle/>
          <a:p>
            <a:pPr>
              <a:buFont typeface="Arial" panose="020B0604020202020204" pitchFamily="34" charset="0"/>
              <a:buChar char="•"/>
            </a:pPr>
            <a:r>
              <a:rPr lang="en-US" dirty="0" smtClean="0"/>
              <a:t>Opens water ways for new predation will increase</a:t>
            </a:r>
          </a:p>
          <a:p>
            <a:pPr>
              <a:buFont typeface="Arial" panose="020B0604020202020204" pitchFamily="34" charset="0"/>
              <a:buChar char="•"/>
            </a:pPr>
            <a:r>
              <a:rPr lang="en-US" dirty="0" smtClean="0"/>
              <a:t>Changes in the food web</a:t>
            </a:r>
          </a:p>
          <a:p>
            <a:pPr>
              <a:buFont typeface="Arial" panose="020B0604020202020204" pitchFamily="34" charset="0"/>
              <a:buChar char="•"/>
            </a:pPr>
            <a:r>
              <a:rPr lang="en-US" dirty="0" smtClean="0"/>
              <a:t>Warmer waters could put a strain on bowhead whales </a:t>
            </a:r>
          </a:p>
          <a:p>
            <a:pPr>
              <a:buFont typeface="Arial" panose="020B0604020202020204" pitchFamily="34" charset="0"/>
              <a:buChar char="•"/>
            </a:pPr>
            <a:r>
              <a:rPr lang="en-US" dirty="0" smtClean="0"/>
              <a:t>Could cause a shift in migration putting stress on reproduction and feeding destinations. </a:t>
            </a:r>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37960" y="1845734"/>
            <a:ext cx="5132639" cy="2903149"/>
          </a:xfrm>
        </p:spPr>
      </p:pic>
    </p:spTree>
    <p:extLst>
      <p:ext uri="{BB962C8B-B14F-4D97-AF65-F5344CB8AC3E}">
        <p14:creationId xmlns:p14="http://schemas.microsoft.com/office/powerpoint/2010/main" val="3444453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Climate Change on Bowheads</a:t>
            </a:r>
            <a:endParaRPr lang="en-US" dirty="0"/>
          </a:p>
        </p:txBody>
      </p:sp>
      <p:sp>
        <p:nvSpPr>
          <p:cNvPr id="7" name="Text Placeholder 6"/>
          <p:cNvSpPr>
            <a:spLocks noGrp="1"/>
          </p:cNvSpPr>
          <p:nvPr>
            <p:ph type="body" idx="1"/>
          </p:nvPr>
        </p:nvSpPr>
        <p:spPr/>
        <p:txBody>
          <a:bodyPr/>
          <a:lstStyle/>
          <a:p>
            <a:r>
              <a:rPr lang="en-US" dirty="0" smtClean="0"/>
              <a:t>Direct	</a:t>
            </a:r>
            <a:endParaRPr lang="en-US" dirty="0"/>
          </a:p>
        </p:txBody>
      </p:sp>
      <p:sp>
        <p:nvSpPr>
          <p:cNvPr id="3" name="Content Placeholder 2"/>
          <p:cNvSpPr>
            <a:spLocks noGrp="1"/>
          </p:cNvSpPr>
          <p:nvPr>
            <p:ph sz="half" idx="2"/>
          </p:nvPr>
        </p:nvSpPr>
        <p:spPr/>
        <p:txBody>
          <a:bodyPr/>
          <a:lstStyle/>
          <a:p>
            <a:pPr marL="0" indent="0">
              <a:buNone/>
            </a:pPr>
            <a:r>
              <a:rPr lang="en-US" dirty="0" smtClean="0"/>
              <a:t>Loss of sea ice platform</a:t>
            </a:r>
          </a:p>
          <a:p>
            <a:pPr lvl="1">
              <a:buFont typeface="Arial" panose="020B0604020202020204" pitchFamily="34" charset="0"/>
              <a:buChar char="•"/>
            </a:pPr>
            <a:r>
              <a:rPr lang="en-US" dirty="0" smtClean="0"/>
              <a:t>Reduction of suitable habitat for feeding, resting, and breeding</a:t>
            </a:r>
          </a:p>
          <a:p>
            <a:pPr lvl="1">
              <a:buFont typeface="Arial" panose="020B0604020202020204" pitchFamily="34" charset="0"/>
              <a:buChar char="•"/>
            </a:pPr>
            <a:r>
              <a:rPr lang="en-US" dirty="0" smtClean="0"/>
              <a:t>Movement and distribution will be affected</a:t>
            </a:r>
          </a:p>
          <a:p>
            <a:pPr lvl="1">
              <a:buFont typeface="Arial" panose="020B0604020202020204" pitchFamily="34" charset="0"/>
              <a:buChar char="•"/>
            </a:pPr>
            <a:r>
              <a:rPr lang="en-US" dirty="0" smtClean="0"/>
              <a:t>Loss of substrate for prey</a:t>
            </a:r>
          </a:p>
          <a:p>
            <a:pPr marL="201168" lvl="1" indent="0">
              <a:buNone/>
            </a:pPr>
            <a:r>
              <a:rPr lang="en-US" dirty="0" smtClean="0"/>
              <a:t>Increased incidence of severe weather</a:t>
            </a:r>
          </a:p>
          <a:p>
            <a:pPr lvl="1">
              <a:buFont typeface="Arial" panose="020B0604020202020204" pitchFamily="34" charset="0"/>
              <a:buChar char="•"/>
            </a:pPr>
            <a:r>
              <a:rPr lang="en-US" dirty="0" smtClean="0"/>
              <a:t>Hypothermia, drowning, stranding from exhaustion</a:t>
            </a:r>
          </a:p>
        </p:txBody>
      </p:sp>
      <p:sp>
        <p:nvSpPr>
          <p:cNvPr id="8" name="Text Placeholder 7"/>
          <p:cNvSpPr>
            <a:spLocks noGrp="1"/>
          </p:cNvSpPr>
          <p:nvPr>
            <p:ph type="body" sz="quarter" idx="3"/>
          </p:nvPr>
        </p:nvSpPr>
        <p:spPr/>
        <p:txBody>
          <a:bodyPr/>
          <a:lstStyle/>
          <a:p>
            <a:r>
              <a:rPr lang="en-US" dirty="0" smtClean="0"/>
              <a:t>Indirect</a:t>
            </a:r>
            <a:endParaRPr lang="en-US" dirty="0"/>
          </a:p>
        </p:txBody>
      </p:sp>
      <p:sp>
        <p:nvSpPr>
          <p:cNvPr id="9" name="Content Placeholder 8"/>
          <p:cNvSpPr>
            <a:spLocks noGrp="1"/>
          </p:cNvSpPr>
          <p:nvPr>
            <p:ph sz="quarter" idx="4"/>
          </p:nvPr>
        </p:nvSpPr>
        <p:spPr/>
        <p:txBody>
          <a:bodyPr/>
          <a:lstStyle/>
          <a:p>
            <a:r>
              <a:rPr lang="en-US" dirty="0" smtClean="0"/>
              <a:t>Changes in infectious disease transmissions</a:t>
            </a:r>
          </a:p>
          <a:p>
            <a:pPr lvl="1">
              <a:buFont typeface="Arial" panose="020B0604020202020204" pitchFamily="34" charset="0"/>
              <a:buChar char="•"/>
            </a:pPr>
            <a:r>
              <a:rPr lang="en-US" dirty="0" smtClean="0"/>
              <a:t>Increased host density due to reduced habitat, increasing density-dependent diseases</a:t>
            </a:r>
          </a:p>
          <a:p>
            <a:pPr lvl="1">
              <a:buFont typeface="Arial" panose="020B0604020202020204" pitchFamily="34" charset="0"/>
              <a:buChar char="•"/>
            </a:pPr>
            <a:r>
              <a:rPr lang="en-US" dirty="0" smtClean="0"/>
              <a:t>Epidemic disease due to host or vector range expansion</a:t>
            </a:r>
          </a:p>
          <a:p>
            <a:pPr lvl="1">
              <a:buFont typeface="Arial" panose="020B0604020202020204" pitchFamily="34" charset="0"/>
              <a:buChar char="•"/>
            </a:pPr>
            <a:r>
              <a:rPr lang="en-US" dirty="0" smtClean="0"/>
              <a:t>Increased survival </a:t>
            </a:r>
            <a:r>
              <a:rPr lang="en-US" dirty="0"/>
              <a:t>o</a:t>
            </a:r>
            <a:r>
              <a:rPr lang="en-US" dirty="0" smtClean="0"/>
              <a:t>f pathogens in the environment</a:t>
            </a:r>
            <a:endParaRPr lang="en-US" dirty="0"/>
          </a:p>
          <a:p>
            <a:pPr marL="201168" lvl="1" indent="0">
              <a:buNone/>
            </a:pPr>
            <a:r>
              <a:rPr lang="en-US" dirty="0" smtClean="0"/>
              <a:t>Alterations in the predator-prey relationship</a:t>
            </a:r>
          </a:p>
          <a:p>
            <a:pPr lvl="1">
              <a:buFont typeface="Arial" panose="020B0604020202020204" pitchFamily="34" charset="0"/>
              <a:buChar char="•"/>
            </a:pPr>
            <a:r>
              <a:rPr lang="en-US" dirty="0" smtClean="0"/>
              <a:t>Affected body conditions and potentially, immune functions</a:t>
            </a:r>
          </a:p>
        </p:txBody>
      </p:sp>
    </p:spTree>
    <p:extLst>
      <p:ext uri="{BB962C8B-B14F-4D97-AF65-F5344CB8AC3E}">
        <p14:creationId xmlns:p14="http://schemas.microsoft.com/office/powerpoint/2010/main" val="4147856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Climate Change</a:t>
            </a:r>
            <a:endParaRPr lang="en-US" dirty="0"/>
          </a:p>
        </p:txBody>
      </p:sp>
      <p:sp>
        <p:nvSpPr>
          <p:cNvPr id="3" name="Content Placeholder 2"/>
          <p:cNvSpPr>
            <a:spLocks noGrp="1"/>
          </p:cNvSpPr>
          <p:nvPr>
            <p:ph idx="1"/>
          </p:nvPr>
        </p:nvSpPr>
        <p:spPr/>
        <p:txBody>
          <a:bodyPr/>
          <a:lstStyle/>
          <a:p>
            <a:r>
              <a:rPr lang="en-US" dirty="0" smtClean="0"/>
              <a:t>Warming ocean are expected to affect whales via loss of habitat because each species has a distinct thermal range that it has evolved to exploit.   This can cause potential changes in their prey distribution and numbers.  </a:t>
            </a:r>
            <a:endParaRPr lang="en-US" dirty="0"/>
          </a:p>
          <a:p>
            <a:r>
              <a:rPr lang="en-US" dirty="0" smtClean="0"/>
              <a:t>Warming in the ocean including ice cover in the Arctic is projected to lead to increased shipping, oil and gas exploration, and fishing, which is likely to result in additional noise and chemical pollution and increased cetacean bycatch.</a:t>
            </a:r>
            <a:endParaRPr lang="en-US" dirty="0"/>
          </a:p>
        </p:txBody>
      </p:sp>
    </p:spTree>
    <p:extLst>
      <p:ext uri="{BB962C8B-B14F-4D97-AF65-F5344CB8AC3E}">
        <p14:creationId xmlns:p14="http://schemas.microsoft.com/office/powerpoint/2010/main" val="3526805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2023</TotalTime>
  <Words>675</Words>
  <Application>Microsoft Office PowerPoint</Application>
  <PresentationFormat>Widescreen</PresentationFormat>
  <Paragraphs>90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Retrospect</vt:lpstr>
      <vt:lpstr>Arctic Climate Change</vt:lpstr>
      <vt:lpstr>A little about me</vt:lpstr>
      <vt:lpstr>Taking pictures off the bow of the boat</vt:lpstr>
      <vt:lpstr>What are bowhead whales</vt:lpstr>
      <vt:lpstr>Three Major Questions</vt:lpstr>
      <vt:lpstr>Impacts of Climate Change</vt:lpstr>
      <vt:lpstr>Impacts of Climate Change</vt:lpstr>
      <vt:lpstr>Impacts of Climate Change on Bowheads</vt:lpstr>
      <vt:lpstr>Impacts of Climate Change</vt:lpstr>
      <vt:lpstr>Human Impacts</vt:lpstr>
      <vt:lpstr>Human Impacts</vt:lpstr>
      <vt:lpstr>Human Impacts</vt:lpstr>
      <vt:lpstr>Oil drilling and Transportation</vt:lpstr>
      <vt:lpstr>Conservation Efforts of Past, Present, and Future</vt:lpstr>
      <vt:lpstr>Conservation</vt:lpstr>
      <vt:lpstr>Conservation</vt:lpstr>
      <vt:lpstr>Conclusion</vt:lpstr>
      <vt:lpstr>Questions, Comments, Concerns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Arctic Climate Change</dc:title>
  <dc:creator>Kelly Wimmert</dc:creator>
  <cp:lastModifiedBy>Kelly Wimmert</cp:lastModifiedBy>
  <cp:revision>28</cp:revision>
  <dcterms:created xsi:type="dcterms:W3CDTF">2014-04-06T19:22:56Z</dcterms:created>
  <dcterms:modified xsi:type="dcterms:W3CDTF">2014-04-08T05:06:51Z</dcterms:modified>
</cp:coreProperties>
</file>