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4"/>
  </p:notesMasterIdLst>
  <p:sldIdLst>
    <p:sldId id="268" r:id="rId2"/>
    <p:sldId id="269" r:id="rId3"/>
    <p:sldId id="307" r:id="rId4"/>
    <p:sldId id="270" r:id="rId5"/>
    <p:sldId id="306" r:id="rId6"/>
    <p:sldId id="300" r:id="rId7"/>
    <p:sldId id="308" r:id="rId8"/>
    <p:sldId id="301" r:id="rId9"/>
    <p:sldId id="258" r:id="rId10"/>
    <p:sldId id="302" r:id="rId11"/>
    <p:sldId id="282" r:id="rId12"/>
    <p:sldId id="297" r:id="rId13"/>
    <p:sldId id="305" r:id="rId14"/>
    <p:sldId id="259" r:id="rId15"/>
    <p:sldId id="280" r:id="rId16"/>
    <p:sldId id="264" r:id="rId17"/>
    <p:sldId id="265" r:id="rId18"/>
    <p:sldId id="281" r:id="rId19"/>
    <p:sldId id="304" r:id="rId20"/>
    <p:sldId id="271" r:id="rId21"/>
    <p:sldId id="288" r:id="rId22"/>
    <p:sldId id="293" r:id="rId23"/>
    <p:sldId id="289" r:id="rId24"/>
    <p:sldId id="294" r:id="rId25"/>
    <p:sldId id="290" r:id="rId26"/>
    <p:sldId id="296" r:id="rId27"/>
    <p:sldId id="295" r:id="rId28"/>
    <p:sldId id="303" r:id="rId29"/>
    <p:sldId id="309" r:id="rId30"/>
    <p:sldId id="274" r:id="rId31"/>
    <p:sldId id="279" r:id="rId32"/>
    <p:sldId id="284" r:id="rId33"/>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2" autoAdjust="0"/>
    <p:restoredTop sz="94689" autoAdjust="0"/>
  </p:normalViewPr>
  <p:slideViewPr>
    <p:cSldViewPr>
      <p:cViewPr varScale="1">
        <p:scale>
          <a:sx n="69" d="100"/>
          <a:sy n="69" d="100"/>
        </p:scale>
        <p:origin x="-1404" y="-102"/>
      </p:cViewPr>
      <p:guideLst>
        <p:guide orient="horz" pos="2160"/>
        <p:guide pos="2880"/>
      </p:guideLst>
    </p:cSldViewPr>
  </p:slideViewPr>
  <p:outlineViewPr>
    <p:cViewPr>
      <p:scale>
        <a:sx n="33" d="100"/>
        <a:sy n="33" d="100"/>
      </p:scale>
      <p:origin x="0" y="333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407486-D825-4D20-930D-FF53FBA5B4CC}" type="datetimeFigureOut">
              <a:rPr lang="en-US" smtClean="0"/>
              <a:pPr/>
              <a:t>5/14/2014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69BF01-B4A1-4789-951B-5B87A1553FF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A69BF01-B4A1-4789-951B-5B87A1553FF5}" type="slidenum">
              <a:rPr lang="en-US" smtClean="0"/>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722358B5-BBA1-49D7-9913-23CA8D245938}" type="datetimeFigureOut">
              <a:rPr lang="es-CL" smtClean="0"/>
              <a:pPr/>
              <a:t>14-05-2014</a:t>
            </a:fld>
            <a:endParaRPr lang="es-CL"/>
          </a:p>
        </p:txBody>
      </p:sp>
      <p:sp>
        <p:nvSpPr>
          <p:cNvPr id="19" name="Footer Placeholder 18"/>
          <p:cNvSpPr>
            <a:spLocks noGrp="1"/>
          </p:cNvSpPr>
          <p:nvPr>
            <p:ph type="ftr" sz="quarter" idx="11"/>
          </p:nvPr>
        </p:nvSpPr>
        <p:spPr/>
        <p:txBody>
          <a:bodyPr/>
          <a:lstStyle/>
          <a:p>
            <a:endParaRPr lang="es-CL"/>
          </a:p>
        </p:txBody>
      </p:sp>
      <p:sp>
        <p:nvSpPr>
          <p:cNvPr id="27" name="Slide Number Placeholder 26"/>
          <p:cNvSpPr>
            <a:spLocks noGrp="1"/>
          </p:cNvSpPr>
          <p:nvPr>
            <p:ph type="sldNum" sz="quarter" idx="12"/>
          </p:nvPr>
        </p:nvSpPr>
        <p:spPr/>
        <p:txBody>
          <a:bodyPr/>
          <a:lstStyle/>
          <a:p>
            <a:fld id="{11E95E56-111F-4DF0-829B-D8E5DC5689D8}" type="slidenum">
              <a:rPr lang="es-CL" smtClean="0"/>
              <a:pPr/>
              <a:t>‹#›</a:t>
            </a:fld>
            <a:endParaRPr lang="es-C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22358B5-BBA1-49D7-9913-23CA8D245938}" type="datetimeFigureOut">
              <a:rPr lang="es-CL" smtClean="0"/>
              <a:pPr/>
              <a:t>14-05-2014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1E95E56-111F-4DF0-829B-D8E5DC5689D8}" type="slidenum">
              <a:rPr lang="es-CL" smtClean="0"/>
              <a:pPr/>
              <a:t>‹#›</a:t>
            </a:fld>
            <a:endParaRPr lang="es-C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22358B5-BBA1-49D7-9913-23CA8D245938}" type="datetimeFigureOut">
              <a:rPr lang="es-CL" smtClean="0"/>
              <a:pPr/>
              <a:t>14-05-2014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1E95E56-111F-4DF0-829B-D8E5DC5689D8}" type="slidenum">
              <a:rPr lang="es-CL" smtClean="0"/>
              <a:pPr/>
              <a:t>‹#›</a:t>
            </a:fld>
            <a:endParaRPr lang="es-C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22358B5-BBA1-49D7-9913-23CA8D245938}" type="datetimeFigureOut">
              <a:rPr lang="es-CL" smtClean="0"/>
              <a:pPr/>
              <a:t>14-05-2014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1E95E56-111F-4DF0-829B-D8E5DC5689D8}" type="slidenum">
              <a:rPr lang="es-CL" smtClean="0"/>
              <a:pPr/>
              <a:t>‹#›</a:t>
            </a:fld>
            <a:endParaRPr lang="es-C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22358B5-BBA1-49D7-9913-23CA8D245938}" type="datetimeFigureOut">
              <a:rPr lang="es-CL" smtClean="0"/>
              <a:pPr/>
              <a:t>14-05-2014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11E95E56-111F-4DF0-829B-D8E5DC5689D8}" type="slidenum">
              <a:rPr lang="es-CL" smtClean="0"/>
              <a:pPr/>
              <a:t>‹#›</a:t>
            </a:fld>
            <a:endParaRPr lang="es-C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22358B5-BBA1-49D7-9913-23CA8D245938}" type="datetimeFigureOut">
              <a:rPr lang="es-CL" smtClean="0"/>
              <a:pPr/>
              <a:t>14-05-2014</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11E95E56-111F-4DF0-829B-D8E5DC5689D8}" type="slidenum">
              <a:rPr lang="es-CL" smtClean="0"/>
              <a:pPr/>
              <a:t>‹#›</a:t>
            </a:fld>
            <a:endParaRPr lang="es-C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22358B5-BBA1-49D7-9913-23CA8D245938}" type="datetimeFigureOut">
              <a:rPr lang="es-CL" smtClean="0"/>
              <a:pPr/>
              <a:t>14-05-2014</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11E95E56-111F-4DF0-829B-D8E5DC5689D8}" type="slidenum">
              <a:rPr lang="es-CL" smtClean="0"/>
              <a:pPr/>
              <a:t>‹#›</a:t>
            </a:fld>
            <a:endParaRPr lang="es-C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722358B5-BBA1-49D7-9913-23CA8D245938}" type="datetimeFigureOut">
              <a:rPr lang="es-CL" smtClean="0"/>
              <a:pPr/>
              <a:t>14-05-2014</a:t>
            </a:fld>
            <a:endParaRPr lang="es-CL"/>
          </a:p>
        </p:txBody>
      </p:sp>
      <p:sp>
        <p:nvSpPr>
          <p:cNvPr id="8" name="Slide Number Placeholder 7"/>
          <p:cNvSpPr>
            <a:spLocks noGrp="1"/>
          </p:cNvSpPr>
          <p:nvPr>
            <p:ph type="sldNum" sz="quarter" idx="11"/>
          </p:nvPr>
        </p:nvSpPr>
        <p:spPr/>
        <p:txBody>
          <a:bodyPr/>
          <a:lstStyle/>
          <a:p>
            <a:fld id="{11E95E56-111F-4DF0-829B-D8E5DC5689D8}" type="slidenum">
              <a:rPr lang="es-CL" smtClean="0"/>
              <a:pPr/>
              <a:t>‹#›</a:t>
            </a:fld>
            <a:endParaRPr lang="es-CL"/>
          </a:p>
        </p:txBody>
      </p:sp>
      <p:sp>
        <p:nvSpPr>
          <p:cNvPr id="9" name="Footer Placeholder 8"/>
          <p:cNvSpPr>
            <a:spLocks noGrp="1"/>
          </p:cNvSpPr>
          <p:nvPr>
            <p:ph type="ftr" sz="quarter" idx="12"/>
          </p:nvPr>
        </p:nvSpPr>
        <p:spPr/>
        <p:txBody>
          <a:bodyPr/>
          <a:lstStyle/>
          <a:p>
            <a:endParaRPr lang="es-C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2358B5-BBA1-49D7-9913-23CA8D245938}" type="datetimeFigureOut">
              <a:rPr lang="es-CL" smtClean="0"/>
              <a:pPr/>
              <a:t>14-05-2014</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11E95E56-111F-4DF0-829B-D8E5DC5689D8}" type="slidenum">
              <a:rPr lang="es-CL" smtClean="0"/>
              <a:pPr/>
              <a:t>‹#›</a:t>
            </a:fld>
            <a:endParaRPr lang="es-C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22358B5-BBA1-49D7-9913-23CA8D245938}" type="datetimeFigureOut">
              <a:rPr lang="es-CL" smtClean="0"/>
              <a:pPr/>
              <a:t>14-05-2014</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a:xfrm>
            <a:off x="8156448" y="6422064"/>
            <a:ext cx="762000" cy="365125"/>
          </a:xfrm>
        </p:spPr>
        <p:txBody>
          <a:bodyPr/>
          <a:lstStyle/>
          <a:p>
            <a:fld id="{11E95E56-111F-4DF0-829B-D8E5DC5689D8}" type="slidenum">
              <a:rPr lang="es-CL" smtClean="0"/>
              <a:pPr/>
              <a:t>‹#›</a:t>
            </a:fld>
            <a:endParaRPr lang="es-C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722358B5-BBA1-49D7-9913-23CA8D245938}" type="datetimeFigureOut">
              <a:rPr lang="es-CL" smtClean="0"/>
              <a:pPr/>
              <a:t>14-05-2014</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11E95E56-111F-4DF0-829B-D8E5DC5689D8}" type="slidenum">
              <a:rPr lang="es-CL" smtClean="0"/>
              <a:pPr/>
              <a:t>‹#›</a:t>
            </a:fld>
            <a:endParaRPr lang="es-C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722358B5-BBA1-49D7-9913-23CA8D245938}" type="datetimeFigureOut">
              <a:rPr lang="es-CL" smtClean="0"/>
              <a:pPr/>
              <a:t>14-05-2014</a:t>
            </a:fld>
            <a:endParaRPr lang="es-CL"/>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s-CL"/>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11E95E56-111F-4DF0-829B-D8E5DC5689D8}" type="slidenum">
              <a:rPr lang="es-CL" smtClean="0"/>
              <a:pPr/>
              <a:t>‹#›</a:t>
            </a:fld>
            <a:endParaRPr lang="es-CL"/>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717032"/>
            <a:ext cx="6624736" cy="2301240"/>
          </a:xfrm>
        </p:spPr>
        <p:txBody>
          <a:bodyPr>
            <a:normAutofit fontScale="90000"/>
          </a:bodyPr>
          <a:lstStyle/>
          <a:p>
            <a:pPr algn="ctr"/>
            <a:r>
              <a:rPr lang="en-US" sz="1200" i="1" dirty="0" smtClean="0"/>
              <a:t/>
            </a:r>
            <a:br>
              <a:rPr lang="en-US" sz="1200" i="1" dirty="0" smtClean="0"/>
            </a:br>
            <a:r>
              <a:rPr lang="en-US" sz="4200" i="1" dirty="0" smtClean="0"/>
              <a:t> </a:t>
            </a:r>
            <a:r>
              <a:rPr lang="en-US" sz="4200" i="1" dirty="0" err="1" smtClean="0"/>
              <a:t>HidroAysén</a:t>
            </a:r>
            <a:r>
              <a:rPr lang="en-US" sz="4200" i="1" dirty="0" smtClean="0"/>
              <a:t>: protest &amp; Environmental Justice in Chilean Patagonia</a:t>
            </a:r>
            <a:endParaRPr lang="en-US" sz="4200" dirty="0"/>
          </a:p>
        </p:txBody>
      </p:sp>
      <p:sp>
        <p:nvSpPr>
          <p:cNvPr id="3" name="Subtitle 2"/>
          <p:cNvSpPr>
            <a:spLocks noGrp="1"/>
          </p:cNvSpPr>
          <p:nvPr>
            <p:ph type="subTitle" idx="1"/>
          </p:nvPr>
        </p:nvSpPr>
        <p:spPr>
          <a:xfrm>
            <a:off x="1043608" y="1700808"/>
            <a:ext cx="7920880" cy="1752600"/>
          </a:xfrm>
        </p:spPr>
        <p:txBody>
          <a:bodyPr>
            <a:noAutofit/>
          </a:bodyPr>
          <a:lstStyle/>
          <a:p>
            <a:r>
              <a:rPr lang="en-US" sz="3400" dirty="0" smtClean="0"/>
              <a:t>David Schaad</a:t>
            </a:r>
          </a:p>
          <a:p>
            <a:r>
              <a:rPr lang="en-US" sz="3400" dirty="0" smtClean="0"/>
              <a:t>April 11, 2014</a:t>
            </a:r>
          </a:p>
          <a:p>
            <a:r>
              <a:rPr lang="en-US" sz="3400" dirty="0" smtClean="0"/>
              <a:t>UMCUR</a:t>
            </a:r>
            <a:endParaRPr lang="en-US" sz="3400" dirty="0"/>
          </a:p>
        </p:txBody>
      </p:sp>
      <p:pic>
        <p:nvPicPr>
          <p:cNvPr id="19458" name="Picture 2" descr="aysen-region-chile (1)"/>
          <p:cNvPicPr>
            <a:picLocks noChangeAspect="1" noChangeArrowheads="1"/>
          </p:cNvPicPr>
          <p:nvPr/>
        </p:nvPicPr>
        <p:blipFill>
          <a:blip r:embed="rId2" cstate="print"/>
          <a:srcRect/>
          <a:stretch>
            <a:fillRect/>
          </a:stretch>
        </p:blipFill>
        <p:spPr bwMode="auto">
          <a:xfrm>
            <a:off x="179512" y="188640"/>
            <a:ext cx="5112568" cy="3456384"/>
          </a:xfrm>
          <a:prstGeom prst="rect">
            <a:avLst/>
          </a:prstGeom>
          <a:noFill/>
        </p:spPr>
      </p:pic>
      <p:sp>
        <p:nvSpPr>
          <p:cNvPr id="5" name="TextBox 4"/>
          <p:cNvSpPr txBox="1"/>
          <p:nvPr/>
        </p:nvSpPr>
        <p:spPr>
          <a:xfrm>
            <a:off x="3707904" y="6453336"/>
            <a:ext cx="5436096" cy="323165"/>
          </a:xfrm>
          <a:prstGeom prst="rect">
            <a:avLst/>
          </a:prstGeom>
          <a:noFill/>
        </p:spPr>
        <p:txBody>
          <a:bodyPr wrap="square" rtlCol="0">
            <a:spAutoFit/>
          </a:bodyPr>
          <a:lstStyle/>
          <a:p>
            <a:r>
              <a:rPr lang="en-US" sz="1500" dirty="0" smtClean="0">
                <a:solidFill>
                  <a:schemeClr val="tx2">
                    <a:lumMod val="75000"/>
                  </a:schemeClr>
                </a:solidFill>
              </a:rPr>
              <a:t>Image Credits: umt.edu; plataformaurbana.cl; thenextweb.com</a:t>
            </a:r>
            <a:endParaRPr lang="en-US" sz="1500" dirty="0">
              <a:solidFill>
                <a:schemeClr val="tx2">
                  <a:lumMod val="75000"/>
                </a:schemeClr>
              </a:solidFill>
            </a:endParaRPr>
          </a:p>
        </p:txBody>
      </p:sp>
      <p:pic>
        <p:nvPicPr>
          <p:cNvPr id="36871" name="Picture 7"/>
          <p:cNvPicPr>
            <a:picLocks noChangeAspect="1" noChangeArrowheads="1"/>
          </p:cNvPicPr>
          <p:nvPr/>
        </p:nvPicPr>
        <p:blipFill>
          <a:blip r:embed="rId3" cstate="print"/>
          <a:srcRect/>
          <a:stretch>
            <a:fillRect/>
          </a:stretch>
        </p:blipFill>
        <p:spPr bwMode="auto">
          <a:xfrm>
            <a:off x="5425186" y="188640"/>
            <a:ext cx="3718813" cy="1152128"/>
          </a:xfrm>
          <a:prstGeom prst="rect">
            <a:avLst/>
          </a:prstGeom>
          <a:noFill/>
          <a:ln w="9525">
            <a:noFill/>
            <a:miter lim="800000"/>
            <a:headEnd/>
            <a:tailEnd/>
          </a:ln>
        </p:spPr>
      </p:pic>
      <p:pic>
        <p:nvPicPr>
          <p:cNvPr id="36874" name="Picture 10" descr="https://encrypted-tbn0.gstatic.com/images?q=tbn:ANd9GcTJRlEDBdfJMPsPRcyVFN4aoTGY3amzHhXEpiQGbQ3vAqllfI-k"/>
          <p:cNvPicPr>
            <a:picLocks noChangeAspect="1" noChangeArrowheads="1"/>
          </p:cNvPicPr>
          <p:nvPr/>
        </p:nvPicPr>
        <p:blipFill>
          <a:blip r:embed="rId4" cstate="print"/>
          <a:srcRect l="5177"/>
          <a:stretch>
            <a:fillRect/>
          </a:stretch>
        </p:blipFill>
        <p:spPr bwMode="auto">
          <a:xfrm>
            <a:off x="6660232" y="3933056"/>
            <a:ext cx="2483768" cy="1743076"/>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964488" cy="1143000"/>
          </a:xfrm>
        </p:spPr>
        <p:txBody>
          <a:bodyPr>
            <a:normAutofit/>
          </a:bodyPr>
          <a:lstStyle/>
          <a:p>
            <a:r>
              <a:rPr lang="en-US" sz="3600" dirty="0" smtClean="0"/>
              <a:t>Five Dams Slated for Construction in </a:t>
            </a:r>
            <a:r>
              <a:rPr lang="en-US" sz="3600" dirty="0" err="1" smtClean="0"/>
              <a:t>Aysén</a:t>
            </a:r>
            <a:endParaRPr lang="en-US" sz="3600" dirty="0"/>
          </a:p>
        </p:txBody>
      </p:sp>
      <p:sp>
        <p:nvSpPr>
          <p:cNvPr id="4" name="TextBox 3"/>
          <p:cNvSpPr txBox="1"/>
          <p:nvPr/>
        </p:nvSpPr>
        <p:spPr>
          <a:xfrm>
            <a:off x="6660232" y="6525344"/>
            <a:ext cx="2483768" cy="323165"/>
          </a:xfrm>
          <a:prstGeom prst="rect">
            <a:avLst/>
          </a:prstGeom>
          <a:noFill/>
        </p:spPr>
        <p:txBody>
          <a:bodyPr wrap="square" rtlCol="0">
            <a:spAutoFit/>
          </a:bodyPr>
          <a:lstStyle/>
          <a:p>
            <a:r>
              <a:rPr lang="en-US" sz="1500" dirty="0" smtClean="0">
                <a:solidFill>
                  <a:schemeClr val="bg2">
                    <a:lumMod val="60000"/>
                    <a:lumOff val="40000"/>
                  </a:schemeClr>
                </a:solidFill>
              </a:rPr>
              <a:t>Image Credits: Wikipedia</a:t>
            </a:r>
            <a:endParaRPr lang="en-US" sz="1500" dirty="0">
              <a:solidFill>
                <a:schemeClr val="bg2">
                  <a:lumMod val="60000"/>
                  <a:lumOff val="40000"/>
                </a:schemeClr>
              </a:solidFill>
            </a:endParaRPr>
          </a:p>
        </p:txBody>
      </p:sp>
      <p:pic>
        <p:nvPicPr>
          <p:cNvPr id="34818" name="Picture 2" descr="File:Mapa Sector Baker.jpg"/>
          <p:cNvPicPr>
            <a:picLocks noChangeAspect="1" noChangeArrowheads="1"/>
          </p:cNvPicPr>
          <p:nvPr/>
        </p:nvPicPr>
        <p:blipFill>
          <a:blip r:embed="rId2" cstate="print"/>
          <a:srcRect/>
          <a:stretch>
            <a:fillRect/>
          </a:stretch>
        </p:blipFill>
        <p:spPr bwMode="auto">
          <a:xfrm>
            <a:off x="0" y="1700808"/>
            <a:ext cx="4409063" cy="4392488"/>
          </a:xfrm>
          <a:prstGeom prst="rect">
            <a:avLst/>
          </a:prstGeom>
          <a:noFill/>
        </p:spPr>
      </p:pic>
      <p:pic>
        <p:nvPicPr>
          <p:cNvPr id="34820" name="Picture 4" descr="File:Mapa Centrales Pascua.jpg"/>
          <p:cNvPicPr>
            <a:picLocks noChangeAspect="1" noChangeArrowheads="1"/>
          </p:cNvPicPr>
          <p:nvPr/>
        </p:nvPicPr>
        <p:blipFill>
          <a:blip r:embed="rId3" cstate="print"/>
          <a:srcRect/>
          <a:stretch>
            <a:fillRect/>
          </a:stretch>
        </p:blipFill>
        <p:spPr bwMode="auto">
          <a:xfrm>
            <a:off x="4734937" y="1700808"/>
            <a:ext cx="4409063" cy="4392488"/>
          </a:xfrm>
          <a:prstGeom prst="rect">
            <a:avLst/>
          </a:prstGeom>
          <a:noFill/>
        </p:spPr>
      </p:pic>
      <p:sp>
        <p:nvSpPr>
          <p:cNvPr id="6" name="TextBox 5"/>
          <p:cNvSpPr txBox="1"/>
          <p:nvPr/>
        </p:nvSpPr>
        <p:spPr>
          <a:xfrm>
            <a:off x="5436096" y="1196752"/>
            <a:ext cx="3456384" cy="369332"/>
          </a:xfrm>
          <a:prstGeom prst="rect">
            <a:avLst/>
          </a:prstGeom>
          <a:noFill/>
        </p:spPr>
        <p:txBody>
          <a:bodyPr wrap="square" rtlCol="0">
            <a:spAutoFit/>
          </a:bodyPr>
          <a:lstStyle/>
          <a:p>
            <a:r>
              <a:rPr lang="en-US" dirty="0" smtClean="0"/>
              <a:t>Río Baker (x2) &amp; Río Pascua (x3)</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35280" cy="1143000"/>
          </a:xfrm>
        </p:spPr>
        <p:txBody>
          <a:bodyPr>
            <a:normAutofit/>
          </a:bodyPr>
          <a:lstStyle/>
          <a:p>
            <a:r>
              <a:rPr lang="en-US" dirty="0" err="1" smtClean="0"/>
              <a:t>Aysén´s</a:t>
            </a:r>
            <a:r>
              <a:rPr lang="en-US" dirty="0" smtClean="0"/>
              <a:t> Ecosystems</a:t>
            </a:r>
            <a:endParaRPr lang="en-US" dirty="0"/>
          </a:p>
        </p:txBody>
      </p:sp>
      <p:sp>
        <p:nvSpPr>
          <p:cNvPr id="3" name="Content Placeholder 2"/>
          <p:cNvSpPr>
            <a:spLocks noGrp="1"/>
          </p:cNvSpPr>
          <p:nvPr>
            <p:ph idx="1"/>
          </p:nvPr>
        </p:nvSpPr>
        <p:spPr>
          <a:xfrm>
            <a:off x="395536" y="2332037"/>
            <a:ext cx="2808312" cy="4525963"/>
          </a:xfrm>
        </p:spPr>
        <p:txBody>
          <a:bodyPr/>
          <a:lstStyle/>
          <a:p>
            <a:r>
              <a:rPr lang="en-US" dirty="0" smtClean="0"/>
              <a:t>Unique</a:t>
            </a:r>
          </a:p>
          <a:p>
            <a:r>
              <a:rPr lang="en-US" dirty="0" smtClean="0"/>
              <a:t>Fragile</a:t>
            </a:r>
          </a:p>
          <a:p>
            <a:r>
              <a:rPr lang="en-US" dirty="0" smtClean="0"/>
              <a:t>Intact</a:t>
            </a:r>
          </a:p>
        </p:txBody>
      </p:sp>
      <p:pic>
        <p:nvPicPr>
          <p:cNvPr id="4" name="Picture 2" descr="http://economia.terra.com.mx/imgauto/hidroaysen_terra3.jpg"/>
          <p:cNvPicPr>
            <a:picLocks noChangeAspect="1" noChangeArrowheads="1"/>
          </p:cNvPicPr>
          <p:nvPr/>
        </p:nvPicPr>
        <p:blipFill>
          <a:blip r:embed="rId2" cstate="print"/>
          <a:srcRect/>
          <a:stretch>
            <a:fillRect/>
          </a:stretch>
        </p:blipFill>
        <p:spPr bwMode="auto">
          <a:xfrm>
            <a:off x="3248025" y="1844824"/>
            <a:ext cx="5895975" cy="4419600"/>
          </a:xfrm>
          <a:prstGeom prst="rect">
            <a:avLst/>
          </a:prstGeom>
          <a:noFill/>
        </p:spPr>
      </p:pic>
      <p:sp>
        <p:nvSpPr>
          <p:cNvPr id="5" name="TextBox 4"/>
          <p:cNvSpPr txBox="1"/>
          <p:nvPr/>
        </p:nvSpPr>
        <p:spPr>
          <a:xfrm>
            <a:off x="6263680" y="6534835"/>
            <a:ext cx="2880320" cy="323165"/>
          </a:xfrm>
          <a:prstGeom prst="rect">
            <a:avLst/>
          </a:prstGeom>
          <a:noFill/>
        </p:spPr>
        <p:txBody>
          <a:bodyPr wrap="square" rtlCol="0">
            <a:spAutoFit/>
          </a:bodyPr>
          <a:lstStyle/>
          <a:p>
            <a:r>
              <a:rPr lang="en-US" sz="1500" dirty="0" smtClean="0">
                <a:solidFill>
                  <a:schemeClr val="bg2">
                    <a:lumMod val="60000"/>
                    <a:lumOff val="40000"/>
                  </a:schemeClr>
                </a:solidFill>
              </a:rPr>
              <a:t>Image Credit: economia.tierra.cl</a:t>
            </a:r>
            <a:endParaRPr lang="en-US" sz="1500"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892480" cy="994122"/>
          </a:xfrm>
        </p:spPr>
        <p:txBody>
          <a:bodyPr>
            <a:normAutofit fontScale="90000"/>
          </a:bodyPr>
          <a:lstStyle/>
          <a:p>
            <a:r>
              <a:rPr lang="en-US" dirty="0" smtClean="0"/>
              <a:t>EJ: Social Ramifications of </a:t>
            </a:r>
            <a:r>
              <a:rPr lang="en-US" dirty="0" err="1" smtClean="0"/>
              <a:t>HidroAysén</a:t>
            </a:r>
            <a:endParaRPr lang="en-US" dirty="0"/>
          </a:p>
        </p:txBody>
      </p:sp>
      <p:sp>
        <p:nvSpPr>
          <p:cNvPr id="3" name="Content Placeholder 2"/>
          <p:cNvSpPr>
            <a:spLocks noGrp="1"/>
          </p:cNvSpPr>
          <p:nvPr>
            <p:ph idx="1"/>
          </p:nvPr>
        </p:nvSpPr>
        <p:spPr>
          <a:xfrm>
            <a:off x="179512" y="836712"/>
            <a:ext cx="8964488" cy="1512168"/>
          </a:xfrm>
        </p:spPr>
        <p:txBody>
          <a:bodyPr>
            <a:normAutofit lnSpcReduction="10000"/>
          </a:bodyPr>
          <a:lstStyle/>
          <a:p>
            <a:r>
              <a:rPr lang="en-US" sz="2800" dirty="0" smtClean="0"/>
              <a:t>Displacement of human communities, livelihoods</a:t>
            </a:r>
          </a:p>
          <a:p>
            <a:r>
              <a:rPr lang="en-US" sz="2800" dirty="0" smtClean="0"/>
              <a:t>Marginalized populations: indigenous, working class</a:t>
            </a:r>
          </a:p>
          <a:p>
            <a:r>
              <a:rPr lang="en-US" sz="2800" dirty="0" smtClean="0"/>
              <a:t>Benefit to population center; burden to </a:t>
            </a:r>
            <a:r>
              <a:rPr lang="en-US" sz="2800" dirty="0" err="1" smtClean="0"/>
              <a:t>Aysén</a:t>
            </a:r>
            <a:endParaRPr lang="en-US" sz="2800" dirty="0" smtClean="0"/>
          </a:p>
          <a:p>
            <a:endParaRPr lang="en-US" dirty="0" smtClean="0"/>
          </a:p>
          <a:p>
            <a:endParaRPr lang="en-US" dirty="0" smtClean="0"/>
          </a:p>
        </p:txBody>
      </p:sp>
      <p:pic>
        <p:nvPicPr>
          <p:cNvPr id="35842" name="Picture 2" descr="http://metiendoruido.com/wp-content/uploads/2012/02/aysen08.jpg"/>
          <p:cNvPicPr>
            <a:picLocks noChangeAspect="1" noChangeArrowheads="1"/>
          </p:cNvPicPr>
          <p:nvPr/>
        </p:nvPicPr>
        <p:blipFill>
          <a:blip r:embed="rId2" cstate="print"/>
          <a:srcRect/>
          <a:stretch>
            <a:fillRect/>
          </a:stretch>
        </p:blipFill>
        <p:spPr bwMode="auto">
          <a:xfrm>
            <a:off x="251520" y="2420888"/>
            <a:ext cx="6569728" cy="4214012"/>
          </a:xfrm>
          <a:prstGeom prst="rect">
            <a:avLst/>
          </a:prstGeom>
          <a:noFill/>
        </p:spPr>
      </p:pic>
      <p:sp>
        <p:nvSpPr>
          <p:cNvPr id="5" name="TextBox 4"/>
          <p:cNvSpPr txBox="1"/>
          <p:nvPr/>
        </p:nvSpPr>
        <p:spPr>
          <a:xfrm>
            <a:off x="6876256" y="6093296"/>
            <a:ext cx="2267744" cy="553998"/>
          </a:xfrm>
          <a:prstGeom prst="rect">
            <a:avLst/>
          </a:prstGeom>
          <a:noFill/>
        </p:spPr>
        <p:txBody>
          <a:bodyPr wrap="square" rtlCol="0">
            <a:spAutoFit/>
          </a:bodyPr>
          <a:lstStyle/>
          <a:p>
            <a:r>
              <a:rPr lang="en-US" sz="1500" dirty="0" smtClean="0">
                <a:solidFill>
                  <a:schemeClr val="bg2">
                    <a:lumMod val="60000"/>
                    <a:lumOff val="40000"/>
                  </a:schemeClr>
                </a:solidFill>
              </a:rPr>
              <a:t>Image Credit: metiendoruido.com</a:t>
            </a:r>
            <a:endParaRPr lang="en-US" sz="1500"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Aysén</a:t>
            </a:r>
            <a:r>
              <a:rPr lang="en-US" dirty="0" smtClean="0"/>
              <a:t>: River as a Commons</a:t>
            </a:r>
            <a:endParaRPr lang="en-US" dirty="0"/>
          </a:p>
        </p:txBody>
      </p:sp>
      <p:sp>
        <p:nvSpPr>
          <p:cNvPr id="3" name="Content Placeholder 2"/>
          <p:cNvSpPr>
            <a:spLocks noGrp="1"/>
          </p:cNvSpPr>
          <p:nvPr>
            <p:ph idx="1"/>
          </p:nvPr>
        </p:nvSpPr>
        <p:spPr>
          <a:xfrm>
            <a:off x="395536" y="1268760"/>
            <a:ext cx="8424936" cy="2232248"/>
          </a:xfrm>
        </p:spPr>
        <p:txBody>
          <a:bodyPr>
            <a:normAutofit/>
          </a:bodyPr>
          <a:lstStyle/>
          <a:p>
            <a:r>
              <a:rPr lang="en-US" dirty="0" smtClean="0"/>
              <a:t>Intrinsic value – intact, wild &amp; scenic rivers</a:t>
            </a:r>
          </a:p>
          <a:p>
            <a:r>
              <a:rPr lang="en-US" dirty="0" smtClean="0"/>
              <a:t>Livelihoods: fishing, ecotourism, recreation</a:t>
            </a:r>
          </a:p>
          <a:p>
            <a:r>
              <a:rPr lang="en-US" dirty="0" smtClean="0"/>
              <a:t>Downstream … issues of equitable sharing</a:t>
            </a:r>
          </a:p>
          <a:p>
            <a:r>
              <a:rPr lang="en-US" dirty="0" smtClean="0"/>
              <a:t>Irreplaceable</a:t>
            </a:r>
            <a:endParaRPr lang="en-US" dirty="0"/>
          </a:p>
        </p:txBody>
      </p:sp>
      <p:pic>
        <p:nvPicPr>
          <p:cNvPr id="1026" name="Picture 2" descr="http://upload.wikimedia.org/wikipedia/commons/thumb/d/d5/R%C3%ADo_Baker_02.jpg/280px-R%C3%ADo_Baker_02.jpg"/>
          <p:cNvPicPr>
            <a:picLocks noChangeAspect="1" noChangeArrowheads="1"/>
          </p:cNvPicPr>
          <p:nvPr/>
        </p:nvPicPr>
        <p:blipFill>
          <a:blip r:embed="rId2" cstate="print"/>
          <a:srcRect/>
          <a:stretch>
            <a:fillRect/>
          </a:stretch>
        </p:blipFill>
        <p:spPr bwMode="auto">
          <a:xfrm>
            <a:off x="395536" y="3573016"/>
            <a:ext cx="4253659" cy="3083904"/>
          </a:xfrm>
          <a:prstGeom prst="rect">
            <a:avLst/>
          </a:prstGeom>
          <a:noFill/>
        </p:spPr>
      </p:pic>
      <p:sp>
        <p:nvSpPr>
          <p:cNvPr id="5" name="TextBox 4"/>
          <p:cNvSpPr txBox="1"/>
          <p:nvPr/>
        </p:nvSpPr>
        <p:spPr>
          <a:xfrm>
            <a:off x="4860032" y="6237312"/>
            <a:ext cx="3888432" cy="369332"/>
          </a:xfrm>
          <a:prstGeom prst="rect">
            <a:avLst/>
          </a:prstGeom>
          <a:noFill/>
        </p:spPr>
        <p:txBody>
          <a:bodyPr wrap="square" rtlCol="0">
            <a:spAutoFit/>
          </a:bodyPr>
          <a:lstStyle/>
          <a:p>
            <a:r>
              <a:rPr lang="en-US" dirty="0" smtClean="0"/>
              <a:t>Río Baker </a:t>
            </a:r>
            <a:r>
              <a:rPr lang="en-US" sz="1500" dirty="0" smtClean="0">
                <a:solidFill>
                  <a:schemeClr val="bg2">
                    <a:lumMod val="60000"/>
                    <a:lumOff val="40000"/>
                  </a:schemeClr>
                </a:solidFill>
              </a:rPr>
              <a:t>(Wikipedia; guioteca.com)</a:t>
            </a:r>
            <a:endParaRPr lang="en-US" sz="1500" dirty="0">
              <a:solidFill>
                <a:schemeClr val="bg2">
                  <a:lumMod val="60000"/>
                  <a:lumOff val="40000"/>
                </a:schemeClr>
              </a:solidFill>
            </a:endParaRPr>
          </a:p>
        </p:txBody>
      </p:sp>
      <p:pic>
        <p:nvPicPr>
          <p:cNvPr id="1028" name="Picture 4" descr="Río Baker, en la Patagonia Austral, es un destino destacado para la pesca con mosca"/>
          <p:cNvPicPr>
            <a:picLocks noChangeAspect="1" noChangeArrowheads="1"/>
          </p:cNvPicPr>
          <p:nvPr/>
        </p:nvPicPr>
        <p:blipFill>
          <a:blip r:embed="rId3" cstate="print"/>
          <a:srcRect/>
          <a:stretch>
            <a:fillRect/>
          </a:stretch>
        </p:blipFill>
        <p:spPr bwMode="auto">
          <a:xfrm>
            <a:off x="4788024" y="3573015"/>
            <a:ext cx="3744416" cy="2516639"/>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964488" cy="1143000"/>
          </a:xfrm>
        </p:spPr>
        <p:txBody>
          <a:bodyPr>
            <a:normAutofit fontScale="90000"/>
          </a:bodyPr>
          <a:lstStyle/>
          <a:p>
            <a:r>
              <a:rPr lang="en-US" dirty="0" smtClean="0"/>
              <a:t>Political Commentary  in Public Places</a:t>
            </a:r>
            <a:endParaRPr lang="en-US" dirty="0"/>
          </a:p>
        </p:txBody>
      </p:sp>
      <p:pic>
        <p:nvPicPr>
          <p:cNvPr id="2051" name="Picture 3"/>
          <p:cNvPicPr>
            <a:picLocks noChangeAspect="1" noChangeArrowheads="1"/>
          </p:cNvPicPr>
          <p:nvPr/>
        </p:nvPicPr>
        <p:blipFill>
          <a:blip r:embed="rId2" cstate="print"/>
          <a:srcRect l="18299" t="28358" r="19014" b="29851"/>
          <a:stretch>
            <a:fillRect/>
          </a:stretch>
        </p:blipFill>
        <p:spPr bwMode="auto">
          <a:xfrm>
            <a:off x="4355976" y="4589748"/>
            <a:ext cx="4536504" cy="2268252"/>
          </a:xfrm>
          <a:prstGeom prst="rect">
            <a:avLst/>
          </a:prstGeom>
          <a:noFill/>
          <a:ln w="9525">
            <a:noFill/>
            <a:miter lim="800000"/>
            <a:headEnd/>
            <a:tailEnd/>
          </a:ln>
          <a:effectLst/>
        </p:spPr>
      </p:pic>
      <p:pic>
        <p:nvPicPr>
          <p:cNvPr id="6" name="Picture 6" descr="C:\Users\home\Documents\Schoolwork;SCHOLARSHIPS2008-13\SEMESTER #10 (Spring 2013)\!!!DHC_SENIOR_PROJECT!!\IMAGES(InclMinefromValpo\MINE\USED IN PRESENTATION (ALL duplicates &amp; AUTO-CORRECTED for brightness)\100_4443.JPG"/>
          <p:cNvPicPr>
            <a:picLocks noChangeAspect="1" noChangeArrowheads="1"/>
          </p:cNvPicPr>
          <p:nvPr/>
        </p:nvPicPr>
        <p:blipFill>
          <a:blip r:embed="rId3" cstate="print"/>
          <a:srcRect l="5524" t="18599" r="7479"/>
          <a:stretch>
            <a:fillRect/>
          </a:stretch>
        </p:blipFill>
        <p:spPr bwMode="auto">
          <a:xfrm>
            <a:off x="4355976" y="1052736"/>
            <a:ext cx="4536504" cy="3183516"/>
          </a:xfrm>
          <a:prstGeom prst="rect">
            <a:avLst/>
          </a:prstGeom>
          <a:noFill/>
        </p:spPr>
      </p:pic>
      <p:pic>
        <p:nvPicPr>
          <p:cNvPr id="1026" name="Picture 2" descr="C:\Users\home\Documents\Schoolwork;SCHOLARSHIPS2008-13\SEMESTER #10 (Spring 2013)\!!!DHC_SENIOR_PROJECT!!\IMAGES(InclMinefromValpo\MINE\USED IN PRESENTATION (ALL duplicates &amp; AUTO-CORRECTED for brightness)\Protest - general\101_2244Sausalito.JPG"/>
          <p:cNvPicPr>
            <a:picLocks noChangeAspect="1" noChangeArrowheads="1"/>
          </p:cNvPicPr>
          <p:nvPr/>
        </p:nvPicPr>
        <p:blipFill>
          <a:blip r:embed="rId4" cstate="print"/>
          <a:srcRect t="17780" b="18719"/>
          <a:stretch>
            <a:fillRect/>
          </a:stretch>
        </p:blipFill>
        <p:spPr bwMode="auto">
          <a:xfrm>
            <a:off x="374402" y="1052737"/>
            <a:ext cx="3477518" cy="1656184"/>
          </a:xfrm>
          <a:prstGeom prst="rect">
            <a:avLst/>
          </a:prstGeom>
          <a:noFill/>
        </p:spPr>
      </p:pic>
      <p:pic>
        <p:nvPicPr>
          <p:cNvPr id="1027" name="Picture 3" descr="C:\Users\home\Documents\Schoolwork;SCHOLARSHIPS2008-13\SEMESTER #10 (Spring 2013)\!!!DHC_SENIOR_PROJECT!!\IMAGES(InclMinefromValpo\MINE\USED IN PRESENTATION (ALL duplicates &amp; AUTO-CORRECTED for brightness)\Protest - general\100_5116.JPG"/>
          <p:cNvPicPr>
            <a:picLocks noChangeAspect="1" noChangeArrowheads="1"/>
          </p:cNvPicPr>
          <p:nvPr/>
        </p:nvPicPr>
        <p:blipFill>
          <a:blip r:embed="rId5" cstate="print"/>
          <a:srcRect b="16443"/>
          <a:stretch>
            <a:fillRect/>
          </a:stretch>
        </p:blipFill>
        <p:spPr bwMode="auto">
          <a:xfrm>
            <a:off x="388162" y="2996952"/>
            <a:ext cx="3465640" cy="386104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74638"/>
            <a:ext cx="7776864" cy="1143000"/>
          </a:xfrm>
        </p:spPr>
        <p:txBody>
          <a:bodyPr>
            <a:normAutofit fontScale="90000"/>
          </a:bodyPr>
          <a:lstStyle/>
          <a:p>
            <a:pPr algn="ctr"/>
            <a:r>
              <a:rPr lang="en-US" dirty="0" smtClean="0"/>
              <a:t>Chile´s Unique Brand of Protest</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1259632" y="1412776"/>
            <a:ext cx="6552728" cy="49145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892480" cy="1143000"/>
          </a:xfrm>
        </p:spPr>
        <p:txBody>
          <a:bodyPr>
            <a:noAutofit/>
          </a:bodyPr>
          <a:lstStyle/>
          <a:p>
            <a:r>
              <a:rPr lang="en-US" sz="4000" dirty="0" smtClean="0"/>
              <a:t>Protest: Relevance to </a:t>
            </a:r>
            <a:r>
              <a:rPr lang="en-US" sz="4000" dirty="0" err="1" smtClean="0"/>
              <a:t>HidroAysén</a:t>
            </a:r>
            <a:endParaRPr lang="en-US" sz="4000" dirty="0"/>
          </a:p>
        </p:txBody>
      </p:sp>
      <p:sp>
        <p:nvSpPr>
          <p:cNvPr id="3" name="Content Placeholder 2"/>
          <p:cNvSpPr>
            <a:spLocks noGrp="1"/>
          </p:cNvSpPr>
          <p:nvPr>
            <p:ph idx="1"/>
          </p:nvPr>
        </p:nvSpPr>
        <p:spPr>
          <a:xfrm>
            <a:off x="395536" y="1484784"/>
            <a:ext cx="8507288" cy="1728192"/>
          </a:xfrm>
        </p:spPr>
        <p:txBody>
          <a:bodyPr>
            <a:normAutofit/>
          </a:bodyPr>
          <a:lstStyle/>
          <a:p>
            <a:r>
              <a:rPr lang="en-US" sz="3600" dirty="0" smtClean="0"/>
              <a:t>Project placed on hold June 2012</a:t>
            </a:r>
          </a:p>
          <a:p>
            <a:r>
              <a:rPr lang="en-US" sz="3600" dirty="0" smtClean="0"/>
              <a:t>Cause: widespread demonstrations</a:t>
            </a:r>
          </a:p>
        </p:txBody>
      </p:sp>
      <p:pic>
        <p:nvPicPr>
          <p:cNvPr id="26626" name="Picture 2" descr="File:Hidroaysen barcelona.jpg"/>
          <p:cNvPicPr>
            <a:picLocks noChangeAspect="1" noChangeArrowheads="1"/>
          </p:cNvPicPr>
          <p:nvPr/>
        </p:nvPicPr>
        <p:blipFill>
          <a:blip r:embed="rId2" cstate="print"/>
          <a:srcRect t="14046"/>
          <a:stretch>
            <a:fillRect/>
          </a:stretch>
        </p:blipFill>
        <p:spPr bwMode="auto">
          <a:xfrm>
            <a:off x="323528" y="3140968"/>
            <a:ext cx="5402504" cy="3482752"/>
          </a:xfrm>
          <a:prstGeom prst="rect">
            <a:avLst/>
          </a:prstGeom>
          <a:noFill/>
        </p:spPr>
      </p:pic>
      <p:sp>
        <p:nvSpPr>
          <p:cNvPr id="5" name="TextBox 4"/>
          <p:cNvSpPr txBox="1"/>
          <p:nvPr/>
        </p:nvSpPr>
        <p:spPr>
          <a:xfrm>
            <a:off x="6156176" y="6093296"/>
            <a:ext cx="2664296" cy="600164"/>
          </a:xfrm>
          <a:prstGeom prst="rect">
            <a:avLst/>
          </a:prstGeom>
          <a:noFill/>
        </p:spPr>
        <p:txBody>
          <a:bodyPr wrap="square" rtlCol="0">
            <a:spAutoFit/>
          </a:bodyPr>
          <a:lstStyle/>
          <a:p>
            <a:r>
              <a:rPr lang="en-US" dirty="0" smtClean="0"/>
              <a:t>Barcelona, Spain</a:t>
            </a:r>
          </a:p>
          <a:p>
            <a:r>
              <a:rPr lang="en-US" sz="1500" dirty="0" smtClean="0">
                <a:solidFill>
                  <a:schemeClr val="bg2">
                    <a:lumMod val="60000"/>
                    <a:lumOff val="40000"/>
                  </a:schemeClr>
                </a:solidFill>
              </a:rPr>
              <a:t>Image Credit: Wikipedia</a:t>
            </a:r>
            <a:endParaRPr lang="en-US" sz="1500"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HidroAysén</a:t>
            </a:r>
            <a:r>
              <a:rPr lang="en-US" dirty="0" smtClean="0"/>
              <a:t>: Public Outcry</a:t>
            </a:r>
            <a:endParaRPr lang="en-US" dirty="0"/>
          </a:p>
        </p:txBody>
      </p:sp>
      <p:pic>
        <p:nvPicPr>
          <p:cNvPr id="5122" name="Picture 2" descr="C:\Users\home\Documents\Schoolwork;SCHOLARSHIPS2008-13\SEMESTER #10 (Spring 2013)\!!!DHC_SENIOR_PROJECT!!\IMAGES(InclMinefromValpo\MINE\USED IN PRESENTATION (ALL duplicates &amp; AUTO-CORRECTED for brightness)\AYSEN specific\102_3840.JPG"/>
          <p:cNvPicPr>
            <a:picLocks noChangeAspect="1" noChangeArrowheads="1"/>
          </p:cNvPicPr>
          <p:nvPr/>
        </p:nvPicPr>
        <p:blipFill>
          <a:blip r:embed="rId2" cstate="print"/>
          <a:srcRect/>
          <a:stretch>
            <a:fillRect/>
          </a:stretch>
        </p:blipFill>
        <p:spPr bwMode="auto">
          <a:xfrm>
            <a:off x="395536" y="1700808"/>
            <a:ext cx="3923928" cy="2942946"/>
          </a:xfrm>
          <a:prstGeom prst="rect">
            <a:avLst/>
          </a:prstGeom>
          <a:noFill/>
        </p:spPr>
      </p:pic>
      <p:sp>
        <p:nvSpPr>
          <p:cNvPr id="5" name="TextBox 4"/>
          <p:cNvSpPr txBox="1"/>
          <p:nvPr/>
        </p:nvSpPr>
        <p:spPr>
          <a:xfrm>
            <a:off x="683568" y="4941168"/>
            <a:ext cx="3528392" cy="369332"/>
          </a:xfrm>
          <a:prstGeom prst="rect">
            <a:avLst/>
          </a:prstGeom>
          <a:noFill/>
        </p:spPr>
        <p:txBody>
          <a:bodyPr wrap="square" rtlCol="0">
            <a:spAutoFit/>
          </a:bodyPr>
          <a:lstStyle/>
          <a:p>
            <a:r>
              <a:rPr lang="en-US" dirty="0" smtClean="0"/>
              <a:t>Calling for strength / resistance </a:t>
            </a:r>
            <a:endParaRPr lang="en-US" dirty="0"/>
          </a:p>
        </p:txBody>
      </p:sp>
      <p:pic>
        <p:nvPicPr>
          <p:cNvPr id="6" name="Picture 2" descr="C:\Users\home\Documents\Schoolwork;SCHOLARSHIPS2008-13\SEMESTER #10 (Spring 2013)\!!!DHC_SENIOR_PROJECT!!\IMAGES(InclMinefromValpo\MINE\101_2154HidroAysénNoGracias.JPG"/>
          <p:cNvPicPr>
            <a:picLocks noChangeAspect="1" noChangeArrowheads="1"/>
          </p:cNvPicPr>
          <p:nvPr/>
        </p:nvPicPr>
        <p:blipFill>
          <a:blip r:embed="rId3" cstate="print"/>
          <a:srcRect/>
          <a:stretch>
            <a:fillRect/>
          </a:stretch>
        </p:blipFill>
        <p:spPr bwMode="auto">
          <a:xfrm>
            <a:off x="4860032" y="1700808"/>
            <a:ext cx="3929037" cy="2952328"/>
          </a:xfrm>
          <a:prstGeom prst="rect">
            <a:avLst/>
          </a:prstGeom>
          <a:noFill/>
        </p:spPr>
      </p:pic>
      <p:sp>
        <p:nvSpPr>
          <p:cNvPr id="7" name="TextBox 6"/>
          <p:cNvSpPr txBox="1"/>
          <p:nvPr/>
        </p:nvSpPr>
        <p:spPr>
          <a:xfrm>
            <a:off x="4932040" y="4941168"/>
            <a:ext cx="4032448" cy="369332"/>
          </a:xfrm>
          <a:prstGeom prst="rect">
            <a:avLst/>
          </a:prstGeom>
          <a:noFill/>
        </p:spPr>
        <p:txBody>
          <a:bodyPr wrap="square" rtlCol="0">
            <a:spAutoFit/>
          </a:bodyPr>
          <a:lstStyle/>
          <a:p>
            <a:r>
              <a:rPr lang="en-US" dirty="0" smtClean="0"/>
              <a:t>National park near the </a:t>
            </a:r>
            <a:r>
              <a:rPr lang="en-US" dirty="0" err="1" smtClean="0"/>
              <a:t>Aysén</a:t>
            </a:r>
            <a:r>
              <a:rPr lang="en-US" dirty="0" smtClean="0"/>
              <a:t> region</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dirty="0" smtClean="0"/>
              <a:t>Extreme Discontent with Leadership</a:t>
            </a:r>
            <a:endParaRPr lang="en-US" dirty="0"/>
          </a:p>
        </p:txBody>
      </p:sp>
      <p:pic>
        <p:nvPicPr>
          <p:cNvPr id="7170" name="Picture 2" descr="C:\Users\home\Documents\Schoolwork;SCHOLARSHIPS2008-13\SEMESTER #10 (Spring 2013)\!!!DHC_SENIOR_PROJECT!!\IMAGES(InclMinefromValpo\MINE\USED IN PRESENTATION (ALL duplicates &amp; AUTO-CORRECTED for brightness)\AYSEN specific\101_2292.JPG"/>
          <p:cNvPicPr>
            <a:picLocks noChangeAspect="1" noChangeArrowheads="1"/>
          </p:cNvPicPr>
          <p:nvPr/>
        </p:nvPicPr>
        <p:blipFill>
          <a:blip r:embed="rId2" cstate="print"/>
          <a:srcRect t="13125" b="8046"/>
          <a:stretch>
            <a:fillRect/>
          </a:stretch>
        </p:blipFill>
        <p:spPr bwMode="auto">
          <a:xfrm>
            <a:off x="395536" y="1772816"/>
            <a:ext cx="4384623" cy="4608512"/>
          </a:xfrm>
          <a:prstGeom prst="rect">
            <a:avLst/>
          </a:prstGeom>
          <a:noFill/>
        </p:spPr>
      </p:pic>
      <p:pic>
        <p:nvPicPr>
          <p:cNvPr id="7172" name="Picture 4" descr="Sebastián Piñera"/>
          <p:cNvPicPr>
            <a:picLocks noChangeAspect="1" noChangeArrowheads="1"/>
          </p:cNvPicPr>
          <p:nvPr/>
        </p:nvPicPr>
        <p:blipFill>
          <a:blip r:embed="rId3" cstate="print"/>
          <a:srcRect/>
          <a:stretch>
            <a:fillRect/>
          </a:stretch>
        </p:blipFill>
        <p:spPr bwMode="auto">
          <a:xfrm>
            <a:off x="5580112" y="2492896"/>
            <a:ext cx="3052537" cy="3916463"/>
          </a:xfrm>
          <a:prstGeom prst="rect">
            <a:avLst/>
          </a:prstGeom>
          <a:noFill/>
        </p:spPr>
      </p:pic>
      <p:sp>
        <p:nvSpPr>
          <p:cNvPr id="7" name="TextBox 6"/>
          <p:cNvSpPr txBox="1"/>
          <p:nvPr/>
        </p:nvSpPr>
        <p:spPr>
          <a:xfrm>
            <a:off x="6156176" y="6534835"/>
            <a:ext cx="2555776" cy="323165"/>
          </a:xfrm>
          <a:prstGeom prst="rect">
            <a:avLst/>
          </a:prstGeom>
          <a:noFill/>
        </p:spPr>
        <p:txBody>
          <a:bodyPr wrap="square" rtlCol="0">
            <a:spAutoFit/>
          </a:bodyPr>
          <a:lstStyle/>
          <a:p>
            <a:r>
              <a:rPr lang="en-US" sz="1500" dirty="0" smtClean="0">
                <a:solidFill>
                  <a:schemeClr val="bg2">
                    <a:lumMod val="60000"/>
                    <a:lumOff val="40000"/>
                  </a:schemeClr>
                </a:solidFill>
              </a:rPr>
              <a:t>Image Credit: Wikipedia</a:t>
            </a:r>
            <a:endParaRPr lang="en-US" sz="1500" dirty="0">
              <a:solidFill>
                <a:schemeClr val="bg2">
                  <a:lumMod val="60000"/>
                  <a:lumOff val="40000"/>
                </a:schemeClr>
              </a:solidFill>
            </a:endParaRPr>
          </a:p>
        </p:txBody>
      </p:sp>
      <p:sp>
        <p:nvSpPr>
          <p:cNvPr id="8" name="TextBox 7"/>
          <p:cNvSpPr txBox="1"/>
          <p:nvPr/>
        </p:nvSpPr>
        <p:spPr>
          <a:xfrm>
            <a:off x="5652120" y="1916832"/>
            <a:ext cx="3024336" cy="369332"/>
          </a:xfrm>
          <a:prstGeom prst="rect">
            <a:avLst/>
          </a:prstGeom>
          <a:noFill/>
        </p:spPr>
        <p:txBody>
          <a:bodyPr wrap="square" rtlCol="0">
            <a:spAutoFit/>
          </a:bodyPr>
          <a:lstStyle/>
          <a:p>
            <a:r>
              <a:rPr lang="en-US" dirty="0" smtClean="0"/>
              <a:t>President Sebastian </a:t>
            </a:r>
            <a:r>
              <a:rPr lang="en-US" dirty="0" err="1" smtClean="0"/>
              <a:t>Piñera</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363272" cy="1143000"/>
          </a:xfrm>
        </p:spPr>
        <p:txBody>
          <a:bodyPr>
            <a:noAutofit/>
          </a:bodyPr>
          <a:lstStyle/>
          <a:p>
            <a:r>
              <a:rPr lang="en-US" sz="4200" dirty="0" smtClean="0">
                <a:solidFill>
                  <a:srgbClr val="C00000"/>
                </a:solidFill>
              </a:rPr>
              <a:t>Police Repression (Special Forces)…</a:t>
            </a:r>
            <a:endParaRPr lang="en-US" sz="4200" dirty="0">
              <a:solidFill>
                <a:srgbClr val="C00000"/>
              </a:solidFill>
            </a:endParaRPr>
          </a:p>
        </p:txBody>
      </p:sp>
      <p:sp>
        <p:nvSpPr>
          <p:cNvPr id="3" name="Content Placeholder 2"/>
          <p:cNvSpPr>
            <a:spLocks noGrp="1"/>
          </p:cNvSpPr>
          <p:nvPr>
            <p:ph idx="1"/>
          </p:nvPr>
        </p:nvSpPr>
        <p:spPr>
          <a:xfrm>
            <a:off x="467544" y="908720"/>
            <a:ext cx="8676456" cy="5400600"/>
          </a:xfrm>
        </p:spPr>
        <p:txBody>
          <a:bodyPr>
            <a:normAutofit lnSpcReduction="10000"/>
          </a:bodyPr>
          <a:lstStyle/>
          <a:p>
            <a:r>
              <a:rPr lang="en-US" dirty="0" smtClean="0"/>
              <a:t>Feb-Mar 2012 in </a:t>
            </a:r>
            <a:r>
              <a:rPr lang="en-US" dirty="0" err="1" smtClean="0"/>
              <a:t>Aysén</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sz="2200" dirty="0" smtClean="0"/>
          </a:p>
          <a:p>
            <a:r>
              <a:rPr lang="en-US" sz="2200" dirty="0" smtClean="0"/>
              <a:t>“We wish the government would back the citizens and not use state funds to send Special Forces. We feel violated by the police and many people are taking to the streets today to protest against the force used.” 	       – Puerto </a:t>
            </a:r>
            <a:r>
              <a:rPr lang="en-US" sz="2200" dirty="0" err="1" smtClean="0"/>
              <a:t>Aysén</a:t>
            </a:r>
            <a:r>
              <a:rPr lang="en-US" sz="2200" dirty="0" smtClean="0"/>
              <a:t> Mayor Marisol Martinez</a:t>
            </a:r>
            <a:endParaRPr lang="en-US" sz="2200" dirty="0"/>
          </a:p>
        </p:txBody>
      </p:sp>
      <p:pic>
        <p:nvPicPr>
          <p:cNvPr id="58370" name="Picture 2" descr="http://www.elvacanudo.cl/sites/elvacanudo.cl/files/imagecache/380x285/imagen_noticia/represion%20policial%20aysen.jpg"/>
          <p:cNvPicPr>
            <a:picLocks noChangeAspect="1" noChangeArrowheads="1"/>
          </p:cNvPicPr>
          <p:nvPr/>
        </p:nvPicPr>
        <p:blipFill>
          <a:blip r:embed="rId2" cstate="print"/>
          <a:srcRect/>
          <a:stretch>
            <a:fillRect/>
          </a:stretch>
        </p:blipFill>
        <p:spPr bwMode="auto">
          <a:xfrm>
            <a:off x="0" y="1412776"/>
            <a:ext cx="4446808" cy="3168352"/>
          </a:xfrm>
          <a:prstGeom prst="rect">
            <a:avLst/>
          </a:prstGeom>
          <a:noFill/>
        </p:spPr>
      </p:pic>
      <p:sp>
        <p:nvSpPr>
          <p:cNvPr id="5" name="TextBox 4"/>
          <p:cNvSpPr txBox="1"/>
          <p:nvPr/>
        </p:nvSpPr>
        <p:spPr>
          <a:xfrm>
            <a:off x="1403648" y="6488668"/>
            <a:ext cx="5688632" cy="323165"/>
          </a:xfrm>
          <a:prstGeom prst="rect">
            <a:avLst/>
          </a:prstGeom>
          <a:noFill/>
        </p:spPr>
        <p:txBody>
          <a:bodyPr wrap="square" rtlCol="0">
            <a:spAutoFit/>
          </a:bodyPr>
          <a:lstStyle/>
          <a:p>
            <a:r>
              <a:rPr lang="en-US" sz="1500" dirty="0" smtClean="0">
                <a:solidFill>
                  <a:schemeClr val="bg2">
                    <a:lumMod val="60000"/>
                    <a:lumOff val="40000"/>
                  </a:schemeClr>
                </a:solidFill>
              </a:rPr>
              <a:t>Image Credits: elvacanudo.cl; federacionminera.cl</a:t>
            </a:r>
            <a:endParaRPr lang="en-US" sz="1500" dirty="0">
              <a:solidFill>
                <a:schemeClr val="bg2">
                  <a:lumMod val="60000"/>
                  <a:lumOff val="40000"/>
                </a:schemeClr>
              </a:solidFill>
            </a:endParaRPr>
          </a:p>
        </p:txBody>
      </p:sp>
      <p:pic>
        <p:nvPicPr>
          <p:cNvPr id="58372" name="Picture 4" descr="http://www.federacionminera.cl/portal/wp-content/uploads/2012/02/FOTO-represion-aysen-febrero14-2012.jpg"/>
          <p:cNvPicPr>
            <a:picLocks noChangeAspect="1" noChangeArrowheads="1"/>
          </p:cNvPicPr>
          <p:nvPr/>
        </p:nvPicPr>
        <p:blipFill>
          <a:blip r:embed="rId3" cstate="print"/>
          <a:srcRect/>
          <a:stretch>
            <a:fillRect/>
          </a:stretch>
        </p:blipFill>
        <p:spPr bwMode="auto">
          <a:xfrm>
            <a:off x="4644008" y="1412776"/>
            <a:ext cx="4499992" cy="3212977"/>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07288" cy="1143000"/>
          </a:xfrm>
        </p:spPr>
        <p:txBody>
          <a:bodyPr>
            <a:normAutofit fontScale="90000"/>
          </a:bodyPr>
          <a:lstStyle/>
          <a:p>
            <a:r>
              <a:rPr lang="en-US" dirty="0" smtClean="0"/>
              <a:t>Introduction – Personal Background</a:t>
            </a:r>
            <a:endParaRPr lang="en-US" dirty="0"/>
          </a:p>
        </p:txBody>
      </p:sp>
      <p:sp>
        <p:nvSpPr>
          <p:cNvPr id="3" name="Content Placeholder 2"/>
          <p:cNvSpPr>
            <a:spLocks noGrp="1"/>
          </p:cNvSpPr>
          <p:nvPr>
            <p:ph idx="1"/>
          </p:nvPr>
        </p:nvSpPr>
        <p:spPr>
          <a:xfrm>
            <a:off x="179512" y="1196752"/>
            <a:ext cx="6192688" cy="5400600"/>
          </a:xfrm>
        </p:spPr>
        <p:txBody>
          <a:bodyPr>
            <a:normAutofit/>
          </a:bodyPr>
          <a:lstStyle/>
          <a:p>
            <a:r>
              <a:rPr lang="en-US" sz="3200" dirty="0" smtClean="0"/>
              <a:t>M: Environmental Studies &amp; 	Spanish</a:t>
            </a:r>
          </a:p>
          <a:p>
            <a:r>
              <a:rPr lang="en-US" sz="3200" dirty="0" smtClean="0"/>
              <a:t>m: Latin American Studies, 	Climate Change, 	International Development</a:t>
            </a:r>
          </a:p>
          <a:p>
            <a:r>
              <a:rPr lang="en-US" sz="3200" dirty="0" smtClean="0"/>
              <a:t>Spring 2012: academic study 	abroad in Valparaíso, Chile</a:t>
            </a:r>
          </a:p>
        </p:txBody>
      </p:sp>
      <p:pic>
        <p:nvPicPr>
          <p:cNvPr id="4" name="Picture 2" descr="C:\Users\home\Pictures\DUPLICATES for printing, etc\PIX OF ME to print holiday cards\101_0057ILuvYu.JPG"/>
          <p:cNvPicPr>
            <a:picLocks noChangeAspect="1" noChangeArrowheads="1"/>
          </p:cNvPicPr>
          <p:nvPr/>
        </p:nvPicPr>
        <p:blipFill>
          <a:blip r:embed="rId2" cstate="print"/>
          <a:srcRect r="18141" b="19452"/>
          <a:stretch>
            <a:fillRect/>
          </a:stretch>
        </p:blipFill>
        <p:spPr bwMode="auto">
          <a:xfrm>
            <a:off x="6143604" y="1412776"/>
            <a:ext cx="3000396" cy="3929090"/>
          </a:xfrm>
          <a:prstGeom prst="rect">
            <a:avLst/>
          </a:prstGeom>
          <a:noFill/>
        </p:spPr>
      </p:pic>
      <p:sp>
        <p:nvSpPr>
          <p:cNvPr id="5" name="TextBox 4"/>
          <p:cNvSpPr txBox="1"/>
          <p:nvPr/>
        </p:nvSpPr>
        <p:spPr>
          <a:xfrm>
            <a:off x="6084168" y="5517232"/>
            <a:ext cx="3275856" cy="769441"/>
          </a:xfrm>
          <a:prstGeom prst="rect">
            <a:avLst/>
          </a:prstGeom>
          <a:noFill/>
        </p:spPr>
        <p:txBody>
          <a:bodyPr wrap="square" rtlCol="0">
            <a:spAutoFit/>
          </a:bodyPr>
          <a:lstStyle/>
          <a:p>
            <a:r>
              <a:rPr lang="en-US" sz="2200" dirty="0" smtClean="0"/>
              <a:t>The author in a “</a:t>
            </a:r>
            <a:r>
              <a:rPr lang="en-US" sz="2200" dirty="0" err="1" smtClean="0"/>
              <a:t>gomero</a:t>
            </a:r>
            <a:r>
              <a:rPr lang="en-US" sz="2200" dirty="0" smtClean="0"/>
              <a:t>”  tree, Valparaíso, Chile</a:t>
            </a:r>
            <a:endParaRPr lang="en-US" sz="2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0"/>
            <a:ext cx="8100392" cy="1143000"/>
          </a:xfrm>
        </p:spPr>
        <p:txBody>
          <a:bodyPr>
            <a:normAutofit/>
          </a:bodyPr>
          <a:lstStyle/>
          <a:p>
            <a:r>
              <a:rPr lang="en-US" dirty="0" smtClean="0"/>
              <a:t>“Patagonia Without Dams!”</a:t>
            </a:r>
            <a:endParaRPr lang="en-US" dirty="0"/>
          </a:p>
        </p:txBody>
      </p:sp>
      <p:pic>
        <p:nvPicPr>
          <p:cNvPr id="16385" name="Picture 1" descr="C:\Users\home\Documents\Schoolwork;SCHOLARSHIPS2008-13\SEMESTER #10 (Spring 2013)\!!!DHC_SENIOR_PROJECT!!\IMAGES(InclMinefromValpo\Web, 2014\Campaign\CampaignPoster2.jpg"/>
          <p:cNvPicPr>
            <a:picLocks noChangeAspect="1" noChangeArrowheads="1"/>
          </p:cNvPicPr>
          <p:nvPr/>
        </p:nvPicPr>
        <p:blipFill>
          <a:blip r:embed="rId3" cstate="print"/>
          <a:srcRect/>
          <a:stretch>
            <a:fillRect/>
          </a:stretch>
        </p:blipFill>
        <p:spPr bwMode="auto">
          <a:xfrm>
            <a:off x="1115616" y="1691341"/>
            <a:ext cx="6696744" cy="5166659"/>
          </a:xfrm>
          <a:prstGeom prst="rect">
            <a:avLst/>
          </a:prstGeom>
          <a:noFill/>
        </p:spPr>
      </p:pic>
      <p:sp>
        <p:nvSpPr>
          <p:cNvPr id="6" name="Content Placeholder 2"/>
          <p:cNvSpPr>
            <a:spLocks noGrp="1"/>
          </p:cNvSpPr>
          <p:nvPr>
            <p:ph idx="1"/>
          </p:nvPr>
        </p:nvSpPr>
        <p:spPr>
          <a:xfrm>
            <a:off x="1043608" y="1052736"/>
            <a:ext cx="8363272" cy="1728192"/>
          </a:xfrm>
        </p:spPr>
        <p:txBody>
          <a:bodyPr>
            <a:normAutofit/>
          </a:bodyPr>
          <a:lstStyle/>
          <a:p>
            <a:r>
              <a:rPr lang="en-US" sz="3600" dirty="0" smtClean="0"/>
              <a:t>International Media Campaign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0"/>
            <a:ext cx="8100392" cy="1417638"/>
          </a:xfrm>
        </p:spPr>
        <p:txBody>
          <a:bodyPr>
            <a:noAutofit/>
          </a:bodyPr>
          <a:lstStyle/>
          <a:p>
            <a:r>
              <a:rPr lang="en-US" sz="4100" dirty="0" smtClean="0"/>
              <a:t>Benefit Concert –Youth Culture</a:t>
            </a:r>
            <a:endParaRPr lang="en-US" sz="4100" dirty="0"/>
          </a:p>
        </p:txBody>
      </p:sp>
      <p:pic>
        <p:nvPicPr>
          <p:cNvPr id="41987" name="Picture 3" descr="C:\Users\home\Documents\Schoolwork;SCHOLARSHIPS2008-13\SEMESTER #10 (Spring 2013)\!!!DHC_SENIOR_PROJECT!!\IMAGES(InclMinefromValpo\Web, 2014\Campaign\BenefitConcert(sign)(ecoterritorios.blogspot.com).png"/>
          <p:cNvPicPr>
            <a:picLocks noChangeAspect="1" noChangeArrowheads="1"/>
          </p:cNvPicPr>
          <p:nvPr/>
        </p:nvPicPr>
        <p:blipFill>
          <a:blip r:embed="rId2" cstate="print"/>
          <a:srcRect/>
          <a:stretch>
            <a:fillRect/>
          </a:stretch>
        </p:blipFill>
        <p:spPr bwMode="auto">
          <a:xfrm>
            <a:off x="683568" y="1268760"/>
            <a:ext cx="7848872" cy="4571969"/>
          </a:xfrm>
          <a:prstGeom prst="rect">
            <a:avLst/>
          </a:prstGeom>
          <a:noFill/>
        </p:spPr>
      </p:pic>
      <p:sp>
        <p:nvSpPr>
          <p:cNvPr id="8" name="TextBox 7"/>
          <p:cNvSpPr txBox="1"/>
          <p:nvPr/>
        </p:nvSpPr>
        <p:spPr>
          <a:xfrm>
            <a:off x="5508104" y="5877272"/>
            <a:ext cx="3635896" cy="877163"/>
          </a:xfrm>
          <a:prstGeom prst="rect">
            <a:avLst/>
          </a:prstGeom>
          <a:noFill/>
        </p:spPr>
        <p:txBody>
          <a:bodyPr wrap="square" rtlCol="0">
            <a:spAutoFit/>
          </a:bodyPr>
          <a:lstStyle/>
          <a:p>
            <a:r>
              <a:rPr lang="en-US" dirty="0" smtClean="0"/>
              <a:t/>
            </a:r>
            <a:br>
              <a:rPr lang="en-US" dirty="0" smtClean="0"/>
            </a:br>
            <a:r>
              <a:rPr lang="en-US" dirty="0" smtClean="0"/>
              <a:t/>
            </a:r>
            <a:br>
              <a:rPr lang="en-US" dirty="0" smtClean="0"/>
            </a:br>
            <a:r>
              <a:rPr lang="en-US" sz="1500" dirty="0" smtClean="0">
                <a:solidFill>
                  <a:schemeClr val="bg2">
                    <a:lumMod val="60000"/>
                    <a:lumOff val="40000"/>
                  </a:schemeClr>
                </a:solidFill>
              </a:rPr>
              <a:t>Image Credit: ecoterritorios.blogspot.com</a:t>
            </a:r>
            <a:endParaRPr lang="en-US" sz="1500"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35280" cy="1143000"/>
          </a:xfrm>
        </p:spPr>
        <p:txBody>
          <a:bodyPr>
            <a:normAutofit/>
          </a:bodyPr>
          <a:lstStyle/>
          <a:p>
            <a:r>
              <a:rPr lang="en-US" dirty="0" err="1" smtClean="0"/>
              <a:t>HidroAysén</a:t>
            </a:r>
            <a:r>
              <a:rPr lang="en-US" dirty="0" smtClean="0"/>
              <a:t>: Solidarity in Protest</a:t>
            </a:r>
            <a:endParaRPr lang="en-US" dirty="0"/>
          </a:p>
        </p:txBody>
      </p:sp>
      <p:sp>
        <p:nvSpPr>
          <p:cNvPr id="3" name="Content Placeholder 2"/>
          <p:cNvSpPr>
            <a:spLocks noGrp="1"/>
          </p:cNvSpPr>
          <p:nvPr>
            <p:ph idx="1"/>
          </p:nvPr>
        </p:nvSpPr>
        <p:spPr>
          <a:xfrm>
            <a:off x="179512" y="1268760"/>
            <a:ext cx="8964488" cy="2548880"/>
          </a:xfrm>
        </p:spPr>
        <p:txBody>
          <a:bodyPr>
            <a:normAutofit/>
          </a:bodyPr>
          <a:lstStyle/>
          <a:p>
            <a:r>
              <a:rPr lang="en-US" dirty="0" smtClean="0"/>
              <a:t>Uniquely tied to place, local demographic;</a:t>
            </a:r>
          </a:p>
          <a:p>
            <a:r>
              <a:rPr lang="en-US" dirty="0" smtClean="0"/>
              <a:t>Always united with </a:t>
            </a:r>
            <a:r>
              <a:rPr lang="en-US" dirty="0" err="1" smtClean="0"/>
              <a:t>Aysén</a:t>
            </a:r>
            <a:r>
              <a:rPr lang="en-US" dirty="0" smtClean="0"/>
              <a:t>: </a:t>
            </a:r>
            <a:r>
              <a:rPr lang="en-US" i="1" dirty="0" smtClean="0"/>
              <a:t>“</a:t>
            </a:r>
            <a:r>
              <a:rPr lang="en-US" i="1" dirty="0" err="1" smtClean="0"/>
              <a:t>Tu</a:t>
            </a:r>
            <a:r>
              <a:rPr lang="en-US" i="1" dirty="0" smtClean="0"/>
              <a:t> </a:t>
            </a:r>
            <a:r>
              <a:rPr lang="en-US" i="1" dirty="0" err="1" smtClean="0"/>
              <a:t>Lucha</a:t>
            </a:r>
            <a:r>
              <a:rPr lang="en-US" i="1" dirty="0" smtClean="0"/>
              <a:t> </a:t>
            </a:r>
            <a:r>
              <a:rPr lang="en-US" i="1" dirty="0" err="1" smtClean="0"/>
              <a:t>es</a:t>
            </a:r>
            <a:r>
              <a:rPr lang="en-US" i="1" dirty="0" smtClean="0"/>
              <a:t> </a:t>
            </a:r>
            <a:r>
              <a:rPr lang="en-US" i="1" dirty="0" err="1" smtClean="0"/>
              <a:t>Nuestra</a:t>
            </a:r>
            <a:r>
              <a:rPr lang="en-US" i="1" dirty="0" smtClean="0"/>
              <a:t>”</a:t>
            </a:r>
            <a:endParaRPr lang="en-US" dirty="0" smtClean="0"/>
          </a:p>
          <a:p>
            <a:r>
              <a:rPr lang="en-US" dirty="0" smtClean="0"/>
              <a:t>Let´s look at some examples of forms of protest…</a:t>
            </a:r>
          </a:p>
          <a:p>
            <a:endParaRPr lang="en-US" dirty="0"/>
          </a:p>
        </p:txBody>
      </p:sp>
      <p:pic>
        <p:nvPicPr>
          <p:cNvPr id="50178" name="Picture 2" descr="http://www.elciudadano.cl/wp-content/uploads/2012/03/Brandenburgertor-1024x560.jpg"/>
          <p:cNvPicPr>
            <a:picLocks noChangeAspect="1" noChangeArrowheads="1"/>
          </p:cNvPicPr>
          <p:nvPr/>
        </p:nvPicPr>
        <p:blipFill>
          <a:blip r:embed="rId2" cstate="print"/>
          <a:srcRect t="27151" b="2905"/>
          <a:stretch>
            <a:fillRect/>
          </a:stretch>
        </p:blipFill>
        <p:spPr bwMode="auto">
          <a:xfrm>
            <a:off x="323528" y="3212976"/>
            <a:ext cx="8471354" cy="3240360"/>
          </a:xfrm>
          <a:prstGeom prst="rect">
            <a:avLst/>
          </a:prstGeom>
          <a:noFill/>
        </p:spPr>
      </p:pic>
      <p:sp>
        <p:nvSpPr>
          <p:cNvPr id="5" name="TextBox 4"/>
          <p:cNvSpPr txBox="1"/>
          <p:nvPr/>
        </p:nvSpPr>
        <p:spPr>
          <a:xfrm>
            <a:off x="1043608" y="6488668"/>
            <a:ext cx="7632848" cy="323165"/>
          </a:xfrm>
          <a:prstGeom prst="rect">
            <a:avLst/>
          </a:prstGeom>
          <a:noFill/>
        </p:spPr>
        <p:txBody>
          <a:bodyPr wrap="square" rtlCol="0">
            <a:spAutoFit/>
          </a:bodyPr>
          <a:lstStyle/>
          <a:p>
            <a:r>
              <a:rPr lang="en-US" sz="1500" dirty="0" smtClean="0">
                <a:solidFill>
                  <a:schemeClr val="bg2">
                    <a:lumMod val="60000"/>
                    <a:lumOff val="40000"/>
                  </a:schemeClr>
                </a:solidFill>
              </a:rPr>
              <a:t>Image Credit: El </a:t>
            </a:r>
            <a:r>
              <a:rPr lang="en-US" sz="1500" dirty="0" err="1" smtClean="0">
                <a:solidFill>
                  <a:schemeClr val="bg2">
                    <a:lumMod val="60000"/>
                    <a:lumOff val="40000"/>
                  </a:schemeClr>
                </a:solidFill>
              </a:rPr>
              <a:t>Ciudadano</a:t>
            </a:r>
            <a:endParaRPr lang="en-US" sz="1500"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424936" cy="1143000"/>
          </a:xfrm>
        </p:spPr>
        <p:txBody>
          <a:bodyPr>
            <a:normAutofit fontScale="90000"/>
          </a:bodyPr>
          <a:lstStyle/>
          <a:p>
            <a:r>
              <a:rPr lang="en-US" i="1" dirty="0" err="1" smtClean="0"/>
              <a:t>Cabalgata</a:t>
            </a:r>
            <a:r>
              <a:rPr lang="en-US" dirty="0" smtClean="0"/>
              <a:t> – Protests on Horseback</a:t>
            </a:r>
            <a:endParaRPr lang="en-US" dirty="0"/>
          </a:p>
        </p:txBody>
      </p:sp>
      <p:sp>
        <p:nvSpPr>
          <p:cNvPr id="3" name="Content Placeholder 2"/>
          <p:cNvSpPr>
            <a:spLocks noGrp="1"/>
          </p:cNvSpPr>
          <p:nvPr>
            <p:ph idx="1"/>
          </p:nvPr>
        </p:nvSpPr>
        <p:spPr>
          <a:xfrm>
            <a:off x="395536" y="908720"/>
            <a:ext cx="7467600" cy="1180728"/>
          </a:xfrm>
        </p:spPr>
        <p:txBody>
          <a:bodyPr/>
          <a:lstStyle/>
          <a:p>
            <a:r>
              <a:rPr lang="en-US" dirty="0" smtClean="0"/>
              <a:t>Communities in Southern Chile</a:t>
            </a:r>
          </a:p>
          <a:p>
            <a:r>
              <a:rPr lang="en-US" dirty="0" smtClean="0"/>
              <a:t>Local / national pride</a:t>
            </a:r>
            <a:endParaRPr lang="en-US" dirty="0"/>
          </a:p>
        </p:txBody>
      </p:sp>
      <p:pic>
        <p:nvPicPr>
          <p:cNvPr id="43010" name="Picture 2" descr="C:\Users\home\Documents\Schoolwork;SCHOLARSHIPS2008-13\SEMESTER #10 (Spring 2013)\!!!DHC_SENIOR_PROJECT!!\IMAGES(InclMinefromValpo\Web, 2014\Demonstrations(findmore!)\animalespolíticos.com(cabalgata).jpg"/>
          <p:cNvPicPr>
            <a:picLocks noChangeAspect="1" noChangeArrowheads="1"/>
          </p:cNvPicPr>
          <p:nvPr/>
        </p:nvPicPr>
        <p:blipFill>
          <a:blip r:embed="rId2" cstate="print"/>
          <a:srcRect t="49756"/>
          <a:stretch>
            <a:fillRect/>
          </a:stretch>
        </p:blipFill>
        <p:spPr bwMode="auto">
          <a:xfrm>
            <a:off x="3491880" y="4509120"/>
            <a:ext cx="5466966" cy="2047384"/>
          </a:xfrm>
          <a:prstGeom prst="rect">
            <a:avLst/>
          </a:prstGeom>
          <a:noFill/>
        </p:spPr>
      </p:pic>
      <p:sp>
        <p:nvSpPr>
          <p:cNvPr id="5" name="TextBox 4"/>
          <p:cNvSpPr txBox="1"/>
          <p:nvPr/>
        </p:nvSpPr>
        <p:spPr>
          <a:xfrm>
            <a:off x="2987824" y="6525344"/>
            <a:ext cx="6156176" cy="323165"/>
          </a:xfrm>
          <a:prstGeom prst="rect">
            <a:avLst/>
          </a:prstGeom>
          <a:noFill/>
        </p:spPr>
        <p:txBody>
          <a:bodyPr wrap="square" rtlCol="0">
            <a:spAutoFit/>
          </a:bodyPr>
          <a:lstStyle/>
          <a:p>
            <a:r>
              <a:rPr lang="en-US" sz="1500" dirty="0" smtClean="0">
                <a:solidFill>
                  <a:schemeClr val="bg2">
                    <a:lumMod val="60000"/>
                    <a:lumOff val="40000"/>
                  </a:schemeClr>
                </a:solidFill>
              </a:rPr>
              <a:t>Image Credits: animalespolíticos.com;  jovenestehuelches.blogspot.com</a:t>
            </a:r>
            <a:endParaRPr lang="en-US" sz="1500" dirty="0">
              <a:solidFill>
                <a:schemeClr val="bg2">
                  <a:lumMod val="60000"/>
                  <a:lumOff val="40000"/>
                </a:schemeClr>
              </a:solidFill>
            </a:endParaRPr>
          </a:p>
        </p:txBody>
      </p:sp>
      <p:pic>
        <p:nvPicPr>
          <p:cNvPr id="43012" name="Picture 4" descr="C:\Users\home\Documents\Schoolwork;SCHOLARSHIPS2008-13\SEMESTER #10 (Spring 2013)\!!!DHC_SENIOR_PROJECT!!\IMAGES(InclMinefromValpo\Web, 2014\Demonstrations(findmore!)\CabalgataDelSur(jovenestehuelches.blogspot.com).jpg"/>
          <p:cNvPicPr>
            <a:picLocks noChangeAspect="1" noChangeArrowheads="1"/>
          </p:cNvPicPr>
          <p:nvPr/>
        </p:nvPicPr>
        <p:blipFill>
          <a:blip r:embed="rId3" cstate="print"/>
          <a:srcRect/>
          <a:stretch>
            <a:fillRect/>
          </a:stretch>
        </p:blipFill>
        <p:spPr bwMode="auto">
          <a:xfrm>
            <a:off x="179512" y="1988840"/>
            <a:ext cx="5905500" cy="2428875"/>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dirty="0" smtClean="0"/>
              <a:t>Taking Over a Bridge </a:t>
            </a:r>
            <a:r>
              <a:rPr lang="en-US" i="1" dirty="0" smtClean="0"/>
              <a:t>Within</a:t>
            </a:r>
            <a:r>
              <a:rPr lang="en-US" dirty="0" smtClean="0"/>
              <a:t> </a:t>
            </a:r>
            <a:r>
              <a:rPr lang="en-US" dirty="0" err="1" smtClean="0"/>
              <a:t>Aysén</a:t>
            </a:r>
            <a:endParaRPr lang="en-US" dirty="0"/>
          </a:p>
        </p:txBody>
      </p:sp>
      <p:sp>
        <p:nvSpPr>
          <p:cNvPr id="3" name="Content Placeholder 2"/>
          <p:cNvSpPr>
            <a:spLocks noGrp="1"/>
          </p:cNvSpPr>
          <p:nvPr>
            <p:ph idx="1"/>
          </p:nvPr>
        </p:nvSpPr>
        <p:spPr>
          <a:xfrm>
            <a:off x="0" y="1268760"/>
            <a:ext cx="9144000" cy="4525963"/>
          </a:xfrm>
        </p:spPr>
        <p:txBody>
          <a:bodyPr/>
          <a:lstStyle/>
          <a:p>
            <a:r>
              <a:rPr lang="en-US" dirty="0" smtClean="0"/>
              <a:t>Occupying the space at risk of development</a:t>
            </a:r>
            <a:endParaRPr lang="en-US" dirty="0"/>
          </a:p>
        </p:txBody>
      </p:sp>
      <p:pic>
        <p:nvPicPr>
          <p:cNvPr id="46082" name="Picture 2" descr="C:\Users\home\Documents\Schoolwork;SCHOLARSHIPS2008-13\SEMESTER #10 (Spring 2013)\!!!DHC_SENIOR_PROJECT!!\IMAGES(InclMinefromValpo\Web, 2014\Demonstrations(findmore!)\IMG_3783(serpajaysen.blogspot.com).JPG"/>
          <p:cNvPicPr>
            <a:picLocks noChangeAspect="1" noChangeArrowheads="1"/>
          </p:cNvPicPr>
          <p:nvPr/>
        </p:nvPicPr>
        <p:blipFill>
          <a:blip r:embed="rId2" cstate="print"/>
          <a:srcRect/>
          <a:stretch>
            <a:fillRect/>
          </a:stretch>
        </p:blipFill>
        <p:spPr bwMode="auto">
          <a:xfrm>
            <a:off x="0" y="1988840"/>
            <a:ext cx="9144000" cy="4240530"/>
          </a:xfrm>
          <a:prstGeom prst="rect">
            <a:avLst/>
          </a:prstGeom>
          <a:noFill/>
        </p:spPr>
      </p:pic>
      <p:sp>
        <p:nvSpPr>
          <p:cNvPr id="5" name="TextBox 4"/>
          <p:cNvSpPr txBox="1"/>
          <p:nvPr/>
        </p:nvSpPr>
        <p:spPr>
          <a:xfrm>
            <a:off x="683568" y="6381328"/>
            <a:ext cx="2664296" cy="323165"/>
          </a:xfrm>
          <a:prstGeom prst="rect">
            <a:avLst/>
          </a:prstGeom>
          <a:noFill/>
        </p:spPr>
        <p:txBody>
          <a:bodyPr wrap="square" rtlCol="0">
            <a:spAutoFit/>
          </a:bodyPr>
          <a:lstStyle/>
          <a:p>
            <a:r>
              <a:rPr lang="en-US" sz="1500" dirty="0" smtClean="0">
                <a:solidFill>
                  <a:schemeClr val="bg2">
                    <a:lumMod val="60000"/>
                    <a:lumOff val="40000"/>
                  </a:schemeClr>
                </a:solidFill>
              </a:rPr>
              <a:t>Image Credit: SERPAJ </a:t>
            </a:r>
            <a:r>
              <a:rPr lang="en-US" sz="1500" dirty="0" err="1" smtClean="0">
                <a:solidFill>
                  <a:schemeClr val="bg2">
                    <a:lumMod val="60000"/>
                    <a:lumOff val="40000"/>
                  </a:schemeClr>
                </a:solidFill>
              </a:rPr>
              <a:t>Aysén</a:t>
            </a:r>
            <a:r>
              <a:rPr lang="en-US" sz="1500" dirty="0" smtClean="0">
                <a:solidFill>
                  <a:schemeClr val="bg2">
                    <a:lumMod val="60000"/>
                    <a:lumOff val="40000"/>
                  </a:schemeClr>
                </a:solidFill>
              </a:rPr>
              <a:t> </a:t>
            </a:r>
            <a:endParaRPr lang="en-US" sz="1500"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C:\Users\home\Documents\Schoolwork;SCHOLARSHIPS2008-13\SEMESTER #10 (Spring 2013)\!!!DHC_SENIOR_PROJECT!!\IMAGES(InclMinefromValpo\Web, 2014\Demonstrations(findmore!)\patagonia-sin-represas(redsocioambientalvalpo.blogspot.com).jpg"/>
          <p:cNvPicPr>
            <a:picLocks noChangeAspect="1" noChangeArrowheads="1"/>
          </p:cNvPicPr>
          <p:nvPr/>
        </p:nvPicPr>
        <p:blipFill>
          <a:blip r:embed="rId2" cstate="print"/>
          <a:srcRect/>
          <a:stretch>
            <a:fillRect/>
          </a:stretch>
        </p:blipFill>
        <p:spPr bwMode="auto">
          <a:xfrm>
            <a:off x="4450916" y="2060848"/>
            <a:ext cx="4693084" cy="3096343"/>
          </a:xfrm>
          <a:prstGeom prst="rect">
            <a:avLst/>
          </a:prstGeom>
          <a:noFill/>
        </p:spPr>
      </p:pic>
      <p:sp>
        <p:nvSpPr>
          <p:cNvPr id="2" name="Title 1"/>
          <p:cNvSpPr>
            <a:spLocks noGrp="1"/>
          </p:cNvSpPr>
          <p:nvPr>
            <p:ph type="title"/>
          </p:nvPr>
        </p:nvSpPr>
        <p:spPr>
          <a:xfrm>
            <a:off x="467544" y="0"/>
            <a:ext cx="7467600" cy="1143000"/>
          </a:xfrm>
        </p:spPr>
        <p:txBody>
          <a:bodyPr/>
          <a:lstStyle/>
          <a:p>
            <a:r>
              <a:rPr lang="en-US" dirty="0" smtClean="0"/>
              <a:t>Youth Leadership</a:t>
            </a:r>
            <a:endParaRPr lang="en-US" dirty="0"/>
          </a:p>
        </p:txBody>
      </p:sp>
      <p:sp>
        <p:nvSpPr>
          <p:cNvPr id="3" name="Content Placeholder 2"/>
          <p:cNvSpPr>
            <a:spLocks noGrp="1"/>
          </p:cNvSpPr>
          <p:nvPr>
            <p:ph idx="1"/>
          </p:nvPr>
        </p:nvSpPr>
        <p:spPr>
          <a:xfrm>
            <a:off x="457200" y="908720"/>
            <a:ext cx="8686800" cy="4525963"/>
          </a:xfrm>
        </p:spPr>
        <p:txBody>
          <a:bodyPr/>
          <a:lstStyle/>
          <a:p>
            <a:r>
              <a:rPr lang="en-US" dirty="0" smtClean="0"/>
              <a:t>Youth in Chile particularly involved in protest</a:t>
            </a:r>
          </a:p>
          <a:p>
            <a:r>
              <a:rPr lang="en-US" dirty="0" smtClean="0"/>
              <a:t>Unique perspective, voice: “</a:t>
            </a:r>
            <a:r>
              <a:rPr lang="en-US" dirty="0" err="1" smtClean="0"/>
              <a:t>Somos</a:t>
            </a:r>
            <a:r>
              <a:rPr lang="en-US" dirty="0" smtClean="0"/>
              <a:t> el </a:t>
            </a:r>
            <a:r>
              <a:rPr lang="en-US" dirty="0" err="1" smtClean="0"/>
              <a:t>futuro</a:t>
            </a:r>
            <a:r>
              <a:rPr lang="en-US" dirty="0" smtClean="0"/>
              <a:t>”</a:t>
            </a:r>
            <a:endParaRPr lang="en-US" dirty="0"/>
          </a:p>
        </p:txBody>
      </p:sp>
      <p:pic>
        <p:nvPicPr>
          <p:cNvPr id="44034" name="Picture 2" descr="C:\Users\home\Documents\Schoolwork;SCHOLARSHIPS2008-13\SEMESTER #10 (Spring 2013)\!!!DHC_SENIOR_PROJECT!!\IMAGES(InclMinefromValpo\Web, 2014\Demonstrations(findmore!)\AraucaniaYouth(aureliennewenmapuche.blogspot.com).jpg"/>
          <p:cNvPicPr>
            <a:picLocks noChangeAspect="1" noChangeArrowheads="1"/>
          </p:cNvPicPr>
          <p:nvPr/>
        </p:nvPicPr>
        <p:blipFill>
          <a:blip r:embed="rId3" cstate="print"/>
          <a:srcRect/>
          <a:stretch>
            <a:fillRect/>
          </a:stretch>
        </p:blipFill>
        <p:spPr bwMode="auto">
          <a:xfrm>
            <a:off x="1" y="3266982"/>
            <a:ext cx="4788024" cy="3591018"/>
          </a:xfrm>
          <a:prstGeom prst="rect">
            <a:avLst/>
          </a:prstGeom>
          <a:noFill/>
        </p:spPr>
      </p:pic>
      <p:sp>
        <p:nvSpPr>
          <p:cNvPr id="5" name="TextBox 4"/>
          <p:cNvSpPr txBox="1"/>
          <p:nvPr/>
        </p:nvSpPr>
        <p:spPr>
          <a:xfrm>
            <a:off x="5148064" y="5589240"/>
            <a:ext cx="3995936" cy="784830"/>
          </a:xfrm>
          <a:prstGeom prst="rect">
            <a:avLst/>
          </a:prstGeom>
          <a:noFill/>
        </p:spPr>
        <p:txBody>
          <a:bodyPr wrap="square" rtlCol="0">
            <a:spAutoFit/>
          </a:bodyPr>
          <a:lstStyle/>
          <a:p>
            <a:r>
              <a:rPr lang="en-US" sz="1500" dirty="0" smtClean="0">
                <a:solidFill>
                  <a:schemeClr val="bg2">
                    <a:lumMod val="60000"/>
                    <a:lumOff val="40000"/>
                  </a:schemeClr>
                </a:solidFill>
              </a:rPr>
              <a:t>Image Credits: aureliennenewenmapuche.blogspot.com; redsocioambientalvalpo.blogspot.com</a:t>
            </a:r>
            <a:endParaRPr lang="en-US" sz="1500"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35280" cy="1143000"/>
          </a:xfrm>
        </p:spPr>
        <p:txBody>
          <a:bodyPr>
            <a:normAutofit fontScale="90000"/>
          </a:bodyPr>
          <a:lstStyle/>
          <a:p>
            <a:r>
              <a:rPr lang="en-US" dirty="0" err="1" smtClean="0"/>
              <a:t>Mapuche</a:t>
            </a:r>
            <a:r>
              <a:rPr lang="en-US" dirty="0" smtClean="0"/>
              <a:t> &amp; Other Indigenous Communities Protest</a:t>
            </a:r>
            <a:endParaRPr lang="en-US" dirty="0"/>
          </a:p>
        </p:txBody>
      </p:sp>
      <p:pic>
        <p:nvPicPr>
          <p:cNvPr id="49154" name="Picture 2" descr="C:\Users\home\Documents\Schoolwork;SCHOLARSHIPS2008-13\SEMESTER #10 (Spring 2013)\!!!DHC_SENIOR_PROJECT!!\IMAGES(InclMinefromValpo\Web, 2014\Demonstrations(findmore!)\mujer_bandera(df.cl).jpg"/>
          <p:cNvPicPr>
            <a:picLocks noChangeAspect="1" noChangeArrowheads="1"/>
          </p:cNvPicPr>
          <p:nvPr/>
        </p:nvPicPr>
        <p:blipFill>
          <a:blip r:embed="rId2" cstate="print"/>
          <a:srcRect/>
          <a:stretch>
            <a:fillRect/>
          </a:stretch>
        </p:blipFill>
        <p:spPr bwMode="auto">
          <a:xfrm>
            <a:off x="251520" y="1844824"/>
            <a:ext cx="5852160" cy="4114800"/>
          </a:xfrm>
          <a:prstGeom prst="rect">
            <a:avLst/>
          </a:prstGeom>
          <a:noFill/>
        </p:spPr>
      </p:pic>
      <p:sp>
        <p:nvSpPr>
          <p:cNvPr id="5" name="TextBox 4"/>
          <p:cNvSpPr txBox="1"/>
          <p:nvPr/>
        </p:nvSpPr>
        <p:spPr>
          <a:xfrm>
            <a:off x="2051720" y="6165304"/>
            <a:ext cx="4824536" cy="323165"/>
          </a:xfrm>
          <a:prstGeom prst="rect">
            <a:avLst/>
          </a:prstGeom>
          <a:noFill/>
        </p:spPr>
        <p:txBody>
          <a:bodyPr wrap="square" rtlCol="0">
            <a:spAutoFit/>
          </a:bodyPr>
          <a:lstStyle/>
          <a:p>
            <a:r>
              <a:rPr lang="en-US" sz="1500" dirty="0" smtClean="0">
                <a:solidFill>
                  <a:schemeClr val="bg2">
                    <a:lumMod val="60000"/>
                    <a:lumOff val="40000"/>
                  </a:schemeClr>
                </a:solidFill>
              </a:rPr>
              <a:t>Image Credits: Wikipedia; df.cl</a:t>
            </a:r>
            <a:endParaRPr lang="en-US" sz="1500" dirty="0">
              <a:solidFill>
                <a:schemeClr val="bg2">
                  <a:lumMod val="60000"/>
                  <a:lumOff val="40000"/>
                </a:schemeClr>
              </a:solidFill>
            </a:endParaRPr>
          </a:p>
        </p:txBody>
      </p:sp>
      <p:pic>
        <p:nvPicPr>
          <p:cNvPr id="7170" name="Picture 2" descr="http://upload.wikimedia.org/wikipedia/commons/thumb/f/f1/Flag_of_the_Mapuches.svg/320px-Flag_of_the_Mapuches.svg.png"/>
          <p:cNvPicPr>
            <a:picLocks noChangeAspect="1" noChangeArrowheads="1"/>
          </p:cNvPicPr>
          <p:nvPr/>
        </p:nvPicPr>
        <p:blipFill>
          <a:blip r:embed="rId3" cstate="print"/>
          <a:srcRect/>
          <a:stretch>
            <a:fillRect/>
          </a:stretch>
        </p:blipFill>
        <p:spPr bwMode="auto">
          <a:xfrm>
            <a:off x="6228184" y="980728"/>
            <a:ext cx="2759968" cy="1837104"/>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Statements</a:t>
            </a:r>
            <a:endParaRPr lang="en-US" dirty="0"/>
          </a:p>
        </p:txBody>
      </p:sp>
      <p:sp>
        <p:nvSpPr>
          <p:cNvPr id="3" name="Content Placeholder 2"/>
          <p:cNvSpPr>
            <a:spLocks noGrp="1"/>
          </p:cNvSpPr>
          <p:nvPr>
            <p:ph idx="1"/>
          </p:nvPr>
        </p:nvSpPr>
        <p:spPr>
          <a:xfrm>
            <a:off x="539552" y="1196752"/>
            <a:ext cx="7467600" cy="4525963"/>
          </a:xfrm>
        </p:spPr>
        <p:txBody>
          <a:bodyPr/>
          <a:lstStyle/>
          <a:p>
            <a:r>
              <a:rPr lang="en-US" dirty="0" smtClean="0"/>
              <a:t>The power of one</a:t>
            </a:r>
            <a:endParaRPr lang="en-US" dirty="0"/>
          </a:p>
        </p:txBody>
      </p:sp>
      <p:pic>
        <p:nvPicPr>
          <p:cNvPr id="48130" name="Picture 2" descr="C:\Users\home\Documents\Schoolwork;SCHOLARSHIPS2008-13\SEMESTER #10 (Spring 2013)\!!!DHC_SENIOR_PROJECT!!\IMAGES(InclMinefromValpo\Web, 2014\Demonstrations(findmore!)\ManStanding(elnaveghable.cl).jpg"/>
          <p:cNvPicPr>
            <a:picLocks noChangeAspect="1" noChangeArrowheads="1"/>
          </p:cNvPicPr>
          <p:nvPr/>
        </p:nvPicPr>
        <p:blipFill>
          <a:blip r:embed="rId2" cstate="print"/>
          <a:srcRect/>
          <a:stretch>
            <a:fillRect/>
          </a:stretch>
        </p:blipFill>
        <p:spPr bwMode="auto">
          <a:xfrm>
            <a:off x="-1" y="3140969"/>
            <a:ext cx="5216887" cy="3717032"/>
          </a:xfrm>
          <a:prstGeom prst="rect">
            <a:avLst/>
          </a:prstGeom>
          <a:noFill/>
        </p:spPr>
      </p:pic>
      <p:pic>
        <p:nvPicPr>
          <p:cNvPr id="48131" name="Picture 3" descr="C:\Users\home\Documents\Schoolwork;SCHOLARSHIPS2008-13\SEMESTER #10 (Spring 2013)\!!!DHC_SENIOR_PROJECT!!\IMAGES(InclMinefromValpo\Web, 2014\Demonstrations(findmore!)\AyseninaOpositoraAlMegaProyecto(df.cl).jpg"/>
          <p:cNvPicPr>
            <a:picLocks noChangeAspect="1" noChangeArrowheads="1"/>
          </p:cNvPicPr>
          <p:nvPr/>
        </p:nvPicPr>
        <p:blipFill>
          <a:blip r:embed="rId3" cstate="print"/>
          <a:srcRect/>
          <a:stretch>
            <a:fillRect/>
          </a:stretch>
        </p:blipFill>
        <p:spPr bwMode="auto">
          <a:xfrm>
            <a:off x="5436096" y="1340768"/>
            <a:ext cx="3443041" cy="2420888"/>
          </a:xfrm>
          <a:prstGeom prst="rect">
            <a:avLst/>
          </a:prstGeom>
          <a:noFill/>
        </p:spPr>
      </p:pic>
      <p:sp>
        <p:nvSpPr>
          <p:cNvPr id="6" name="TextBox 5"/>
          <p:cNvSpPr txBox="1"/>
          <p:nvPr/>
        </p:nvSpPr>
        <p:spPr>
          <a:xfrm>
            <a:off x="5687616" y="6534835"/>
            <a:ext cx="3456384" cy="323165"/>
          </a:xfrm>
          <a:prstGeom prst="rect">
            <a:avLst/>
          </a:prstGeom>
          <a:noFill/>
        </p:spPr>
        <p:txBody>
          <a:bodyPr wrap="square" rtlCol="0">
            <a:spAutoFit/>
          </a:bodyPr>
          <a:lstStyle/>
          <a:p>
            <a:r>
              <a:rPr lang="en-US" sz="1500" dirty="0" smtClean="0">
                <a:solidFill>
                  <a:schemeClr val="bg2">
                    <a:lumMod val="60000"/>
                    <a:lumOff val="40000"/>
                  </a:schemeClr>
                </a:solidFill>
              </a:rPr>
              <a:t>Image Credits: df.cl; elnaveghable.cl</a:t>
            </a:r>
            <a:endParaRPr lang="en-US" sz="1500"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147248" cy="1143000"/>
          </a:xfrm>
        </p:spPr>
        <p:txBody>
          <a:bodyPr>
            <a:normAutofit fontScale="90000"/>
          </a:bodyPr>
          <a:lstStyle/>
          <a:p>
            <a:r>
              <a:rPr lang="en-US" dirty="0" smtClean="0"/>
              <a:t>Chile´s Alternatives to </a:t>
            </a:r>
            <a:r>
              <a:rPr lang="en-US" dirty="0" err="1" smtClean="0"/>
              <a:t>HidroAysén</a:t>
            </a:r>
            <a:endParaRPr lang="en-US" dirty="0"/>
          </a:p>
        </p:txBody>
      </p:sp>
      <p:sp>
        <p:nvSpPr>
          <p:cNvPr id="3" name="Content Placeholder 2"/>
          <p:cNvSpPr>
            <a:spLocks noGrp="1"/>
          </p:cNvSpPr>
          <p:nvPr>
            <p:ph idx="1"/>
          </p:nvPr>
        </p:nvSpPr>
        <p:spPr>
          <a:xfrm>
            <a:off x="179512" y="980728"/>
            <a:ext cx="8964488" cy="3240360"/>
          </a:xfrm>
        </p:spPr>
        <p:txBody>
          <a:bodyPr>
            <a:normAutofit/>
          </a:bodyPr>
          <a:lstStyle/>
          <a:p>
            <a:r>
              <a:rPr lang="en-US" sz="2600" dirty="0" smtClean="0">
                <a:solidFill>
                  <a:srgbClr val="FFFF00"/>
                </a:solidFill>
              </a:rPr>
              <a:t>Solar : Atacama Desert</a:t>
            </a:r>
          </a:p>
          <a:p>
            <a:r>
              <a:rPr lang="en-US" sz="2600" dirty="0" smtClean="0">
                <a:solidFill>
                  <a:srgbClr val="FFFF00"/>
                </a:solidFill>
              </a:rPr>
              <a:t>Wave energy (4,000 mi of coastline)</a:t>
            </a:r>
          </a:p>
          <a:p>
            <a:r>
              <a:rPr lang="en-US" sz="2600" dirty="0" smtClean="0"/>
              <a:t>Wind</a:t>
            </a:r>
          </a:p>
          <a:p>
            <a:r>
              <a:rPr lang="en-US" sz="2600" dirty="0" smtClean="0"/>
              <a:t>Geothermal: high volcanic activity</a:t>
            </a:r>
          </a:p>
          <a:p>
            <a:r>
              <a:rPr lang="en-US" sz="2600" dirty="0" smtClean="0">
                <a:solidFill>
                  <a:srgbClr val="FFFF00"/>
                </a:solidFill>
              </a:rPr>
              <a:t>Energy efficiency improvements</a:t>
            </a:r>
            <a:endParaRPr lang="en-US" sz="2600" dirty="0" smtClean="0"/>
          </a:p>
          <a:p>
            <a:r>
              <a:rPr lang="en-US" sz="2600" dirty="0" smtClean="0"/>
              <a:t>Micro hydropower</a:t>
            </a:r>
          </a:p>
        </p:txBody>
      </p:sp>
      <p:pic>
        <p:nvPicPr>
          <p:cNvPr id="57350" name="Picture 6" descr="http://csmres.co.uk/cs.public.upd/article-images/Chile-1-32951.jpg"/>
          <p:cNvPicPr>
            <a:picLocks noChangeAspect="1" noChangeArrowheads="1"/>
          </p:cNvPicPr>
          <p:nvPr/>
        </p:nvPicPr>
        <p:blipFill>
          <a:blip r:embed="rId2" cstate="print"/>
          <a:srcRect/>
          <a:stretch>
            <a:fillRect/>
          </a:stretch>
        </p:blipFill>
        <p:spPr bwMode="auto">
          <a:xfrm>
            <a:off x="0" y="4365105"/>
            <a:ext cx="3203848" cy="2031240"/>
          </a:xfrm>
          <a:prstGeom prst="rect">
            <a:avLst/>
          </a:prstGeom>
          <a:noFill/>
        </p:spPr>
      </p:pic>
      <p:pic>
        <p:nvPicPr>
          <p:cNvPr id="57352" name="Picture 8" descr="http://www.thisischile.cl/Recursos/imagen/1_3_18_2013_1203_wave550.jpg"/>
          <p:cNvPicPr>
            <a:picLocks noChangeAspect="1" noChangeArrowheads="1"/>
          </p:cNvPicPr>
          <p:nvPr/>
        </p:nvPicPr>
        <p:blipFill>
          <a:blip r:embed="rId3" cstate="print"/>
          <a:srcRect r="11111"/>
          <a:stretch>
            <a:fillRect/>
          </a:stretch>
        </p:blipFill>
        <p:spPr bwMode="auto">
          <a:xfrm>
            <a:off x="3275856" y="4365104"/>
            <a:ext cx="3456384" cy="2026518"/>
          </a:xfrm>
          <a:prstGeom prst="rect">
            <a:avLst/>
          </a:prstGeom>
          <a:noFill/>
        </p:spPr>
      </p:pic>
      <p:sp>
        <p:nvSpPr>
          <p:cNvPr id="8" name="TextBox 7"/>
          <p:cNvSpPr txBox="1"/>
          <p:nvPr/>
        </p:nvSpPr>
        <p:spPr>
          <a:xfrm>
            <a:off x="971600" y="6534835"/>
            <a:ext cx="6768752" cy="323165"/>
          </a:xfrm>
          <a:prstGeom prst="rect">
            <a:avLst/>
          </a:prstGeom>
          <a:noFill/>
        </p:spPr>
        <p:txBody>
          <a:bodyPr wrap="square" rtlCol="0">
            <a:spAutoFit/>
          </a:bodyPr>
          <a:lstStyle/>
          <a:p>
            <a:pPr algn="ctr"/>
            <a:r>
              <a:rPr lang="en-US" sz="1500" dirty="0" smtClean="0">
                <a:solidFill>
                  <a:schemeClr val="bg2">
                    <a:lumMod val="60000"/>
                    <a:lumOff val="40000"/>
                  </a:schemeClr>
                </a:solidFill>
              </a:rPr>
              <a:t>Image Credits (L to R): renewableenergyfocus.com; thisischile.cl; David Schaad</a:t>
            </a:r>
            <a:endParaRPr lang="en-US" sz="1500" dirty="0">
              <a:solidFill>
                <a:schemeClr val="bg2">
                  <a:lumMod val="60000"/>
                  <a:lumOff val="40000"/>
                </a:schemeClr>
              </a:solidFill>
            </a:endParaRPr>
          </a:p>
        </p:txBody>
      </p:sp>
      <p:pic>
        <p:nvPicPr>
          <p:cNvPr id="57354" name="Picture 10" descr="C:\Users\home\Pictures\CHILE SEMESTER ABROAD 2012.02-08\CAT=Friends,Classmates,Outings\2012.05.19 Valpo with Naomi, Anna, Stephan\101_0181.JPG"/>
          <p:cNvPicPr>
            <a:picLocks noChangeAspect="1" noChangeArrowheads="1"/>
          </p:cNvPicPr>
          <p:nvPr/>
        </p:nvPicPr>
        <p:blipFill>
          <a:blip r:embed="rId4" cstate="print"/>
          <a:srcRect l="56631" t="43835" r="8993" b="16743"/>
          <a:stretch>
            <a:fillRect/>
          </a:stretch>
        </p:blipFill>
        <p:spPr bwMode="auto">
          <a:xfrm>
            <a:off x="6804248" y="4365103"/>
            <a:ext cx="2339752" cy="2016225"/>
          </a:xfrm>
          <a:prstGeom prst="rect">
            <a:avLst/>
          </a:prstGeom>
          <a:noFill/>
        </p:spPr>
      </p:pic>
      <p:pic>
        <p:nvPicPr>
          <p:cNvPr id="1027" name="Picture 3" descr="C:\Users\home\Pictures\CHILE SEMESTER ABROAD 2012.02-08\Duplicates (Chile Highlights) pix NOT used for FIG presentation after all\100_0731 Solar H20 Calefacción.JPG"/>
          <p:cNvPicPr>
            <a:picLocks noChangeAspect="1" noChangeArrowheads="1"/>
          </p:cNvPicPr>
          <p:nvPr/>
        </p:nvPicPr>
        <p:blipFill>
          <a:blip r:embed="rId5" cstate="print"/>
          <a:srcRect l="6334" t="20433" r="18497"/>
          <a:stretch>
            <a:fillRect/>
          </a:stretch>
        </p:blipFill>
        <p:spPr bwMode="auto">
          <a:xfrm>
            <a:off x="5940152" y="1268760"/>
            <a:ext cx="3203848" cy="2548952"/>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&amp; Next Steps</a:t>
            </a:r>
            <a:endParaRPr lang="en-US" dirty="0"/>
          </a:p>
        </p:txBody>
      </p:sp>
      <p:sp>
        <p:nvSpPr>
          <p:cNvPr id="3" name="Content Placeholder 2"/>
          <p:cNvSpPr>
            <a:spLocks noGrp="1"/>
          </p:cNvSpPr>
          <p:nvPr>
            <p:ph idx="1"/>
          </p:nvPr>
        </p:nvSpPr>
        <p:spPr>
          <a:xfrm>
            <a:off x="251520" y="1529408"/>
            <a:ext cx="6552728" cy="5328592"/>
          </a:xfrm>
        </p:spPr>
        <p:txBody>
          <a:bodyPr>
            <a:normAutofit/>
          </a:bodyPr>
          <a:lstStyle/>
          <a:p>
            <a:r>
              <a:rPr lang="en-US" sz="2600" dirty="0" smtClean="0"/>
              <a:t>New presidency – Michelle </a:t>
            </a:r>
            <a:r>
              <a:rPr lang="en-US" sz="2600" dirty="0" err="1" smtClean="0"/>
              <a:t>Bachelet</a:t>
            </a:r>
            <a:r>
              <a:rPr lang="en-US" sz="2600" dirty="0" smtClean="0"/>
              <a:t> –  rejects project as “</a:t>
            </a:r>
            <a:r>
              <a:rPr lang="en-US" sz="2600" i="1" dirty="0" smtClean="0"/>
              <a:t>unviable”</a:t>
            </a:r>
            <a:endParaRPr lang="en-US" sz="2600" dirty="0" smtClean="0"/>
          </a:p>
          <a:p>
            <a:r>
              <a:rPr lang="en-US" sz="2600" dirty="0" smtClean="0"/>
              <a:t>Ample [renewable] energy alternatives</a:t>
            </a:r>
          </a:p>
          <a:p>
            <a:r>
              <a:rPr lang="en-US" sz="2600" dirty="0" smtClean="0"/>
              <a:t>Will of the people: 74% oppose</a:t>
            </a:r>
          </a:p>
          <a:p>
            <a:r>
              <a:rPr lang="en-US" sz="2600" dirty="0" err="1" smtClean="0"/>
              <a:t>HidroAysén</a:t>
            </a:r>
            <a:r>
              <a:rPr lang="en-US" sz="2600" dirty="0" smtClean="0"/>
              <a:t> would be an EJ disaster</a:t>
            </a:r>
          </a:p>
          <a:p>
            <a:r>
              <a:rPr lang="en-US" sz="2600" dirty="0" smtClean="0"/>
              <a:t>Unfolding developments – definitive              ruling mid-May 2014</a:t>
            </a:r>
          </a:p>
          <a:p>
            <a:endParaRPr lang="en-US" dirty="0" smtClean="0"/>
          </a:p>
          <a:p>
            <a:endParaRPr lang="en-US" dirty="0" smtClean="0"/>
          </a:p>
          <a:p>
            <a:endParaRPr lang="en-US" dirty="0"/>
          </a:p>
        </p:txBody>
      </p:sp>
      <p:pic>
        <p:nvPicPr>
          <p:cNvPr id="57347" name="Picture 3" descr="http://static.betazeta.com/www.veoverde.com/wp-content/uploads/2014/01/michelle-bachelet-660x550.jpg"/>
          <p:cNvPicPr>
            <a:picLocks noChangeAspect="1" noChangeArrowheads="1"/>
          </p:cNvPicPr>
          <p:nvPr/>
        </p:nvPicPr>
        <p:blipFill>
          <a:blip r:embed="rId2" cstate="print"/>
          <a:srcRect l="8848" r="4736"/>
          <a:stretch>
            <a:fillRect/>
          </a:stretch>
        </p:blipFill>
        <p:spPr bwMode="auto">
          <a:xfrm>
            <a:off x="6444208" y="1556792"/>
            <a:ext cx="2699792" cy="3941041"/>
          </a:xfrm>
          <a:prstGeom prst="rect">
            <a:avLst/>
          </a:prstGeom>
          <a:noFill/>
        </p:spPr>
      </p:pic>
      <p:sp>
        <p:nvSpPr>
          <p:cNvPr id="6" name="TextBox 5"/>
          <p:cNvSpPr txBox="1"/>
          <p:nvPr/>
        </p:nvSpPr>
        <p:spPr>
          <a:xfrm>
            <a:off x="6660232" y="6453336"/>
            <a:ext cx="2483768" cy="323165"/>
          </a:xfrm>
          <a:prstGeom prst="rect">
            <a:avLst/>
          </a:prstGeom>
          <a:noFill/>
        </p:spPr>
        <p:txBody>
          <a:bodyPr wrap="square" rtlCol="0">
            <a:spAutoFit/>
          </a:bodyPr>
          <a:lstStyle/>
          <a:p>
            <a:r>
              <a:rPr lang="en-US" sz="1500" dirty="0" smtClean="0">
                <a:solidFill>
                  <a:schemeClr val="bg2">
                    <a:lumMod val="60000"/>
                    <a:lumOff val="40000"/>
                  </a:schemeClr>
                </a:solidFill>
              </a:rPr>
              <a:t>Image Credit: betazeta.com</a:t>
            </a:r>
            <a:endParaRPr lang="en-US" sz="1500"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496944" cy="1143000"/>
          </a:xfrm>
        </p:spPr>
        <p:txBody>
          <a:bodyPr>
            <a:noAutofit/>
          </a:bodyPr>
          <a:lstStyle/>
          <a:p>
            <a:pPr algn="ctr"/>
            <a:r>
              <a:rPr lang="en-US" sz="3500" dirty="0" smtClean="0"/>
              <a:t>Audience Query: </a:t>
            </a:r>
            <a:br>
              <a:rPr lang="en-US" sz="3500" dirty="0" smtClean="0"/>
            </a:br>
            <a:r>
              <a:rPr lang="en-US" sz="3500" dirty="0" smtClean="0"/>
              <a:t>Personal Experience with Ecological Loss</a:t>
            </a:r>
            <a:endParaRPr lang="en-US" sz="3500" dirty="0"/>
          </a:p>
        </p:txBody>
      </p:sp>
      <p:sp>
        <p:nvSpPr>
          <p:cNvPr id="4" name="TextBox 3"/>
          <p:cNvSpPr txBox="1"/>
          <p:nvPr/>
        </p:nvSpPr>
        <p:spPr>
          <a:xfrm>
            <a:off x="2771800" y="6525344"/>
            <a:ext cx="3456384" cy="332656"/>
          </a:xfrm>
          <a:prstGeom prst="rect">
            <a:avLst/>
          </a:prstGeom>
          <a:noFill/>
        </p:spPr>
        <p:txBody>
          <a:bodyPr wrap="square" rtlCol="0">
            <a:spAutoFit/>
          </a:bodyPr>
          <a:lstStyle/>
          <a:p>
            <a:pPr algn="ctr"/>
            <a:r>
              <a:rPr lang="en-US" sz="1500" dirty="0" smtClean="0">
                <a:solidFill>
                  <a:schemeClr val="bg2">
                    <a:lumMod val="60000"/>
                    <a:lumOff val="40000"/>
                  </a:schemeClr>
                </a:solidFill>
              </a:rPr>
              <a:t>Image Credit:  The Guardian (UK)</a:t>
            </a:r>
            <a:endParaRPr lang="en-US" sz="1500" dirty="0">
              <a:solidFill>
                <a:schemeClr val="bg2">
                  <a:lumMod val="60000"/>
                  <a:lumOff val="40000"/>
                </a:schemeClr>
              </a:solidFill>
            </a:endParaRPr>
          </a:p>
        </p:txBody>
      </p:sp>
      <p:sp>
        <p:nvSpPr>
          <p:cNvPr id="2050" name="AutoShape 2" descr="http://www.greensolutionsmag.com/back_issues/GSM-Sep09/images/ecophoto.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4" name="AutoShape 6" descr="http://25.media.tumblr.com/11a2f420f1b8fa8394d1d0b9fc7d1f8a/tumblr_mm4kq9xG1x1qguyo7o1_1280.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6" name="Picture 8" descr="http://25.media.tumblr.com/11a2f420f1b8fa8394d1d0b9fc7d1f8a/tumblr_mm4kq9xG1x1qguyo7o1_1280.jpg"/>
          <p:cNvPicPr>
            <a:picLocks noChangeAspect="1" noChangeArrowheads="1"/>
          </p:cNvPicPr>
          <p:nvPr/>
        </p:nvPicPr>
        <p:blipFill>
          <a:blip r:embed="rId2" cstate="print"/>
          <a:srcRect/>
          <a:stretch>
            <a:fillRect/>
          </a:stretch>
        </p:blipFill>
        <p:spPr bwMode="auto">
          <a:xfrm>
            <a:off x="1403648" y="1628800"/>
            <a:ext cx="6273279" cy="4704959"/>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7467600" cy="1368152"/>
          </a:xfrm>
        </p:spPr>
        <p:txBody>
          <a:bodyPr>
            <a:normAutofit fontScale="90000"/>
          </a:bodyPr>
          <a:lstStyle/>
          <a:p>
            <a:pPr algn="ctr"/>
            <a:r>
              <a:rPr lang="en-US" dirty="0" smtClean="0"/>
              <a:t>Take-Home Lessons: the Power of Protest in an Environmental Justice Context</a:t>
            </a:r>
            <a:endParaRPr lang="en-US" dirty="0"/>
          </a:p>
        </p:txBody>
      </p:sp>
      <p:pic>
        <p:nvPicPr>
          <p:cNvPr id="4097" name="Picture 1"/>
          <p:cNvPicPr>
            <a:picLocks noChangeAspect="1" noChangeArrowheads="1"/>
          </p:cNvPicPr>
          <p:nvPr/>
        </p:nvPicPr>
        <p:blipFill>
          <a:blip r:embed="rId2" cstate="print"/>
          <a:srcRect/>
          <a:stretch>
            <a:fillRect/>
          </a:stretch>
        </p:blipFill>
        <p:spPr bwMode="auto">
          <a:xfrm>
            <a:off x="1115616" y="2132856"/>
            <a:ext cx="5945725" cy="3960440"/>
          </a:xfrm>
          <a:prstGeom prst="rect">
            <a:avLst/>
          </a:prstGeom>
          <a:noFill/>
          <a:ln w="9525">
            <a:noFill/>
            <a:miter lim="800000"/>
            <a:headEnd/>
            <a:tailEnd/>
          </a:ln>
        </p:spPr>
      </p:pic>
      <p:sp>
        <p:nvSpPr>
          <p:cNvPr id="5" name="TextBox 4"/>
          <p:cNvSpPr txBox="1"/>
          <p:nvPr/>
        </p:nvSpPr>
        <p:spPr>
          <a:xfrm>
            <a:off x="5652120" y="6453337"/>
            <a:ext cx="3491880" cy="323165"/>
          </a:xfrm>
          <a:prstGeom prst="rect">
            <a:avLst/>
          </a:prstGeom>
          <a:noFill/>
        </p:spPr>
        <p:txBody>
          <a:bodyPr wrap="square" rtlCol="0">
            <a:spAutoFit/>
          </a:bodyPr>
          <a:lstStyle/>
          <a:p>
            <a:r>
              <a:rPr lang="en-US" sz="1500" dirty="0" smtClean="0">
                <a:solidFill>
                  <a:schemeClr val="bg2">
                    <a:lumMod val="60000"/>
                    <a:lumOff val="40000"/>
                  </a:schemeClr>
                </a:solidFill>
              </a:rPr>
              <a:t>Image Credit: imperfectspirituality.com </a:t>
            </a:r>
            <a:endParaRPr lang="en-US" sz="1500"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 / Credits</a:t>
            </a:r>
            <a:endParaRPr lang="en-US" dirty="0"/>
          </a:p>
        </p:txBody>
      </p:sp>
      <p:sp>
        <p:nvSpPr>
          <p:cNvPr id="3" name="Content Placeholder 2"/>
          <p:cNvSpPr>
            <a:spLocks noGrp="1"/>
          </p:cNvSpPr>
          <p:nvPr>
            <p:ph idx="1"/>
          </p:nvPr>
        </p:nvSpPr>
        <p:spPr>
          <a:xfrm>
            <a:off x="395536" y="1412776"/>
            <a:ext cx="7704856" cy="4741987"/>
          </a:xfrm>
        </p:spPr>
        <p:txBody>
          <a:bodyPr>
            <a:normAutofit lnSpcReduction="10000"/>
          </a:bodyPr>
          <a:lstStyle/>
          <a:p>
            <a:r>
              <a:rPr lang="en-US" dirty="0" smtClean="0"/>
              <a:t>Dr. Dan Spencer – Faculty Mentor (University of Montana)</a:t>
            </a:r>
          </a:p>
          <a:p>
            <a:r>
              <a:rPr lang="en-US" dirty="0" smtClean="0"/>
              <a:t>Dr. David Terrell - Guest Reader &amp; Editor (Warner Pacific College)</a:t>
            </a:r>
          </a:p>
          <a:p>
            <a:r>
              <a:rPr lang="en-US" dirty="0" smtClean="0"/>
              <a:t>Professor Carlos </a:t>
            </a:r>
            <a:r>
              <a:rPr lang="en-US" dirty="0" err="1" smtClean="0"/>
              <a:t>Cáceres</a:t>
            </a:r>
            <a:r>
              <a:rPr lang="en-US" dirty="0" smtClean="0"/>
              <a:t> – Topic Introduction (</a:t>
            </a:r>
            <a:r>
              <a:rPr lang="en-US" dirty="0" err="1" smtClean="0"/>
              <a:t>Pontificia</a:t>
            </a:r>
            <a:r>
              <a:rPr lang="en-US" dirty="0" smtClean="0"/>
              <a:t> Universidad </a:t>
            </a:r>
            <a:r>
              <a:rPr lang="en-US" dirty="0" err="1" smtClean="0"/>
              <a:t>Católica</a:t>
            </a:r>
            <a:r>
              <a:rPr lang="en-US" dirty="0" smtClean="0"/>
              <a:t> de Valparaíso)</a:t>
            </a:r>
          </a:p>
          <a:p>
            <a:pPr>
              <a:buNone/>
            </a:pPr>
            <a:endParaRPr lang="en-US" dirty="0" smtClean="0"/>
          </a:p>
          <a:p>
            <a:r>
              <a:rPr lang="en-US" sz="3200" dirty="0" smtClean="0"/>
              <a:t>All photographs without credit attached are my own.</a:t>
            </a:r>
          </a:p>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a:t>
            </a:r>
            <a:r>
              <a:rPr lang="en-US" i="1" dirty="0" err="1" smtClean="0"/>
              <a:t>Preguntas</a:t>
            </a:r>
            <a:r>
              <a:rPr lang="en-US" i="1" dirty="0" smtClean="0"/>
              <a:t>? </a:t>
            </a:r>
            <a:r>
              <a:rPr lang="en-US" dirty="0" smtClean="0"/>
              <a:t>(Questions?)</a:t>
            </a:r>
            <a:endParaRPr lang="en-US" dirty="0"/>
          </a:p>
        </p:txBody>
      </p:sp>
      <p:pic>
        <p:nvPicPr>
          <p:cNvPr id="1025" name="Picture 1" descr="C:\Users\home\Documents\Schoolwork;SCHOLARSHIPS2008-13\SEMESTER #10 (Spring 2013)\!!!DHC_SENIOR_PROJECT!!\IMAGES(InclMinefromValpo\MINE\USED IN PRESENTATION (ALL duplicates &amp; AUTO-CORRECTED for brightness)\Me (Self)\101_1472 Chile Patagonia Cropped&amp;Edited.jpg"/>
          <p:cNvPicPr>
            <a:picLocks noChangeAspect="1" noChangeArrowheads="1"/>
          </p:cNvPicPr>
          <p:nvPr/>
        </p:nvPicPr>
        <p:blipFill>
          <a:blip r:embed="rId2" cstate="print"/>
          <a:srcRect/>
          <a:stretch>
            <a:fillRect/>
          </a:stretch>
        </p:blipFill>
        <p:spPr bwMode="auto">
          <a:xfrm>
            <a:off x="1331640" y="1340768"/>
            <a:ext cx="5976664" cy="4483477"/>
          </a:xfrm>
          <a:prstGeom prst="rect">
            <a:avLst/>
          </a:prstGeom>
          <a:noFill/>
        </p:spPr>
      </p:pic>
      <p:sp>
        <p:nvSpPr>
          <p:cNvPr id="6" name="TextBox 5"/>
          <p:cNvSpPr txBox="1"/>
          <p:nvPr/>
        </p:nvSpPr>
        <p:spPr>
          <a:xfrm>
            <a:off x="1331640" y="6021288"/>
            <a:ext cx="5904656" cy="800219"/>
          </a:xfrm>
          <a:prstGeom prst="rect">
            <a:avLst/>
          </a:prstGeom>
          <a:noFill/>
        </p:spPr>
        <p:txBody>
          <a:bodyPr wrap="square" rtlCol="0">
            <a:spAutoFit/>
          </a:bodyPr>
          <a:lstStyle/>
          <a:p>
            <a:pPr algn="ctr"/>
            <a:r>
              <a:rPr lang="en-US" sz="2300" dirty="0" smtClean="0"/>
              <a:t>The author near Glacier Gray in Torres Del Paine National Park, Chilean Patagonia</a:t>
            </a:r>
            <a:endParaRPr lang="en-US" sz="23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35280" cy="1143000"/>
          </a:xfrm>
        </p:spPr>
        <p:txBody>
          <a:bodyPr>
            <a:normAutofit fontScale="90000"/>
          </a:bodyPr>
          <a:lstStyle/>
          <a:p>
            <a:r>
              <a:rPr lang="en-US" i="1" dirty="0" smtClean="0"/>
              <a:t>¿</a:t>
            </a:r>
            <a:r>
              <a:rPr lang="en-US" i="1" dirty="0" err="1" smtClean="0"/>
              <a:t>Adónde</a:t>
            </a:r>
            <a:r>
              <a:rPr lang="en-US" i="1" dirty="0" smtClean="0"/>
              <a:t> </a:t>
            </a:r>
            <a:r>
              <a:rPr lang="en-US" i="1" dirty="0" err="1" smtClean="0"/>
              <a:t>Vamos</a:t>
            </a:r>
            <a:r>
              <a:rPr lang="en-US" i="1" dirty="0" smtClean="0"/>
              <a:t>? </a:t>
            </a:r>
            <a:r>
              <a:rPr lang="en-US" dirty="0" smtClean="0"/>
              <a:t>(Our Road Map)</a:t>
            </a:r>
            <a:endParaRPr lang="en-US" dirty="0"/>
          </a:p>
        </p:txBody>
      </p:sp>
      <p:sp>
        <p:nvSpPr>
          <p:cNvPr id="3" name="Content Placeholder 2"/>
          <p:cNvSpPr>
            <a:spLocks noGrp="1"/>
          </p:cNvSpPr>
          <p:nvPr>
            <p:ph idx="1"/>
          </p:nvPr>
        </p:nvSpPr>
        <p:spPr>
          <a:xfrm>
            <a:off x="420688" y="1556792"/>
            <a:ext cx="8723312" cy="4525963"/>
          </a:xfrm>
        </p:spPr>
        <p:txBody>
          <a:bodyPr/>
          <a:lstStyle/>
          <a:p>
            <a:r>
              <a:rPr lang="en-US" dirty="0" err="1" smtClean="0"/>
              <a:t>HidroAysén</a:t>
            </a:r>
            <a:r>
              <a:rPr lang="en-US" dirty="0" smtClean="0"/>
              <a:t> – issues &amp; background </a:t>
            </a:r>
          </a:p>
          <a:p>
            <a:r>
              <a:rPr lang="en-US" dirty="0" smtClean="0"/>
              <a:t>Environmental justice issues – what is at stake?</a:t>
            </a:r>
          </a:p>
          <a:p>
            <a:r>
              <a:rPr lang="en-US" dirty="0" smtClean="0"/>
              <a:t>Social context of protest in Chile &amp; </a:t>
            </a:r>
            <a:r>
              <a:rPr lang="en-US" dirty="0" err="1" smtClean="0"/>
              <a:t>HidroAysén</a:t>
            </a:r>
            <a:endParaRPr lang="en-US" dirty="0"/>
          </a:p>
        </p:txBody>
      </p:sp>
      <p:pic>
        <p:nvPicPr>
          <p:cNvPr id="40961" name="Picture 1" descr="C:\Users\home\Pictures\CHILE SEMESTER ABROAD 2012.02-08\CAT=VALPO\2012.03.15 StudentProtestSotomayor (GOTHRU!!!)\100_3576.JPG"/>
          <p:cNvPicPr>
            <a:picLocks noChangeAspect="1" noChangeArrowheads="1"/>
          </p:cNvPicPr>
          <p:nvPr/>
        </p:nvPicPr>
        <p:blipFill>
          <a:blip r:embed="rId2" cstate="print"/>
          <a:srcRect l="10266" r="25584"/>
          <a:stretch>
            <a:fillRect/>
          </a:stretch>
        </p:blipFill>
        <p:spPr bwMode="auto">
          <a:xfrm>
            <a:off x="6444208" y="3701576"/>
            <a:ext cx="2699792" cy="3156424"/>
          </a:xfrm>
          <a:prstGeom prst="rect">
            <a:avLst/>
          </a:prstGeom>
          <a:noFill/>
        </p:spPr>
      </p:pic>
      <p:pic>
        <p:nvPicPr>
          <p:cNvPr id="40962" name="Picture 2" descr="C:\Users\home\Pictures\CHILE SEMESTER ABROAD 2012.02-08\CAT=VALPO\2012.03.15 StudentProtestSotomayor (GOTHRU!!!)\100_3630.JPG"/>
          <p:cNvPicPr>
            <a:picLocks noChangeAspect="1" noChangeArrowheads="1"/>
          </p:cNvPicPr>
          <p:nvPr/>
        </p:nvPicPr>
        <p:blipFill>
          <a:blip r:embed="rId3" cstate="print"/>
          <a:srcRect/>
          <a:stretch>
            <a:fillRect/>
          </a:stretch>
        </p:blipFill>
        <p:spPr bwMode="auto">
          <a:xfrm>
            <a:off x="0" y="3717032"/>
            <a:ext cx="2355726" cy="3140968"/>
          </a:xfrm>
          <a:prstGeom prst="rect">
            <a:avLst/>
          </a:prstGeom>
          <a:noFill/>
        </p:spPr>
      </p:pic>
      <p:pic>
        <p:nvPicPr>
          <p:cNvPr id="40963" name="Picture 3" descr="C:\Users\home\Pictures\CHILE SEMESTER ABROAD 2012.02-08\CAT=VALPO\2012.03.15 StudentProtestSotomayor (GOTHRU!!!)\100_3613.JPG"/>
          <p:cNvPicPr>
            <a:picLocks noChangeAspect="1" noChangeArrowheads="1"/>
          </p:cNvPicPr>
          <p:nvPr/>
        </p:nvPicPr>
        <p:blipFill>
          <a:blip r:embed="rId4" cstate="print"/>
          <a:srcRect l="60124"/>
          <a:stretch>
            <a:fillRect/>
          </a:stretch>
        </p:blipFill>
        <p:spPr bwMode="auto">
          <a:xfrm>
            <a:off x="4788024" y="3717032"/>
            <a:ext cx="1669975" cy="3140968"/>
          </a:xfrm>
          <a:prstGeom prst="rect">
            <a:avLst/>
          </a:prstGeom>
          <a:noFill/>
        </p:spPr>
      </p:pic>
      <p:pic>
        <p:nvPicPr>
          <p:cNvPr id="40964" name="Picture 4" descr="C:\Users\home\Pictures\CHILE SEMESTER ABROAD 2012.02-08\CAT=VALPO\2012.03.15 StudentProtestSotomayor (GOTHRU!!!)\100_3665.JPG"/>
          <p:cNvPicPr>
            <a:picLocks noChangeAspect="1" noChangeArrowheads="1"/>
          </p:cNvPicPr>
          <p:nvPr/>
        </p:nvPicPr>
        <p:blipFill>
          <a:blip r:embed="rId5" cstate="print"/>
          <a:srcRect l="48368" t="12092"/>
          <a:stretch>
            <a:fillRect/>
          </a:stretch>
        </p:blipFill>
        <p:spPr bwMode="auto">
          <a:xfrm>
            <a:off x="2339752" y="3717032"/>
            <a:ext cx="2459765" cy="3140968"/>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07288" cy="1143000"/>
          </a:xfrm>
        </p:spPr>
        <p:txBody>
          <a:bodyPr>
            <a:normAutofit fontScale="90000"/>
          </a:bodyPr>
          <a:lstStyle/>
          <a:p>
            <a:r>
              <a:rPr lang="en-US" dirty="0" smtClean="0"/>
              <a:t>What is Environmental Justice (EJ)?</a:t>
            </a:r>
            <a:endParaRPr lang="en-US" dirty="0"/>
          </a:p>
        </p:txBody>
      </p:sp>
      <p:sp>
        <p:nvSpPr>
          <p:cNvPr id="3" name="Content Placeholder 2"/>
          <p:cNvSpPr>
            <a:spLocks noGrp="1"/>
          </p:cNvSpPr>
          <p:nvPr>
            <p:ph idx="1"/>
          </p:nvPr>
        </p:nvSpPr>
        <p:spPr>
          <a:xfrm>
            <a:off x="467544" y="1340768"/>
            <a:ext cx="8363272" cy="4997152"/>
          </a:xfrm>
        </p:spPr>
        <p:txBody>
          <a:bodyPr/>
          <a:lstStyle/>
          <a:p>
            <a:r>
              <a:rPr lang="en-US" dirty="0" smtClean="0"/>
              <a:t>Social justice in an environmental context</a:t>
            </a:r>
          </a:p>
          <a:p>
            <a:r>
              <a:rPr lang="en-US" dirty="0" smtClean="0"/>
              <a:t>Environmental justice efforts focus on achieving equitable environmental protection</a:t>
            </a:r>
          </a:p>
          <a:p>
            <a:r>
              <a:rPr lang="en-US" b="1" dirty="0" smtClean="0"/>
              <a:t>Environment: “Where we live, work, play, pray, and learn”</a:t>
            </a:r>
            <a:endParaRPr lang="en-US" b="1" dirty="0"/>
          </a:p>
        </p:txBody>
      </p:sp>
      <p:pic>
        <p:nvPicPr>
          <p:cNvPr id="29699" name="Picture 3"/>
          <p:cNvPicPr>
            <a:picLocks noChangeAspect="1" noChangeArrowheads="1"/>
          </p:cNvPicPr>
          <p:nvPr/>
        </p:nvPicPr>
        <p:blipFill>
          <a:blip r:embed="rId2" cstate="print"/>
          <a:srcRect/>
          <a:stretch>
            <a:fillRect/>
          </a:stretch>
        </p:blipFill>
        <p:spPr bwMode="auto">
          <a:xfrm>
            <a:off x="4355976" y="3692665"/>
            <a:ext cx="4788024" cy="3165335"/>
          </a:xfrm>
          <a:prstGeom prst="rect">
            <a:avLst/>
          </a:prstGeom>
          <a:noFill/>
          <a:ln w="9525">
            <a:noFill/>
            <a:miter lim="800000"/>
            <a:headEnd/>
            <a:tailEnd/>
          </a:ln>
        </p:spPr>
      </p:pic>
      <p:sp>
        <p:nvSpPr>
          <p:cNvPr id="7" name="TextBox 6"/>
          <p:cNvSpPr txBox="1"/>
          <p:nvPr/>
        </p:nvSpPr>
        <p:spPr>
          <a:xfrm>
            <a:off x="1259632" y="6453336"/>
            <a:ext cx="2232248" cy="323165"/>
          </a:xfrm>
          <a:prstGeom prst="rect">
            <a:avLst/>
          </a:prstGeom>
          <a:noFill/>
        </p:spPr>
        <p:txBody>
          <a:bodyPr wrap="square" rtlCol="0">
            <a:spAutoFit/>
          </a:bodyPr>
          <a:lstStyle/>
          <a:p>
            <a:r>
              <a:rPr lang="en-US" sz="1500" dirty="0" smtClean="0">
                <a:solidFill>
                  <a:schemeClr val="bg2">
                    <a:lumMod val="60000"/>
                    <a:lumOff val="40000"/>
                  </a:schemeClr>
                </a:solidFill>
              </a:rPr>
              <a:t>Image Credit: arb.ca.gov</a:t>
            </a:r>
            <a:endParaRPr lang="en-US" sz="1500"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7467600" cy="1143000"/>
          </a:xfrm>
        </p:spPr>
        <p:txBody>
          <a:bodyPr/>
          <a:lstStyle/>
          <a:p>
            <a:r>
              <a:rPr lang="en-US" dirty="0" smtClean="0"/>
              <a:t>Research Design &amp; Methods</a:t>
            </a:r>
            <a:endParaRPr lang="en-US" dirty="0"/>
          </a:p>
        </p:txBody>
      </p:sp>
      <p:sp>
        <p:nvSpPr>
          <p:cNvPr id="3" name="Content Placeholder 2"/>
          <p:cNvSpPr>
            <a:spLocks noGrp="1"/>
          </p:cNvSpPr>
          <p:nvPr>
            <p:ph idx="1"/>
          </p:nvPr>
        </p:nvSpPr>
        <p:spPr>
          <a:xfrm>
            <a:off x="539552" y="980728"/>
            <a:ext cx="7467600" cy="4525963"/>
          </a:xfrm>
        </p:spPr>
        <p:txBody>
          <a:bodyPr/>
          <a:lstStyle/>
          <a:p>
            <a:r>
              <a:rPr lang="en-US" dirty="0" smtClean="0"/>
              <a:t>Personal experience in Chile</a:t>
            </a:r>
          </a:p>
          <a:p>
            <a:r>
              <a:rPr lang="en-US" dirty="0" smtClean="0"/>
              <a:t>Secondary source research</a:t>
            </a:r>
          </a:p>
          <a:p>
            <a:r>
              <a:rPr lang="en-US" dirty="0" smtClean="0"/>
              <a:t>Interview(s)</a:t>
            </a:r>
          </a:p>
        </p:txBody>
      </p:sp>
      <p:pic>
        <p:nvPicPr>
          <p:cNvPr id="50178" name="Picture 2" descr="C:\Users\home\Documents\Schoolwork;SCHOLARSHIPS2008-13\SEMESTER #10 (Spring 2013)\!!!DHC_SENIOR_PROJECT!!\IMAGES(InclMinefromValpo\MINE\USED IN PRESENTATION (ALL duplicates &amp; AUTO-CORRECTED for brightness)\Me (Self)\101_1937 - Autocorrected.JPG"/>
          <p:cNvPicPr>
            <a:picLocks noChangeAspect="1" noChangeArrowheads="1"/>
          </p:cNvPicPr>
          <p:nvPr/>
        </p:nvPicPr>
        <p:blipFill>
          <a:blip r:embed="rId2" cstate="print"/>
          <a:srcRect/>
          <a:stretch>
            <a:fillRect/>
          </a:stretch>
        </p:blipFill>
        <p:spPr bwMode="auto">
          <a:xfrm>
            <a:off x="467544" y="2803525"/>
            <a:ext cx="5394325" cy="4054475"/>
          </a:xfrm>
          <a:prstGeom prst="rect">
            <a:avLst/>
          </a:prstGeom>
          <a:noFill/>
        </p:spPr>
      </p:pic>
      <p:pic>
        <p:nvPicPr>
          <p:cNvPr id="50179" name="Picture 3" descr="C:\Users\home\Documents\Schoolwork;SCHOLARSHIPS2008-13\SEMESTER #10 (Spring 2013)\!!!DHC_SENIOR_PROJECT!!\IMAGES(InclMinefromValpo\MINE\USED IN PRESENTATION (ALL duplicates &amp; AUTO-CORRECTED for brightness)\Me (Self)\101_1283 Punto Central de Chile - copia.JPG"/>
          <p:cNvPicPr>
            <a:picLocks noChangeAspect="1" noChangeArrowheads="1"/>
          </p:cNvPicPr>
          <p:nvPr/>
        </p:nvPicPr>
        <p:blipFill>
          <a:blip r:embed="rId3" cstate="print"/>
          <a:srcRect l="26308" t="7811" r="5329"/>
          <a:stretch>
            <a:fillRect/>
          </a:stretch>
        </p:blipFill>
        <p:spPr bwMode="auto">
          <a:xfrm>
            <a:off x="5868144" y="980728"/>
            <a:ext cx="3275856" cy="587727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Chile – Energy Demand</a:t>
            </a:r>
            <a:endParaRPr lang="en-US" dirty="0"/>
          </a:p>
        </p:txBody>
      </p:sp>
      <p:sp>
        <p:nvSpPr>
          <p:cNvPr id="3" name="Content Placeholder 2"/>
          <p:cNvSpPr>
            <a:spLocks noGrp="1"/>
          </p:cNvSpPr>
          <p:nvPr>
            <p:ph idx="1"/>
          </p:nvPr>
        </p:nvSpPr>
        <p:spPr>
          <a:xfrm>
            <a:off x="457200" y="1268760"/>
            <a:ext cx="8686800" cy="2736304"/>
          </a:xfrm>
        </p:spPr>
        <p:txBody>
          <a:bodyPr>
            <a:normAutofit/>
          </a:bodyPr>
          <a:lstStyle/>
          <a:p>
            <a:r>
              <a:rPr lang="en-US" sz="2600" dirty="0" smtClean="0"/>
              <a:t>Net importer of electricity</a:t>
            </a:r>
          </a:p>
          <a:p>
            <a:r>
              <a:rPr lang="en-US" sz="2600" dirty="0" smtClean="0"/>
              <a:t>Electricity consumption will double by 2025</a:t>
            </a:r>
          </a:p>
          <a:p>
            <a:r>
              <a:rPr lang="en-US" sz="2600" dirty="0" smtClean="0"/>
              <a:t>Central Chile: electricity demand high</a:t>
            </a:r>
          </a:p>
          <a:p>
            <a:r>
              <a:rPr lang="en-US" sz="2600" dirty="0" smtClean="0"/>
              <a:t>Energy-intensive mining sector: </a:t>
            </a:r>
            <a:r>
              <a:rPr lang="en-US" sz="2600" dirty="0" err="1" smtClean="0"/>
              <a:t>Chuquicamata</a:t>
            </a:r>
            <a:r>
              <a:rPr lang="en-US" sz="2600" dirty="0" smtClean="0"/>
              <a:t> </a:t>
            </a:r>
            <a:r>
              <a:rPr lang="en-US" sz="2600" dirty="0" smtClean="0"/>
              <a:t>Mine</a:t>
            </a:r>
          </a:p>
          <a:p>
            <a:endParaRPr lang="en-US" sz="2800" dirty="0"/>
          </a:p>
        </p:txBody>
      </p:sp>
      <p:pic>
        <p:nvPicPr>
          <p:cNvPr id="56322" name="Picture 2" descr="File:Minachuquicamata.JPG"/>
          <p:cNvPicPr>
            <a:picLocks noChangeAspect="1" noChangeArrowheads="1"/>
          </p:cNvPicPr>
          <p:nvPr/>
        </p:nvPicPr>
        <p:blipFill>
          <a:blip r:embed="rId2" cstate="print"/>
          <a:srcRect l="796" t="25974" r="-169" b="22253"/>
          <a:stretch>
            <a:fillRect/>
          </a:stretch>
        </p:blipFill>
        <p:spPr bwMode="auto">
          <a:xfrm>
            <a:off x="0" y="3284984"/>
            <a:ext cx="9144000" cy="3573016"/>
          </a:xfrm>
          <a:prstGeom prst="rect">
            <a:avLst/>
          </a:prstGeom>
          <a:noFill/>
        </p:spPr>
      </p:pic>
      <p:sp>
        <p:nvSpPr>
          <p:cNvPr id="5" name="TextBox 4"/>
          <p:cNvSpPr txBox="1"/>
          <p:nvPr/>
        </p:nvSpPr>
        <p:spPr>
          <a:xfrm>
            <a:off x="6876256" y="1"/>
            <a:ext cx="2267744" cy="323165"/>
          </a:xfrm>
          <a:prstGeom prst="rect">
            <a:avLst/>
          </a:prstGeom>
          <a:noFill/>
        </p:spPr>
        <p:txBody>
          <a:bodyPr wrap="square" rtlCol="0">
            <a:spAutoFit/>
          </a:bodyPr>
          <a:lstStyle/>
          <a:p>
            <a:r>
              <a:rPr lang="en-US" sz="1500" dirty="0" smtClean="0">
                <a:solidFill>
                  <a:schemeClr val="bg2">
                    <a:lumMod val="60000"/>
                    <a:lumOff val="40000"/>
                  </a:schemeClr>
                </a:solidFill>
              </a:rPr>
              <a:t>Image Credit: Wikipedia</a:t>
            </a:r>
            <a:endParaRPr lang="en-US" sz="1500"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0"/>
            <a:ext cx="7931224" cy="1143000"/>
          </a:xfrm>
        </p:spPr>
        <p:txBody>
          <a:bodyPr>
            <a:normAutofit/>
          </a:bodyPr>
          <a:lstStyle/>
          <a:p>
            <a:r>
              <a:rPr lang="en-US" dirty="0" err="1" smtClean="0"/>
              <a:t>Aysén</a:t>
            </a:r>
            <a:r>
              <a:rPr lang="en-US" dirty="0" smtClean="0"/>
              <a:t>: Chile´s XI Region</a:t>
            </a:r>
            <a:endParaRPr lang="en-US" dirty="0"/>
          </a:p>
        </p:txBody>
      </p:sp>
      <p:pic>
        <p:nvPicPr>
          <p:cNvPr id="56324" name="Picture 4" descr="File:Aisen in Chile (equirectangular projection) (zoom).svg"/>
          <p:cNvPicPr>
            <a:picLocks noChangeAspect="1" noChangeArrowheads="1"/>
          </p:cNvPicPr>
          <p:nvPr/>
        </p:nvPicPr>
        <p:blipFill>
          <a:blip r:embed="rId2" cstate="print"/>
          <a:srcRect/>
          <a:stretch>
            <a:fillRect/>
          </a:stretch>
        </p:blipFill>
        <p:spPr bwMode="auto">
          <a:xfrm>
            <a:off x="3851920" y="1340768"/>
            <a:ext cx="4805977" cy="5339974"/>
          </a:xfrm>
          <a:prstGeom prst="rect">
            <a:avLst/>
          </a:prstGeom>
          <a:noFill/>
        </p:spPr>
      </p:pic>
      <p:sp>
        <p:nvSpPr>
          <p:cNvPr id="6" name="TextBox 5"/>
          <p:cNvSpPr txBox="1"/>
          <p:nvPr/>
        </p:nvSpPr>
        <p:spPr>
          <a:xfrm>
            <a:off x="395536" y="6021288"/>
            <a:ext cx="3240360" cy="553998"/>
          </a:xfrm>
          <a:prstGeom prst="rect">
            <a:avLst/>
          </a:prstGeom>
          <a:noFill/>
        </p:spPr>
        <p:txBody>
          <a:bodyPr wrap="square" rtlCol="0">
            <a:spAutoFit/>
          </a:bodyPr>
          <a:lstStyle/>
          <a:p>
            <a:r>
              <a:rPr lang="en-US" sz="1500" dirty="0" smtClean="0">
                <a:solidFill>
                  <a:schemeClr val="bg2">
                    <a:lumMod val="60000"/>
                    <a:lumOff val="40000"/>
                  </a:schemeClr>
                </a:solidFill>
              </a:rPr>
              <a:t>Image Credits:  egoguia.cl; </a:t>
            </a:r>
            <a:r>
              <a:rPr lang="es-CL" sz="1500" dirty="0" smtClean="0">
                <a:solidFill>
                  <a:schemeClr val="bg2">
                    <a:lumMod val="60000"/>
                    <a:lumOff val="40000"/>
                  </a:schemeClr>
                </a:solidFill>
              </a:rPr>
              <a:t>somirasao.tumblr.com</a:t>
            </a:r>
            <a:r>
              <a:rPr lang="en-US" sz="1500" dirty="0" smtClean="0">
                <a:solidFill>
                  <a:schemeClr val="bg2">
                    <a:lumMod val="60000"/>
                    <a:lumOff val="40000"/>
                  </a:schemeClr>
                </a:solidFill>
              </a:rPr>
              <a:t>; Wikipedia</a:t>
            </a:r>
            <a:endParaRPr lang="en-US" sz="1500" dirty="0">
              <a:solidFill>
                <a:schemeClr val="bg2">
                  <a:lumMod val="60000"/>
                  <a:lumOff val="40000"/>
                </a:schemeClr>
              </a:solidFill>
            </a:endParaRPr>
          </a:p>
        </p:txBody>
      </p:sp>
      <p:pic>
        <p:nvPicPr>
          <p:cNvPr id="37890" name="Picture 2" descr="http://www.ecoguia.cl/images/noticias/971d4d_storiesaysen_reserva-de-vida3.jpg"/>
          <p:cNvPicPr>
            <a:picLocks noChangeAspect="1" noChangeArrowheads="1"/>
          </p:cNvPicPr>
          <p:nvPr/>
        </p:nvPicPr>
        <p:blipFill>
          <a:blip r:embed="rId3" cstate="print"/>
          <a:srcRect/>
          <a:stretch>
            <a:fillRect/>
          </a:stretch>
        </p:blipFill>
        <p:spPr bwMode="auto">
          <a:xfrm>
            <a:off x="395536" y="1340768"/>
            <a:ext cx="3096344" cy="1944216"/>
          </a:xfrm>
          <a:prstGeom prst="rect">
            <a:avLst/>
          </a:prstGeom>
          <a:noFill/>
        </p:spPr>
      </p:pic>
      <p:pic>
        <p:nvPicPr>
          <p:cNvPr id="37893" name="Picture 5"/>
          <p:cNvPicPr>
            <a:picLocks noChangeAspect="1" noChangeArrowheads="1"/>
          </p:cNvPicPr>
          <p:nvPr/>
        </p:nvPicPr>
        <p:blipFill>
          <a:blip r:embed="rId4" cstate="print"/>
          <a:srcRect/>
          <a:stretch>
            <a:fillRect/>
          </a:stretch>
        </p:blipFill>
        <p:spPr bwMode="auto">
          <a:xfrm>
            <a:off x="395536" y="3573016"/>
            <a:ext cx="3076614" cy="2275359"/>
          </a:xfrm>
          <a:prstGeom prst="rect">
            <a:avLst/>
          </a:prstGeom>
          <a:noFill/>
          <a:ln w="9525">
            <a:noFill/>
            <a:miter lim="800000"/>
            <a:headEnd/>
            <a:tailEnd/>
          </a:ln>
        </p:spPr>
      </p:pic>
      <p:pic>
        <p:nvPicPr>
          <p:cNvPr id="37897" name="Picture 9" descr="File:Coat of arms of Aysen, Chile.svg"/>
          <p:cNvPicPr>
            <a:picLocks noChangeAspect="1" noChangeArrowheads="1"/>
          </p:cNvPicPr>
          <p:nvPr/>
        </p:nvPicPr>
        <p:blipFill>
          <a:blip r:embed="rId5" cstate="print"/>
          <a:srcRect/>
          <a:stretch>
            <a:fillRect/>
          </a:stretch>
        </p:blipFill>
        <p:spPr bwMode="auto">
          <a:xfrm>
            <a:off x="3923928" y="1412776"/>
            <a:ext cx="1437224" cy="2088231"/>
          </a:xfrm>
          <a:prstGeom prst="rect">
            <a:avLst/>
          </a:prstGeom>
          <a:noFill/>
        </p:spPr>
      </p:pic>
      <p:sp>
        <p:nvSpPr>
          <p:cNvPr id="10" name="TextBox 9"/>
          <p:cNvSpPr txBox="1"/>
          <p:nvPr/>
        </p:nvSpPr>
        <p:spPr>
          <a:xfrm>
            <a:off x="179512" y="908720"/>
            <a:ext cx="8496944" cy="369332"/>
          </a:xfrm>
          <a:prstGeom prst="rect">
            <a:avLst/>
          </a:prstGeom>
          <a:noFill/>
        </p:spPr>
        <p:txBody>
          <a:bodyPr wrap="square" rtlCol="0">
            <a:spAutoFit/>
          </a:bodyPr>
          <a:lstStyle/>
          <a:p>
            <a:r>
              <a:rPr lang="en-US" dirty="0" smtClean="0"/>
              <a:t>1,640 km (1,019 mi) south of Chile´s capital city, Santiago (</a:t>
            </a:r>
            <a:r>
              <a:rPr lang="en-US" dirty="0" err="1" smtClean="0"/>
              <a:t>Aysén</a:t>
            </a:r>
            <a:r>
              <a:rPr lang="en-US" dirty="0" smtClean="0"/>
              <a:t> is part of Patagonia)</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L" dirty="0" smtClean="0"/>
              <a:t>Project </a:t>
            </a:r>
            <a:r>
              <a:rPr lang="es-CL" dirty="0" err="1" smtClean="0"/>
              <a:t>HidroAysén</a:t>
            </a:r>
            <a:endParaRPr lang="es-CL" dirty="0"/>
          </a:p>
        </p:txBody>
      </p:sp>
      <p:sp>
        <p:nvSpPr>
          <p:cNvPr id="3" name="Content Placeholder 2"/>
          <p:cNvSpPr>
            <a:spLocks noGrp="1"/>
          </p:cNvSpPr>
          <p:nvPr>
            <p:ph idx="1"/>
          </p:nvPr>
        </p:nvSpPr>
        <p:spPr>
          <a:xfrm>
            <a:off x="251520" y="1412776"/>
            <a:ext cx="8712968" cy="3600400"/>
          </a:xfrm>
        </p:spPr>
        <p:txBody>
          <a:bodyPr>
            <a:normAutofit/>
          </a:bodyPr>
          <a:lstStyle/>
          <a:p>
            <a:r>
              <a:rPr lang="en-US" dirty="0" smtClean="0"/>
              <a:t>Approved May 9, 2011</a:t>
            </a:r>
          </a:p>
          <a:p>
            <a:r>
              <a:rPr lang="en-US" dirty="0" smtClean="0"/>
              <a:t>Country´s largest energy project: $4B-$10B US</a:t>
            </a:r>
          </a:p>
          <a:p>
            <a:r>
              <a:rPr lang="en-US" smtClean="0"/>
              <a:t>1600 </a:t>
            </a:r>
            <a:r>
              <a:rPr lang="en-US" smtClean="0"/>
              <a:t>km </a:t>
            </a:r>
            <a:r>
              <a:rPr lang="en-US" dirty="0" smtClean="0"/>
              <a:t>transmission line</a:t>
            </a:r>
          </a:p>
          <a:p>
            <a:r>
              <a:rPr lang="en-US" dirty="0" smtClean="0"/>
              <a:t>Consistent energy source;  peak load / emergency</a:t>
            </a:r>
          </a:p>
          <a:p>
            <a:r>
              <a:rPr lang="en-US" dirty="0" smtClean="0"/>
              <a:t>Generation: </a:t>
            </a:r>
            <a:r>
              <a:rPr lang="en-US" dirty="0" smtClean="0">
                <a:solidFill>
                  <a:srgbClr val="FFFF00"/>
                </a:solidFill>
              </a:rPr>
              <a:t>18,430 GWH annually</a:t>
            </a:r>
          </a:p>
        </p:txBody>
      </p:sp>
      <p:pic>
        <p:nvPicPr>
          <p:cNvPr id="38915" name="Picture 3"/>
          <p:cNvPicPr>
            <a:picLocks noChangeAspect="1" noChangeArrowheads="1"/>
          </p:cNvPicPr>
          <p:nvPr/>
        </p:nvPicPr>
        <p:blipFill>
          <a:blip r:embed="rId2" cstate="print"/>
          <a:srcRect l="11804" r="12316"/>
          <a:stretch>
            <a:fillRect/>
          </a:stretch>
        </p:blipFill>
        <p:spPr bwMode="auto">
          <a:xfrm>
            <a:off x="0" y="4797152"/>
            <a:ext cx="9144000" cy="1600200"/>
          </a:xfrm>
          <a:prstGeom prst="rect">
            <a:avLst/>
          </a:prstGeom>
          <a:noFill/>
          <a:ln w="9525">
            <a:noFill/>
            <a:miter lim="800000"/>
            <a:headEnd/>
            <a:tailEnd/>
          </a:ln>
        </p:spPr>
      </p:pic>
      <p:sp>
        <p:nvSpPr>
          <p:cNvPr id="6" name="TextBox 5"/>
          <p:cNvSpPr txBox="1"/>
          <p:nvPr/>
        </p:nvSpPr>
        <p:spPr>
          <a:xfrm>
            <a:off x="971600" y="6525344"/>
            <a:ext cx="2952328" cy="323165"/>
          </a:xfrm>
          <a:prstGeom prst="rect">
            <a:avLst/>
          </a:prstGeom>
          <a:noFill/>
        </p:spPr>
        <p:txBody>
          <a:bodyPr wrap="square" rtlCol="0">
            <a:spAutoFit/>
          </a:bodyPr>
          <a:lstStyle/>
          <a:p>
            <a:r>
              <a:rPr lang="en-US" sz="1500" dirty="0" smtClean="0">
                <a:solidFill>
                  <a:schemeClr val="bg2">
                    <a:lumMod val="60000"/>
                    <a:lumOff val="40000"/>
                  </a:schemeClr>
                </a:solidFill>
              </a:rPr>
              <a:t>Image Credit: hidroaysen.cl</a:t>
            </a:r>
            <a:endParaRPr lang="en-US" sz="1500"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2663</TotalTime>
  <Words>760</Words>
  <Application>Microsoft Office PowerPoint</Application>
  <PresentationFormat>On-screen Show (4:3)</PresentationFormat>
  <Paragraphs>136</Paragraphs>
  <Slides>32</Slides>
  <Notes>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Technic</vt:lpstr>
      <vt:lpstr>  HidroAysén: protest &amp; Environmental Justice in Chilean Patagonia</vt:lpstr>
      <vt:lpstr>Introduction – Personal Background</vt:lpstr>
      <vt:lpstr>Audience Query:  Personal Experience with Ecological Loss</vt:lpstr>
      <vt:lpstr>¿Adónde Vamos? (Our Road Map)</vt:lpstr>
      <vt:lpstr>What is Environmental Justice (EJ)?</vt:lpstr>
      <vt:lpstr>Research Design &amp; Methods</vt:lpstr>
      <vt:lpstr>Chile – Energy Demand</vt:lpstr>
      <vt:lpstr>Aysén: Chile´s XI Region</vt:lpstr>
      <vt:lpstr>Project HidroAysén</vt:lpstr>
      <vt:lpstr>Five Dams Slated for Construction in Aysén</vt:lpstr>
      <vt:lpstr>Aysén´s Ecosystems</vt:lpstr>
      <vt:lpstr>EJ: Social Ramifications of HidroAysén</vt:lpstr>
      <vt:lpstr>Aysén: River as a Commons</vt:lpstr>
      <vt:lpstr>Political Commentary  in Public Places</vt:lpstr>
      <vt:lpstr>Chile´s Unique Brand of Protest</vt:lpstr>
      <vt:lpstr>Protest: Relevance to HidroAysén</vt:lpstr>
      <vt:lpstr>HidroAysén: Public Outcry</vt:lpstr>
      <vt:lpstr>Extreme Discontent with Leadership</vt:lpstr>
      <vt:lpstr>Police Repression (Special Forces)…</vt:lpstr>
      <vt:lpstr>“Patagonia Without Dams!”</vt:lpstr>
      <vt:lpstr>Benefit Concert –Youth Culture</vt:lpstr>
      <vt:lpstr>HidroAysén: Solidarity in Protest</vt:lpstr>
      <vt:lpstr>Cabalgata – Protests on Horseback</vt:lpstr>
      <vt:lpstr>Taking Over a Bridge Within Aysén</vt:lpstr>
      <vt:lpstr>Youth Leadership</vt:lpstr>
      <vt:lpstr>Mapuche &amp; Other Indigenous Communities Protest</vt:lpstr>
      <vt:lpstr>Individual Statements</vt:lpstr>
      <vt:lpstr>Chile´s Alternatives to HidroAysén</vt:lpstr>
      <vt:lpstr>Conclusions &amp; Next Steps</vt:lpstr>
      <vt:lpstr>Take-Home Lessons: the Power of Protest in an Environmental Justice Context</vt:lpstr>
      <vt:lpstr>Acknowledgements / Credits</vt:lpstr>
      <vt:lpstr>¿Preguntas? (Questions?)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home</dc:creator>
  <cp:lastModifiedBy>home</cp:lastModifiedBy>
  <cp:revision>107</cp:revision>
  <dcterms:created xsi:type="dcterms:W3CDTF">2014-04-05T23:07:08Z</dcterms:created>
  <dcterms:modified xsi:type="dcterms:W3CDTF">2014-05-15T04:54:52Z</dcterms:modified>
</cp:coreProperties>
</file>