
<file path=[Content_Types].xml><?xml version="1.0" encoding="utf-8"?>
<Types xmlns="http://schemas.openxmlformats.org/package/2006/content-types">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6985" algn="l" rtl="0" eaLnBrk="0" fontAlgn="base" hangingPunct="0">
      <a:spcBef>
        <a:spcPct val="0"/>
      </a:spcBef>
      <a:spcAft>
        <a:spcPct val="0"/>
      </a:spcAft>
      <a:defRPr sz="3200" kern="1200">
        <a:solidFill>
          <a:schemeClr val="tx1"/>
        </a:solidFill>
        <a:latin typeface="Arial" charset="0"/>
        <a:ea typeface="+mn-ea"/>
        <a:cs typeface="+mn-cs"/>
      </a:defRPr>
    </a:lvl2pPr>
    <a:lvl3pPr marL="913969" algn="l" rtl="0" eaLnBrk="0" fontAlgn="base" hangingPunct="0">
      <a:spcBef>
        <a:spcPct val="0"/>
      </a:spcBef>
      <a:spcAft>
        <a:spcPct val="0"/>
      </a:spcAft>
      <a:defRPr sz="3200" kern="1200">
        <a:solidFill>
          <a:schemeClr val="tx1"/>
        </a:solidFill>
        <a:latin typeface="Arial" charset="0"/>
        <a:ea typeface="+mn-ea"/>
        <a:cs typeface="+mn-cs"/>
      </a:defRPr>
    </a:lvl3pPr>
    <a:lvl4pPr marL="1370954" algn="l" rtl="0" eaLnBrk="0" fontAlgn="base" hangingPunct="0">
      <a:spcBef>
        <a:spcPct val="0"/>
      </a:spcBef>
      <a:spcAft>
        <a:spcPct val="0"/>
      </a:spcAft>
      <a:defRPr sz="3200" kern="1200">
        <a:solidFill>
          <a:schemeClr val="tx1"/>
        </a:solidFill>
        <a:latin typeface="Arial" charset="0"/>
        <a:ea typeface="+mn-ea"/>
        <a:cs typeface="+mn-cs"/>
      </a:defRPr>
    </a:lvl4pPr>
    <a:lvl5pPr marL="1827943" algn="l" rtl="0" eaLnBrk="0" fontAlgn="base" hangingPunct="0">
      <a:spcBef>
        <a:spcPct val="0"/>
      </a:spcBef>
      <a:spcAft>
        <a:spcPct val="0"/>
      </a:spcAft>
      <a:defRPr sz="3200" kern="1200">
        <a:solidFill>
          <a:schemeClr val="tx1"/>
        </a:solidFill>
        <a:latin typeface="Arial" charset="0"/>
        <a:ea typeface="+mn-ea"/>
        <a:cs typeface="+mn-cs"/>
      </a:defRPr>
    </a:lvl5pPr>
    <a:lvl6pPr marL="2284927" algn="l" defTabSz="913969" rtl="0" eaLnBrk="1" latinLnBrk="0" hangingPunct="1">
      <a:defRPr sz="3200" kern="1200">
        <a:solidFill>
          <a:schemeClr val="tx1"/>
        </a:solidFill>
        <a:latin typeface="Arial" charset="0"/>
        <a:ea typeface="+mn-ea"/>
        <a:cs typeface="+mn-cs"/>
      </a:defRPr>
    </a:lvl6pPr>
    <a:lvl7pPr marL="2741912" algn="l" defTabSz="913969" rtl="0" eaLnBrk="1" latinLnBrk="0" hangingPunct="1">
      <a:defRPr sz="3200" kern="1200">
        <a:solidFill>
          <a:schemeClr val="tx1"/>
        </a:solidFill>
        <a:latin typeface="Arial" charset="0"/>
        <a:ea typeface="+mn-ea"/>
        <a:cs typeface="+mn-cs"/>
      </a:defRPr>
    </a:lvl7pPr>
    <a:lvl8pPr marL="3198897" algn="l" defTabSz="913969" rtl="0" eaLnBrk="1" latinLnBrk="0" hangingPunct="1">
      <a:defRPr sz="3200" kern="1200">
        <a:solidFill>
          <a:schemeClr val="tx1"/>
        </a:solidFill>
        <a:latin typeface="Arial" charset="0"/>
        <a:ea typeface="+mn-ea"/>
        <a:cs typeface="+mn-cs"/>
      </a:defRPr>
    </a:lvl8pPr>
    <a:lvl9pPr marL="3655881" algn="l" defTabSz="913969"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6">
          <p15:clr>
            <a:srgbClr val="A4A3A4"/>
          </p15:clr>
        </p15:guide>
        <p15:guide id="2" orient="horz" pos="20160">
          <p15:clr>
            <a:srgbClr val="A4A3A4"/>
          </p15:clr>
        </p15:guide>
        <p15:guide id="3" pos="17279">
          <p15:clr>
            <a:srgbClr val="A4A3A4"/>
          </p15:clr>
        </p15:guide>
        <p15:guide id="4" pos="8065">
          <p15:clr>
            <a:srgbClr val="A4A3A4"/>
          </p15:clr>
        </p15:guide>
        <p15:guide id="5" pos="24768">
          <p15:clr>
            <a:srgbClr val="A4A3A4"/>
          </p15:clr>
        </p15:guide>
        <p15:guide id="6" pos="16702">
          <p15:clr>
            <a:srgbClr val="A4A3A4"/>
          </p15:clr>
        </p15:guide>
        <p15:guide id="7" pos="576">
          <p15:clr>
            <a:srgbClr val="A4A3A4"/>
          </p15:clr>
        </p15:guide>
        <p15:guide id="8" pos="8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kely Brown" initials=""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EA9"/>
    <a:srgbClr val="FFFF99"/>
    <a:srgbClr val="FFFFE1"/>
    <a:srgbClr val="FFF2E5"/>
    <a:srgbClr val="EAEAFA"/>
    <a:srgbClr val="EFEFFF"/>
    <a:srgbClr val="FBEFFF"/>
    <a:srgbClr val="F9E9FF"/>
    <a:srgbClr val="EB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079" autoAdjust="0"/>
    <p:restoredTop sz="99832" autoAdjust="0"/>
  </p:normalViewPr>
  <p:slideViewPr>
    <p:cSldViewPr>
      <p:cViewPr>
        <p:scale>
          <a:sx n="40" d="100"/>
          <a:sy n="40" d="100"/>
        </p:scale>
        <p:origin x="1500" y="-48"/>
      </p:cViewPr>
      <p:guideLst>
        <p:guide orient="horz" pos="576"/>
        <p:guide orient="horz" pos="20160"/>
        <p:guide pos="17279"/>
        <p:guide pos="8065"/>
        <p:guide pos="24768"/>
        <p:guide pos="16702"/>
        <p:guide pos="576"/>
        <p:guide pos="864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856932" y="6583680"/>
            <a:ext cx="36210240" cy="8778240"/>
          </a:xfrm>
        </p:spPr>
        <p:txBody>
          <a:bodyPr vert="horz" lIns="209004" tIns="0" rIns="209004" bIns="0" anchor="b">
            <a:normAutofit/>
            <a:scene3d>
              <a:camera prst="orthographicFront"/>
              <a:lightRig rig="soft" dir="t">
                <a:rot lat="0" lon="0" rev="17220000"/>
              </a:lightRig>
            </a:scene3d>
            <a:sp3d prstMaterial="softEdge">
              <a:bevelT w="38100" h="38100"/>
            </a:sp3d>
          </a:bodyPr>
          <a:lstStyle>
            <a:lvl1pPr>
              <a:defRPr sz="219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B2CA6553-B8CB-4F7C-8429-01F4AEDEE141}" type="slidenum">
              <a:rPr lang="en-US" altLang="en-US" smtClean="0"/>
              <a:pPr>
                <a:defRPr/>
              </a:pPr>
              <a:t>‹#›</a:t>
            </a:fld>
            <a:endParaRPr lang="en-US" altLang="en-US"/>
          </a:p>
        </p:txBody>
      </p:sp>
      <p:sp>
        <p:nvSpPr>
          <p:cNvPr id="9" name="Subtitle 8"/>
          <p:cNvSpPr>
            <a:spLocks noGrp="1"/>
          </p:cNvSpPr>
          <p:nvPr>
            <p:ph type="subTitle" idx="1"/>
          </p:nvPr>
        </p:nvSpPr>
        <p:spPr>
          <a:xfrm>
            <a:off x="6035040" y="15992150"/>
            <a:ext cx="28163520" cy="8412480"/>
          </a:xfrm>
        </p:spPr>
        <p:txBody>
          <a:bodyPr/>
          <a:lstStyle>
            <a:lvl1pPr marL="0" indent="0" algn="ctr">
              <a:buNone/>
              <a:defRPr>
                <a:solidFill>
                  <a:schemeClr val="tx1"/>
                </a:solidFill>
              </a:defRPr>
            </a:lvl1pPr>
            <a:lvl2pPr marL="2090044" indent="0" algn="ctr">
              <a:buNone/>
            </a:lvl2pPr>
            <a:lvl3pPr marL="4180088" indent="0" algn="ctr">
              <a:buNone/>
            </a:lvl3pPr>
            <a:lvl4pPr marL="6270132" indent="0" algn="ctr">
              <a:buNone/>
            </a:lvl4pPr>
            <a:lvl5pPr marL="8360176" indent="0" algn="ctr">
              <a:buNone/>
            </a:lvl5pPr>
            <a:lvl6pPr marL="10450220" indent="0" algn="ctr">
              <a:buNone/>
            </a:lvl6pPr>
            <a:lvl7pPr marL="12540264" indent="0" algn="ctr">
              <a:buNone/>
            </a:lvl7pPr>
            <a:lvl8pPr marL="14630309" indent="0" algn="ctr">
              <a:buNone/>
            </a:lvl8pPr>
            <a:lvl9pPr marL="16720353"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9736CC-5131-4109-9B8D-A48702716EA8}"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65"/>
            <a:ext cx="9052560" cy="2808732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011680" y="1318265"/>
            <a:ext cx="26487120" cy="2808732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CF4AC6-4D29-42D6-B52E-82E271AEB3A9}"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F32328-A92F-4534-A00A-9CBB2CB731AA}"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40880" y="2926080"/>
            <a:ext cx="31181040" cy="8778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19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40880" y="12037373"/>
            <a:ext cx="31181040" cy="7246618"/>
          </a:xfrm>
        </p:spPr>
        <p:txBody>
          <a:bodyPr anchor="t"/>
          <a:lstStyle>
            <a:lvl1pPr marL="334407" indent="0" algn="l">
              <a:buNone/>
              <a:defRPr sz="9100">
                <a:solidFill>
                  <a:schemeClr val="tx1"/>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34869120" y="30800042"/>
            <a:ext cx="3352800" cy="1752600"/>
          </a:xfrm>
        </p:spPr>
        <p:txBody>
          <a:bodyPr/>
          <a:lstStyle/>
          <a:p>
            <a:pPr>
              <a:defRPr/>
            </a:pPr>
            <a:fld id="{A48595DC-4865-47A2-B4B0-CA0ED2568590}"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011680" y="7680963"/>
            <a:ext cx="17769840" cy="21724622"/>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0452080" y="7680963"/>
            <a:ext cx="17769840" cy="21724622"/>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C9544E-DF73-411E-BD2A-31F39C16288A}"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0640"/>
            <a:ext cx="36210240" cy="548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011680" y="7368540"/>
            <a:ext cx="17776827" cy="3604258"/>
          </a:xfrm>
        </p:spPr>
        <p:txBody>
          <a:bodyPr anchor="ctr"/>
          <a:lstStyle>
            <a:lvl1pPr marL="0" indent="0">
              <a:buNone/>
              <a:defRPr sz="11000" b="0" cap="all" baseline="0">
                <a:solidFill>
                  <a:schemeClr val="tx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0438112" y="7368540"/>
            <a:ext cx="17783810" cy="3604258"/>
          </a:xfrm>
        </p:spPr>
        <p:txBody>
          <a:bodyPr anchor="ctr"/>
          <a:lstStyle>
            <a:lvl1pPr marL="0" indent="0">
              <a:buNone/>
              <a:defRPr sz="11000" b="0" cap="all" baseline="0">
                <a:solidFill>
                  <a:schemeClr val="tx1"/>
                </a:solidFill>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11680" y="11338563"/>
            <a:ext cx="17776827" cy="18067022"/>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438112" y="11338563"/>
            <a:ext cx="17783810" cy="18067022"/>
          </a:xfrm>
        </p:spPr>
        <p:txBody>
          <a:bodyPr/>
          <a:lstStyle>
            <a:lvl1pPr>
              <a:defRPr sz="11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88D8DEC-CE8E-4277-8842-D669B350FB6C}" type="slidenum">
              <a:rPr lang="en-US" altLang="en-US" smtClean="0"/>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66F0652-B381-4E49-8518-226F67128997}"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09E5BC4-641B-420F-AA97-6DAFECD99725}"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310640"/>
            <a:ext cx="13236577" cy="5577840"/>
          </a:xfrm>
        </p:spPr>
        <p:txBody>
          <a:bodyPr vert="horz" anchor="b">
            <a:normAutofit/>
            <a:sp3d prstMaterial="softEdge"/>
          </a:bodyPr>
          <a:lstStyle>
            <a:lvl1pPr algn="l">
              <a:buNone/>
              <a:defRPr sz="101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011682" y="7315203"/>
            <a:ext cx="13236577" cy="22090382"/>
          </a:xfrm>
        </p:spPr>
        <p:txBody>
          <a:bodyPr/>
          <a:lstStyle>
            <a:lvl1pPr marL="0" indent="0">
              <a:buNone/>
              <a:defRPr sz="6400"/>
            </a:lvl1pPr>
            <a:lvl2pPr>
              <a:buNone/>
              <a:defRPr sz="5500"/>
            </a:lvl2pPr>
            <a:lvl3pPr>
              <a:buNone/>
              <a:defRPr sz="4600"/>
            </a:lvl3pPr>
            <a:lvl4pPr>
              <a:buNone/>
              <a:defRPr sz="4100"/>
            </a:lvl4pPr>
            <a:lvl5pPr>
              <a:buNone/>
              <a:defRPr sz="4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730220" y="1310643"/>
            <a:ext cx="22491700" cy="28094942"/>
          </a:xfrm>
        </p:spPr>
        <p:txBody>
          <a:bodyPr/>
          <a:lstStyle>
            <a:lvl1pPr>
              <a:defRPr sz="11900"/>
            </a:lvl1pPr>
            <a:lvl2pPr>
              <a:defRPr sz="11000"/>
            </a:lvl2pPr>
            <a:lvl3pPr>
              <a:defRPr sz="10100"/>
            </a:lvl3pPr>
            <a:lvl4pPr>
              <a:defRPr sz="91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40411E-600D-44CC-9D9D-6A682AC4178B}"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6720" y="2926080"/>
            <a:ext cx="24140160" cy="2506982"/>
          </a:xfrm>
        </p:spPr>
        <p:txBody>
          <a:bodyPr lIns="209004" rIns="209004" bIns="0" anchor="b">
            <a:sp3d prstMaterial="softEdge"/>
          </a:bodyPr>
          <a:lstStyle>
            <a:lvl1pPr algn="ctr">
              <a:buNone/>
              <a:defRPr sz="91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8046720" y="8793480"/>
            <a:ext cx="24140160" cy="19019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46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8046720" y="5600577"/>
            <a:ext cx="24140160" cy="2545690"/>
          </a:xfrm>
        </p:spPr>
        <p:txBody>
          <a:bodyPr lIns="209004" tIns="209004" rIns="209004" anchor="t"/>
          <a:lstStyle>
            <a:lvl1pPr marL="0" indent="0" algn="ctr">
              <a:buNone/>
              <a:defRPr sz="6400"/>
            </a:lvl1pPr>
            <a:lvl2pPr>
              <a:defRPr sz="5500"/>
            </a:lvl2pPr>
            <a:lvl3pPr>
              <a:defRPr sz="4600"/>
            </a:lvl3pPr>
            <a:lvl4pPr>
              <a:defRPr sz="4100"/>
            </a:lvl4pPr>
            <a:lvl5pPr>
              <a:defRPr sz="4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ABBACB-B470-4828-B227-ABBCA64D1470}"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11680" y="1318262"/>
            <a:ext cx="36210240" cy="5486400"/>
          </a:xfrm>
          <a:prstGeom prst="rect">
            <a:avLst/>
          </a:prstGeom>
        </p:spPr>
        <p:txBody>
          <a:bodyPr vert="horz" lIns="418009" tIns="209004" rIns="418009" bIns="209004"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011680" y="7680960"/>
            <a:ext cx="36210240" cy="22603968"/>
          </a:xfrm>
          <a:prstGeom prst="rect">
            <a:avLst/>
          </a:prstGeom>
        </p:spPr>
        <p:txBody>
          <a:bodyPr vert="horz" lIns="418009" tIns="209004" rIns="418009" bIns="20900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011680" y="30800042"/>
            <a:ext cx="9387840" cy="1752600"/>
          </a:xfrm>
          <a:prstGeom prst="rect">
            <a:avLst/>
          </a:prstGeom>
        </p:spPr>
        <p:txBody>
          <a:bodyPr vert="horz" lIns="418009" tIns="209004" rIns="418009" bIns="209004" anchor="b"/>
          <a:lstStyle>
            <a:lvl1pPr algn="l" eaLnBrk="1" latinLnBrk="0" hangingPunct="1">
              <a:defRPr kumimoji="0" sz="55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13746480" y="30800042"/>
            <a:ext cx="12740640" cy="1752600"/>
          </a:xfrm>
          <a:prstGeom prst="rect">
            <a:avLst/>
          </a:prstGeom>
        </p:spPr>
        <p:txBody>
          <a:bodyPr vert="horz" lIns="418009" tIns="209004" rIns="418009" bIns="209004" anchor="b"/>
          <a:lstStyle>
            <a:lvl1pPr algn="ctr" eaLnBrk="1" latinLnBrk="0" hangingPunct="1">
              <a:defRPr kumimoji="0" sz="55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34869120" y="30800042"/>
            <a:ext cx="3352800" cy="1752600"/>
          </a:xfrm>
          <a:prstGeom prst="rect">
            <a:avLst/>
          </a:prstGeom>
        </p:spPr>
        <p:txBody>
          <a:bodyPr vert="horz" lIns="0" tIns="209004" rIns="0" bIns="209004" anchor="b"/>
          <a:lstStyle>
            <a:lvl1pPr algn="r" eaLnBrk="1" latinLnBrk="0" hangingPunct="1">
              <a:defRPr kumimoji="0" sz="5500">
                <a:solidFill>
                  <a:schemeClr val="tx1">
                    <a:shade val="50000"/>
                  </a:schemeClr>
                </a:solidFill>
              </a:defRPr>
            </a:lvl1pPr>
          </a:lstStyle>
          <a:p>
            <a:pPr>
              <a:defRPr/>
            </a:pPr>
            <a:fld id="{86789083-5120-4CF3-8097-87E32CE1281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187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508053" indent="-1881040" algn="l" rtl="0" eaLnBrk="1" latinLnBrk="0" hangingPunct="1">
        <a:spcBef>
          <a:spcPct val="20000"/>
        </a:spcBef>
        <a:buClr>
          <a:schemeClr val="tx1">
            <a:shade val="95000"/>
          </a:schemeClr>
        </a:buClr>
        <a:buSzPct val="65000"/>
        <a:buFont typeface="Wingdings 2"/>
        <a:buChar char=""/>
        <a:defRPr kumimoji="0" sz="12800" kern="1200">
          <a:solidFill>
            <a:schemeClr val="tx1"/>
          </a:solidFill>
          <a:latin typeface="+mn-lt"/>
          <a:ea typeface="+mn-ea"/>
          <a:cs typeface="+mn-cs"/>
        </a:defRPr>
      </a:lvl1pPr>
      <a:lvl2pPr marL="3971084" indent="-1295827" algn="l" rtl="0" eaLnBrk="1" latinLnBrk="0" hangingPunct="1">
        <a:spcBef>
          <a:spcPct val="20000"/>
        </a:spcBef>
        <a:buClr>
          <a:schemeClr val="tx1"/>
        </a:buClr>
        <a:buSzPct val="80000"/>
        <a:buFont typeface="Wingdings 2"/>
        <a:buChar char=""/>
        <a:defRPr kumimoji="0" sz="11000" kern="1200">
          <a:solidFill>
            <a:schemeClr val="tx1"/>
          </a:solidFill>
          <a:latin typeface="+mn-lt"/>
          <a:ea typeface="+mn-ea"/>
          <a:cs typeface="+mn-cs"/>
        </a:defRPr>
      </a:lvl2pPr>
      <a:lvl3pPr marL="5183309" indent="-1045022" algn="l" rtl="0" eaLnBrk="1" latinLnBrk="0" hangingPunct="1">
        <a:spcBef>
          <a:spcPct val="20000"/>
        </a:spcBef>
        <a:buClr>
          <a:schemeClr val="tx1"/>
        </a:buClr>
        <a:buSzPct val="95000"/>
        <a:buFont typeface="Wingdings"/>
        <a:buChar char=""/>
        <a:defRPr kumimoji="0" sz="10100" kern="1200">
          <a:solidFill>
            <a:schemeClr val="tx1"/>
          </a:solidFill>
          <a:latin typeface="+mn-lt"/>
          <a:ea typeface="+mn-ea"/>
          <a:cs typeface="+mn-cs"/>
        </a:defRPr>
      </a:lvl3pPr>
      <a:lvl4pPr marL="6186530" indent="-836018" algn="l" rtl="0" eaLnBrk="1" latinLnBrk="0" hangingPunct="1">
        <a:spcBef>
          <a:spcPct val="20000"/>
        </a:spcBef>
        <a:buClr>
          <a:schemeClr val="tx1"/>
        </a:buClr>
        <a:buSzPct val="100000"/>
        <a:buFont typeface="Wingdings 3"/>
        <a:buChar char=""/>
        <a:defRPr kumimoji="0" sz="9100" kern="1200">
          <a:solidFill>
            <a:schemeClr val="tx1"/>
          </a:solidFill>
          <a:latin typeface="+mn-lt"/>
          <a:ea typeface="+mn-ea"/>
          <a:cs typeface="+mn-cs"/>
        </a:defRPr>
      </a:lvl4pPr>
      <a:lvl5pPr marL="7064349" indent="-836018" algn="l" rtl="0" eaLnBrk="1" latinLnBrk="0" hangingPunct="1">
        <a:spcBef>
          <a:spcPct val="20000"/>
        </a:spcBef>
        <a:buClr>
          <a:schemeClr val="tx1"/>
        </a:buClr>
        <a:buFont typeface="Wingdings 2"/>
        <a:buChar char=""/>
        <a:defRPr kumimoji="0" sz="9100" kern="1200">
          <a:solidFill>
            <a:schemeClr val="tx1"/>
          </a:solidFill>
          <a:latin typeface="+mn-lt"/>
          <a:ea typeface="+mn-ea"/>
          <a:cs typeface="+mn-cs"/>
        </a:defRPr>
      </a:lvl5pPr>
      <a:lvl6pPr marL="8067570" indent="-836018" algn="l" rtl="0" eaLnBrk="1" latinLnBrk="0" hangingPunct="1">
        <a:spcBef>
          <a:spcPct val="20000"/>
        </a:spcBef>
        <a:buClr>
          <a:schemeClr val="tx1"/>
        </a:buClr>
        <a:buFont typeface="Wingdings 3"/>
        <a:buChar char=""/>
        <a:defRPr kumimoji="0" sz="8200" kern="1200">
          <a:solidFill>
            <a:schemeClr val="tx1"/>
          </a:solidFill>
          <a:latin typeface="+mn-lt"/>
          <a:ea typeface="+mn-ea"/>
          <a:cs typeface="+mn-cs"/>
        </a:defRPr>
      </a:lvl6pPr>
      <a:lvl7pPr marL="8987190" indent="-836018" algn="l" rtl="0" eaLnBrk="1" latinLnBrk="0" hangingPunct="1">
        <a:spcBef>
          <a:spcPct val="20000"/>
        </a:spcBef>
        <a:buClr>
          <a:schemeClr val="tx1"/>
        </a:buClr>
        <a:buFont typeface="Wingdings 2"/>
        <a:buChar char=""/>
        <a:defRPr kumimoji="0" sz="7300" kern="1200">
          <a:solidFill>
            <a:schemeClr val="tx1"/>
          </a:solidFill>
          <a:latin typeface="+mn-lt"/>
          <a:ea typeface="+mn-ea"/>
          <a:cs typeface="+mn-cs"/>
        </a:defRPr>
      </a:lvl7pPr>
      <a:lvl8pPr marL="9906809" indent="-836018" algn="l" rtl="0" eaLnBrk="1" latinLnBrk="0" hangingPunct="1">
        <a:spcBef>
          <a:spcPct val="20000"/>
        </a:spcBef>
        <a:buClr>
          <a:schemeClr val="tx1"/>
        </a:buClr>
        <a:buFont typeface="Wingdings 2"/>
        <a:buChar char=""/>
        <a:defRPr kumimoji="0" sz="6400" kern="1200">
          <a:solidFill>
            <a:schemeClr val="tx1"/>
          </a:solidFill>
          <a:latin typeface="+mn-lt"/>
          <a:ea typeface="+mn-ea"/>
          <a:cs typeface="+mn-cs"/>
        </a:defRPr>
      </a:lvl8pPr>
      <a:lvl9pPr marL="10826428" indent="-836018" algn="l" rtl="0" eaLnBrk="1" latinLnBrk="0" hangingPunct="1">
        <a:spcBef>
          <a:spcPct val="20000"/>
        </a:spcBef>
        <a:buClr>
          <a:schemeClr val="tx1"/>
        </a:buClr>
        <a:buFont typeface="Wingdings 2"/>
        <a:buChar char=""/>
        <a:defRPr kumimoji="0" sz="6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90044" algn="l" rtl="0" eaLnBrk="1" latinLnBrk="0" hangingPunct="1">
        <a:defRPr kumimoji="0" kern="1200">
          <a:solidFill>
            <a:schemeClr val="tx1"/>
          </a:solidFill>
          <a:latin typeface="+mn-lt"/>
          <a:ea typeface="+mn-ea"/>
          <a:cs typeface="+mn-cs"/>
        </a:defRPr>
      </a:lvl2pPr>
      <a:lvl3pPr marL="4180088" algn="l" rtl="0" eaLnBrk="1" latinLnBrk="0" hangingPunct="1">
        <a:defRPr kumimoji="0" kern="1200">
          <a:solidFill>
            <a:schemeClr val="tx1"/>
          </a:solidFill>
          <a:latin typeface="+mn-lt"/>
          <a:ea typeface="+mn-ea"/>
          <a:cs typeface="+mn-cs"/>
        </a:defRPr>
      </a:lvl3pPr>
      <a:lvl4pPr marL="6270132" algn="l" rtl="0" eaLnBrk="1" latinLnBrk="0" hangingPunct="1">
        <a:defRPr kumimoji="0" kern="1200">
          <a:solidFill>
            <a:schemeClr val="tx1"/>
          </a:solidFill>
          <a:latin typeface="+mn-lt"/>
          <a:ea typeface="+mn-ea"/>
          <a:cs typeface="+mn-cs"/>
        </a:defRPr>
      </a:lvl4pPr>
      <a:lvl5pPr marL="8360176" algn="l" rtl="0" eaLnBrk="1" latinLnBrk="0" hangingPunct="1">
        <a:defRPr kumimoji="0" kern="1200">
          <a:solidFill>
            <a:schemeClr val="tx1"/>
          </a:solidFill>
          <a:latin typeface="+mn-lt"/>
          <a:ea typeface="+mn-ea"/>
          <a:cs typeface="+mn-cs"/>
        </a:defRPr>
      </a:lvl5pPr>
      <a:lvl6pPr marL="10450220" algn="l" rtl="0" eaLnBrk="1" latinLnBrk="0" hangingPunct="1">
        <a:defRPr kumimoji="0" kern="1200">
          <a:solidFill>
            <a:schemeClr val="tx1"/>
          </a:solidFill>
          <a:latin typeface="+mn-lt"/>
          <a:ea typeface="+mn-ea"/>
          <a:cs typeface="+mn-cs"/>
        </a:defRPr>
      </a:lvl6pPr>
      <a:lvl7pPr marL="12540264" algn="l" rtl="0" eaLnBrk="1" latinLnBrk="0" hangingPunct="1">
        <a:defRPr kumimoji="0" kern="1200">
          <a:solidFill>
            <a:schemeClr val="tx1"/>
          </a:solidFill>
          <a:latin typeface="+mn-lt"/>
          <a:ea typeface="+mn-ea"/>
          <a:cs typeface="+mn-cs"/>
        </a:defRPr>
      </a:lvl7pPr>
      <a:lvl8pPr marL="14630309" algn="l" rtl="0" eaLnBrk="1" latinLnBrk="0" hangingPunct="1">
        <a:defRPr kumimoji="0" kern="1200">
          <a:solidFill>
            <a:schemeClr val="tx1"/>
          </a:solidFill>
          <a:latin typeface="+mn-lt"/>
          <a:ea typeface="+mn-ea"/>
          <a:cs typeface="+mn-cs"/>
        </a:defRPr>
      </a:lvl8pPr>
      <a:lvl9pPr marL="1672035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hyperlink" Target="http://kidshealth.org/parent/nurtition_center/staying_fit/exercise.html" TargetMode="External"/><Relationship Id="rId7" Type="http://schemas.openxmlformats.org/officeDocument/2006/relationships/image" Target="../media/image6.jpeg"/><Relationship Id="rId12" Type="http://schemas.openxmlformats.org/officeDocument/2006/relationships/image" Target="../media/image7.tif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3.emf"/><Relationship Id="rId5" Type="http://schemas.openxmlformats.org/officeDocument/2006/relationships/image" Target="../media/image4.jpeg"/><Relationship Id="rId10" Type="http://schemas.openxmlformats.org/officeDocument/2006/relationships/oleObject" Target="../embeddings/Microsoft_Excel_97-2003_Worksheet2.xls"/><Relationship Id="rId4" Type="http://schemas.openxmlformats.org/officeDocument/2006/relationships/hyperlink" Target="http://www.activelivingresearch.org/node/10642" TargetMode="External"/><Relationship Id="rId9"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6"/>
          <p:cNvSpPr txBox="1">
            <a:spLocks noChangeArrowheads="1"/>
          </p:cNvSpPr>
          <p:nvPr/>
        </p:nvSpPr>
        <p:spPr bwMode="auto">
          <a:xfrm>
            <a:off x="28162102" y="29958815"/>
            <a:ext cx="11309498" cy="1892785"/>
          </a:xfrm>
          <a:prstGeom prst="rect">
            <a:avLst/>
          </a:prstGeom>
          <a:solidFill>
            <a:schemeClr val="accent4">
              <a:lumMod val="60000"/>
              <a:lumOff val="40000"/>
            </a:schemeClr>
          </a:solidFill>
          <a:ln w="38100">
            <a:solidFill>
              <a:schemeClr val="bg1"/>
            </a:solidFill>
          </a:ln>
          <a:effectLst/>
        </p:spPr>
        <p:txBody>
          <a:bodyPr wrap="square" lIns="91396" tIns="45700" rIns="91396" bIns="45700">
            <a:spAutoFit/>
          </a:bodyPr>
          <a:lstStyle>
            <a:lvl1pPr>
              <a:spcBef>
                <a:spcPct val="20000"/>
              </a:spcBef>
              <a:buChar char="•"/>
              <a:defRPr sz="14300">
                <a:solidFill>
                  <a:schemeClr val="tx1"/>
                </a:solidFill>
                <a:latin typeface="Times New Roman" charset="0"/>
              </a:defRPr>
            </a:lvl1pPr>
            <a:lvl2pPr marL="742950" indent="-285750">
              <a:spcBef>
                <a:spcPct val="20000"/>
              </a:spcBef>
              <a:buChar char="–"/>
              <a:defRPr sz="12500">
                <a:solidFill>
                  <a:schemeClr val="tx1"/>
                </a:solidFill>
                <a:latin typeface="Times New Roman" charset="0"/>
              </a:defRPr>
            </a:lvl2pPr>
            <a:lvl3pPr marL="1143000" indent="-228600">
              <a:spcBef>
                <a:spcPct val="20000"/>
              </a:spcBef>
              <a:buChar char="•"/>
              <a:defRPr sz="10700">
                <a:solidFill>
                  <a:schemeClr val="tx1"/>
                </a:solidFill>
                <a:latin typeface="Times New Roman" charset="0"/>
              </a:defRPr>
            </a:lvl3pPr>
            <a:lvl4pPr marL="1600200" indent="-228600">
              <a:spcBef>
                <a:spcPct val="20000"/>
              </a:spcBef>
              <a:buChar char="–"/>
              <a:defRPr sz="8900">
                <a:solidFill>
                  <a:schemeClr val="tx1"/>
                </a:solidFill>
                <a:latin typeface="Times New Roman" charset="0"/>
              </a:defRPr>
            </a:lvl4pPr>
            <a:lvl5pPr marL="2057400" indent="-228600">
              <a:spcBef>
                <a:spcPct val="20000"/>
              </a:spcBef>
              <a:buChar char="»"/>
              <a:defRPr sz="8900">
                <a:solidFill>
                  <a:schemeClr val="tx1"/>
                </a:solidFill>
                <a:latin typeface="Times New Roman" charset="0"/>
              </a:defRPr>
            </a:lvl5pPr>
            <a:lvl6pPr marL="2514600" indent="-228600" eaLnBrk="0" fontAlgn="base" hangingPunct="0">
              <a:spcBef>
                <a:spcPct val="20000"/>
              </a:spcBef>
              <a:spcAft>
                <a:spcPct val="0"/>
              </a:spcAft>
              <a:buChar char="»"/>
              <a:defRPr sz="8900">
                <a:solidFill>
                  <a:schemeClr val="tx1"/>
                </a:solidFill>
                <a:latin typeface="Times New Roman" charset="0"/>
              </a:defRPr>
            </a:lvl6pPr>
            <a:lvl7pPr marL="2971800" indent="-228600" eaLnBrk="0" fontAlgn="base" hangingPunct="0">
              <a:spcBef>
                <a:spcPct val="20000"/>
              </a:spcBef>
              <a:spcAft>
                <a:spcPct val="0"/>
              </a:spcAft>
              <a:buChar char="»"/>
              <a:defRPr sz="8900">
                <a:solidFill>
                  <a:schemeClr val="tx1"/>
                </a:solidFill>
                <a:latin typeface="Times New Roman" charset="0"/>
              </a:defRPr>
            </a:lvl7pPr>
            <a:lvl8pPr marL="3429000" indent="-228600" eaLnBrk="0" fontAlgn="base" hangingPunct="0">
              <a:spcBef>
                <a:spcPct val="20000"/>
              </a:spcBef>
              <a:spcAft>
                <a:spcPct val="0"/>
              </a:spcAft>
              <a:buChar char="»"/>
              <a:defRPr sz="8900">
                <a:solidFill>
                  <a:schemeClr val="tx1"/>
                </a:solidFill>
                <a:latin typeface="Times New Roman" charset="0"/>
              </a:defRPr>
            </a:lvl8pPr>
            <a:lvl9pPr marL="3886200" indent="-228600" eaLnBrk="0" fontAlgn="base" hangingPunct="0">
              <a:spcBef>
                <a:spcPct val="20000"/>
              </a:spcBef>
              <a:spcAft>
                <a:spcPct val="0"/>
              </a:spcAft>
              <a:buChar char="»"/>
              <a:defRPr sz="8900">
                <a:solidFill>
                  <a:schemeClr val="tx1"/>
                </a:solidFill>
                <a:latin typeface="Times New Roman" charset="0"/>
              </a:defRPr>
            </a:lvl9pPr>
          </a:lstStyle>
          <a:p>
            <a:pPr algn="ctr" eaLnBrk="1" hangingPunct="1">
              <a:spcBef>
                <a:spcPct val="50000"/>
              </a:spcBef>
              <a:buFontTx/>
              <a:buNone/>
              <a:defRPr/>
            </a:pPr>
            <a:r>
              <a:rPr lang="en-US" altLang="en-US" sz="1800" b="1" dirty="0" smtClean="0">
                <a:latin typeface="Arial" panose="020B0604020202020204" pitchFamily="34" charset="0"/>
                <a:cs typeface="Arial" panose="020B0604020202020204" pitchFamily="34" charset="0"/>
              </a:rPr>
              <a:t>Acknowledgments</a:t>
            </a:r>
          </a:p>
          <a:p>
            <a:pPr marL="457200" indent="-457200" eaLnBrk="1" hangingPunct="1">
              <a:spcBef>
                <a:spcPct val="50000"/>
              </a:spcBef>
              <a:defRPr/>
            </a:pPr>
            <a:r>
              <a:rPr lang="en-US" altLang="en-US" sz="1800" dirty="0" smtClean="0">
                <a:latin typeface="Arial" panose="020B0604020202020204" pitchFamily="34" charset="0"/>
                <a:cs typeface="Arial" panose="020B0604020202020204" pitchFamily="34" charset="0"/>
              </a:rPr>
              <a:t>Vernon Grant for all of his guidance while working on this project.</a:t>
            </a:r>
          </a:p>
          <a:p>
            <a:pPr marL="457200" indent="-457200" eaLnBrk="1" hangingPunct="1">
              <a:spcBef>
                <a:spcPct val="50000"/>
              </a:spcBef>
              <a:defRPr/>
            </a:pPr>
            <a:r>
              <a:rPr lang="en-US" altLang="en-US" sz="1800" dirty="0" smtClean="0">
                <a:latin typeface="Arial" panose="020B0604020202020204" pitchFamily="34" charset="0"/>
                <a:cs typeface="Arial" panose="020B0604020202020204" pitchFamily="34" charset="0"/>
              </a:rPr>
              <a:t>UM Human Health and Performance Department for giving us the opportunity to do this research.</a:t>
            </a:r>
          </a:p>
          <a:p>
            <a:pPr marL="457200" indent="-457200" eaLnBrk="1" hangingPunct="1">
              <a:spcBef>
                <a:spcPct val="50000"/>
              </a:spcBef>
              <a:defRPr/>
            </a:pPr>
            <a:r>
              <a:rPr lang="en-US" sz="1800" dirty="0" smtClean="0">
                <a:latin typeface="Arial" panose="020B0604020202020204" pitchFamily="34" charset="0"/>
                <a:cs typeface="Arial" panose="020B0604020202020204" pitchFamily="34" charset="0"/>
              </a:rPr>
              <a:t>Study </a:t>
            </a:r>
            <a:r>
              <a:rPr lang="en-US" sz="1800" dirty="0">
                <a:latin typeface="Arial" panose="020B0604020202020204" pitchFamily="34" charset="0"/>
                <a:cs typeface="Arial" panose="020B0604020202020204" pitchFamily="34" charset="0"/>
              </a:rPr>
              <a:t>Funded in part by: UM </a:t>
            </a:r>
            <a:r>
              <a:rPr lang="en-US" sz="1800" dirty="0" err="1">
                <a:latin typeface="Arial" panose="020B0604020202020204" pitchFamily="34" charset="0"/>
                <a:cs typeface="Arial" panose="020B0604020202020204" pitchFamily="34" charset="0"/>
              </a:rPr>
              <a:t>Subaward</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Harmsen</a:t>
            </a:r>
            <a:r>
              <a:rPr lang="en-US" sz="1800" dirty="0">
                <a:latin typeface="Arial" panose="020B0604020202020204" pitchFamily="34" charset="0"/>
                <a:cs typeface="Arial" panose="020B0604020202020204" pitchFamily="34" charset="0"/>
              </a:rPr>
              <a:t>, PI, P20 RR-16455) from National Institutes of Health (NIH) and National Center for Research Resources </a:t>
            </a:r>
            <a:r>
              <a:rPr lang="en-US" sz="1800" dirty="0" smtClean="0">
                <a:latin typeface="Arial" panose="020B0604020202020204" pitchFamily="34" charset="0"/>
                <a:cs typeface="Arial" panose="020B0604020202020204" pitchFamily="34" charset="0"/>
              </a:rPr>
              <a:t>(NCRR).</a:t>
            </a:r>
            <a:endParaRPr lang="en-US" altLang="en-US" sz="1800" b="1" dirty="0" smtClean="0">
              <a:latin typeface="Arial" panose="020B0604020202020204" pitchFamily="34" charset="0"/>
              <a:cs typeface="Arial" panose="020B0604020202020204" pitchFamily="34" charset="0"/>
            </a:endParaRPr>
          </a:p>
        </p:txBody>
      </p:sp>
      <p:sp>
        <p:nvSpPr>
          <p:cNvPr id="2051" name="Text Box 7"/>
          <p:cNvSpPr txBox="1">
            <a:spLocks noChangeArrowheads="1"/>
          </p:cNvSpPr>
          <p:nvPr/>
        </p:nvSpPr>
        <p:spPr bwMode="auto">
          <a:xfrm>
            <a:off x="685800" y="19812000"/>
            <a:ext cx="11734800" cy="12064801"/>
          </a:xfrm>
          <a:prstGeom prst="rect">
            <a:avLst/>
          </a:prstGeom>
          <a:solidFill>
            <a:schemeClr val="accent4">
              <a:lumMod val="60000"/>
              <a:lumOff val="40000"/>
            </a:schemeClr>
          </a:solidFill>
          <a:ln w="38100">
            <a:solidFill>
              <a:schemeClr val="bg1"/>
            </a:solidFill>
            <a:miter lim="800000"/>
            <a:headEnd/>
            <a:tailEnd/>
          </a:ln>
        </p:spPr>
        <p:txBody>
          <a:bodyPr wrap="square" lIns="91396" tIns="45700" rIns="91396" bIns="45700">
            <a:spAutoFit/>
          </a:bodyPr>
          <a:lstStyle/>
          <a:p>
            <a:pPr algn="ctr" eaLnBrk="1" hangingPunct="1">
              <a:spcBef>
                <a:spcPts val="0"/>
              </a:spcBef>
              <a:spcAft>
                <a:spcPts val="599"/>
              </a:spcAft>
            </a:pPr>
            <a:r>
              <a:rPr lang="en-US" altLang="en-US" sz="4600" b="1" dirty="0" smtClean="0"/>
              <a:t>Introduction</a:t>
            </a:r>
          </a:p>
          <a:p>
            <a:pPr eaLnBrk="1" hangingPunct="1">
              <a:spcBef>
                <a:spcPts val="0"/>
              </a:spcBef>
              <a:spcAft>
                <a:spcPts val="0"/>
              </a:spcAft>
            </a:pPr>
            <a:r>
              <a:rPr lang="en-US" altLang="en-US" sz="2700" b="1" u="sng" dirty="0" smtClean="0"/>
              <a:t>Health Problems Among American Indians and Alaska Natives</a:t>
            </a:r>
            <a:endParaRPr lang="en-US" altLang="en-US" sz="2700" b="1" u="sng" dirty="0"/>
          </a:p>
          <a:p>
            <a:pPr>
              <a:spcBef>
                <a:spcPts val="0"/>
              </a:spcBef>
              <a:spcAft>
                <a:spcPts val="0"/>
              </a:spcAft>
              <a:buFont typeface="Arial" charset="0"/>
              <a:buChar char="•"/>
            </a:pPr>
            <a:r>
              <a:rPr lang="en-US" altLang="en-US" sz="2700" dirty="0" smtClean="0"/>
              <a:t>  According </a:t>
            </a:r>
            <a:r>
              <a:rPr lang="en-US" altLang="en-US" sz="2700" dirty="0"/>
              <a:t>to the Pediatric Nutrition Surveillance </a:t>
            </a:r>
            <a:r>
              <a:rPr lang="en-US" altLang="en-US" sz="2700" dirty="0" smtClean="0"/>
              <a:t>report,</a:t>
            </a:r>
            <a:r>
              <a:rPr lang="en-US" altLang="en-US" sz="2700" baseline="30000" dirty="0" smtClean="0"/>
              <a:t>1</a:t>
            </a:r>
            <a:r>
              <a:rPr lang="en-US" altLang="en-US" sz="2700" dirty="0" smtClean="0"/>
              <a:t> </a:t>
            </a:r>
            <a:r>
              <a:rPr lang="en-US" altLang="en-US" sz="2700" dirty="0"/>
              <a:t>39.5% of </a:t>
            </a:r>
            <a:r>
              <a:rPr lang="en-US" altLang="en-US" sz="2700" dirty="0" smtClean="0"/>
              <a:t>low</a:t>
            </a:r>
          </a:p>
          <a:p>
            <a:pPr>
              <a:spcBef>
                <a:spcPts val="0"/>
              </a:spcBef>
              <a:spcAft>
                <a:spcPts val="0"/>
              </a:spcAft>
            </a:pPr>
            <a:r>
              <a:rPr lang="en-US" altLang="en-US" sz="2700" dirty="0" smtClean="0"/>
              <a:t>   income </a:t>
            </a:r>
            <a:r>
              <a:rPr lang="en-US" altLang="en-US" sz="2700" dirty="0"/>
              <a:t>American Indian/Alaska Native (</a:t>
            </a:r>
            <a:r>
              <a:rPr lang="en-US" altLang="en-US" sz="2700" dirty="0" smtClean="0"/>
              <a:t>AI/AN) </a:t>
            </a:r>
            <a:r>
              <a:rPr lang="en-US" altLang="en-US" sz="2700" dirty="0"/>
              <a:t>children ages 2-5 </a:t>
            </a:r>
            <a:r>
              <a:rPr lang="en-US" altLang="en-US" sz="2700" dirty="0" smtClean="0"/>
              <a:t>are</a:t>
            </a:r>
          </a:p>
          <a:p>
            <a:pPr>
              <a:spcBef>
                <a:spcPts val="0"/>
              </a:spcBef>
              <a:spcAft>
                <a:spcPts val="0"/>
              </a:spcAft>
            </a:pPr>
            <a:r>
              <a:rPr lang="en-US" altLang="en-US" sz="2700" dirty="0"/>
              <a:t> </a:t>
            </a:r>
            <a:r>
              <a:rPr lang="en-US" altLang="en-US" sz="2700" dirty="0" smtClean="0"/>
              <a:t>  overweight (OW) or obese (OB).</a:t>
            </a:r>
            <a:endParaRPr lang="en-US" altLang="en-US" sz="2700" dirty="0"/>
          </a:p>
          <a:p>
            <a:pPr>
              <a:spcBef>
                <a:spcPts val="0"/>
              </a:spcBef>
              <a:spcAft>
                <a:spcPts val="0"/>
              </a:spcAft>
              <a:buFont typeface="Arial" charset="0"/>
              <a:buChar char="•"/>
            </a:pPr>
            <a:r>
              <a:rPr lang="en-US" altLang="en-US" sz="2700" dirty="0" smtClean="0"/>
              <a:t>  Anderson </a:t>
            </a:r>
            <a:r>
              <a:rPr lang="en-US" altLang="en-US" sz="2700" dirty="0"/>
              <a:t>et </a:t>
            </a:r>
            <a:r>
              <a:rPr lang="en-US" altLang="en-US" sz="2700" dirty="0" smtClean="0"/>
              <a:t>al.</a:t>
            </a:r>
            <a:r>
              <a:rPr lang="en-US" altLang="en-US" sz="2700" baseline="30000" dirty="0" smtClean="0"/>
              <a:t>2</a:t>
            </a:r>
            <a:r>
              <a:rPr lang="en-US" altLang="en-US" sz="2700" dirty="0" smtClean="0"/>
              <a:t>  found </a:t>
            </a:r>
            <a:r>
              <a:rPr lang="en-US" altLang="en-US" sz="2700" dirty="0"/>
              <a:t>that 31.2% of </a:t>
            </a:r>
            <a:r>
              <a:rPr lang="en-US" altLang="en-US" sz="2700" dirty="0" smtClean="0"/>
              <a:t>AI/AN children 4 </a:t>
            </a:r>
            <a:r>
              <a:rPr lang="en-US" altLang="en-US" sz="2700" dirty="0"/>
              <a:t>years and </a:t>
            </a:r>
            <a:r>
              <a:rPr lang="en-US" altLang="en-US" sz="2700" dirty="0" smtClean="0"/>
              <a:t>older</a:t>
            </a:r>
          </a:p>
          <a:p>
            <a:pPr>
              <a:spcBef>
                <a:spcPts val="0"/>
              </a:spcBef>
              <a:spcAft>
                <a:spcPts val="0"/>
              </a:spcAft>
            </a:pPr>
            <a:r>
              <a:rPr lang="en-US" altLang="en-US" sz="2700" dirty="0"/>
              <a:t> </a:t>
            </a:r>
            <a:r>
              <a:rPr lang="en-US" altLang="en-US" sz="2700" dirty="0" smtClean="0"/>
              <a:t>  </a:t>
            </a:r>
            <a:r>
              <a:rPr lang="en-US" altLang="en-US" sz="2700" dirty="0"/>
              <a:t>have obesity rates higher than any other racial or ethnic group </a:t>
            </a:r>
            <a:r>
              <a:rPr lang="en-US" altLang="en-US" sz="2700" dirty="0" smtClean="0"/>
              <a:t>studied</a:t>
            </a:r>
          </a:p>
          <a:p>
            <a:pPr>
              <a:spcBef>
                <a:spcPts val="0"/>
              </a:spcBef>
              <a:spcAft>
                <a:spcPts val="0"/>
              </a:spcAft>
            </a:pPr>
            <a:r>
              <a:rPr lang="en-US" altLang="en-US" sz="2700" dirty="0"/>
              <a:t> </a:t>
            </a:r>
            <a:r>
              <a:rPr lang="en-US" altLang="en-US" sz="2700" dirty="0" smtClean="0"/>
              <a:t>  </a:t>
            </a:r>
            <a:r>
              <a:rPr lang="en-US" altLang="en-US" sz="2700" dirty="0"/>
              <a:t>and almost double the rate among </a:t>
            </a:r>
            <a:r>
              <a:rPr lang="en-US" altLang="en-US" sz="2700" dirty="0" smtClean="0"/>
              <a:t>White </a:t>
            </a:r>
            <a:r>
              <a:rPr lang="en-US" altLang="en-US" sz="2700" dirty="0"/>
              <a:t>children the same age</a:t>
            </a:r>
            <a:r>
              <a:rPr lang="en-US" altLang="en-US" sz="2700" dirty="0" smtClean="0"/>
              <a:t>.</a:t>
            </a:r>
            <a:endParaRPr lang="en-US" altLang="en-US" sz="2700" dirty="0"/>
          </a:p>
          <a:p>
            <a:pPr>
              <a:spcBef>
                <a:spcPts val="0"/>
              </a:spcBef>
              <a:spcAft>
                <a:spcPts val="0"/>
              </a:spcAft>
              <a:buFont typeface="Arial" charset="0"/>
              <a:buChar char="•"/>
            </a:pPr>
            <a:r>
              <a:rPr lang="en-US" altLang="en-US" sz="2700" dirty="0" smtClean="0"/>
              <a:t>  Zephier </a:t>
            </a:r>
            <a:r>
              <a:rPr lang="en-US" altLang="en-US" sz="2700" dirty="0"/>
              <a:t>et </a:t>
            </a:r>
            <a:r>
              <a:rPr lang="en-US" altLang="en-US" sz="2700" dirty="0" smtClean="0"/>
              <a:t>al.</a:t>
            </a:r>
            <a:r>
              <a:rPr lang="en-US" altLang="en-US" sz="2700" baseline="30000" dirty="0" smtClean="0"/>
              <a:t>3</a:t>
            </a:r>
            <a:r>
              <a:rPr lang="en-US" altLang="en-US" sz="2700" dirty="0" smtClean="0"/>
              <a:t> </a:t>
            </a:r>
            <a:r>
              <a:rPr lang="en-US" altLang="en-US" sz="2700" dirty="0"/>
              <a:t>conducted a study that included children ages 5-17 in </a:t>
            </a:r>
          </a:p>
          <a:p>
            <a:pPr>
              <a:spcBef>
                <a:spcPts val="0"/>
              </a:spcBef>
              <a:spcAft>
                <a:spcPts val="0"/>
              </a:spcAft>
            </a:pPr>
            <a:r>
              <a:rPr lang="en-US" altLang="en-US" sz="2700" dirty="0" smtClean="0"/>
              <a:t>   tribes </a:t>
            </a:r>
            <a:r>
              <a:rPr lang="en-US" altLang="en-US" sz="2700" dirty="0"/>
              <a:t>in North Dakota, South Dakota, Nebraska, and Iowa and found that </a:t>
            </a:r>
            <a:r>
              <a:rPr lang="en-US" altLang="en-US" sz="2700" dirty="0" smtClean="0"/>
              <a:t> </a:t>
            </a:r>
          </a:p>
          <a:p>
            <a:pPr>
              <a:spcBef>
                <a:spcPts val="0"/>
              </a:spcBef>
              <a:spcAft>
                <a:spcPts val="0"/>
              </a:spcAft>
            </a:pPr>
            <a:r>
              <a:rPr lang="en-US" altLang="en-US" sz="2700" dirty="0" smtClean="0"/>
              <a:t>   46.3</a:t>
            </a:r>
            <a:r>
              <a:rPr lang="en-US" altLang="en-US" sz="2700" dirty="0"/>
              <a:t>% of </a:t>
            </a:r>
            <a:r>
              <a:rPr lang="en-US" altLang="en-US" sz="2700" dirty="0" smtClean="0"/>
              <a:t>AI </a:t>
            </a:r>
            <a:r>
              <a:rPr lang="en-US" altLang="en-US" sz="2700" dirty="0"/>
              <a:t>girls and 48.1% of AI boys are </a:t>
            </a:r>
            <a:r>
              <a:rPr lang="en-US" altLang="en-US" sz="2700" dirty="0" smtClean="0"/>
              <a:t>OW or OB.</a:t>
            </a:r>
            <a:endParaRPr lang="en-US" altLang="en-US" sz="2700" dirty="0"/>
          </a:p>
          <a:p>
            <a:pPr>
              <a:spcBef>
                <a:spcPts val="0"/>
              </a:spcBef>
              <a:spcAft>
                <a:spcPts val="0"/>
              </a:spcAft>
              <a:buFont typeface="Arial" charset="0"/>
              <a:buChar char="•"/>
            </a:pPr>
            <a:r>
              <a:rPr lang="en-US" altLang="en-US" sz="2700" dirty="0"/>
              <a:t> </a:t>
            </a:r>
            <a:r>
              <a:rPr lang="en-US" altLang="en-US" sz="2700" dirty="0" smtClean="0"/>
              <a:t>  Acton </a:t>
            </a:r>
            <a:r>
              <a:rPr lang="en-US" altLang="en-US" sz="2700" dirty="0"/>
              <a:t>et </a:t>
            </a:r>
            <a:r>
              <a:rPr lang="en-US" altLang="en-US" sz="2700" dirty="0" smtClean="0"/>
              <a:t>al.</a:t>
            </a:r>
            <a:r>
              <a:rPr lang="en-US" altLang="en-US" sz="2700" baseline="30000" dirty="0" smtClean="0"/>
              <a:t>4 </a:t>
            </a:r>
            <a:r>
              <a:rPr lang="en-US" altLang="en-US" sz="2700" dirty="0"/>
              <a:t>found that between 1994 and 2004, diabetes </a:t>
            </a:r>
            <a:r>
              <a:rPr lang="en-US" altLang="en-US" sz="2700" dirty="0" smtClean="0"/>
              <a:t>cases        </a:t>
            </a:r>
          </a:p>
          <a:p>
            <a:pPr>
              <a:spcBef>
                <a:spcPts val="0"/>
              </a:spcBef>
              <a:spcAft>
                <a:spcPts val="600"/>
              </a:spcAft>
            </a:pPr>
            <a:r>
              <a:rPr lang="en-US" altLang="en-US" sz="2700" dirty="0"/>
              <a:t> </a:t>
            </a:r>
            <a:r>
              <a:rPr lang="en-US" altLang="en-US" sz="2700" dirty="0" smtClean="0"/>
              <a:t>   increased 68% among AI’s.</a:t>
            </a:r>
            <a:endParaRPr lang="en-US" altLang="en-US" sz="2700" dirty="0"/>
          </a:p>
          <a:p>
            <a:pPr>
              <a:spcBef>
                <a:spcPts val="0"/>
              </a:spcBef>
              <a:spcAft>
                <a:spcPts val="0"/>
              </a:spcAft>
            </a:pPr>
            <a:r>
              <a:rPr lang="en-US" altLang="en-US" sz="2700" b="1" u="sng" dirty="0" smtClean="0"/>
              <a:t>Barriers to Physical Activity</a:t>
            </a:r>
            <a:endParaRPr lang="en-US" altLang="en-US" sz="2700" b="1" u="sng" dirty="0"/>
          </a:p>
          <a:p>
            <a:pPr>
              <a:spcBef>
                <a:spcPts val="0"/>
              </a:spcBef>
              <a:spcAft>
                <a:spcPts val="0"/>
              </a:spcAft>
              <a:buFont typeface="Arial" charset="0"/>
              <a:buChar char="•"/>
            </a:pPr>
            <a:r>
              <a:rPr lang="en-US" altLang="en-US" sz="2700" dirty="0" smtClean="0"/>
              <a:t>  The Institute of Medicine</a:t>
            </a:r>
            <a:r>
              <a:rPr lang="en-US" altLang="en-US" sz="2700" baseline="30000" dirty="0" smtClean="0"/>
              <a:t>5 </a:t>
            </a:r>
            <a:r>
              <a:rPr lang="en-US" altLang="en-US" sz="2700" dirty="0" smtClean="0"/>
              <a:t>reports that 1 of the 5 components in the</a:t>
            </a:r>
          </a:p>
          <a:p>
            <a:pPr>
              <a:spcBef>
                <a:spcPts val="0"/>
              </a:spcBef>
              <a:spcAft>
                <a:spcPts val="0"/>
              </a:spcAft>
            </a:pPr>
            <a:r>
              <a:rPr lang="en-US" altLang="en-US" sz="2700" dirty="0"/>
              <a:t> </a:t>
            </a:r>
            <a:r>
              <a:rPr lang="en-US" altLang="en-US" sz="2700" dirty="0" smtClean="0"/>
              <a:t>   environment that create a barrier to children getting adequate daily PA is  </a:t>
            </a:r>
          </a:p>
          <a:p>
            <a:pPr>
              <a:spcBef>
                <a:spcPts val="0"/>
              </a:spcBef>
              <a:spcAft>
                <a:spcPts val="600"/>
              </a:spcAft>
            </a:pPr>
            <a:r>
              <a:rPr lang="en-US" altLang="en-US" sz="2700" dirty="0"/>
              <a:t> </a:t>
            </a:r>
            <a:r>
              <a:rPr lang="en-US" altLang="en-US" sz="2700" dirty="0" smtClean="0"/>
              <a:t>   a decrease in opportunities for PA.</a:t>
            </a:r>
          </a:p>
          <a:p>
            <a:pPr>
              <a:spcBef>
                <a:spcPts val="0"/>
              </a:spcBef>
              <a:spcAft>
                <a:spcPts val="0"/>
              </a:spcAft>
            </a:pPr>
            <a:r>
              <a:rPr lang="en-US" altLang="en-US" sz="2700" b="1" u="sng" dirty="0" smtClean="0"/>
              <a:t>Importance for Early Intervention</a:t>
            </a:r>
          </a:p>
          <a:p>
            <a:pPr>
              <a:spcBef>
                <a:spcPts val="0"/>
              </a:spcBef>
              <a:spcAft>
                <a:spcPts val="0"/>
              </a:spcAft>
              <a:buFont typeface="Arial" charset="0"/>
              <a:buChar char="•"/>
            </a:pPr>
            <a:r>
              <a:rPr lang="en-US" altLang="en-US" sz="2700" dirty="0" smtClean="0"/>
              <a:t>  Unhealthy </a:t>
            </a:r>
            <a:r>
              <a:rPr lang="en-US" altLang="en-US" sz="2700" dirty="0"/>
              <a:t>behaviors that are developed early in life and a lack of success </a:t>
            </a:r>
            <a:endParaRPr lang="en-US" altLang="en-US" sz="2700" dirty="0" smtClean="0"/>
          </a:p>
          <a:p>
            <a:pPr>
              <a:spcBef>
                <a:spcPts val="0"/>
              </a:spcBef>
              <a:spcAft>
                <a:spcPts val="0"/>
              </a:spcAft>
            </a:pPr>
            <a:r>
              <a:rPr lang="en-US" altLang="en-US" sz="2700" dirty="0"/>
              <a:t> </a:t>
            </a:r>
            <a:r>
              <a:rPr lang="en-US" altLang="en-US" sz="2700" dirty="0" smtClean="0"/>
              <a:t>  in </a:t>
            </a:r>
            <a:r>
              <a:rPr lang="en-US" altLang="en-US" sz="2700" dirty="0"/>
              <a:t>adult </a:t>
            </a:r>
            <a:r>
              <a:rPr lang="en-US" altLang="en-US" sz="2700" dirty="0" smtClean="0"/>
              <a:t>PA </a:t>
            </a:r>
            <a:r>
              <a:rPr lang="en-US" altLang="en-US" sz="2700" dirty="0"/>
              <a:t>programs support the need for interventions in </a:t>
            </a:r>
            <a:r>
              <a:rPr lang="en-US" altLang="en-US" sz="2700" dirty="0" smtClean="0"/>
              <a:t>chidren</a:t>
            </a:r>
            <a:r>
              <a:rPr lang="en-US" altLang="en-US" sz="2700" baseline="30000" dirty="0" smtClean="0"/>
              <a:t>6</a:t>
            </a:r>
            <a:r>
              <a:rPr lang="en-US" altLang="en-US" sz="2700" dirty="0" smtClean="0"/>
              <a:t>. </a:t>
            </a:r>
            <a:endParaRPr lang="en-US" altLang="en-US" sz="2700" dirty="0"/>
          </a:p>
          <a:p>
            <a:pPr>
              <a:spcBef>
                <a:spcPts val="0"/>
              </a:spcBef>
              <a:spcAft>
                <a:spcPts val="0"/>
              </a:spcAft>
              <a:buFont typeface="Arial" charset="0"/>
              <a:buChar char="•"/>
            </a:pPr>
            <a:r>
              <a:rPr lang="en-US" altLang="en-US" sz="2700" dirty="0" smtClean="0"/>
              <a:t>  The </a:t>
            </a:r>
            <a:r>
              <a:rPr lang="en-US" altLang="en-US" sz="2700" dirty="0"/>
              <a:t>rationale for </a:t>
            </a:r>
            <a:r>
              <a:rPr lang="en-US" altLang="en-US" sz="2700" dirty="0" smtClean="0"/>
              <a:t>developing PA interventions in </a:t>
            </a:r>
            <a:r>
              <a:rPr lang="en-US" altLang="en-US" sz="2700" dirty="0"/>
              <a:t>children is </a:t>
            </a:r>
            <a:r>
              <a:rPr lang="en-US" altLang="en-US" sz="2700" dirty="0" smtClean="0"/>
              <a:t>habits </a:t>
            </a:r>
            <a:r>
              <a:rPr lang="en-US" altLang="en-US" sz="2700" dirty="0"/>
              <a:t>such as </a:t>
            </a:r>
            <a:endParaRPr lang="en-US" altLang="en-US" sz="2700" dirty="0" smtClean="0"/>
          </a:p>
          <a:p>
            <a:pPr>
              <a:spcBef>
                <a:spcPts val="0"/>
              </a:spcBef>
              <a:spcAft>
                <a:spcPts val="0"/>
              </a:spcAft>
            </a:pPr>
            <a:r>
              <a:rPr lang="en-US" altLang="en-US" sz="2700" dirty="0"/>
              <a:t> </a:t>
            </a:r>
            <a:r>
              <a:rPr lang="en-US" altLang="en-US" sz="2700" dirty="0" smtClean="0"/>
              <a:t>   eating </a:t>
            </a:r>
            <a:r>
              <a:rPr lang="en-US" altLang="en-US" sz="2700" dirty="0"/>
              <a:t>healthy and exercising on a daily basis may be carried </a:t>
            </a:r>
            <a:r>
              <a:rPr lang="en-US" altLang="en-US" sz="2700" dirty="0" smtClean="0"/>
              <a:t>into</a:t>
            </a:r>
          </a:p>
          <a:p>
            <a:pPr>
              <a:spcBef>
                <a:spcPts val="0"/>
              </a:spcBef>
              <a:spcAft>
                <a:spcPts val="600"/>
              </a:spcAft>
            </a:pPr>
            <a:r>
              <a:rPr lang="en-US" altLang="en-US" sz="2700" dirty="0"/>
              <a:t> </a:t>
            </a:r>
            <a:r>
              <a:rPr lang="en-US" altLang="en-US" sz="2700" dirty="0" smtClean="0"/>
              <a:t>   adulthood </a:t>
            </a:r>
            <a:r>
              <a:rPr lang="en-US" altLang="en-US" sz="2700" dirty="0"/>
              <a:t>if they are formed early in </a:t>
            </a:r>
            <a:r>
              <a:rPr lang="en-US" altLang="en-US" sz="2700" dirty="0" smtClean="0"/>
              <a:t>life</a:t>
            </a:r>
            <a:r>
              <a:rPr lang="en-US" altLang="en-US" sz="2700" baseline="30000" dirty="0" smtClean="0"/>
              <a:t>6,7</a:t>
            </a:r>
            <a:r>
              <a:rPr lang="en-US" altLang="en-US" sz="2700" dirty="0" smtClean="0"/>
              <a:t>. </a:t>
            </a:r>
            <a:endParaRPr lang="en-US" altLang="en-US" sz="2700" dirty="0"/>
          </a:p>
          <a:p>
            <a:pPr>
              <a:spcBef>
                <a:spcPts val="0"/>
              </a:spcBef>
              <a:spcAft>
                <a:spcPts val="599"/>
              </a:spcAft>
            </a:pPr>
            <a:r>
              <a:rPr lang="en-US" altLang="en-US" sz="2700" b="1" u="sng" dirty="0" smtClean="0"/>
              <a:t>Benefits of Physical Activity</a:t>
            </a:r>
            <a:endParaRPr lang="en-US" altLang="en-US" sz="2700" b="1" u="sng" dirty="0"/>
          </a:p>
          <a:p>
            <a:pPr>
              <a:spcBef>
                <a:spcPts val="0"/>
              </a:spcBef>
              <a:spcAft>
                <a:spcPts val="0"/>
              </a:spcAft>
              <a:buFont typeface="Arial" charset="0"/>
              <a:buChar char="•"/>
            </a:pPr>
            <a:r>
              <a:rPr lang="en-US" altLang="en-US" sz="2700" dirty="0" smtClean="0"/>
              <a:t>  Kids </a:t>
            </a:r>
            <a:r>
              <a:rPr lang="en-US" altLang="en-US" sz="2700" dirty="0"/>
              <a:t>who are active will have stronger muscles and bones, decreased </a:t>
            </a:r>
            <a:r>
              <a:rPr lang="en-US" altLang="en-US" sz="2700" dirty="0" smtClean="0"/>
              <a:t>risk</a:t>
            </a:r>
          </a:p>
          <a:p>
            <a:pPr>
              <a:spcBef>
                <a:spcPts val="0"/>
              </a:spcBef>
              <a:spcAft>
                <a:spcPts val="0"/>
              </a:spcAft>
            </a:pPr>
            <a:r>
              <a:rPr lang="en-US" altLang="en-US" sz="2700" dirty="0"/>
              <a:t> </a:t>
            </a:r>
            <a:r>
              <a:rPr lang="en-US" altLang="en-US" sz="2700" dirty="0" smtClean="0"/>
              <a:t>  </a:t>
            </a:r>
            <a:r>
              <a:rPr lang="en-US" altLang="en-US" sz="2700" dirty="0"/>
              <a:t>of developing type 2 diabetes mellitus, decreased blood pressure </a:t>
            </a:r>
            <a:r>
              <a:rPr lang="en-US" altLang="en-US" sz="2700" dirty="0" smtClean="0"/>
              <a:t>and</a:t>
            </a:r>
          </a:p>
          <a:p>
            <a:pPr>
              <a:spcBef>
                <a:spcPts val="0"/>
              </a:spcBef>
              <a:spcAft>
                <a:spcPts val="0"/>
              </a:spcAft>
            </a:pPr>
            <a:r>
              <a:rPr lang="en-US" altLang="en-US" sz="2700" dirty="0"/>
              <a:t> </a:t>
            </a:r>
            <a:r>
              <a:rPr lang="en-US" altLang="en-US" sz="2700" dirty="0" smtClean="0"/>
              <a:t>  cholesterol </a:t>
            </a:r>
            <a:r>
              <a:rPr lang="en-US" altLang="en-US" sz="2700" dirty="0"/>
              <a:t>levels, and a better outlook on </a:t>
            </a:r>
            <a:r>
              <a:rPr lang="en-US" altLang="en-US" sz="2700" dirty="0" smtClean="0"/>
              <a:t>life</a:t>
            </a:r>
            <a:r>
              <a:rPr lang="en-US" altLang="en-US" sz="2700" baseline="30000" dirty="0" smtClean="0"/>
              <a:t>8</a:t>
            </a:r>
            <a:r>
              <a:rPr lang="en-US" altLang="en-US" sz="2700" dirty="0" smtClean="0"/>
              <a:t>.</a:t>
            </a:r>
          </a:p>
        </p:txBody>
      </p:sp>
      <p:sp>
        <p:nvSpPr>
          <p:cNvPr id="2052" name="Text Box 8"/>
          <p:cNvSpPr txBox="1">
            <a:spLocks noChangeArrowheads="1"/>
          </p:cNvSpPr>
          <p:nvPr/>
        </p:nvSpPr>
        <p:spPr bwMode="auto">
          <a:xfrm>
            <a:off x="609609" y="8090218"/>
            <a:ext cx="11761732" cy="11264582"/>
          </a:xfrm>
          <a:prstGeom prst="rect">
            <a:avLst/>
          </a:prstGeom>
          <a:solidFill>
            <a:schemeClr val="accent4">
              <a:lumMod val="60000"/>
              <a:lumOff val="40000"/>
            </a:schemeClr>
          </a:solidFill>
          <a:ln w="38100">
            <a:solidFill>
              <a:schemeClr val="bg1"/>
            </a:solidFill>
            <a:miter lim="800000"/>
            <a:headEnd/>
            <a:tailEnd/>
          </a:ln>
        </p:spPr>
        <p:txBody>
          <a:bodyPr wrap="square" lIns="91396" tIns="45700" rIns="91396" bIns="45700">
            <a:spAutoFit/>
          </a:bodyPr>
          <a:lstStyle/>
          <a:p>
            <a:pPr algn="ctr" eaLnBrk="1" hangingPunct="1">
              <a:spcBef>
                <a:spcPts val="0"/>
              </a:spcBef>
              <a:spcAft>
                <a:spcPts val="599"/>
              </a:spcAft>
            </a:pPr>
            <a:r>
              <a:rPr lang="en-US" altLang="en-US" sz="4600" b="1" dirty="0" smtClean="0"/>
              <a:t>Abstract</a:t>
            </a:r>
            <a:endParaRPr lang="en-US" altLang="en-US" sz="2700" b="1" dirty="0"/>
          </a:p>
          <a:p>
            <a:r>
              <a:rPr lang="en-US" sz="2700" dirty="0" smtClean="0"/>
              <a:t>Childhood obesity and diabetes are major public health concerns. American Indian (AI) children are at increased risk for these diseases.  Physical inactivity and high body mass index (BMI) are risk factors for obesity and diabetes. The purpose of this study was to collect body composition measures and physical activity (PA) counts for elementary school-age children (ages 8-13) on an AI reservation.  A total of 61 children (28 males and 33 females) participated in the body composition measures collection. These included weight, height, and waist circumference—BMI was calculated with the equation weight(kg)/height(m)</a:t>
            </a:r>
            <a:r>
              <a:rPr lang="en-US" sz="2700" baseline="30000" dirty="0" smtClean="0"/>
              <a:t>2 </a:t>
            </a:r>
            <a:r>
              <a:rPr lang="en-US" sz="2700" dirty="0" smtClean="0"/>
              <a:t>and converted to BMI-for-age percentiles.  Physical activity was measured by direct observation. Three sections of the recess playground were designated as zones: Zone 1 was an asphalt area, Zone 2 contained playground structures, and Zone 3 was an open field.  Each zone was video recorded for 10 minutes during a recess period for four school days. PA counts were classified as sedentary, walking, or active. The mean BMI-for-age was at the 67</a:t>
            </a:r>
            <a:r>
              <a:rPr lang="en-US" sz="2700" baseline="30000" dirty="0" smtClean="0"/>
              <a:t>th</a:t>
            </a:r>
            <a:r>
              <a:rPr lang="en-US" sz="2700" dirty="0" smtClean="0"/>
              <a:t> percentile and mean waist circumference was 72.3cm ± 11.7cm. The PA data showed girls had more sedentary counts (12.2 ± 3.5) and active counts (8.0 ± 2.1) in Zone 2 compared to Zone 1 (sedentary counts = 2.3 ± 1.3; active counts = 2.7 ± 1.6) or Zone 3 (sedentary counts = 0 ± 0; active counts = 0 ± 0).  Boys had more sedentary counts (4.7 ± 2.2) and active counts (4.7 ± 2.8) in Zone 2 than either Zone 1 (sedentary counts = 2.4 ± 1.5; active counts = 3.8 ± 2.1) or Zone 3 (sedentary counts = 0.9 ± 1; active counts = 3.8 ± 2.9).  These data were the baseline results of a pilot study designed to increase PA during recess in 3</a:t>
            </a:r>
            <a:r>
              <a:rPr lang="en-US" sz="2700" baseline="30000" dirty="0" smtClean="0"/>
              <a:t>rd</a:t>
            </a:r>
            <a:r>
              <a:rPr lang="en-US" sz="2700" dirty="0" smtClean="0"/>
              <a:t>, 4</a:t>
            </a:r>
            <a:r>
              <a:rPr lang="en-US" sz="2700" baseline="30000" dirty="0" smtClean="0"/>
              <a:t>th</a:t>
            </a:r>
            <a:r>
              <a:rPr lang="en-US" sz="2700" dirty="0" smtClean="0"/>
              <a:t>, 5</a:t>
            </a:r>
            <a:r>
              <a:rPr lang="en-US" sz="2700" baseline="30000" dirty="0" smtClean="0"/>
              <a:t>th</a:t>
            </a:r>
            <a:r>
              <a:rPr lang="en-US" sz="2700" dirty="0" smtClean="0"/>
              <a:t>, and 6</a:t>
            </a:r>
            <a:r>
              <a:rPr lang="en-US" sz="2700" baseline="30000" dirty="0" smtClean="0"/>
              <a:t>th</a:t>
            </a:r>
            <a:r>
              <a:rPr lang="en-US" sz="2700" dirty="0" smtClean="0"/>
              <a:t> grade children in this AI community.</a:t>
            </a:r>
            <a:endParaRPr lang="en-US" sz="2700" dirty="0"/>
          </a:p>
        </p:txBody>
      </p:sp>
      <p:sp>
        <p:nvSpPr>
          <p:cNvPr id="2053" name="Text Box 11"/>
          <p:cNvSpPr txBox="1">
            <a:spLocks noChangeArrowheads="1"/>
          </p:cNvSpPr>
          <p:nvPr/>
        </p:nvSpPr>
        <p:spPr bwMode="auto">
          <a:xfrm>
            <a:off x="12801600" y="12268200"/>
            <a:ext cx="15011400" cy="8910091"/>
          </a:xfrm>
          <a:prstGeom prst="rect">
            <a:avLst/>
          </a:prstGeom>
          <a:solidFill>
            <a:schemeClr val="accent4">
              <a:lumMod val="60000"/>
              <a:lumOff val="40000"/>
            </a:schemeClr>
          </a:solidFill>
          <a:ln w="38100">
            <a:solidFill>
              <a:schemeClr val="bg1"/>
            </a:solidFill>
            <a:miter lim="800000"/>
            <a:headEnd/>
            <a:tailEnd/>
          </a:ln>
        </p:spPr>
        <p:txBody>
          <a:bodyPr wrap="square" lIns="91396" tIns="45700" rIns="91396" bIns="45700">
            <a:spAutoFit/>
          </a:bodyPr>
          <a:lstStyle/>
          <a:p>
            <a:pPr algn="ctr" eaLnBrk="1" hangingPunct="1">
              <a:spcBef>
                <a:spcPts val="0"/>
              </a:spcBef>
              <a:spcAft>
                <a:spcPts val="599"/>
              </a:spcAft>
            </a:pPr>
            <a:r>
              <a:rPr lang="en-US" altLang="en-US" sz="4600" b="1" dirty="0" smtClean="0"/>
              <a:t>Methods</a:t>
            </a:r>
            <a:endParaRPr lang="en-US" altLang="en-US" sz="2700" b="1" dirty="0"/>
          </a:p>
          <a:p>
            <a:pPr>
              <a:spcBef>
                <a:spcPts val="0"/>
              </a:spcBef>
              <a:buFont typeface="Arial" charset="0"/>
              <a:buChar char="•"/>
            </a:pPr>
            <a:r>
              <a:rPr lang="en-US" altLang="en-US" sz="2700" dirty="0" smtClean="0"/>
              <a:t>  The </a:t>
            </a:r>
            <a:r>
              <a:rPr lang="en-US" altLang="en-US" sz="2700" dirty="0"/>
              <a:t>Rocky Mountain Tribal Institutional Review Board approved this study.</a:t>
            </a:r>
          </a:p>
          <a:p>
            <a:pPr>
              <a:spcBef>
                <a:spcPts val="0"/>
              </a:spcBef>
              <a:buFont typeface="Arial" charset="0"/>
              <a:buChar char="•"/>
            </a:pPr>
            <a:r>
              <a:rPr lang="en-US" altLang="en-US" sz="2700" dirty="0" smtClean="0"/>
              <a:t>  Participant recruitment was achieved by doing classroom presentations, sending consent forms </a:t>
            </a:r>
          </a:p>
          <a:p>
            <a:pPr>
              <a:spcBef>
                <a:spcPts val="0"/>
              </a:spcBef>
            </a:pPr>
            <a:r>
              <a:rPr lang="en-US" altLang="en-US" sz="2700" dirty="0"/>
              <a:t> </a:t>
            </a:r>
            <a:r>
              <a:rPr lang="en-US" altLang="en-US" sz="2700" dirty="0" smtClean="0"/>
              <a:t>   home </a:t>
            </a:r>
            <a:r>
              <a:rPr lang="en-US" altLang="en-US" sz="2700" dirty="0"/>
              <a:t>to </a:t>
            </a:r>
            <a:r>
              <a:rPr lang="en-US" altLang="en-US" sz="2700" dirty="0" smtClean="0"/>
              <a:t>parents, </a:t>
            </a:r>
            <a:r>
              <a:rPr lang="en-US" altLang="en-US" sz="2700" dirty="0"/>
              <a:t>and </a:t>
            </a:r>
            <a:r>
              <a:rPr lang="en-US" altLang="en-US" sz="2700" dirty="0" smtClean="0"/>
              <a:t>putting an article in the school newspaper. Parental </a:t>
            </a:r>
            <a:r>
              <a:rPr lang="en-US" altLang="en-US" sz="2700" dirty="0"/>
              <a:t>consent </a:t>
            </a:r>
            <a:r>
              <a:rPr lang="en-US" altLang="en-US" sz="2700" dirty="0" smtClean="0"/>
              <a:t>for child’s </a:t>
            </a:r>
          </a:p>
          <a:p>
            <a:pPr>
              <a:spcBef>
                <a:spcPts val="0"/>
              </a:spcBef>
            </a:pPr>
            <a:r>
              <a:rPr lang="en-US" altLang="en-US" sz="2700" dirty="0"/>
              <a:t> </a:t>
            </a:r>
            <a:r>
              <a:rPr lang="en-US" altLang="en-US" sz="2700" dirty="0" smtClean="0"/>
              <a:t>   BMI </a:t>
            </a:r>
            <a:r>
              <a:rPr lang="en-US" altLang="en-US" sz="2700" dirty="0"/>
              <a:t>was </a:t>
            </a:r>
            <a:r>
              <a:rPr lang="en-US" altLang="en-US" sz="2700" dirty="0" smtClean="0"/>
              <a:t>collected from signed </a:t>
            </a:r>
            <a:r>
              <a:rPr lang="en-US" altLang="en-US" sz="2700" dirty="0"/>
              <a:t>consent </a:t>
            </a:r>
            <a:r>
              <a:rPr lang="en-US" altLang="en-US" sz="2700" dirty="0" smtClean="0"/>
              <a:t>forms that were returned to teachers.</a:t>
            </a:r>
            <a:endParaRPr lang="en-US" altLang="en-US" sz="2700" dirty="0"/>
          </a:p>
          <a:p>
            <a:pPr>
              <a:spcBef>
                <a:spcPts val="0"/>
              </a:spcBef>
              <a:buFont typeface="Arial" charset="0"/>
              <a:buChar char="•"/>
            </a:pPr>
            <a:r>
              <a:rPr lang="en-US" altLang="en-US" sz="2700" dirty="0" smtClean="0"/>
              <a:t>  Consent </a:t>
            </a:r>
            <a:r>
              <a:rPr lang="en-US" altLang="en-US" sz="2700" dirty="0"/>
              <a:t>to video tape on the school playground was granted by the school board</a:t>
            </a:r>
            <a:r>
              <a:rPr lang="en-US" altLang="en-US" sz="2700" dirty="0" smtClean="0"/>
              <a:t>.</a:t>
            </a:r>
            <a:endParaRPr lang="en-US" altLang="en-US" sz="2700" dirty="0"/>
          </a:p>
          <a:p>
            <a:pPr>
              <a:spcBef>
                <a:spcPts val="0"/>
              </a:spcBef>
              <a:buFont typeface="Arial" charset="0"/>
              <a:buChar char="•"/>
            </a:pPr>
            <a:r>
              <a:rPr lang="en-US" altLang="en-US" sz="2700" dirty="0" smtClean="0"/>
              <a:t>  A </a:t>
            </a:r>
            <a:r>
              <a:rPr lang="en-US" altLang="en-US" sz="2700" dirty="0"/>
              <a:t>total of 61 </a:t>
            </a:r>
            <a:r>
              <a:rPr lang="en-US" altLang="en-US" sz="2700" dirty="0" smtClean="0"/>
              <a:t>children </a:t>
            </a:r>
            <a:r>
              <a:rPr lang="en-US" altLang="en-US" sz="2700" dirty="0"/>
              <a:t>(28 males and 33 females) </a:t>
            </a:r>
            <a:r>
              <a:rPr lang="en-US" altLang="en-US" sz="2700" dirty="0" smtClean="0"/>
              <a:t>participated.</a:t>
            </a:r>
          </a:p>
          <a:p>
            <a:pPr>
              <a:spcBef>
                <a:spcPts val="0"/>
              </a:spcBef>
              <a:buFont typeface="Arial" charset="0"/>
              <a:buChar char="•"/>
            </a:pPr>
            <a:r>
              <a:rPr lang="en-US" altLang="en-US" sz="2700" dirty="0" smtClean="0"/>
              <a:t>  Body Composition Measures were collected:</a:t>
            </a:r>
            <a:endParaRPr lang="en-US" altLang="en-US" sz="2700" dirty="0"/>
          </a:p>
          <a:p>
            <a:pPr lvl="1">
              <a:spcBef>
                <a:spcPts val="0"/>
              </a:spcBef>
              <a:buFont typeface="Arial" charset="0"/>
              <a:buChar char="•"/>
            </a:pPr>
            <a:r>
              <a:rPr lang="en-US" altLang="en-US" sz="2400" dirty="0" smtClean="0"/>
              <a:t>  Weight </a:t>
            </a:r>
            <a:r>
              <a:rPr lang="en-US" altLang="en-US" sz="2400" dirty="0"/>
              <a:t>was recorded to the nearest 0.1kg using a digital scale</a:t>
            </a:r>
            <a:r>
              <a:rPr lang="en-US" altLang="en-US" sz="2400" dirty="0" smtClean="0"/>
              <a:t>.</a:t>
            </a:r>
            <a:endParaRPr lang="en-US" altLang="en-US" sz="2400" dirty="0"/>
          </a:p>
          <a:p>
            <a:pPr lvl="1">
              <a:spcBef>
                <a:spcPts val="0"/>
              </a:spcBef>
              <a:buFont typeface="Arial" charset="0"/>
              <a:buChar char="•"/>
            </a:pPr>
            <a:r>
              <a:rPr lang="en-US" altLang="en-US" sz="2400" dirty="0" smtClean="0"/>
              <a:t>  Height </a:t>
            </a:r>
            <a:r>
              <a:rPr lang="en-US" altLang="en-US" sz="2400" dirty="0"/>
              <a:t>was measured to the nearest 0.1cm using a calibrated </a:t>
            </a:r>
            <a:r>
              <a:rPr lang="en-US" altLang="en-US" sz="2400" dirty="0" err="1" smtClean="0"/>
              <a:t>stadiometer</a:t>
            </a:r>
            <a:r>
              <a:rPr lang="en-US" altLang="en-US" sz="2400" dirty="0" smtClean="0"/>
              <a:t>.</a:t>
            </a:r>
            <a:endParaRPr lang="en-US" altLang="en-US" sz="2400" dirty="0"/>
          </a:p>
          <a:p>
            <a:pPr lvl="1">
              <a:spcBef>
                <a:spcPts val="0"/>
              </a:spcBef>
              <a:buFont typeface="Arial" charset="0"/>
              <a:buChar char="•"/>
            </a:pPr>
            <a:r>
              <a:rPr lang="en-US" altLang="en-US" sz="2400" dirty="0" smtClean="0"/>
              <a:t>  Waist </a:t>
            </a:r>
            <a:r>
              <a:rPr lang="en-US" altLang="en-US" sz="2400" dirty="0"/>
              <a:t>circumference was measured to the nearest 0.1cm using a tape measure.  </a:t>
            </a:r>
          </a:p>
          <a:p>
            <a:pPr lvl="1">
              <a:spcBef>
                <a:spcPts val="0"/>
              </a:spcBef>
              <a:buFont typeface="Arial" charset="0"/>
              <a:buChar char="•"/>
            </a:pPr>
            <a:r>
              <a:rPr lang="en-US" altLang="en-US" sz="2400" dirty="0" smtClean="0"/>
              <a:t>  BMI </a:t>
            </a:r>
            <a:r>
              <a:rPr lang="en-US" altLang="en-US" sz="2400" dirty="0"/>
              <a:t>was calculated with the equation weight(kg)/</a:t>
            </a:r>
            <a:r>
              <a:rPr lang="en-US" altLang="en-US" sz="2400" dirty="0" smtClean="0"/>
              <a:t>height(m)</a:t>
            </a:r>
            <a:r>
              <a:rPr lang="en-US" altLang="en-US" sz="2400" baseline="30000" dirty="0" smtClean="0"/>
              <a:t>2</a:t>
            </a:r>
          </a:p>
          <a:p>
            <a:pPr lvl="1">
              <a:spcBef>
                <a:spcPts val="0"/>
              </a:spcBef>
              <a:buFont typeface="Arial" charset="0"/>
              <a:buChar char="•"/>
            </a:pPr>
            <a:r>
              <a:rPr lang="en-US" altLang="en-US" sz="2400" dirty="0" smtClean="0"/>
              <a:t>  BMI was converted to BMI-for-age </a:t>
            </a:r>
            <a:r>
              <a:rPr lang="en-US" altLang="en-US" sz="2400" dirty="0"/>
              <a:t>percentiles based on the 2000 Centers for Disease </a:t>
            </a:r>
            <a:r>
              <a:rPr lang="en-US" altLang="en-US" sz="2400" dirty="0" smtClean="0"/>
              <a:t>Control</a:t>
            </a:r>
          </a:p>
          <a:p>
            <a:pPr lvl="1">
              <a:spcBef>
                <a:spcPts val="0"/>
              </a:spcBef>
            </a:pPr>
            <a:r>
              <a:rPr lang="en-US" altLang="en-US" sz="2400" dirty="0"/>
              <a:t> </a:t>
            </a:r>
            <a:r>
              <a:rPr lang="en-US" altLang="en-US" sz="2400" dirty="0" smtClean="0"/>
              <a:t>  and </a:t>
            </a:r>
            <a:r>
              <a:rPr lang="en-US" altLang="en-US" sz="2400" dirty="0"/>
              <a:t>Prevention </a:t>
            </a:r>
            <a:r>
              <a:rPr lang="en-US" altLang="en-US" sz="2400" dirty="0" smtClean="0"/>
              <a:t>algorithiums.</a:t>
            </a:r>
            <a:r>
              <a:rPr lang="en-US" altLang="en-US" sz="2400" baseline="30000" dirty="0" smtClean="0"/>
              <a:t>9</a:t>
            </a:r>
            <a:endParaRPr lang="en-US" altLang="en-US" sz="2400" dirty="0"/>
          </a:p>
          <a:p>
            <a:pPr>
              <a:spcBef>
                <a:spcPts val="0"/>
              </a:spcBef>
              <a:buFont typeface="Arial" charset="0"/>
              <a:buChar char="•"/>
            </a:pPr>
            <a:r>
              <a:rPr lang="en-US" altLang="en-US" sz="2700" dirty="0" smtClean="0"/>
              <a:t>  Children </a:t>
            </a:r>
            <a:r>
              <a:rPr lang="en-US" altLang="en-US" sz="2700" dirty="0"/>
              <a:t>were given an incentive after measurements were </a:t>
            </a:r>
            <a:r>
              <a:rPr lang="en-US" altLang="en-US" sz="2700" dirty="0" smtClean="0"/>
              <a:t>taken (i.e., a free bowling pass). </a:t>
            </a:r>
            <a:endParaRPr lang="en-US" altLang="en-US" sz="2700" dirty="0"/>
          </a:p>
          <a:p>
            <a:pPr>
              <a:spcBef>
                <a:spcPts val="0"/>
              </a:spcBef>
              <a:buFont typeface="Arial" charset="0"/>
              <a:buChar char="•"/>
            </a:pPr>
            <a:r>
              <a:rPr lang="en-US" altLang="en-US" sz="2700" dirty="0" smtClean="0"/>
              <a:t>  Three </a:t>
            </a:r>
            <a:r>
              <a:rPr lang="en-US" altLang="en-US" sz="2700" dirty="0"/>
              <a:t>sections of the recess playground were designated as zones: Zone 1 was an asphalt </a:t>
            </a:r>
            <a:r>
              <a:rPr lang="en-US" altLang="en-US" sz="2700" dirty="0" smtClean="0"/>
              <a:t> </a:t>
            </a:r>
          </a:p>
          <a:p>
            <a:pPr>
              <a:spcBef>
                <a:spcPts val="0"/>
              </a:spcBef>
            </a:pPr>
            <a:r>
              <a:rPr lang="en-US" altLang="en-US" sz="2700" dirty="0"/>
              <a:t> </a:t>
            </a:r>
            <a:r>
              <a:rPr lang="en-US" altLang="en-US" sz="2700" dirty="0" smtClean="0"/>
              <a:t>  area</a:t>
            </a:r>
            <a:r>
              <a:rPr lang="en-US" altLang="en-US" sz="2700" dirty="0"/>
              <a:t>, Zone 2 contained playground structures, and Zone 3 was an open field</a:t>
            </a:r>
            <a:r>
              <a:rPr lang="en-US" altLang="en-US" sz="2700" dirty="0" smtClean="0"/>
              <a:t>.</a:t>
            </a:r>
            <a:endParaRPr lang="en-US" altLang="en-US" sz="2700" dirty="0"/>
          </a:p>
          <a:p>
            <a:pPr>
              <a:spcBef>
                <a:spcPts val="0"/>
              </a:spcBef>
              <a:buFont typeface="Arial" charset="0"/>
              <a:buChar char="•"/>
            </a:pPr>
            <a:r>
              <a:rPr lang="en-US" altLang="en-US" sz="2700" dirty="0" smtClean="0"/>
              <a:t>  Physical </a:t>
            </a:r>
            <a:r>
              <a:rPr lang="en-US" altLang="en-US" sz="2700" dirty="0"/>
              <a:t>activity was measured by direct observation via </a:t>
            </a:r>
            <a:r>
              <a:rPr lang="en-US" altLang="en-US" sz="2700" dirty="0" smtClean="0"/>
              <a:t>the System </a:t>
            </a:r>
            <a:r>
              <a:rPr lang="en-US" altLang="en-US" sz="2700" dirty="0"/>
              <a:t>for Observing Play and </a:t>
            </a:r>
            <a:r>
              <a:rPr lang="en-US" altLang="en-US" sz="2700" dirty="0" smtClean="0"/>
              <a:t> </a:t>
            </a:r>
          </a:p>
          <a:p>
            <a:pPr>
              <a:spcBef>
                <a:spcPts val="0"/>
              </a:spcBef>
            </a:pPr>
            <a:r>
              <a:rPr lang="en-US" altLang="en-US" sz="2700" dirty="0" smtClean="0"/>
              <a:t>   Leisure </a:t>
            </a:r>
            <a:r>
              <a:rPr lang="en-US" altLang="en-US" sz="2700" dirty="0"/>
              <a:t>Activity in Youth (</a:t>
            </a:r>
            <a:r>
              <a:rPr lang="en-US" altLang="en-US" sz="2700" dirty="0" smtClean="0"/>
              <a:t>SOPLAY).</a:t>
            </a:r>
            <a:r>
              <a:rPr lang="en-US" altLang="en-US" sz="2700" baseline="30000" dirty="0" smtClean="0"/>
              <a:t>10</a:t>
            </a:r>
            <a:endParaRPr lang="en-US" altLang="en-US" sz="2700" baseline="30000" dirty="0"/>
          </a:p>
          <a:p>
            <a:pPr>
              <a:spcBef>
                <a:spcPts val="0"/>
              </a:spcBef>
              <a:buFont typeface="Arial" charset="0"/>
              <a:buChar char="•"/>
            </a:pPr>
            <a:r>
              <a:rPr lang="en-US" altLang="en-US" sz="2700" dirty="0" smtClean="0"/>
              <a:t>  Each </a:t>
            </a:r>
            <a:r>
              <a:rPr lang="en-US" altLang="en-US" sz="2700" dirty="0"/>
              <a:t>zone was video recorded for 10 minutes during a recess period for 4</a:t>
            </a:r>
            <a:r>
              <a:rPr lang="en-US" altLang="en-US" sz="2700" dirty="0" smtClean="0"/>
              <a:t> </a:t>
            </a:r>
            <a:r>
              <a:rPr lang="en-US" altLang="en-US" sz="2700" dirty="0"/>
              <a:t>school days. </a:t>
            </a:r>
          </a:p>
          <a:p>
            <a:pPr>
              <a:spcBef>
                <a:spcPts val="0"/>
              </a:spcBef>
              <a:buFont typeface="Arial" charset="0"/>
              <a:buChar char="•"/>
            </a:pPr>
            <a:r>
              <a:rPr lang="en-US" altLang="en-US" sz="2700" dirty="0" smtClean="0"/>
              <a:t>  PA </a:t>
            </a:r>
            <a:r>
              <a:rPr lang="en-US" altLang="en-US" sz="2700" dirty="0"/>
              <a:t>counts were classified as sedentary, walking, or active</a:t>
            </a:r>
            <a:r>
              <a:rPr lang="en-US" altLang="en-US" sz="2700" dirty="0" smtClean="0"/>
              <a:t>. </a:t>
            </a:r>
            <a:endParaRPr lang="en-US" altLang="en-US" sz="2700" dirty="0"/>
          </a:p>
        </p:txBody>
      </p:sp>
      <p:sp>
        <p:nvSpPr>
          <p:cNvPr id="2057" name="Rectangle 22"/>
          <p:cNvSpPr>
            <a:spLocks noChangeArrowheads="1"/>
          </p:cNvSpPr>
          <p:nvPr/>
        </p:nvSpPr>
        <p:spPr bwMode="auto">
          <a:xfrm rot="10800000" flipV="1">
            <a:off x="10820400" y="2512149"/>
            <a:ext cx="17602200" cy="1338788"/>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pPr algn="ctr"/>
            <a:r>
              <a:rPr lang="en-US" altLang="en-US" sz="2700" baseline="30000" dirty="0"/>
              <a:t>1</a:t>
            </a:r>
            <a:r>
              <a:rPr lang="en-US" altLang="en-US" sz="2700" dirty="0"/>
              <a:t>Department of Health and Human Performance</a:t>
            </a:r>
            <a:r>
              <a:rPr lang="en-US" altLang="en-US" sz="2700" dirty="0" smtClean="0"/>
              <a:t>, </a:t>
            </a:r>
            <a:r>
              <a:rPr lang="en-US" altLang="en-US" sz="2700" dirty="0"/>
              <a:t>The University of </a:t>
            </a:r>
            <a:r>
              <a:rPr lang="en-US" altLang="en-US" sz="2700" dirty="0" smtClean="0"/>
              <a:t>Montana—Missoula</a:t>
            </a:r>
          </a:p>
          <a:p>
            <a:pPr algn="ctr"/>
            <a:r>
              <a:rPr lang="en-US" sz="2700" baseline="30000" dirty="0" smtClean="0"/>
              <a:t>2</a:t>
            </a:r>
            <a:r>
              <a:rPr lang="en-US" sz="2700" dirty="0" smtClean="0"/>
              <a:t>Individualized </a:t>
            </a:r>
            <a:r>
              <a:rPr lang="en-US" sz="2700" dirty="0"/>
              <a:t>Interdisciplinary Doctoral Program, The University of Montana—Missoula</a:t>
            </a:r>
            <a:endParaRPr lang="en-US" altLang="en-US" sz="2700" dirty="0"/>
          </a:p>
          <a:p>
            <a:pPr algn="ctr"/>
            <a:r>
              <a:rPr lang="en-US" altLang="en-US" sz="2700" baseline="30000" dirty="0" smtClean="0"/>
              <a:t>3</a:t>
            </a:r>
            <a:r>
              <a:rPr lang="en-US" sz="2700" dirty="0" smtClean="0"/>
              <a:t>Department of Psychology, The University of Montana—Missoula</a:t>
            </a:r>
          </a:p>
        </p:txBody>
      </p:sp>
      <p:sp>
        <p:nvSpPr>
          <p:cNvPr id="2054" name="Text Box 13"/>
          <p:cNvSpPr txBox="1">
            <a:spLocks noChangeArrowheads="1"/>
          </p:cNvSpPr>
          <p:nvPr/>
        </p:nvSpPr>
        <p:spPr bwMode="auto">
          <a:xfrm>
            <a:off x="28194000" y="7391400"/>
            <a:ext cx="11277600" cy="11156860"/>
          </a:xfrm>
          <a:prstGeom prst="rect">
            <a:avLst/>
          </a:prstGeom>
          <a:solidFill>
            <a:schemeClr val="accent4">
              <a:lumMod val="60000"/>
              <a:lumOff val="40000"/>
            </a:schemeClr>
          </a:solidFill>
          <a:ln w="38100">
            <a:solidFill>
              <a:schemeClr val="bg1"/>
            </a:solidFill>
            <a:miter lim="800000"/>
            <a:headEnd/>
            <a:tailEnd/>
          </a:ln>
        </p:spPr>
        <p:txBody>
          <a:bodyPr wrap="square" lIns="91396" tIns="45700" rIns="91396" bIns="45700">
            <a:spAutoFit/>
          </a:bodyPr>
          <a:lstStyle/>
          <a:p>
            <a:pPr algn="ctr" eaLnBrk="1" hangingPunct="1">
              <a:spcBef>
                <a:spcPts val="0"/>
              </a:spcBef>
              <a:spcAft>
                <a:spcPts val="599"/>
              </a:spcAft>
            </a:pPr>
            <a:r>
              <a:rPr lang="en-US" altLang="en-US" sz="4600" b="1" dirty="0"/>
              <a:t>Discussion</a:t>
            </a:r>
            <a:r>
              <a:rPr lang="en-US" altLang="en-US" sz="2000" dirty="0"/>
              <a:t> </a:t>
            </a:r>
          </a:p>
          <a:p>
            <a:pPr marL="457200" indent="-457200" eaLnBrk="1" hangingPunct="1">
              <a:spcBef>
                <a:spcPts val="0"/>
              </a:spcBef>
              <a:buFont typeface="Arial" panose="020B0604020202020204" pitchFamily="34" charset="0"/>
              <a:buChar char="•"/>
            </a:pPr>
            <a:r>
              <a:rPr lang="en-US" sz="2400" dirty="0" smtClean="0"/>
              <a:t>Overall, boys had more active counts than girls. </a:t>
            </a:r>
          </a:p>
          <a:p>
            <a:pPr marL="457200" indent="-457200" eaLnBrk="1" hangingPunct="1">
              <a:spcBef>
                <a:spcPts val="0"/>
              </a:spcBef>
              <a:spcAft>
                <a:spcPts val="600"/>
              </a:spcAft>
              <a:buFont typeface="Arial" panose="020B0604020202020204" pitchFamily="34" charset="0"/>
              <a:buChar char="•"/>
            </a:pPr>
            <a:r>
              <a:rPr lang="en-US" sz="2400" dirty="0"/>
              <a:t>Our study agrees with prior research reporting that boys engaged in 7.2% more PA compared to girls during </a:t>
            </a:r>
            <a:r>
              <a:rPr lang="en-US" sz="2400" dirty="0" smtClean="0"/>
              <a:t>recess.</a:t>
            </a:r>
            <a:r>
              <a:rPr lang="en-US" sz="2400" baseline="30000" dirty="0" smtClean="0"/>
              <a:t>11 </a:t>
            </a:r>
            <a:r>
              <a:rPr lang="en-US" sz="2400" dirty="0" smtClean="0"/>
              <a:t> </a:t>
            </a:r>
            <a:r>
              <a:rPr lang="en-US" sz="2400" dirty="0"/>
              <a:t>Other studies show boys spend significantly more time engaging in moderate physical </a:t>
            </a:r>
            <a:r>
              <a:rPr lang="en-US" sz="2400" dirty="0" smtClean="0"/>
              <a:t>activity (MPA) </a:t>
            </a:r>
            <a:r>
              <a:rPr lang="en-US" sz="2400" dirty="0"/>
              <a:t>than girls (</a:t>
            </a:r>
            <a:r>
              <a:rPr lang="en-US" sz="2400" dirty="0" smtClean="0"/>
              <a:t>0&lt;0.01)</a:t>
            </a:r>
            <a:r>
              <a:rPr lang="en-US" sz="2400" baseline="30000" dirty="0" smtClean="0"/>
              <a:t>12 </a:t>
            </a:r>
            <a:r>
              <a:rPr lang="en-US" sz="2400" dirty="0" smtClean="0"/>
              <a:t>and </a:t>
            </a:r>
            <a:r>
              <a:rPr lang="en-US" sz="2400" dirty="0"/>
              <a:t>boys engage in significantly more </a:t>
            </a:r>
            <a:r>
              <a:rPr lang="en-US" sz="2400" dirty="0" smtClean="0"/>
              <a:t>moderate to vigorous physical activity (MVPA) and vigorous physical activity (VPA) than </a:t>
            </a:r>
            <a:r>
              <a:rPr lang="en-US" sz="2400" dirty="0"/>
              <a:t>girls (</a:t>
            </a:r>
            <a:r>
              <a:rPr lang="en-US" sz="2400" dirty="0" smtClean="0"/>
              <a:t>p&lt;0.05).</a:t>
            </a:r>
            <a:r>
              <a:rPr lang="en-US" sz="2400" baseline="30000" dirty="0" smtClean="0"/>
              <a:t>13</a:t>
            </a:r>
            <a:endParaRPr lang="en-US" sz="2400" dirty="0" smtClean="0">
              <a:solidFill>
                <a:srgbClr val="FFFF00"/>
              </a:solidFill>
            </a:endParaRPr>
          </a:p>
          <a:p>
            <a:pPr marL="457200" indent="-457200">
              <a:buFont typeface="Arial" panose="020B0604020202020204" pitchFamily="34" charset="0"/>
              <a:buChar char="•"/>
            </a:pPr>
            <a:r>
              <a:rPr lang="en-US" sz="2400" dirty="0" smtClean="0"/>
              <a:t>Zone 2 had the highest mean number of activity counts—this zone was equipped with play equipment.</a:t>
            </a:r>
          </a:p>
          <a:p>
            <a:pPr marL="457200" indent="-457200">
              <a:spcAft>
                <a:spcPts val="600"/>
              </a:spcAft>
              <a:buFont typeface="Arial" panose="020B0604020202020204" pitchFamily="34" charset="0"/>
              <a:buChar char="•"/>
            </a:pPr>
            <a:r>
              <a:rPr lang="en-US" sz="2400" dirty="0" smtClean="0"/>
              <a:t>Prior research reports that the </a:t>
            </a:r>
            <a:r>
              <a:rPr lang="en-US" sz="2400" dirty="0"/>
              <a:t>odds of engaging in MVPA </a:t>
            </a:r>
            <a:r>
              <a:rPr lang="en-US" sz="2400" dirty="0" smtClean="0"/>
              <a:t>are </a:t>
            </a:r>
            <a:r>
              <a:rPr lang="en-US" sz="2400" dirty="0"/>
              <a:t>greater in areas with play </a:t>
            </a:r>
            <a:r>
              <a:rPr lang="en-US" sz="2400" dirty="0" smtClean="0"/>
              <a:t>equipment—children in playground </a:t>
            </a:r>
            <a:r>
              <a:rPr lang="en-US" sz="2400" dirty="0"/>
              <a:t>areas </a:t>
            </a:r>
            <a:r>
              <a:rPr lang="en-US" sz="2400" dirty="0" smtClean="0"/>
              <a:t>engaged </a:t>
            </a:r>
            <a:r>
              <a:rPr lang="en-US" sz="2400" dirty="0"/>
              <a:t>in MVPA about 63% of the </a:t>
            </a:r>
            <a:r>
              <a:rPr lang="en-US" sz="2400" dirty="0" smtClean="0"/>
              <a:t>time.</a:t>
            </a:r>
            <a:r>
              <a:rPr lang="en-US" sz="2400" baseline="30000" dirty="0" smtClean="0"/>
              <a:t>14 </a:t>
            </a:r>
          </a:p>
          <a:p>
            <a:pPr marL="457200" indent="-457200">
              <a:spcAft>
                <a:spcPts val="600"/>
              </a:spcAft>
              <a:buFont typeface="Arial" panose="020B0604020202020204" pitchFamily="34" charset="0"/>
              <a:buChar char="•"/>
            </a:pPr>
            <a:r>
              <a:rPr lang="en-US" sz="2400" dirty="0" smtClean="0"/>
              <a:t>Zone 3 was an open field where children could not play—thus, this open space was not being utilized. </a:t>
            </a:r>
            <a:r>
              <a:rPr lang="en-US" altLang="en-US" sz="2400" dirty="0" smtClean="0"/>
              <a:t>This created an environmental barrier for PA.</a:t>
            </a:r>
          </a:p>
          <a:p>
            <a:pPr marL="457200" indent="-457200" eaLnBrk="1" hangingPunct="1">
              <a:spcBef>
                <a:spcPts val="0"/>
              </a:spcBef>
              <a:spcAft>
                <a:spcPts val="600"/>
              </a:spcAft>
              <a:buFont typeface="Arial" panose="020B0604020202020204" pitchFamily="34" charset="0"/>
              <a:buChar char="•"/>
            </a:pPr>
            <a:r>
              <a:rPr lang="en-US" altLang="en-US" sz="2400" dirty="0" smtClean="0"/>
              <a:t>Our study is in </a:t>
            </a:r>
            <a:r>
              <a:rPr lang="en-US" altLang="en-US" sz="2400" dirty="0" smtClean="0"/>
              <a:t>agreement </a:t>
            </a:r>
            <a:r>
              <a:rPr lang="en-US" altLang="en-US" sz="2400" dirty="0" smtClean="0"/>
              <a:t>with prior research that found that barriers for </a:t>
            </a:r>
            <a:r>
              <a:rPr lang="en-US" altLang="en-US" sz="2400" dirty="0"/>
              <a:t>children </a:t>
            </a:r>
            <a:r>
              <a:rPr lang="en-US" altLang="en-US" sz="2400" dirty="0" smtClean="0"/>
              <a:t>achieving adequate </a:t>
            </a:r>
            <a:r>
              <a:rPr lang="en-US" altLang="en-US" sz="2400" dirty="0"/>
              <a:t>daily PA is a decrease in opportunities for </a:t>
            </a:r>
            <a:r>
              <a:rPr lang="en-US" altLang="en-US" sz="2400" dirty="0" smtClean="0"/>
              <a:t>PA.</a:t>
            </a:r>
            <a:r>
              <a:rPr lang="en-US" altLang="en-US" sz="2400" baseline="30000" dirty="0" smtClean="0"/>
              <a:t>5 </a:t>
            </a:r>
            <a:r>
              <a:rPr lang="en-US" altLang="en-US" sz="2400" dirty="0" smtClean="0"/>
              <a:t>Prior research has found that the allocation of playground space had positive effects on children’s PA during recess.</a:t>
            </a:r>
            <a:r>
              <a:rPr lang="en-US" altLang="en-US" sz="2400" baseline="30000" dirty="0" smtClean="0"/>
              <a:t>15</a:t>
            </a:r>
            <a:endParaRPr lang="en-US" altLang="en-US" sz="2400" dirty="0"/>
          </a:p>
          <a:p>
            <a:pPr marL="457200" indent="-457200" eaLnBrk="1" hangingPunct="1">
              <a:spcBef>
                <a:spcPts val="0"/>
              </a:spcBef>
              <a:spcAft>
                <a:spcPts val="600"/>
              </a:spcAft>
              <a:buFont typeface="Arial" panose="020B0604020202020204" pitchFamily="34" charset="0"/>
              <a:buChar char="•"/>
            </a:pPr>
            <a:r>
              <a:rPr lang="en-US" altLang="en-US" sz="2400" dirty="0" smtClean="0"/>
              <a:t>Recess was only for 10 minutes and perhaps impacted PA counts.</a:t>
            </a:r>
          </a:p>
          <a:p>
            <a:pPr marL="457200" indent="-457200" eaLnBrk="1" hangingPunct="1">
              <a:spcBef>
                <a:spcPts val="0"/>
              </a:spcBef>
              <a:spcAft>
                <a:spcPts val="600"/>
              </a:spcAft>
              <a:buFont typeface="Arial" panose="020B0604020202020204" pitchFamily="34" charset="0"/>
              <a:buChar char="•"/>
            </a:pPr>
            <a:r>
              <a:rPr lang="en-US" sz="2400" dirty="0" smtClean="0"/>
              <a:t>Longer duration of recess breaks may enable children to organize and to play complete games resulting in higher proportions of active time.</a:t>
            </a:r>
            <a:r>
              <a:rPr lang="en-US" sz="2400" baseline="30000" dirty="0" smtClean="0"/>
              <a:t>16</a:t>
            </a:r>
            <a:r>
              <a:rPr lang="en-US" sz="2400" dirty="0" smtClean="0"/>
              <a:t> One study reported a significant increase in MVPA  when accounting for the intervention effect and recess length, suggesting the intervention was more effective when recess was longer.</a:t>
            </a:r>
            <a:r>
              <a:rPr lang="en-US" sz="2400" baseline="30000" dirty="0" smtClean="0"/>
              <a:t>11 </a:t>
            </a:r>
            <a:r>
              <a:rPr lang="en-US" sz="2400" dirty="0" smtClean="0"/>
              <a:t> Recess duration contributes to increases in PA levels</a:t>
            </a:r>
            <a:r>
              <a:rPr lang="en-US" sz="2400" baseline="30000" dirty="0" smtClean="0"/>
              <a:t>17 </a:t>
            </a:r>
            <a:r>
              <a:rPr lang="en-US" sz="2400" dirty="0" smtClean="0"/>
              <a:t>and accounts for about 1/3 of daily recommendations for PA in school children.</a:t>
            </a:r>
            <a:r>
              <a:rPr lang="en-US" sz="2400" baseline="30000" dirty="0" smtClean="0"/>
              <a:t>12 </a:t>
            </a:r>
            <a:r>
              <a:rPr lang="en-US" sz="2400" dirty="0" smtClean="0"/>
              <a:t>Ten minutes is not enough time for children to achieve recommended daily levels of PA.</a:t>
            </a:r>
          </a:p>
        </p:txBody>
      </p:sp>
      <p:sp>
        <p:nvSpPr>
          <p:cNvPr id="2055" name="Text Box 15"/>
          <p:cNvSpPr txBox="1">
            <a:spLocks noChangeArrowheads="1"/>
          </p:cNvSpPr>
          <p:nvPr/>
        </p:nvSpPr>
        <p:spPr bwMode="auto">
          <a:xfrm>
            <a:off x="28194000" y="18745062"/>
            <a:ext cx="11277600" cy="11049138"/>
          </a:xfrm>
          <a:prstGeom prst="rect">
            <a:avLst/>
          </a:prstGeom>
          <a:solidFill>
            <a:schemeClr val="accent4">
              <a:lumMod val="60000"/>
              <a:lumOff val="40000"/>
            </a:schemeClr>
          </a:solidFill>
          <a:ln w="28575">
            <a:solidFill>
              <a:schemeClr val="bg1"/>
            </a:solidFill>
            <a:miter lim="800000"/>
            <a:headEnd/>
            <a:tailEnd/>
          </a:ln>
        </p:spPr>
        <p:txBody>
          <a:bodyPr wrap="square" lIns="91396" tIns="45700" rIns="91396" bIns="45700">
            <a:spAutoFit/>
          </a:bodyPr>
          <a:lstStyle/>
          <a:p>
            <a:pPr algn="ctr" eaLnBrk="1" hangingPunct="1">
              <a:spcBef>
                <a:spcPct val="50000"/>
              </a:spcBef>
            </a:pPr>
            <a:r>
              <a:rPr lang="en-US" altLang="en-US" sz="1600" b="1" dirty="0" smtClean="0"/>
              <a:t>References</a:t>
            </a:r>
          </a:p>
          <a:p>
            <a:pPr marL="456985" indent="-456985" eaLnBrk="1" hangingPunct="1">
              <a:spcBef>
                <a:spcPct val="50000"/>
              </a:spcBef>
              <a:buFont typeface="+mj-lt"/>
              <a:buAutoNum type="arabicPeriod"/>
            </a:pPr>
            <a:r>
              <a:rPr lang="en-US" sz="1600" dirty="0" err="1" smtClean="0"/>
              <a:t>Polhamus</a:t>
            </a:r>
            <a:r>
              <a:rPr lang="en-US" sz="1600" dirty="0" smtClean="0"/>
              <a:t> B., </a:t>
            </a:r>
            <a:r>
              <a:rPr lang="en-US" sz="1600" dirty="0" err="1" smtClean="0"/>
              <a:t>Dalenius</a:t>
            </a:r>
            <a:r>
              <a:rPr lang="en-US" sz="1600" dirty="0" smtClean="0"/>
              <a:t> K, Borland, E., Smith, B., &amp; </a:t>
            </a:r>
            <a:r>
              <a:rPr lang="en-US" sz="1600" dirty="0" err="1" smtClean="0"/>
              <a:t>Grummer</a:t>
            </a:r>
            <a:r>
              <a:rPr lang="en-US" sz="1600" dirty="0" smtClean="0"/>
              <a:t>-Strawn, L.  Pediatric Nutrition Surveillance 2006 Report.  Atlanta: </a:t>
            </a:r>
            <a:r>
              <a:rPr lang="en-US" sz="1600" i="1" dirty="0" smtClean="0"/>
              <a:t>U.S. Department of Health and Human Services, Centers for Disease Control and Prevention,</a:t>
            </a:r>
            <a:r>
              <a:rPr lang="en-US" sz="1600" dirty="0" smtClean="0"/>
              <a:t> 2007.</a:t>
            </a:r>
          </a:p>
          <a:p>
            <a:pPr marL="456985" indent="-456985" eaLnBrk="1" hangingPunct="1">
              <a:spcBef>
                <a:spcPct val="50000"/>
              </a:spcBef>
              <a:buFont typeface="+mj-lt"/>
              <a:buAutoNum type="arabicPeriod"/>
            </a:pPr>
            <a:r>
              <a:rPr lang="en-US" sz="1600" dirty="0" smtClean="0"/>
              <a:t>Anderson, S.E. &amp; Whitaker, R.C.  Prevalence of Obesity Among U.S. Preschool Children in Different Racial and Ethnic Groups. </a:t>
            </a:r>
            <a:r>
              <a:rPr lang="en-US" sz="1600" i="1" dirty="0" smtClean="0"/>
              <a:t> Archives of Pediatrics and Adolescent Medicine, </a:t>
            </a:r>
            <a:r>
              <a:rPr lang="en-US" sz="1600" dirty="0" smtClean="0"/>
              <a:t>2009; 163(4):344-348.</a:t>
            </a:r>
          </a:p>
          <a:p>
            <a:pPr marL="456985" indent="-456985" eaLnBrk="1" hangingPunct="1">
              <a:spcBef>
                <a:spcPct val="50000"/>
              </a:spcBef>
              <a:buFont typeface="+mj-lt"/>
              <a:buAutoNum type="arabicPeriod"/>
            </a:pPr>
            <a:r>
              <a:rPr lang="en-US" sz="1600" dirty="0" smtClean="0"/>
              <a:t>Zephier, E., Himes, J.H., Story, M., &amp; Zhou, X.  Increasing Prevalence's of Overweight and Obesity in Northern Plains American Indian Children.  </a:t>
            </a:r>
            <a:r>
              <a:rPr lang="en-US" sz="1600" i="1" dirty="0" smtClean="0"/>
              <a:t>Archives of Pediatrics and Adolescent Medicine.</a:t>
            </a:r>
            <a:r>
              <a:rPr lang="en-US" sz="1600" dirty="0" smtClean="0"/>
              <a:t>  2006;160(1):34-35.</a:t>
            </a:r>
          </a:p>
          <a:p>
            <a:pPr marL="456985" indent="-456985" eaLnBrk="1" hangingPunct="1">
              <a:spcBef>
                <a:spcPct val="50000"/>
              </a:spcBef>
              <a:buFont typeface="+mj-lt"/>
              <a:buAutoNum type="arabicPeriod"/>
            </a:pPr>
            <a:r>
              <a:rPr lang="en-US" sz="1600" dirty="0" smtClean="0"/>
              <a:t>Acton, K.J., Burrows, N.R., &amp; Wang, J.  Diagnosed Diabetes Among American Indians and Alaska Natives Aged &lt;35 Years - United States, 1994-2004.  </a:t>
            </a:r>
            <a:r>
              <a:rPr lang="en-US" sz="1600" i="1" dirty="0" smtClean="0"/>
              <a:t>Morbidity and Mortality Weekly Report.  </a:t>
            </a:r>
            <a:r>
              <a:rPr lang="en-US" sz="1600" dirty="0" smtClean="0"/>
              <a:t>2006; 55(44):1201-1203.</a:t>
            </a:r>
          </a:p>
          <a:p>
            <a:pPr marL="456985" indent="-456985" eaLnBrk="1" hangingPunct="1">
              <a:spcBef>
                <a:spcPct val="50000"/>
              </a:spcBef>
              <a:buFont typeface="+mj-lt"/>
              <a:buAutoNum type="arabicPeriod"/>
            </a:pPr>
            <a:r>
              <a:rPr lang="en-US" sz="1600" dirty="0"/>
              <a:t>Progress in Preventing Childhood Obesity:  How do we measure up?</a:t>
            </a:r>
            <a:r>
              <a:rPr lang="en-US" sz="1600" i="1" dirty="0"/>
              <a:t> Institute of Medicine. </a:t>
            </a:r>
            <a:r>
              <a:rPr lang="en-US" sz="1600" dirty="0"/>
              <a:t>2007; 6:228-252.</a:t>
            </a:r>
          </a:p>
          <a:p>
            <a:pPr marL="456985" indent="-456985" eaLnBrk="1" hangingPunct="1">
              <a:spcBef>
                <a:spcPct val="50000"/>
              </a:spcBef>
              <a:buFont typeface="+mj-lt"/>
              <a:buAutoNum type="arabicPeriod"/>
            </a:pPr>
            <a:r>
              <a:rPr lang="en-US" sz="1600" dirty="0" smtClean="0"/>
              <a:t>Story, M., Evans, M., </a:t>
            </a:r>
            <a:r>
              <a:rPr lang="en-US" sz="1600" dirty="0" err="1" smtClean="0"/>
              <a:t>Fabsitz</a:t>
            </a:r>
            <a:r>
              <a:rPr lang="en-US" sz="1600" dirty="0" smtClean="0"/>
              <a:t> RR, Clay T.E., Holy Rock B., &amp; Broussard, B.  The epidemic of obesity in American Indian communities and the need for childhood obesity prevention programs. </a:t>
            </a:r>
            <a:r>
              <a:rPr lang="en-US" sz="1600" i="1" dirty="0" smtClean="0"/>
              <a:t>The American Journal of Clinical Nutrition.  </a:t>
            </a:r>
            <a:r>
              <a:rPr lang="en-US" sz="1600" dirty="0" smtClean="0"/>
              <a:t>1999; 69(4):7475-7545.</a:t>
            </a:r>
          </a:p>
          <a:p>
            <a:pPr marL="456985" indent="-456985" eaLnBrk="1" hangingPunct="1">
              <a:spcBef>
                <a:spcPct val="50000"/>
              </a:spcBef>
              <a:buFont typeface="+mj-lt"/>
              <a:buAutoNum type="arabicPeriod"/>
            </a:pPr>
            <a:r>
              <a:rPr lang="en-US" sz="1600" dirty="0" smtClean="0"/>
              <a:t>Ehlers, D.K., </a:t>
            </a:r>
            <a:r>
              <a:rPr lang="en-US" sz="1600" dirty="0" err="1" smtClean="0"/>
              <a:t>Huberty</a:t>
            </a:r>
            <a:r>
              <a:rPr lang="en-US" sz="1600" dirty="0" smtClean="0"/>
              <a:t>, J.L., &amp; </a:t>
            </a:r>
            <a:r>
              <a:rPr lang="en-US" sz="1600" dirty="0" err="1" smtClean="0"/>
              <a:t>Beseler</a:t>
            </a:r>
            <a:r>
              <a:rPr lang="en-US" sz="1600" dirty="0" smtClean="0"/>
              <a:t> C.L. Is school community readiness related to physical activity before and after the Ready for Recess intervention?  </a:t>
            </a:r>
            <a:r>
              <a:rPr lang="en-US" sz="1600" i="1" dirty="0" smtClean="0"/>
              <a:t>Health Education Researc</a:t>
            </a:r>
            <a:r>
              <a:rPr lang="en-US" sz="1600" dirty="0" smtClean="0"/>
              <a:t>h. 2013; 28(2):192-204.</a:t>
            </a:r>
          </a:p>
          <a:p>
            <a:pPr marL="456985" indent="-456985" eaLnBrk="1" hangingPunct="1">
              <a:spcBef>
                <a:spcPct val="50000"/>
              </a:spcBef>
              <a:buFont typeface="+mj-lt"/>
              <a:buAutoNum type="arabicPeriod"/>
            </a:pPr>
            <a:r>
              <a:rPr lang="en-US" sz="1600" dirty="0" smtClean="0"/>
              <a:t>Kids and Exercise.  Retrieved from </a:t>
            </a:r>
            <a:r>
              <a:rPr lang="en-US" sz="1600" dirty="0" smtClean="0">
                <a:hlinkClick r:id="rId3"/>
              </a:rPr>
              <a:t>http://kidshealth.org/parent/nurtition_center/staying_fit/exercise.html</a:t>
            </a:r>
            <a:r>
              <a:rPr lang="en-US" sz="1600" dirty="0" smtClean="0"/>
              <a:t> on November 10, 2013.</a:t>
            </a:r>
          </a:p>
          <a:p>
            <a:pPr marL="456985" indent="-456985" eaLnBrk="1" hangingPunct="1">
              <a:spcBef>
                <a:spcPct val="50000"/>
              </a:spcBef>
              <a:buFont typeface="+mj-lt"/>
              <a:buAutoNum type="arabicPeriod"/>
            </a:pPr>
            <a:r>
              <a:rPr lang="en-US" sz="1600" dirty="0" err="1"/>
              <a:t>Kuczmarski</a:t>
            </a:r>
            <a:r>
              <a:rPr lang="en-US" sz="1600" dirty="0"/>
              <a:t> RJ, Ogden CL, </a:t>
            </a:r>
            <a:r>
              <a:rPr lang="en-US" sz="1600" dirty="0" err="1"/>
              <a:t>Grummer</a:t>
            </a:r>
            <a:r>
              <a:rPr lang="en-US" sz="1600" dirty="0"/>
              <a:t>-Strawn LM, et al. CDC growth charts: United States. </a:t>
            </a:r>
            <a:r>
              <a:rPr lang="en-US" sz="1600" i="1" dirty="0"/>
              <a:t>Advanced Data</a:t>
            </a:r>
            <a:r>
              <a:rPr lang="en-US" sz="1600" dirty="0"/>
              <a:t>. </a:t>
            </a:r>
            <a:r>
              <a:rPr lang="en-US" sz="1600" dirty="0" smtClean="0"/>
              <a:t>2000; (</a:t>
            </a:r>
            <a:r>
              <a:rPr lang="en-US" sz="1600" dirty="0"/>
              <a:t>314):1-27</a:t>
            </a:r>
            <a:r>
              <a:rPr lang="en-US" sz="1600" dirty="0" smtClean="0"/>
              <a:t>.</a:t>
            </a:r>
          </a:p>
          <a:p>
            <a:pPr marL="456985" indent="-456985" eaLnBrk="1" hangingPunct="1">
              <a:spcBef>
                <a:spcPct val="50000"/>
              </a:spcBef>
              <a:buFont typeface="+mj-lt"/>
              <a:buAutoNum type="arabicPeriod"/>
            </a:pPr>
            <a:r>
              <a:rPr lang="en-US" sz="1600" dirty="0"/>
              <a:t>McKenzie TL. System for observing play and leisure activity in youth: </a:t>
            </a:r>
            <a:r>
              <a:rPr lang="en-US" sz="1600" i="1" dirty="0"/>
              <a:t>Description and procedures manual</a:t>
            </a:r>
            <a:r>
              <a:rPr lang="en-US" sz="1600" dirty="0"/>
              <a:t>. retrieved from </a:t>
            </a:r>
            <a:r>
              <a:rPr lang="en-US" sz="1600" u="sng" dirty="0">
                <a:hlinkClick r:id="rId4"/>
              </a:rPr>
              <a:t>http://www.activelivingresearch.org/node/10642</a:t>
            </a:r>
            <a:r>
              <a:rPr lang="en-US" sz="1600" dirty="0"/>
              <a:t> on November 27, 2012</a:t>
            </a:r>
            <a:r>
              <a:rPr lang="en-US" sz="1600" dirty="0" smtClean="0"/>
              <a:t>.</a:t>
            </a:r>
          </a:p>
          <a:p>
            <a:pPr marL="456985" indent="-456985" eaLnBrk="1" hangingPunct="1">
              <a:spcBef>
                <a:spcPct val="50000"/>
              </a:spcBef>
              <a:buFont typeface="+mj-lt"/>
              <a:buAutoNum type="arabicPeriod"/>
            </a:pPr>
            <a:r>
              <a:rPr lang="en-US" sz="1600" dirty="0" err="1"/>
              <a:t>Ridgers</a:t>
            </a:r>
            <a:r>
              <a:rPr lang="en-US" sz="1600" dirty="0"/>
              <a:t> ND, Stratton, G., </a:t>
            </a:r>
            <a:r>
              <a:rPr lang="en-US" sz="1600" dirty="0" err="1"/>
              <a:t>Fairclough</a:t>
            </a:r>
            <a:r>
              <a:rPr lang="en-US" sz="1600" dirty="0"/>
              <a:t>, S.J. &amp; </a:t>
            </a:r>
            <a:r>
              <a:rPr lang="en-US" sz="1600" dirty="0" err="1"/>
              <a:t>Twisk</a:t>
            </a:r>
            <a:r>
              <a:rPr lang="en-US" sz="1600" dirty="0"/>
              <a:t>, J.W.R. Children's physical activity levels during school recess: a quasi-experimental intervention study. </a:t>
            </a:r>
            <a:r>
              <a:rPr lang="en-US" sz="1600" i="1" dirty="0" err="1"/>
              <a:t>Int</a:t>
            </a:r>
            <a:r>
              <a:rPr lang="en-US" sz="1600" i="1" dirty="0"/>
              <a:t> J </a:t>
            </a:r>
            <a:r>
              <a:rPr lang="en-US" sz="1600" i="1" dirty="0" err="1"/>
              <a:t>Behav</a:t>
            </a:r>
            <a:r>
              <a:rPr lang="en-US" sz="1600" i="1" dirty="0"/>
              <a:t> </a:t>
            </a:r>
            <a:r>
              <a:rPr lang="en-US" sz="1600" i="1" dirty="0" err="1"/>
              <a:t>Nutr</a:t>
            </a:r>
            <a:r>
              <a:rPr lang="en-US" sz="1600" i="1" dirty="0"/>
              <a:t> </a:t>
            </a:r>
            <a:r>
              <a:rPr lang="en-US" sz="1600" i="1" dirty="0" err="1"/>
              <a:t>Phys</a:t>
            </a:r>
            <a:r>
              <a:rPr lang="en-US" sz="1600" i="1" dirty="0"/>
              <a:t> </a:t>
            </a:r>
            <a:r>
              <a:rPr lang="en-US" sz="1600" i="1" dirty="0" smtClean="0"/>
              <a:t>Act.</a:t>
            </a:r>
            <a:r>
              <a:rPr lang="en-US" sz="1600" dirty="0" smtClean="0"/>
              <a:t> 2007; 4:1-9.</a:t>
            </a:r>
          </a:p>
          <a:p>
            <a:pPr marL="456985" indent="-456985" eaLnBrk="1" hangingPunct="1">
              <a:spcBef>
                <a:spcPct val="50000"/>
              </a:spcBef>
              <a:buFont typeface="+mj-lt"/>
              <a:buAutoNum type="arabicPeriod"/>
            </a:pPr>
            <a:r>
              <a:rPr lang="en-US" sz="1600" dirty="0" err="1"/>
              <a:t>Ridgers</a:t>
            </a:r>
            <a:r>
              <a:rPr lang="en-US" sz="1600" dirty="0"/>
              <a:t>, N. D., &amp; Stratton, </a:t>
            </a:r>
            <a:r>
              <a:rPr lang="en-US" sz="1600" dirty="0" smtClean="0"/>
              <a:t>G. </a:t>
            </a:r>
            <a:r>
              <a:rPr lang="en-US" sz="1600" dirty="0"/>
              <a:t>"Physical activity during school recess: The Liverpool Sporting Playgrounds Project." </a:t>
            </a:r>
            <a:r>
              <a:rPr lang="en-US" sz="1600" i="1" dirty="0" err="1"/>
              <a:t>Pediatr</a:t>
            </a:r>
            <a:r>
              <a:rPr lang="en-US" sz="1600" i="1" dirty="0"/>
              <a:t> </a:t>
            </a:r>
            <a:r>
              <a:rPr lang="en-US" sz="1600" i="1" dirty="0" err="1"/>
              <a:t>Exerc</a:t>
            </a:r>
            <a:r>
              <a:rPr lang="en-US" sz="1600" i="1" dirty="0"/>
              <a:t> </a:t>
            </a:r>
            <a:r>
              <a:rPr lang="en-US" sz="1600" i="1" dirty="0" smtClean="0"/>
              <a:t>Sci. </a:t>
            </a:r>
            <a:r>
              <a:rPr lang="en-US" sz="1600" dirty="0" smtClean="0"/>
              <a:t>2007; 17:281-290.</a:t>
            </a:r>
          </a:p>
          <a:p>
            <a:pPr marL="456985" indent="-456985" eaLnBrk="1" hangingPunct="1">
              <a:spcBef>
                <a:spcPct val="50000"/>
              </a:spcBef>
              <a:buFont typeface="+mj-lt"/>
              <a:buAutoNum type="arabicPeriod"/>
            </a:pPr>
            <a:r>
              <a:rPr lang="en-US" sz="1600" dirty="0" err="1"/>
              <a:t>Ridgers</a:t>
            </a:r>
            <a:r>
              <a:rPr lang="en-US" sz="1600" dirty="0"/>
              <a:t> ND, </a:t>
            </a:r>
            <a:r>
              <a:rPr lang="en-US" sz="1600" dirty="0" err="1"/>
              <a:t>Fairclough</a:t>
            </a:r>
            <a:r>
              <a:rPr lang="en-US" sz="1600" dirty="0"/>
              <a:t>, S.J. &amp; Stratton, G. Twelve-month effects of a playground intervention on children's morning and lunchtime recess physical activity levels. </a:t>
            </a:r>
            <a:r>
              <a:rPr lang="en-US" sz="1600" i="1" dirty="0"/>
              <a:t>J </a:t>
            </a:r>
            <a:r>
              <a:rPr lang="en-US" sz="1600" i="1" dirty="0" err="1"/>
              <a:t>Phys</a:t>
            </a:r>
            <a:r>
              <a:rPr lang="en-US" sz="1600" i="1" dirty="0"/>
              <a:t> Act </a:t>
            </a:r>
            <a:r>
              <a:rPr lang="en-US" sz="1600" i="1" dirty="0" smtClean="0"/>
              <a:t>Health.</a:t>
            </a:r>
            <a:r>
              <a:rPr lang="en-US" sz="1600" dirty="0" smtClean="0"/>
              <a:t> 2010; 7:167-175.</a:t>
            </a:r>
          </a:p>
          <a:p>
            <a:pPr marL="456985" indent="-456985" eaLnBrk="1" hangingPunct="1">
              <a:spcBef>
                <a:spcPct val="50000"/>
              </a:spcBef>
              <a:buFont typeface="+mj-lt"/>
              <a:buAutoNum type="arabicPeriod"/>
            </a:pPr>
            <a:r>
              <a:rPr lang="en-US" sz="1600" dirty="0"/>
              <a:t>McKenzie, T. L., Crespo, N.C., </a:t>
            </a:r>
            <a:r>
              <a:rPr lang="en-US" sz="1600" dirty="0" err="1"/>
              <a:t>Baquero</a:t>
            </a:r>
            <a:r>
              <a:rPr lang="en-US" sz="1600" dirty="0"/>
              <a:t>, B. &amp; Elder, J.P. </a:t>
            </a:r>
            <a:r>
              <a:rPr lang="en-US" sz="1600" dirty="0" smtClean="0"/>
              <a:t>Leisure-time </a:t>
            </a:r>
            <a:r>
              <a:rPr lang="en-US" sz="1600" dirty="0"/>
              <a:t>physical activity in elementary schools: analysis of contextual conditions</a:t>
            </a:r>
            <a:r>
              <a:rPr lang="en-US" sz="1600" dirty="0" smtClean="0"/>
              <a:t>. </a:t>
            </a:r>
            <a:r>
              <a:rPr lang="en-US" sz="1600" i="1" dirty="0"/>
              <a:t>J </a:t>
            </a:r>
            <a:r>
              <a:rPr lang="en-US" sz="1600" i="1" dirty="0" err="1"/>
              <a:t>Sch</a:t>
            </a:r>
            <a:r>
              <a:rPr lang="en-US" sz="1600" i="1" dirty="0"/>
              <a:t> </a:t>
            </a:r>
            <a:r>
              <a:rPr lang="en-US" sz="1600" i="1" dirty="0" smtClean="0"/>
              <a:t>Health.</a:t>
            </a:r>
            <a:r>
              <a:rPr lang="en-US" sz="1600" dirty="0" smtClean="0"/>
              <a:t> 2010; 80:470-477.</a:t>
            </a:r>
          </a:p>
          <a:p>
            <a:pPr marL="456985" indent="-456985" eaLnBrk="1" hangingPunct="1">
              <a:spcBef>
                <a:spcPct val="50000"/>
              </a:spcBef>
              <a:buFont typeface="+mj-lt"/>
              <a:buAutoNum type="arabicPeriod"/>
            </a:pPr>
            <a:r>
              <a:rPr lang="en-US" sz="1600" dirty="0" err="1"/>
              <a:t>Loucaides</a:t>
            </a:r>
            <a:r>
              <a:rPr lang="en-US" sz="1600" dirty="0"/>
              <a:t> CA, </a:t>
            </a:r>
            <a:r>
              <a:rPr lang="en-US" sz="1600" dirty="0" err="1"/>
              <a:t>Jago</a:t>
            </a:r>
            <a:r>
              <a:rPr lang="en-US" sz="1600" dirty="0"/>
              <a:t>, R. &amp; </a:t>
            </a:r>
            <a:r>
              <a:rPr lang="en-US" sz="1600" dirty="0" err="1"/>
              <a:t>Charalambous</a:t>
            </a:r>
            <a:r>
              <a:rPr lang="en-US" sz="1600" dirty="0"/>
              <a:t>, I. Promoting physical activity during school break times: Piloting a simple, low cost intervention. </a:t>
            </a:r>
            <a:r>
              <a:rPr lang="en-US" sz="1600" i="1" dirty="0" err="1"/>
              <a:t>Prev</a:t>
            </a:r>
            <a:r>
              <a:rPr lang="en-US" sz="1600" i="1" dirty="0"/>
              <a:t> Med</a:t>
            </a:r>
            <a:r>
              <a:rPr lang="en-US" sz="1600" dirty="0"/>
              <a:t> </a:t>
            </a:r>
            <a:r>
              <a:rPr lang="en-US" sz="1600" dirty="0" smtClean="0"/>
              <a:t>2009; 48:332-334.</a:t>
            </a:r>
          </a:p>
          <a:p>
            <a:pPr marL="456985" indent="-456985" eaLnBrk="1" hangingPunct="1">
              <a:spcBef>
                <a:spcPct val="50000"/>
              </a:spcBef>
              <a:buFont typeface="+mj-lt"/>
              <a:buAutoNum type="arabicPeriod"/>
            </a:pPr>
            <a:r>
              <a:rPr lang="en-US" sz="1600" dirty="0" err="1"/>
              <a:t>Verstraete</a:t>
            </a:r>
            <a:r>
              <a:rPr lang="en-US" sz="1600" dirty="0"/>
              <a:t> SJM, </a:t>
            </a:r>
            <a:r>
              <a:rPr lang="en-US" sz="1600" dirty="0" err="1"/>
              <a:t>Cardon</a:t>
            </a:r>
            <a:r>
              <a:rPr lang="en-US" sz="1600" dirty="0"/>
              <a:t>, G.M., De </a:t>
            </a:r>
            <a:r>
              <a:rPr lang="en-US" sz="1600" dirty="0" err="1"/>
              <a:t>Clercq</a:t>
            </a:r>
            <a:r>
              <a:rPr lang="en-US" sz="1600" dirty="0"/>
              <a:t>, D.L.R. &amp; De </a:t>
            </a:r>
            <a:r>
              <a:rPr lang="en-US" sz="1600" dirty="0" err="1"/>
              <a:t>Bourdeaudhuij</a:t>
            </a:r>
            <a:r>
              <a:rPr lang="en-US" sz="1600" dirty="0"/>
              <a:t>, I.M.M. Increasing children's physical activity levels during recess periods in elementary schools: the effects of providing game equipment. </a:t>
            </a:r>
            <a:r>
              <a:rPr lang="en-US" sz="1600" i="1" dirty="0" err="1"/>
              <a:t>Eur</a:t>
            </a:r>
            <a:r>
              <a:rPr lang="en-US" sz="1600" i="1" dirty="0"/>
              <a:t> J Public </a:t>
            </a:r>
            <a:r>
              <a:rPr lang="en-US" sz="1600" i="1" dirty="0" smtClean="0"/>
              <a:t>Health.</a:t>
            </a:r>
            <a:r>
              <a:rPr lang="en-US" sz="1600" dirty="0" smtClean="0"/>
              <a:t> 2006; 16:415-419,.</a:t>
            </a:r>
          </a:p>
          <a:p>
            <a:pPr marL="456985" indent="-456985" eaLnBrk="1" hangingPunct="1">
              <a:spcBef>
                <a:spcPct val="50000"/>
              </a:spcBef>
              <a:buFont typeface="+mj-lt"/>
              <a:buAutoNum type="arabicPeriod"/>
            </a:pPr>
            <a:r>
              <a:rPr lang="en-US" sz="1600" dirty="0" err="1"/>
              <a:t>Ridgers</a:t>
            </a:r>
            <a:r>
              <a:rPr lang="en-US" sz="1600" dirty="0"/>
              <a:t>, N. D., Stratton, G., </a:t>
            </a:r>
            <a:r>
              <a:rPr lang="en-US" sz="1600" dirty="0" err="1"/>
              <a:t>Fairclough</a:t>
            </a:r>
            <a:r>
              <a:rPr lang="en-US" sz="1600" dirty="0"/>
              <a:t>, S.J. &amp; </a:t>
            </a:r>
            <a:r>
              <a:rPr lang="en-US" sz="1600" dirty="0" err="1"/>
              <a:t>Twisk</a:t>
            </a:r>
            <a:r>
              <a:rPr lang="en-US" sz="1600" dirty="0"/>
              <a:t>, J.W.R. </a:t>
            </a:r>
            <a:r>
              <a:rPr lang="en-US" sz="1600" dirty="0" smtClean="0"/>
              <a:t>Long-term </a:t>
            </a:r>
            <a:r>
              <a:rPr lang="en-US" sz="1600" dirty="0"/>
              <a:t>effects of a playground markings and physical structures on children's recess physical activity levels</a:t>
            </a:r>
            <a:r>
              <a:rPr lang="en-US" sz="1600" dirty="0" smtClean="0"/>
              <a:t>. </a:t>
            </a:r>
            <a:r>
              <a:rPr lang="en-US" sz="1600" i="1" dirty="0" err="1"/>
              <a:t>Prev</a:t>
            </a:r>
            <a:r>
              <a:rPr lang="en-US" sz="1600" i="1" dirty="0"/>
              <a:t> </a:t>
            </a:r>
            <a:r>
              <a:rPr lang="en-US" sz="1600" i="1" dirty="0" smtClean="0"/>
              <a:t>Med.</a:t>
            </a:r>
            <a:r>
              <a:rPr lang="en-US" sz="1600" dirty="0" smtClean="0"/>
              <a:t> 2007; 44:393-397.</a:t>
            </a:r>
            <a:endParaRPr lang="en-US" sz="1600" b="1" u="sng" dirty="0" smtClean="0"/>
          </a:p>
        </p:txBody>
      </p:sp>
      <p:sp>
        <p:nvSpPr>
          <p:cNvPr id="2058" name="Text Box 18"/>
          <p:cNvSpPr txBox="1">
            <a:spLocks noChangeArrowheads="1"/>
          </p:cNvSpPr>
          <p:nvPr/>
        </p:nvSpPr>
        <p:spPr bwMode="auto">
          <a:xfrm>
            <a:off x="6248400" y="1516599"/>
            <a:ext cx="25755600" cy="769401"/>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pPr algn="ctr" eaLnBrk="1" hangingPunct="1"/>
            <a:r>
              <a:rPr lang="en-US" altLang="en-US" sz="4100" baseline="30000" dirty="0" smtClean="0"/>
              <a:t>1</a:t>
            </a:r>
            <a:r>
              <a:rPr lang="en-US" altLang="en-US" sz="4100" dirty="0" smtClean="0"/>
              <a:t>Kemp, C., </a:t>
            </a:r>
            <a:r>
              <a:rPr lang="en-US" altLang="en-US" sz="4100" baseline="30000" dirty="0" smtClean="0"/>
              <a:t>1</a:t>
            </a:r>
            <a:r>
              <a:rPr lang="en-US" altLang="en-US" sz="4100" dirty="0" smtClean="0"/>
              <a:t>Kavanagh, D., </a:t>
            </a:r>
            <a:r>
              <a:rPr lang="en-US" altLang="en-US" sz="4100" baseline="30000" dirty="0" smtClean="0"/>
              <a:t>1</a:t>
            </a:r>
            <a:r>
              <a:rPr lang="en-US" altLang="en-US" sz="4100" dirty="0" smtClean="0"/>
              <a:t>Schreiner, A., </a:t>
            </a:r>
            <a:r>
              <a:rPr lang="en-US" altLang="en-US" sz="4100" baseline="30000" dirty="0" smtClean="0"/>
              <a:t>1</a:t>
            </a:r>
            <a:r>
              <a:rPr lang="en-US" altLang="en-US" sz="4100" dirty="0" smtClean="0"/>
              <a:t>Yonts, B., </a:t>
            </a:r>
            <a:r>
              <a:rPr lang="en-US" sz="4100" baseline="30000" dirty="0" smtClean="0"/>
              <a:t>2</a:t>
            </a:r>
            <a:r>
              <a:rPr lang="en-US" sz="4100" dirty="0" smtClean="0"/>
              <a:t>Grant</a:t>
            </a:r>
            <a:r>
              <a:rPr lang="en-US" sz="4100" dirty="0"/>
              <a:t>, V</a:t>
            </a:r>
            <a:r>
              <a:rPr lang="en-US" sz="4100" dirty="0" smtClean="0"/>
              <a:t>.,</a:t>
            </a:r>
            <a:r>
              <a:rPr lang="en-US" altLang="en-US" sz="4100" dirty="0" smtClean="0"/>
              <a:t> </a:t>
            </a:r>
            <a:r>
              <a:rPr lang="en-US" altLang="en-US" sz="4100" baseline="30000" dirty="0" smtClean="0"/>
              <a:t>3</a:t>
            </a:r>
            <a:r>
              <a:rPr lang="en-US" sz="4100" dirty="0" smtClean="0"/>
              <a:t>Swaney, G., </a:t>
            </a:r>
            <a:r>
              <a:rPr lang="en-US" sz="4100" baseline="30000" dirty="0" smtClean="0"/>
              <a:t>1</a:t>
            </a:r>
            <a:r>
              <a:rPr lang="en-US" sz="4100" dirty="0" smtClean="0"/>
              <a:t>Brown, B., </a:t>
            </a:r>
            <a:r>
              <a:rPr lang="en-US" sz="4400" dirty="0" smtClean="0"/>
              <a:t>&amp;</a:t>
            </a:r>
            <a:r>
              <a:rPr lang="en-US" sz="4400" baseline="30000" dirty="0" smtClean="0"/>
              <a:t>1</a:t>
            </a:r>
            <a:r>
              <a:rPr lang="en-US" sz="4100" dirty="0" smtClean="0"/>
              <a:t>Gaskill, S. </a:t>
            </a:r>
            <a:endParaRPr lang="en-US" altLang="en-US" sz="4100" b="1" baseline="30000" dirty="0"/>
          </a:p>
        </p:txBody>
      </p:sp>
      <p:sp>
        <p:nvSpPr>
          <p:cNvPr id="2059" name="TextBox 15"/>
          <p:cNvSpPr txBox="1">
            <a:spLocks noChangeArrowheads="1"/>
          </p:cNvSpPr>
          <p:nvPr/>
        </p:nvSpPr>
        <p:spPr bwMode="auto">
          <a:xfrm>
            <a:off x="0" y="457207"/>
            <a:ext cx="40233600" cy="800179"/>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pPr algn="ctr"/>
            <a:r>
              <a:rPr lang="en-US" altLang="en-US" sz="4600" b="1" dirty="0"/>
              <a:t>Physical Activity and Body Composition Measures of </a:t>
            </a:r>
            <a:r>
              <a:rPr lang="en-US" altLang="en-US" sz="4600" b="1" dirty="0" smtClean="0"/>
              <a:t>Elementary-Aged School </a:t>
            </a:r>
            <a:r>
              <a:rPr lang="en-US" altLang="en-US" sz="4600" b="1" dirty="0"/>
              <a:t>Children on an American Indian </a:t>
            </a:r>
            <a:r>
              <a:rPr lang="en-US" altLang="en-US" sz="4600" b="1" dirty="0" smtClean="0"/>
              <a:t>Reservation</a:t>
            </a:r>
            <a:endParaRPr lang="en-US" altLang="en-US" dirty="0"/>
          </a:p>
        </p:txBody>
      </p:sp>
      <p:sp>
        <p:nvSpPr>
          <p:cNvPr id="22" name="TextBox 21"/>
          <p:cNvSpPr txBox="1"/>
          <p:nvPr/>
        </p:nvSpPr>
        <p:spPr>
          <a:xfrm>
            <a:off x="13868400" y="4387103"/>
            <a:ext cx="13487404" cy="2585283"/>
          </a:xfrm>
          <a:prstGeom prst="rect">
            <a:avLst/>
          </a:prstGeom>
          <a:solidFill>
            <a:schemeClr val="accent4">
              <a:lumMod val="60000"/>
              <a:lumOff val="40000"/>
            </a:schemeClr>
          </a:solidFill>
          <a:ln w="38100">
            <a:solidFill>
              <a:schemeClr val="bg1"/>
            </a:solidFill>
          </a:ln>
        </p:spPr>
        <p:txBody>
          <a:bodyPr wrap="square" lIns="91396" tIns="45700" rIns="91396" bIns="45700" rtlCol="0">
            <a:spAutoFit/>
          </a:bodyPr>
          <a:lstStyle/>
          <a:p>
            <a:pPr algn="ctr">
              <a:spcAft>
                <a:spcPts val="599"/>
              </a:spcAft>
            </a:pPr>
            <a:r>
              <a:rPr lang="en-US" sz="4600" b="1" dirty="0" smtClean="0"/>
              <a:t>Purpose</a:t>
            </a:r>
          </a:p>
          <a:p>
            <a:r>
              <a:rPr lang="en-US" sz="3700" b="1" dirty="0" smtClean="0"/>
              <a:t>The purpose of this study was to collect body composition measures and physical activity (PA) counts for elementary school-age children on an AI reservation.</a:t>
            </a:r>
            <a:endParaRPr lang="en-US" sz="2700" b="1" dirty="0"/>
          </a:p>
        </p:txBody>
      </p:sp>
      <p:pic>
        <p:nvPicPr>
          <p:cNvPr id="24" name="Picture 23" descr="DSC00132.JPG"/>
          <p:cNvPicPr>
            <a:picLocks noChangeAspect="1"/>
          </p:cNvPicPr>
          <p:nvPr/>
        </p:nvPicPr>
        <p:blipFill>
          <a:blip r:embed="rId5" cstate="print"/>
          <a:srcRect r="15385" b="427"/>
          <a:stretch>
            <a:fillRect/>
          </a:stretch>
        </p:blipFill>
        <p:spPr>
          <a:xfrm>
            <a:off x="685800" y="3810000"/>
            <a:ext cx="8991598" cy="4038600"/>
          </a:xfrm>
          <a:prstGeom prst="rect">
            <a:avLst/>
          </a:prstGeom>
          <a:ln w="38100">
            <a:solidFill>
              <a:schemeClr val="bg1"/>
            </a:solidFill>
          </a:ln>
        </p:spPr>
      </p:pic>
      <p:sp>
        <p:nvSpPr>
          <p:cNvPr id="25" name="TextBox 24"/>
          <p:cNvSpPr txBox="1"/>
          <p:nvPr/>
        </p:nvSpPr>
        <p:spPr>
          <a:xfrm>
            <a:off x="2743200" y="7264609"/>
            <a:ext cx="5029200" cy="507791"/>
          </a:xfrm>
          <a:prstGeom prst="rect">
            <a:avLst/>
          </a:prstGeom>
          <a:solidFill>
            <a:schemeClr val="bg1"/>
          </a:solidFill>
          <a:ln w="38100">
            <a:solidFill>
              <a:schemeClr val="accent4">
                <a:lumMod val="60000"/>
                <a:lumOff val="40000"/>
              </a:schemeClr>
            </a:solidFill>
          </a:ln>
        </p:spPr>
        <p:txBody>
          <a:bodyPr wrap="square" lIns="91396" tIns="45700" rIns="91396" bIns="45700" rtlCol="0">
            <a:spAutoFit/>
          </a:bodyPr>
          <a:lstStyle/>
          <a:p>
            <a:pPr algn="ctr"/>
            <a:r>
              <a:rPr lang="en-US" sz="2700" dirty="0" smtClean="0"/>
              <a:t>Figure 3. </a:t>
            </a:r>
            <a:r>
              <a:rPr lang="en-US" sz="2700" i="1" dirty="0" smtClean="0"/>
              <a:t>Zone 1: Asphalt Area</a:t>
            </a:r>
            <a:endParaRPr lang="en-US" sz="2700" i="1" dirty="0"/>
          </a:p>
        </p:txBody>
      </p:sp>
      <p:pic>
        <p:nvPicPr>
          <p:cNvPr id="26" name="Picture 25" descr="DSC00152.JPG"/>
          <p:cNvPicPr>
            <a:picLocks noChangeAspect="1"/>
          </p:cNvPicPr>
          <p:nvPr/>
        </p:nvPicPr>
        <p:blipFill>
          <a:blip r:embed="rId6" cstate="print"/>
          <a:srcRect b="40136"/>
          <a:stretch>
            <a:fillRect/>
          </a:stretch>
        </p:blipFill>
        <p:spPr>
          <a:xfrm>
            <a:off x="14630400" y="7620000"/>
            <a:ext cx="11031680" cy="4267200"/>
          </a:xfrm>
          <a:prstGeom prst="rect">
            <a:avLst/>
          </a:prstGeom>
          <a:ln w="38100">
            <a:solidFill>
              <a:schemeClr val="bg1"/>
            </a:solidFill>
          </a:ln>
        </p:spPr>
      </p:pic>
      <p:sp>
        <p:nvSpPr>
          <p:cNvPr id="27" name="TextBox 26"/>
          <p:cNvSpPr txBox="1"/>
          <p:nvPr/>
        </p:nvSpPr>
        <p:spPr>
          <a:xfrm>
            <a:off x="16992600" y="11277600"/>
            <a:ext cx="6340109" cy="507791"/>
          </a:xfrm>
          <a:prstGeom prst="rect">
            <a:avLst/>
          </a:prstGeom>
          <a:solidFill>
            <a:schemeClr val="bg1"/>
          </a:solidFill>
          <a:ln w="38100">
            <a:solidFill>
              <a:schemeClr val="accent4">
                <a:lumMod val="60000"/>
                <a:lumOff val="40000"/>
              </a:schemeClr>
            </a:solidFill>
          </a:ln>
        </p:spPr>
        <p:txBody>
          <a:bodyPr wrap="none" lIns="91396" tIns="45700" rIns="91396" bIns="45700" rtlCol="0">
            <a:spAutoFit/>
          </a:bodyPr>
          <a:lstStyle/>
          <a:p>
            <a:pPr algn="ctr"/>
            <a:r>
              <a:rPr lang="en-US" sz="2700" dirty="0" smtClean="0"/>
              <a:t>Figure 4. </a:t>
            </a:r>
            <a:r>
              <a:rPr lang="en-US" sz="2700" i="1" dirty="0" smtClean="0"/>
              <a:t>Zone 2: Playground Structures</a:t>
            </a:r>
            <a:endParaRPr lang="en-US" sz="2700" i="1" dirty="0"/>
          </a:p>
        </p:txBody>
      </p:sp>
      <p:pic>
        <p:nvPicPr>
          <p:cNvPr id="28" name="Picture 27" descr="DSC00153.JPG"/>
          <p:cNvPicPr>
            <a:picLocks noChangeAspect="1"/>
          </p:cNvPicPr>
          <p:nvPr/>
        </p:nvPicPr>
        <p:blipFill>
          <a:blip r:embed="rId7" cstate="print"/>
          <a:srcRect l="10000" b="33333"/>
          <a:stretch>
            <a:fillRect/>
          </a:stretch>
        </p:blipFill>
        <p:spPr>
          <a:xfrm>
            <a:off x="29946599" y="2971800"/>
            <a:ext cx="9525001" cy="4114800"/>
          </a:xfrm>
          <a:prstGeom prst="rect">
            <a:avLst/>
          </a:prstGeom>
          <a:ln w="38100">
            <a:solidFill>
              <a:schemeClr val="bg1"/>
            </a:solidFill>
          </a:ln>
        </p:spPr>
      </p:pic>
      <p:sp>
        <p:nvSpPr>
          <p:cNvPr id="29" name="TextBox 28"/>
          <p:cNvSpPr txBox="1"/>
          <p:nvPr/>
        </p:nvSpPr>
        <p:spPr>
          <a:xfrm>
            <a:off x="32118306" y="6477000"/>
            <a:ext cx="4724401" cy="507791"/>
          </a:xfrm>
          <a:prstGeom prst="rect">
            <a:avLst/>
          </a:prstGeom>
          <a:solidFill>
            <a:schemeClr val="bg1"/>
          </a:solidFill>
          <a:ln w="38100">
            <a:solidFill>
              <a:schemeClr val="accent4">
                <a:lumMod val="60000"/>
                <a:lumOff val="40000"/>
              </a:schemeClr>
            </a:solidFill>
          </a:ln>
        </p:spPr>
        <p:txBody>
          <a:bodyPr wrap="square" lIns="91396" tIns="45700" rIns="91396" bIns="45700" rtlCol="0">
            <a:spAutoFit/>
          </a:bodyPr>
          <a:lstStyle/>
          <a:p>
            <a:pPr algn="ctr"/>
            <a:r>
              <a:rPr lang="en-US" sz="2700" dirty="0" smtClean="0"/>
              <a:t>Figure 5. </a:t>
            </a:r>
            <a:r>
              <a:rPr lang="en-US" sz="2700" i="1" dirty="0" smtClean="0"/>
              <a:t>Zone 3: Open Field</a:t>
            </a:r>
            <a:endParaRPr lang="en-US" sz="2700" i="1" dirty="0"/>
          </a:p>
        </p:txBody>
      </p:sp>
      <p:sp>
        <p:nvSpPr>
          <p:cNvPr id="2" name="TextBox 1"/>
          <p:cNvSpPr txBox="1"/>
          <p:nvPr/>
        </p:nvSpPr>
        <p:spPr>
          <a:xfrm>
            <a:off x="18440400" y="24917400"/>
            <a:ext cx="8720657" cy="584775"/>
          </a:xfrm>
          <a:prstGeom prst="rect">
            <a:avLst/>
          </a:prstGeom>
          <a:solidFill>
            <a:srgbClr val="3E8EA9"/>
          </a:solidFill>
        </p:spPr>
        <p:txBody>
          <a:bodyPr wrap="none" rtlCol="0">
            <a:spAutoFit/>
          </a:bodyPr>
          <a:lstStyle/>
          <a:p>
            <a:r>
              <a:rPr lang="en-US" dirty="0" smtClean="0"/>
              <a:t>                                                                           </a:t>
            </a:r>
            <a:endParaRPr lang="en-US" dirty="0"/>
          </a:p>
        </p:txBody>
      </p:sp>
      <p:sp>
        <p:nvSpPr>
          <p:cNvPr id="4" name="TextBox 3"/>
          <p:cNvSpPr txBox="1"/>
          <p:nvPr/>
        </p:nvSpPr>
        <p:spPr>
          <a:xfrm>
            <a:off x="12801600" y="21488400"/>
            <a:ext cx="15011400" cy="10433625"/>
          </a:xfrm>
          <a:prstGeom prst="rect">
            <a:avLst/>
          </a:prstGeom>
          <a:solidFill>
            <a:schemeClr val="accent4">
              <a:lumMod val="60000"/>
              <a:lumOff val="40000"/>
            </a:schemeClr>
          </a:solidFill>
          <a:ln w="38100">
            <a:solidFill>
              <a:schemeClr val="bg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2061" name="Chart 15"/>
          <p:cNvGraphicFramePr>
            <a:graphicFrameLocks/>
          </p:cNvGraphicFramePr>
          <p:nvPr>
            <p:extLst>
              <p:ext uri="{D42A27DB-BD31-4B8C-83A1-F6EECF244321}">
                <p14:modId xmlns:p14="http://schemas.microsoft.com/office/powerpoint/2010/main" val="4220214035"/>
              </p:ext>
            </p:extLst>
          </p:nvPr>
        </p:nvGraphicFramePr>
        <p:xfrm>
          <a:off x="21031200" y="26365200"/>
          <a:ext cx="6580188" cy="5437188"/>
        </p:xfrm>
        <a:graphic>
          <a:graphicData uri="http://schemas.openxmlformats.org/presentationml/2006/ole">
            <mc:AlternateContent xmlns:mc="http://schemas.openxmlformats.org/markup-compatibility/2006">
              <mc:Choice xmlns:v="urn:schemas-microsoft-com:vml" Requires="v">
                <p:oleObj spid="_x0000_s2149" name="Worksheet" r:id="rId8" imgW="6347498" imgH="5471230" progId="Excel.Sheet.8">
                  <p:embed/>
                </p:oleObj>
              </mc:Choice>
              <mc:Fallback>
                <p:oleObj name="Worksheet" r:id="rId8" imgW="6347498" imgH="5471230" progId="Excel.Sheet.8">
                  <p:embed/>
                  <p:pic>
                    <p:nvPicPr>
                      <p:cNvPr id="0" name="Picture 21"/>
                      <p:cNvPicPr>
                        <a:picLocks noChangeArrowheads="1"/>
                      </p:cNvPicPr>
                      <p:nvPr/>
                    </p:nvPicPr>
                    <p:blipFill>
                      <a:blip r:embed="rId9"/>
                      <a:srcRect/>
                      <a:stretch>
                        <a:fillRect/>
                      </a:stretch>
                    </p:blipFill>
                    <p:spPr bwMode="auto">
                      <a:xfrm>
                        <a:off x="21031200" y="26365200"/>
                        <a:ext cx="6580188" cy="5437188"/>
                      </a:xfrm>
                      <a:prstGeom prst="rect">
                        <a:avLst/>
                      </a:prstGeom>
                      <a:noFill/>
                      <a:ln w="38100">
                        <a:solidFill>
                          <a:schemeClr val="accent4">
                            <a:lumMod val="60000"/>
                            <a:lumOff val="40000"/>
                          </a:schemeClr>
                        </a:solidFill>
                      </a:ln>
                    </p:spPr>
                  </p:pic>
                </p:oleObj>
              </mc:Fallback>
            </mc:AlternateContent>
          </a:graphicData>
        </a:graphic>
      </p:graphicFrame>
      <p:graphicFrame>
        <p:nvGraphicFramePr>
          <p:cNvPr id="2060" name="Chart 13"/>
          <p:cNvGraphicFramePr>
            <a:graphicFrameLocks/>
          </p:cNvGraphicFramePr>
          <p:nvPr>
            <p:extLst>
              <p:ext uri="{D42A27DB-BD31-4B8C-83A1-F6EECF244321}">
                <p14:modId xmlns:p14="http://schemas.microsoft.com/office/powerpoint/2010/main" val="3095420386"/>
              </p:ext>
            </p:extLst>
          </p:nvPr>
        </p:nvGraphicFramePr>
        <p:xfrm>
          <a:off x="13030200" y="26517600"/>
          <a:ext cx="6477000" cy="5284788"/>
        </p:xfrm>
        <a:graphic>
          <a:graphicData uri="http://schemas.openxmlformats.org/presentationml/2006/ole">
            <mc:AlternateContent xmlns:mc="http://schemas.openxmlformats.org/markup-compatibility/2006">
              <mc:Choice xmlns:v="urn:schemas-microsoft-com:vml" Requires="v">
                <p:oleObj spid="_x0000_s2150" name="Worksheet" r:id="rId10" imgW="6583750" imgH="5288323" progId="Excel.Sheet.8">
                  <p:embed/>
                </p:oleObj>
              </mc:Choice>
              <mc:Fallback>
                <p:oleObj name="Worksheet" r:id="rId10" imgW="6583750" imgH="5288323" progId="Excel.Sheet.8">
                  <p:embed/>
                  <p:pic>
                    <p:nvPicPr>
                      <p:cNvPr id="0" name="Picture 20"/>
                      <p:cNvPicPr>
                        <a:picLocks noChangeArrowheads="1"/>
                      </p:cNvPicPr>
                      <p:nvPr/>
                    </p:nvPicPr>
                    <p:blipFill>
                      <a:blip r:embed="rId11"/>
                      <a:srcRect/>
                      <a:stretch>
                        <a:fillRect/>
                      </a:stretch>
                    </p:blipFill>
                    <p:spPr bwMode="auto">
                      <a:xfrm>
                        <a:off x="13030200" y="26517600"/>
                        <a:ext cx="6477000" cy="5284788"/>
                      </a:xfrm>
                      <a:prstGeom prst="rect">
                        <a:avLst/>
                      </a:prstGeom>
                      <a:solidFill>
                        <a:schemeClr val="bg1"/>
                      </a:solidFill>
                      <a:ln w="38100">
                        <a:solidFill>
                          <a:schemeClr val="accent4">
                            <a:lumMod val="60000"/>
                            <a:lumOff val="40000"/>
                          </a:schemeClr>
                        </a:solidFill>
                      </a:ln>
                    </p:spPr>
                  </p:pic>
                </p:oleObj>
              </mc:Fallback>
            </mc:AlternateContent>
          </a:graphicData>
        </a:graphic>
      </p:graphicFrame>
      <p:sp>
        <p:nvSpPr>
          <p:cNvPr id="2062" name="TextBox 1"/>
          <p:cNvSpPr txBox="1">
            <a:spLocks noChangeArrowheads="1"/>
          </p:cNvSpPr>
          <p:nvPr/>
        </p:nvSpPr>
        <p:spPr bwMode="auto">
          <a:xfrm>
            <a:off x="12989242" y="25679400"/>
            <a:ext cx="6517958" cy="646290"/>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r>
              <a:rPr lang="en-US" sz="1800" dirty="0"/>
              <a:t>Figure 1. </a:t>
            </a:r>
            <a:r>
              <a:rPr lang="en-US" sz="1800" dirty="0" smtClean="0"/>
              <a:t>Mean </a:t>
            </a:r>
            <a:r>
              <a:rPr lang="en-US" sz="1800" dirty="0"/>
              <a:t>physical activity counts for girls </a:t>
            </a:r>
            <a:endParaRPr lang="en-US" sz="1800" dirty="0" smtClean="0"/>
          </a:p>
          <a:p>
            <a:r>
              <a:rPr lang="en-US" sz="1800" dirty="0" smtClean="0"/>
              <a:t>in Zone 1, Zone 2, and Zone 3.</a:t>
            </a:r>
            <a:endParaRPr lang="en-US" sz="1800" dirty="0"/>
          </a:p>
        </p:txBody>
      </p:sp>
      <p:sp>
        <p:nvSpPr>
          <p:cNvPr id="2063" name="TextBox 17"/>
          <p:cNvSpPr txBox="1">
            <a:spLocks noChangeArrowheads="1"/>
          </p:cNvSpPr>
          <p:nvPr/>
        </p:nvSpPr>
        <p:spPr bwMode="auto">
          <a:xfrm>
            <a:off x="21031200" y="25679400"/>
            <a:ext cx="6528391" cy="646290"/>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r>
              <a:rPr lang="en-US" sz="1800" dirty="0"/>
              <a:t>Figure 2. Mean physical activity counts for boys in </a:t>
            </a:r>
          </a:p>
          <a:p>
            <a:r>
              <a:rPr lang="en-US" sz="1800" dirty="0"/>
              <a:t>Zone 1, Zone 2, and Zone 3.</a:t>
            </a:r>
          </a:p>
        </p:txBody>
      </p:sp>
      <p:graphicFrame>
        <p:nvGraphicFramePr>
          <p:cNvPr id="6" name="Table 5"/>
          <p:cNvGraphicFramePr>
            <a:graphicFrameLocks noGrp="1"/>
          </p:cNvGraphicFramePr>
          <p:nvPr>
            <p:extLst>
              <p:ext uri="{D42A27DB-BD31-4B8C-83A1-F6EECF244321}">
                <p14:modId xmlns:p14="http://schemas.microsoft.com/office/powerpoint/2010/main" val="1266440795"/>
              </p:ext>
            </p:extLst>
          </p:nvPr>
        </p:nvGraphicFramePr>
        <p:xfrm>
          <a:off x="21488399" y="22860000"/>
          <a:ext cx="6096001" cy="2041031"/>
        </p:xfrm>
        <a:graphic>
          <a:graphicData uri="http://schemas.openxmlformats.org/drawingml/2006/table">
            <a:tbl>
              <a:tblPr firstRow="1" firstCol="1" bandRow="1"/>
              <a:tblGrid>
                <a:gridCol w="1074124"/>
                <a:gridCol w="1448620"/>
                <a:gridCol w="1545196"/>
                <a:gridCol w="1255467"/>
                <a:gridCol w="772594"/>
              </a:tblGrid>
              <a:tr h="807441">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 </a:t>
                      </a:r>
                      <a:endParaRPr lang="en-US" sz="2400" dirty="0">
                        <a:effectLst/>
                        <a:latin typeface="Calibri"/>
                        <a:ea typeface="Calibri"/>
                        <a:cs typeface="Times New Roman"/>
                      </a:endParaRPr>
                    </a:p>
                  </a:txBody>
                  <a:tcPr marL="68578" marR="68578"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2400" dirty="0">
                          <a:solidFill>
                            <a:srgbClr val="000000"/>
                          </a:solidFill>
                          <a:effectLst/>
                          <a:latin typeface="Arial"/>
                          <a:ea typeface="Times New Roman"/>
                          <a:cs typeface="Times New Roman"/>
                        </a:rPr>
                        <a:t>Weight (kg)</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Height (cm)</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WC</a:t>
                      </a:r>
                      <a:r>
                        <a:rPr lang="en-US" sz="2400" baseline="30000" dirty="0">
                          <a:solidFill>
                            <a:srgbClr val="000000"/>
                          </a:solidFill>
                          <a:effectLst/>
                          <a:latin typeface="Arial"/>
                          <a:ea typeface="Times New Roman"/>
                          <a:cs typeface="Times New Roman"/>
                        </a:rPr>
                        <a:t>1</a:t>
                      </a:r>
                      <a:r>
                        <a:rPr lang="en-US" sz="2400" dirty="0">
                          <a:solidFill>
                            <a:srgbClr val="000000"/>
                          </a:solidFill>
                          <a:effectLst/>
                          <a:latin typeface="Arial"/>
                          <a:ea typeface="Times New Roman"/>
                          <a:cs typeface="Times New Roman"/>
                        </a:rPr>
                        <a:t> (cm)</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BMI</a:t>
                      </a:r>
                      <a:r>
                        <a:rPr lang="en-US" sz="2400" baseline="30000" dirty="0">
                          <a:solidFill>
                            <a:srgbClr val="000000"/>
                          </a:solidFill>
                          <a:effectLst/>
                          <a:latin typeface="Arial"/>
                          <a:ea typeface="Times New Roman"/>
                          <a:cs typeface="Times New Roman"/>
                        </a:rPr>
                        <a:t>2</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616795">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Mean</a:t>
                      </a:r>
                      <a:endParaRPr lang="en-US" sz="2400" dirty="0">
                        <a:effectLst/>
                        <a:latin typeface="Calibri"/>
                        <a:ea typeface="Calibri"/>
                        <a:cs typeface="Times New Roman"/>
                      </a:endParaRPr>
                    </a:p>
                  </a:txBody>
                  <a:tcPr marL="68578" marR="68578"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43.1</a:t>
                      </a:r>
                      <a:endParaRPr lang="en-US" sz="2400" dirty="0">
                        <a:effectLst/>
                        <a:latin typeface="Calibri"/>
                        <a:ea typeface="Calibri"/>
                        <a:cs typeface="Times New Roman"/>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144.9</a:t>
                      </a:r>
                      <a:endParaRPr lang="en-US" sz="2400" dirty="0">
                        <a:effectLst/>
                        <a:latin typeface="Calibri"/>
                        <a:ea typeface="Calibri"/>
                        <a:cs typeface="Times New Roman"/>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73.2</a:t>
                      </a:r>
                      <a:endParaRPr lang="en-US" sz="2400" dirty="0">
                        <a:effectLst/>
                        <a:latin typeface="Calibri"/>
                        <a:ea typeface="Calibri"/>
                        <a:cs typeface="Times New Roman"/>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66.8</a:t>
                      </a:r>
                      <a:endParaRPr lang="en-US" sz="2400" dirty="0">
                        <a:effectLst/>
                        <a:latin typeface="Calibri"/>
                        <a:ea typeface="Calibri"/>
                        <a:cs typeface="Times New Roman"/>
                      </a:endParaRPr>
                    </a:p>
                  </a:txBody>
                  <a:tcPr marL="68578" marR="68578"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616795">
                <a:tc>
                  <a:txBody>
                    <a:bodyPr/>
                    <a:lstStyle/>
                    <a:p>
                      <a:pPr marL="0" marR="0">
                        <a:spcBef>
                          <a:spcPts val="0"/>
                        </a:spcBef>
                        <a:spcAft>
                          <a:spcPts val="0"/>
                        </a:spcAft>
                      </a:pPr>
                      <a:r>
                        <a:rPr lang="en-US" sz="2400">
                          <a:solidFill>
                            <a:srgbClr val="000000"/>
                          </a:solidFill>
                          <a:effectLst/>
                          <a:latin typeface="Arial"/>
                          <a:ea typeface="Times New Roman"/>
                          <a:cs typeface="Times New Roman"/>
                        </a:rPr>
                        <a:t>SD</a:t>
                      </a:r>
                      <a:r>
                        <a:rPr lang="en-US" sz="2400" baseline="30000">
                          <a:solidFill>
                            <a:srgbClr val="000000"/>
                          </a:solidFill>
                          <a:effectLst/>
                          <a:latin typeface="Arial"/>
                          <a:ea typeface="Times New Roman"/>
                          <a:cs typeface="Times New Roman"/>
                        </a:rPr>
                        <a:t>3</a:t>
                      </a:r>
                      <a:endParaRPr lang="en-US" sz="2400">
                        <a:effectLst/>
                        <a:latin typeface="Calibri"/>
                        <a:ea typeface="Calibri"/>
                        <a:cs typeface="Times New Roman"/>
                      </a:endParaRPr>
                    </a:p>
                  </a:txBody>
                  <a:tcPr marL="68578" marR="68578"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13.5</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8.7</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11.7</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rgbClr val="000000"/>
                          </a:solidFill>
                          <a:effectLst/>
                          <a:latin typeface="Arial"/>
                          <a:ea typeface="Times New Roman"/>
                          <a:cs typeface="Times New Roman"/>
                        </a:rPr>
                        <a:t>29.5</a:t>
                      </a:r>
                      <a:endParaRPr lang="en-US" sz="2400" dirty="0">
                        <a:effectLst/>
                        <a:latin typeface="Calibri"/>
                        <a:ea typeface="Calibri"/>
                        <a:cs typeface="Times New Roman"/>
                      </a:endParaRPr>
                    </a:p>
                  </a:txBody>
                  <a:tcPr marL="68578" marR="68578"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100" name="Rectangle 7"/>
          <p:cNvSpPr>
            <a:spLocks noChangeArrowheads="1"/>
          </p:cNvSpPr>
          <p:nvPr/>
        </p:nvSpPr>
        <p:spPr bwMode="auto">
          <a:xfrm>
            <a:off x="21474327" y="22174200"/>
            <a:ext cx="6110073" cy="646290"/>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r>
              <a:rPr lang="en-US" sz="1800" dirty="0"/>
              <a:t>Table 2. Body composition measures of all participants (boys and girls </a:t>
            </a:r>
            <a:r>
              <a:rPr lang="en-US" sz="1800" dirty="0" smtClean="0"/>
              <a:t>combined</a:t>
            </a:r>
            <a:r>
              <a:rPr lang="en-US" sz="1800" dirty="0"/>
              <a:t>; n=61).</a:t>
            </a:r>
          </a:p>
        </p:txBody>
      </p:sp>
      <p:sp>
        <p:nvSpPr>
          <p:cNvPr id="2099" name="Rectangle 14"/>
          <p:cNvSpPr>
            <a:spLocks noChangeArrowheads="1"/>
          </p:cNvSpPr>
          <p:nvPr/>
        </p:nvSpPr>
        <p:spPr bwMode="auto">
          <a:xfrm>
            <a:off x="21488399" y="24841200"/>
            <a:ext cx="6096001" cy="307736"/>
          </a:xfrm>
          <a:prstGeom prst="rect">
            <a:avLst/>
          </a:prstGeom>
          <a:solidFill>
            <a:schemeClr val="bg1"/>
          </a:solidFill>
          <a:ln w="38100">
            <a:solidFill>
              <a:schemeClr val="accent4">
                <a:lumMod val="60000"/>
                <a:lumOff val="40000"/>
              </a:schemeClr>
            </a:solidFill>
            <a:miter lim="800000"/>
            <a:headEnd/>
            <a:tailEnd/>
          </a:ln>
          <a:effectLst/>
        </p:spPr>
        <p:txBody>
          <a:bodyPr wrap="square" lIns="91396" tIns="45700" rIns="91396" bIns="45700" anchor="ctr">
            <a:spAutoFit/>
          </a:bodyPr>
          <a:lstStyle/>
          <a:p>
            <a:r>
              <a:rPr lang="en-US" altLang="en-US" sz="1400" baseline="30000" dirty="0">
                <a:ea typeface="Calibri" pitchFamily="34" charset="0"/>
                <a:cs typeface="Arial" charset="0"/>
              </a:rPr>
              <a:t>1</a:t>
            </a:r>
            <a:r>
              <a:rPr lang="en-US" altLang="en-US" sz="1400" dirty="0">
                <a:ea typeface="Calibri" pitchFamily="34" charset="0"/>
                <a:cs typeface="Arial" charset="0"/>
              </a:rPr>
              <a:t>Waist Circumference; </a:t>
            </a:r>
            <a:r>
              <a:rPr lang="en-US" altLang="en-US" sz="1400" baseline="30000" dirty="0">
                <a:ea typeface="Calibri" pitchFamily="34" charset="0"/>
                <a:cs typeface="Arial" charset="0"/>
              </a:rPr>
              <a:t>2</a:t>
            </a:r>
            <a:r>
              <a:rPr lang="en-US" altLang="en-US" sz="1400" dirty="0">
                <a:ea typeface="Calibri" pitchFamily="34" charset="0"/>
                <a:cs typeface="Arial" charset="0"/>
              </a:rPr>
              <a:t>BMI-for-age percentiles; </a:t>
            </a:r>
            <a:r>
              <a:rPr lang="en-US" altLang="en-US" sz="1400" baseline="30000" dirty="0">
                <a:ea typeface="Calibri" pitchFamily="34" charset="0"/>
                <a:cs typeface="Arial" charset="0"/>
              </a:rPr>
              <a:t>3</a:t>
            </a:r>
            <a:r>
              <a:rPr lang="en-US" altLang="en-US" sz="1400" dirty="0">
                <a:ea typeface="Calibri" pitchFamily="34" charset="0"/>
                <a:cs typeface="Arial" charset="0"/>
              </a:rPr>
              <a:t>Standard deviation</a:t>
            </a:r>
          </a:p>
        </p:txBody>
      </p:sp>
      <p:sp>
        <p:nvSpPr>
          <p:cNvPr id="2101" name="TextBox 8"/>
          <p:cNvSpPr txBox="1">
            <a:spLocks noChangeArrowheads="1"/>
          </p:cNvSpPr>
          <p:nvPr/>
        </p:nvSpPr>
        <p:spPr bwMode="auto">
          <a:xfrm>
            <a:off x="18897600" y="21602621"/>
            <a:ext cx="2318174" cy="800179"/>
          </a:xfrm>
          <a:prstGeom prst="rect">
            <a:avLst/>
          </a:prstGeom>
          <a:solidFill>
            <a:schemeClr val="bg1"/>
          </a:solidFill>
          <a:ln w="38100">
            <a:solidFill>
              <a:schemeClr val="accent4">
                <a:lumMod val="60000"/>
                <a:lumOff val="40000"/>
              </a:schemeClr>
            </a:solidFill>
            <a:miter lim="800000"/>
            <a:headEnd/>
            <a:tailEnd/>
          </a:ln>
        </p:spPr>
        <p:txBody>
          <a:bodyPr wrap="none" lIns="91396" tIns="45700" rIns="91396" bIns="45700">
            <a:spAutoFit/>
          </a:bodyPr>
          <a:lstStyle/>
          <a:p>
            <a:r>
              <a:rPr lang="en-US" sz="4600" b="1" dirty="0"/>
              <a:t>Results</a:t>
            </a:r>
          </a:p>
        </p:txBody>
      </p:sp>
      <p:graphicFrame>
        <p:nvGraphicFramePr>
          <p:cNvPr id="3" name="Table 2"/>
          <p:cNvGraphicFramePr>
            <a:graphicFrameLocks noGrp="1"/>
          </p:cNvGraphicFramePr>
          <p:nvPr>
            <p:extLst>
              <p:ext uri="{D42A27DB-BD31-4B8C-83A1-F6EECF244321}">
                <p14:modId xmlns:p14="http://schemas.microsoft.com/office/powerpoint/2010/main" val="2077906514"/>
              </p:ext>
            </p:extLst>
          </p:nvPr>
        </p:nvGraphicFramePr>
        <p:xfrm>
          <a:off x="13030200" y="22947490"/>
          <a:ext cx="5029200" cy="1828809"/>
        </p:xfrm>
        <a:graphic>
          <a:graphicData uri="http://schemas.openxmlformats.org/drawingml/2006/table">
            <a:tbl>
              <a:tblPr firstRow="1" firstCol="1" bandRow="1"/>
              <a:tblGrid>
                <a:gridCol w="1447798"/>
                <a:gridCol w="1752599"/>
                <a:gridCol w="1828803"/>
              </a:tblGrid>
              <a:tr h="575016">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 </a:t>
                      </a:r>
                      <a:endParaRPr lang="en-US" sz="2400" dirty="0">
                        <a:effectLst/>
                        <a:latin typeface="Calibri"/>
                        <a:ea typeface="Calibri"/>
                        <a:cs typeface="Times New Roman"/>
                      </a:endParaRPr>
                    </a:p>
                  </a:txBody>
                  <a:tcPr marL="68578" marR="6857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smtClean="0">
                          <a:solidFill>
                            <a:schemeClr val="tx1"/>
                          </a:solidFill>
                          <a:effectLst/>
                          <a:latin typeface="Arial"/>
                          <a:ea typeface="Times New Roman"/>
                          <a:cs typeface="Times New Roman"/>
                        </a:rPr>
                        <a:t>N</a:t>
                      </a:r>
                      <a:endParaRPr lang="en-US" sz="2400" dirty="0">
                        <a:solidFill>
                          <a:schemeClr val="tx1"/>
                        </a:solidFill>
                        <a:effectLst/>
                        <a:latin typeface="Calibri"/>
                        <a:ea typeface="Calibri"/>
                        <a:cs typeface="Times New Roman"/>
                      </a:endParaRPr>
                    </a:p>
                  </a:txBody>
                  <a:tcPr marL="68578" marR="6857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Percent</a:t>
                      </a:r>
                      <a:endParaRPr lang="en-US" sz="2400" dirty="0">
                        <a:effectLst/>
                        <a:latin typeface="Calibri"/>
                        <a:ea typeface="Calibri"/>
                        <a:cs typeface="Times New Roman"/>
                      </a:endParaRPr>
                    </a:p>
                  </a:txBody>
                  <a:tcPr marL="68578" marR="6857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7931">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AI</a:t>
                      </a:r>
                      <a:r>
                        <a:rPr lang="en-US" sz="2400" baseline="30000" dirty="0">
                          <a:solidFill>
                            <a:srgbClr val="000000"/>
                          </a:solidFill>
                          <a:effectLst/>
                          <a:latin typeface="Arial"/>
                          <a:ea typeface="Times New Roman"/>
                          <a:cs typeface="Times New Roman"/>
                        </a:rPr>
                        <a:t>1</a:t>
                      </a:r>
                      <a:endParaRPr lang="en-US" sz="2400" dirty="0">
                        <a:effectLst/>
                        <a:latin typeface="Calibri"/>
                        <a:ea typeface="Calibri"/>
                        <a:cs typeface="Times New Roman"/>
                      </a:endParaRPr>
                    </a:p>
                  </a:txBody>
                  <a:tcPr marL="68578" marR="6857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31</a:t>
                      </a:r>
                      <a:endParaRPr lang="en-US" sz="2400" dirty="0">
                        <a:effectLst/>
                        <a:latin typeface="Calibri"/>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51</a:t>
                      </a:r>
                      <a:endParaRPr lang="en-US" sz="2400" dirty="0">
                        <a:effectLst/>
                        <a:latin typeface="Calibri"/>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7931">
                <a:tc>
                  <a:txBody>
                    <a:bodyPr/>
                    <a:lstStyle/>
                    <a:p>
                      <a:pPr marL="0" marR="0">
                        <a:spcBef>
                          <a:spcPts val="0"/>
                        </a:spcBef>
                        <a:spcAft>
                          <a:spcPts val="0"/>
                        </a:spcAft>
                      </a:pPr>
                      <a:r>
                        <a:rPr lang="en-US" sz="2400">
                          <a:solidFill>
                            <a:srgbClr val="000000"/>
                          </a:solidFill>
                          <a:effectLst/>
                          <a:latin typeface="Arial"/>
                          <a:ea typeface="Times New Roman"/>
                          <a:cs typeface="Times New Roman"/>
                        </a:rPr>
                        <a:t>White</a:t>
                      </a:r>
                      <a:endParaRPr lang="en-US" sz="2400">
                        <a:effectLst/>
                        <a:latin typeface="Calibri"/>
                        <a:ea typeface="Calibri"/>
                        <a:cs typeface="Times New Roman"/>
                      </a:endParaRPr>
                    </a:p>
                  </a:txBody>
                  <a:tcPr marL="68578" marR="6857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24</a:t>
                      </a:r>
                      <a:endParaRPr lang="en-US" sz="2400" dirty="0">
                        <a:effectLst/>
                        <a:latin typeface="Calibri"/>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39</a:t>
                      </a:r>
                      <a:endParaRPr lang="en-US" sz="2400" dirty="0">
                        <a:effectLst/>
                        <a:latin typeface="Calibri"/>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7931">
                <a:tc>
                  <a:txBody>
                    <a:bodyPr/>
                    <a:lstStyle/>
                    <a:p>
                      <a:pPr marL="0" marR="0">
                        <a:spcBef>
                          <a:spcPts val="0"/>
                        </a:spcBef>
                        <a:spcAft>
                          <a:spcPts val="0"/>
                        </a:spcAft>
                      </a:pPr>
                      <a:r>
                        <a:rPr lang="en-US" sz="2400" dirty="0">
                          <a:solidFill>
                            <a:srgbClr val="000000"/>
                          </a:solidFill>
                          <a:effectLst/>
                          <a:latin typeface="Arial"/>
                          <a:ea typeface="Times New Roman"/>
                          <a:cs typeface="Times New Roman"/>
                        </a:rPr>
                        <a:t>Other</a:t>
                      </a:r>
                      <a:r>
                        <a:rPr lang="en-US" sz="2400" baseline="30000" dirty="0">
                          <a:solidFill>
                            <a:srgbClr val="000000"/>
                          </a:solidFill>
                          <a:effectLst/>
                          <a:latin typeface="Arial"/>
                          <a:ea typeface="Times New Roman"/>
                          <a:cs typeface="Times New Roman"/>
                        </a:rPr>
                        <a:t>2</a:t>
                      </a:r>
                      <a:endParaRPr lang="en-US" sz="2400" dirty="0">
                        <a:effectLst/>
                        <a:latin typeface="Calibri"/>
                        <a:ea typeface="Calibri"/>
                        <a:cs typeface="Times New Roman"/>
                      </a:endParaRPr>
                    </a:p>
                  </a:txBody>
                  <a:tcPr marL="68578" marR="6857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6</a:t>
                      </a:r>
                      <a:endParaRPr lang="en-US" sz="2400" dirty="0">
                        <a:effectLst/>
                        <a:latin typeface="Calibri"/>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r>
                        <a:rPr lang="en-US" sz="2400" dirty="0">
                          <a:solidFill>
                            <a:srgbClr val="000000"/>
                          </a:solidFill>
                          <a:effectLst/>
                          <a:latin typeface="Arial"/>
                          <a:ea typeface="Times New Roman"/>
                          <a:cs typeface="Times New Roman"/>
                        </a:rPr>
                        <a:t>10</a:t>
                      </a:r>
                      <a:endParaRPr lang="en-US" sz="2400" dirty="0">
                        <a:effectLst/>
                        <a:latin typeface="Calibri"/>
                        <a:ea typeface="Calibri"/>
                        <a:cs typeface="Times New Roman"/>
                      </a:endParaRPr>
                    </a:p>
                  </a:txBody>
                  <a:tcPr marL="68578" marR="6857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079" name="Rectangle 13"/>
          <p:cNvSpPr>
            <a:spLocks noChangeArrowheads="1"/>
          </p:cNvSpPr>
          <p:nvPr/>
        </p:nvSpPr>
        <p:spPr bwMode="auto">
          <a:xfrm>
            <a:off x="13030200" y="24763532"/>
            <a:ext cx="5045492" cy="307736"/>
          </a:xfrm>
          <a:prstGeom prst="rect">
            <a:avLst/>
          </a:prstGeom>
          <a:solidFill>
            <a:schemeClr val="bg1"/>
          </a:solidFill>
          <a:ln w="38100">
            <a:solidFill>
              <a:schemeClr val="accent4">
                <a:lumMod val="60000"/>
                <a:lumOff val="40000"/>
              </a:schemeClr>
            </a:solidFill>
            <a:miter lim="800000"/>
            <a:headEnd/>
            <a:tailEnd/>
          </a:ln>
          <a:effectLst/>
        </p:spPr>
        <p:txBody>
          <a:bodyPr wrap="square" lIns="91396" tIns="45700" rIns="91396" bIns="45700" anchor="ctr">
            <a:spAutoFit/>
          </a:bodyPr>
          <a:lstStyle/>
          <a:p>
            <a:r>
              <a:rPr lang="en-US" altLang="en-US" sz="1400" baseline="30000" dirty="0">
                <a:ea typeface="Calibri" pitchFamily="34" charset="0"/>
                <a:cs typeface="Arial" charset="0"/>
              </a:rPr>
              <a:t>1</a:t>
            </a:r>
            <a:r>
              <a:rPr lang="en-US" altLang="en-US" sz="1400" dirty="0">
                <a:ea typeface="Calibri" pitchFamily="34" charset="0"/>
                <a:cs typeface="Arial" charset="0"/>
              </a:rPr>
              <a:t>AI= American Indian; </a:t>
            </a:r>
            <a:r>
              <a:rPr lang="en-US" altLang="en-US" sz="1400" baseline="30000" dirty="0">
                <a:ea typeface="Calibri" pitchFamily="34" charset="0"/>
                <a:cs typeface="Arial" charset="0"/>
              </a:rPr>
              <a:t>2</a:t>
            </a:r>
            <a:r>
              <a:rPr lang="en-US" altLang="en-US" sz="1400" dirty="0">
                <a:ea typeface="Calibri" pitchFamily="34" charset="0"/>
                <a:cs typeface="Arial" charset="0"/>
              </a:rPr>
              <a:t>French, German, and/or Irish</a:t>
            </a:r>
          </a:p>
        </p:txBody>
      </p:sp>
      <p:sp>
        <p:nvSpPr>
          <p:cNvPr id="2080" name="Rectangle 4"/>
          <p:cNvSpPr>
            <a:spLocks noChangeArrowheads="1"/>
          </p:cNvSpPr>
          <p:nvPr/>
        </p:nvSpPr>
        <p:spPr bwMode="auto">
          <a:xfrm>
            <a:off x="12954000" y="22250400"/>
            <a:ext cx="5121692" cy="646290"/>
          </a:xfrm>
          <a:prstGeom prst="rect">
            <a:avLst/>
          </a:prstGeom>
          <a:solidFill>
            <a:schemeClr val="bg1"/>
          </a:solidFill>
          <a:ln w="38100">
            <a:solidFill>
              <a:schemeClr val="accent4">
                <a:lumMod val="60000"/>
                <a:lumOff val="40000"/>
              </a:schemeClr>
            </a:solidFill>
            <a:miter lim="800000"/>
            <a:headEnd/>
            <a:tailEnd/>
          </a:ln>
        </p:spPr>
        <p:txBody>
          <a:bodyPr wrap="square" lIns="91396" tIns="45700" rIns="91396" bIns="45700">
            <a:spAutoFit/>
          </a:bodyPr>
          <a:lstStyle/>
          <a:p>
            <a:r>
              <a:rPr lang="en-US" sz="1800" dirty="0"/>
              <a:t>Table 1. </a:t>
            </a:r>
            <a:r>
              <a:rPr lang="en-US" sz="1800" dirty="0" smtClean="0"/>
              <a:t>Ethnicity </a:t>
            </a:r>
            <a:r>
              <a:rPr lang="en-US" sz="1800" dirty="0"/>
              <a:t>of all participants </a:t>
            </a:r>
          </a:p>
          <a:p>
            <a:r>
              <a:rPr lang="en-US" sz="1800" dirty="0"/>
              <a:t>(boys and girls combined; n=61).</a:t>
            </a:r>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800" y="2568321"/>
            <a:ext cx="5486400" cy="108927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1353</TotalTime>
  <Words>2158</Words>
  <Application>Microsoft Office PowerPoint</Application>
  <PresentationFormat>Custom</PresentationFormat>
  <Paragraphs>148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Apex</vt:lpstr>
      <vt:lpstr>Worksheet</vt:lpstr>
      <vt:lpstr>PowerPoint Presentation</vt:lpstr>
    </vt:vector>
  </TitlesOfParts>
  <Company>University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IBS-Core</dc:creator>
  <cp:lastModifiedBy>Gyda Swaney</cp:lastModifiedBy>
  <cp:revision>121</cp:revision>
  <dcterms:created xsi:type="dcterms:W3CDTF">2000-07-07T15:10:51Z</dcterms:created>
  <dcterms:modified xsi:type="dcterms:W3CDTF">2014-04-09T19:25:27Z</dcterms:modified>
</cp:coreProperties>
</file>