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0233600" cy="32918400"/>
  <p:notesSz cx="7010400" cy="9296400"/>
  <p:defaultTextStyle>
    <a:defPPr>
      <a:defRPr lang="en-U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576">
          <p15:clr>
            <a:srgbClr val="A4A3A4"/>
          </p15:clr>
        </p15:guide>
        <p15:guide id="2" orient="horz" pos="20160">
          <p15:clr>
            <a:srgbClr val="A4A3A4"/>
          </p15:clr>
        </p15:guide>
        <p15:guide id="3" pos="17280">
          <p15:clr>
            <a:srgbClr val="A4A3A4"/>
          </p15:clr>
        </p15:guide>
        <p15:guide id="4" pos="8064">
          <p15:clr>
            <a:srgbClr val="A4A3A4"/>
          </p15:clr>
        </p15:guide>
        <p15:guide id="5" pos="24768">
          <p15:clr>
            <a:srgbClr val="A4A3A4"/>
          </p15:clr>
        </p15:guide>
        <p15:guide id="6" pos="16704">
          <p15:clr>
            <a:srgbClr val="A4A3A4"/>
          </p15:clr>
        </p15:guide>
        <p15:guide id="7" pos="576">
          <p15:clr>
            <a:srgbClr val="A4A3A4"/>
          </p15:clr>
        </p15:guide>
        <p15:guide id="8" pos="86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E1"/>
    <a:srgbClr val="FFFF99"/>
    <a:srgbClr val="FFF2E5"/>
    <a:srgbClr val="EAEAFA"/>
    <a:srgbClr val="EFEFFF"/>
    <a:srgbClr val="FBEFFF"/>
    <a:srgbClr val="F9E9FF"/>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63" autoAdjust="0"/>
    <p:restoredTop sz="94406" autoAdjust="0"/>
  </p:normalViewPr>
  <p:slideViewPr>
    <p:cSldViewPr>
      <p:cViewPr>
        <p:scale>
          <a:sx n="33" d="100"/>
          <a:sy n="33" d="100"/>
        </p:scale>
        <p:origin x="-312" y="-80"/>
      </p:cViewPr>
      <p:guideLst>
        <p:guide orient="horz" pos="576"/>
        <p:guide orient="horz" pos="20160"/>
        <p:guide pos="17280"/>
        <p:guide pos="8064"/>
        <p:guide pos="24768"/>
        <p:guide pos="16704"/>
        <p:guide pos="576"/>
        <p:guide pos="8640"/>
      </p:guideLst>
    </p:cSldViewPr>
  </p:slideViewPr>
  <p:outlineViewPr>
    <p:cViewPr>
      <p:scale>
        <a:sx n="33" d="100"/>
        <a:sy n="33" d="100"/>
      </p:scale>
      <p:origin x="0" y="0"/>
    </p:cViewPr>
  </p:outlineViewPr>
  <p:notesTextViewPr>
    <p:cViewPr>
      <p:scale>
        <a:sx n="150" d="100"/>
        <a:sy n="15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A620C4E-BF26-4998-A5C4-1FD3762475B8}" type="datetimeFigureOut">
              <a:rPr lang="en-US" smtClean="0"/>
              <a:t>4/7/14</a:t>
            </a:fld>
            <a:endParaRPr lang="en-US"/>
          </a:p>
        </p:txBody>
      </p:sp>
      <p:sp>
        <p:nvSpPr>
          <p:cNvPr id="4" name="Slide Image Placeholder 3"/>
          <p:cNvSpPr>
            <a:spLocks noGrp="1" noRot="1" noChangeAspect="1"/>
          </p:cNvSpPr>
          <p:nvPr>
            <p:ph type="sldImg" idx="2"/>
          </p:nvPr>
        </p:nvSpPr>
        <p:spPr>
          <a:xfrm>
            <a:off x="1374775" y="696913"/>
            <a:ext cx="426085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226BC37-BE28-49D8-A831-1760DD0DDCBA}" type="slidenum">
              <a:rPr lang="en-US" smtClean="0"/>
              <a:t>‹#›</a:t>
            </a:fld>
            <a:endParaRPr lang="en-US"/>
          </a:p>
        </p:txBody>
      </p:sp>
    </p:spTree>
    <p:extLst>
      <p:ext uri="{BB962C8B-B14F-4D97-AF65-F5344CB8AC3E}">
        <p14:creationId xmlns:p14="http://schemas.microsoft.com/office/powerpoint/2010/main" val="2009924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26BC37-BE28-49D8-A831-1760DD0DDCBA}" type="slidenum">
              <a:rPr lang="en-US" smtClean="0"/>
              <a:t>1</a:t>
            </a:fld>
            <a:endParaRPr lang="en-US"/>
          </a:p>
        </p:txBody>
      </p:sp>
    </p:spTree>
    <p:extLst>
      <p:ext uri="{BB962C8B-B14F-4D97-AF65-F5344CB8AC3E}">
        <p14:creationId xmlns:p14="http://schemas.microsoft.com/office/powerpoint/2010/main" val="3829914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7838" y="10226675"/>
            <a:ext cx="34197925"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035675" y="18653125"/>
            <a:ext cx="28162250"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37BCD41-9C54-42C0-9CCE-855EC62F93D8}" type="slidenum">
              <a:rPr lang="en-US" altLang="en-US"/>
              <a:pPr>
                <a:defRPr/>
              </a:pPr>
              <a:t>‹#›</a:t>
            </a:fld>
            <a:endParaRPr lang="en-US" altLang="en-US"/>
          </a:p>
        </p:txBody>
      </p:sp>
    </p:spTree>
    <p:extLst>
      <p:ext uri="{BB962C8B-B14F-4D97-AF65-F5344CB8AC3E}">
        <p14:creationId xmlns:p14="http://schemas.microsoft.com/office/powerpoint/2010/main" val="2914398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F143E64-E7E7-40F4-8878-2DF66F866311}" type="slidenum">
              <a:rPr lang="en-US" altLang="en-US"/>
              <a:pPr>
                <a:defRPr/>
              </a:pPr>
              <a:t>‹#›</a:t>
            </a:fld>
            <a:endParaRPr lang="en-US" altLang="en-US"/>
          </a:p>
        </p:txBody>
      </p:sp>
    </p:spTree>
    <p:extLst>
      <p:ext uri="{BB962C8B-B14F-4D97-AF65-F5344CB8AC3E}">
        <p14:creationId xmlns:p14="http://schemas.microsoft.com/office/powerpoint/2010/main" val="2913644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667075" y="2925763"/>
            <a:ext cx="8548688" cy="263350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7838" y="2925763"/>
            <a:ext cx="25496837" cy="263350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14288E5-1B69-4709-8AE4-BA79377512A8}" type="slidenum">
              <a:rPr lang="en-US" altLang="en-US"/>
              <a:pPr>
                <a:defRPr/>
              </a:pPr>
              <a:t>‹#›</a:t>
            </a:fld>
            <a:endParaRPr lang="en-US" altLang="en-US"/>
          </a:p>
        </p:txBody>
      </p:sp>
    </p:spTree>
    <p:extLst>
      <p:ext uri="{BB962C8B-B14F-4D97-AF65-F5344CB8AC3E}">
        <p14:creationId xmlns:p14="http://schemas.microsoft.com/office/powerpoint/2010/main" val="66331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85C4847-7D03-4E27-869E-56E51BAA1753}" type="slidenum">
              <a:rPr lang="en-US" altLang="en-US"/>
              <a:pPr>
                <a:defRPr/>
              </a:pPr>
              <a:t>‹#›</a:t>
            </a:fld>
            <a:endParaRPr lang="en-US" altLang="en-US"/>
          </a:p>
        </p:txBody>
      </p:sp>
    </p:spTree>
    <p:extLst>
      <p:ext uri="{BB962C8B-B14F-4D97-AF65-F5344CB8AC3E}">
        <p14:creationId xmlns:p14="http://schemas.microsoft.com/office/powerpoint/2010/main" val="2302611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78175" y="21153438"/>
            <a:ext cx="34197925"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178175" y="13952538"/>
            <a:ext cx="34197925"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78A4BBB-0485-4545-8E4A-0A372D53D9DE}" type="slidenum">
              <a:rPr lang="en-US" altLang="en-US"/>
              <a:pPr>
                <a:defRPr/>
              </a:pPr>
              <a:t>‹#›</a:t>
            </a:fld>
            <a:endParaRPr lang="en-US" altLang="en-US"/>
          </a:p>
        </p:txBody>
      </p:sp>
    </p:spTree>
    <p:extLst>
      <p:ext uri="{BB962C8B-B14F-4D97-AF65-F5344CB8AC3E}">
        <p14:creationId xmlns:p14="http://schemas.microsoft.com/office/powerpoint/2010/main" val="805037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7838" y="9510713"/>
            <a:ext cx="17022762" cy="19750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0193000" y="9510713"/>
            <a:ext cx="17022763" cy="19750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1FE0C6F-71C0-41D8-BCEA-CC1A5D7400E6}" type="slidenum">
              <a:rPr lang="en-US" altLang="en-US"/>
              <a:pPr>
                <a:defRPr/>
              </a:pPr>
              <a:t>‹#›</a:t>
            </a:fld>
            <a:endParaRPr lang="en-US" altLang="en-US"/>
          </a:p>
        </p:txBody>
      </p:sp>
    </p:spTree>
    <p:extLst>
      <p:ext uri="{BB962C8B-B14F-4D97-AF65-F5344CB8AC3E}">
        <p14:creationId xmlns:p14="http://schemas.microsoft.com/office/powerpoint/2010/main" val="111167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11363" y="1317625"/>
            <a:ext cx="36210875"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011363" y="7369175"/>
            <a:ext cx="17776825"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011363" y="10439400"/>
            <a:ext cx="17776825"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0437475" y="7369175"/>
            <a:ext cx="17784763"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0437475" y="10439400"/>
            <a:ext cx="17784763"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7483E7C4-63C1-4696-99DB-7708CF38D254}" type="slidenum">
              <a:rPr lang="en-US" altLang="en-US"/>
              <a:pPr>
                <a:defRPr/>
              </a:pPr>
              <a:t>‹#›</a:t>
            </a:fld>
            <a:endParaRPr lang="en-US" altLang="en-US"/>
          </a:p>
        </p:txBody>
      </p:sp>
    </p:spTree>
    <p:extLst>
      <p:ext uri="{BB962C8B-B14F-4D97-AF65-F5344CB8AC3E}">
        <p14:creationId xmlns:p14="http://schemas.microsoft.com/office/powerpoint/2010/main" val="2380830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88AE4194-1C24-4788-8537-4470D6E94B39}" type="slidenum">
              <a:rPr lang="en-US" altLang="en-US"/>
              <a:pPr>
                <a:defRPr/>
              </a:pPr>
              <a:t>‹#›</a:t>
            </a:fld>
            <a:endParaRPr lang="en-US" altLang="en-US"/>
          </a:p>
        </p:txBody>
      </p:sp>
    </p:spTree>
    <p:extLst>
      <p:ext uri="{BB962C8B-B14F-4D97-AF65-F5344CB8AC3E}">
        <p14:creationId xmlns:p14="http://schemas.microsoft.com/office/powerpoint/2010/main" val="478734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8AB10CB2-C47B-4BD1-B55D-A88CD312DD4E}" type="slidenum">
              <a:rPr lang="en-US" altLang="en-US"/>
              <a:pPr>
                <a:defRPr/>
              </a:pPr>
              <a:t>‹#›</a:t>
            </a:fld>
            <a:endParaRPr lang="en-US" altLang="en-US"/>
          </a:p>
        </p:txBody>
      </p:sp>
    </p:spTree>
    <p:extLst>
      <p:ext uri="{BB962C8B-B14F-4D97-AF65-F5344CB8AC3E}">
        <p14:creationId xmlns:p14="http://schemas.microsoft.com/office/powerpoint/2010/main" val="2682432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1363" y="1311275"/>
            <a:ext cx="13236575"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5730538" y="1311275"/>
            <a:ext cx="224917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011363" y="6888163"/>
            <a:ext cx="13236575"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BBBFD7D-B479-481C-94A4-76D5F399330F}" type="slidenum">
              <a:rPr lang="en-US" altLang="en-US"/>
              <a:pPr>
                <a:defRPr/>
              </a:pPr>
              <a:t>‹#›</a:t>
            </a:fld>
            <a:endParaRPr lang="en-US" altLang="en-US"/>
          </a:p>
        </p:txBody>
      </p:sp>
    </p:spTree>
    <p:extLst>
      <p:ext uri="{BB962C8B-B14F-4D97-AF65-F5344CB8AC3E}">
        <p14:creationId xmlns:p14="http://schemas.microsoft.com/office/powerpoint/2010/main" val="10905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86700" y="23042563"/>
            <a:ext cx="24139525"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7886700" y="2941638"/>
            <a:ext cx="24139525"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7886700" y="25763538"/>
            <a:ext cx="24139525"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D0A24C1-3AAF-44D1-A779-5E7F716FBF80}" type="slidenum">
              <a:rPr lang="en-US" altLang="en-US"/>
              <a:pPr>
                <a:defRPr/>
              </a:pPr>
              <a:t>‹#›</a:t>
            </a:fld>
            <a:endParaRPr lang="en-US" altLang="en-US"/>
          </a:p>
        </p:txBody>
      </p:sp>
    </p:spTree>
    <p:extLst>
      <p:ext uri="{BB962C8B-B14F-4D97-AF65-F5344CB8AC3E}">
        <p14:creationId xmlns:p14="http://schemas.microsoft.com/office/powerpoint/2010/main" val="99740642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17838" y="2925763"/>
            <a:ext cx="34197925"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07557" tIns="203779" rIns="407557" bIns="203779"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017838" y="9510713"/>
            <a:ext cx="34197925" cy="19750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07557" tIns="203779" rIns="407557" bIns="203779"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3017838" y="29992638"/>
            <a:ext cx="8382000" cy="219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07557" tIns="203779" rIns="407557" bIns="203779" numCol="1" anchor="t" anchorCtr="0" compatLnSpc="1">
            <a:prstTxWarp prst="textNoShape">
              <a:avLst/>
            </a:prstTxWarp>
          </a:bodyPr>
          <a:lstStyle>
            <a:lvl1pPr defTabSz="4075113">
              <a:defRPr sz="6200">
                <a:latin typeface="+mn-lt"/>
              </a:defRPr>
            </a:lvl1pPr>
          </a:lstStyle>
          <a:p>
            <a:pPr>
              <a:defRPr/>
            </a:pPr>
            <a:endParaRPr lang="en-US" altLang="en-US"/>
          </a:p>
        </p:txBody>
      </p:sp>
      <p:sp>
        <p:nvSpPr>
          <p:cNvPr id="1029" name="Rectangle 5"/>
          <p:cNvSpPr>
            <a:spLocks noGrp="1" noChangeArrowheads="1"/>
          </p:cNvSpPr>
          <p:nvPr>
            <p:ph type="ftr" sz="quarter" idx="3"/>
          </p:nvPr>
        </p:nvSpPr>
        <p:spPr bwMode="auto">
          <a:xfrm>
            <a:off x="13746163" y="29992638"/>
            <a:ext cx="12741275" cy="219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07557" tIns="203779" rIns="407557" bIns="203779" numCol="1" anchor="t" anchorCtr="0" compatLnSpc="1">
            <a:prstTxWarp prst="textNoShape">
              <a:avLst/>
            </a:prstTxWarp>
          </a:bodyPr>
          <a:lstStyle>
            <a:lvl1pPr algn="ctr" defTabSz="4075113">
              <a:defRPr sz="6200">
                <a:latin typeface="+mn-lt"/>
              </a:defRPr>
            </a:lvl1pPr>
          </a:lstStyle>
          <a:p>
            <a:pPr>
              <a:defRPr/>
            </a:pPr>
            <a:endParaRPr lang="en-US" altLang="en-US"/>
          </a:p>
        </p:txBody>
      </p:sp>
      <p:sp>
        <p:nvSpPr>
          <p:cNvPr id="1030" name="Rectangle 6"/>
          <p:cNvSpPr>
            <a:spLocks noGrp="1" noChangeArrowheads="1"/>
          </p:cNvSpPr>
          <p:nvPr>
            <p:ph type="sldNum" sz="quarter" idx="4"/>
          </p:nvPr>
        </p:nvSpPr>
        <p:spPr bwMode="auto">
          <a:xfrm>
            <a:off x="28833763" y="29992638"/>
            <a:ext cx="8382000" cy="219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07557" tIns="203779" rIns="407557" bIns="203779" numCol="1" anchor="t" anchorCtr="0" compatLnSpc="1">
            <a:prstTxWarp prst="textNoShape">
              <a:avLst/>
            </a:prstTxWarp>
          </a:bodyPr>
          <a:lstStyle>
            <a:lvl1pPr algn="r" defTabSz="4075113">
              <a:defRPr sz="6200">
                <a:latin typeface="+mn-lt"/>
              </a:defRPr>
            </a:lvl1pPr>
          </a:lstStyle>
          <a:p>
            <a:pPr>
              <a:defRPr/>
            </a:pPr>
            <a:fld id="{8AB4EA29-9474-43FB-8FB9-F1B1138FE3C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075113" rtl="0" eaLnBrk="0" fontAlgn="base" hangingPunct="0">
        <a:spcBef>
          <a:spcPct val="0"/>
        </a:spcBef>
        <a:spcAft>
          <a:spcPct val="0"/>
        </a:spcAft>
        <a:defRPr sz="19600">
          <a:solidFill>
            <a:schemeClr val="tx2"/>
          </a:solidFill>
          <a:latin typeface="+mj-lt"/>
          <a:ea typeface="+mj-ea"/>
          <a:cs typeface="+mj-cs"/>
        </a:defRPr>
      </a:lvl1pPr>
      <a:lvl2pPr algn="ctr" defTabSz="4075113" rtl="0" eaLnBrk="0" fontAlgn="base" hangingPunct="0">
        <a:spcBef>
          <a:spcPct val="0"/>
        </a:spcBef>
        <a:spcAft>
          <a:spcPct val="0"/>
        </a:spcAft>
        <a:defRPr sz="19600">
          <a:solidFill>
            <a:schemeClr val="tx2"/>
          </a:solidFill>
          <a:latin typeface="Times New Roman" pitchFamily="18" charset="0"/>
        </a:defRPr>
      </a:lvl2pPr>
      <a:lvl3pPr algn="ctr" defTabSz="4075113" rtl="0" eaLnBrk="0" fontAlgn="base" hangingPunct="0">
        <a:spcBef>
          <a:spcPct val="0"/>
        </a:spcBef>
        <a:spcAft>
          <a:spcPct val="0"/>
        </a:spcAft>
        <a:defRPr sz="19600">
          <a:solidFill>
            <a:schemeClr val="tx2"/>
          </a:solidFill>
          <a:latin typeface="Times New Roman" pitchFamily="18" charset="0"/>
        </a:defRPr>
      </a:lvl3pPr>
      <a:lvl4pPr algn="ctr" defTabSz="4075113" rtl="0" eaLnBrk="0" fontAlgn="base" hangingPunct="0">
        <a:spcBef>
          <a:spcPct val="0"/>
        </a:spcBef>
        <a:spcAft>
          <a:spcPct val="0"/>
        </a:spcAft>
        <a:defRPr sz="19600">
          <a:solidFill>
            <a:schemeClr val="tx2"/>
          </a:solidFill>
          <a:latin typeface="Times New Roman" pitchFamily="18" charset="0"/>
        </a:defRPr>
      </a:lvl4pPr>
      <a:lvl5pPr algn="ctr" defTabSz="4075113" rtl="0" eaLnBrk="0" fontAlgn="base" hangingPunct="0">
        <a:spcBef>
          <a:spcPct val="0"/>
        </a:spcBef>
        <a:spcAft>
          <a:spcPct val="0"/>
        </a:spcAft>
        <a:defRPr sz="19600">
          <a:solidFill>
            <a:schemeClr val="tx2"/>
          </a:solidFill>
          <a:latin typeface="Times New Roman" pitchFamily="18" charset="0"/>
        </a:defRPr>
      </a:lvl5pPr>
      <a:lvl6pPr marL="457200" algn="ctr" defTabSz="4075113" rtl="0" fontAlgn="base">
        <a:spcBef>
          <a:spcPct val="0"/>
        </a:spcBef>
        <a:spcAft>
          <a:spcPct val="0"/>
        </a:spcAft>
        <a:defRPr sz="19600">
          <a:solidFill>
            <a:schemeClr val="tx2"/>
          </a:solidFill>
          <a:latin typeface="Times New Roman" pitchFamily="18" charset="0"/>
        </a:defRPr>
      </a:lvl6pPr>
      <a:lvl7pPr marL="914400" algn="ctr" defTabSz="4075113" rtl="0" fontAlgn="base">
        <a:spcBef>
          <a:spcPct val="0"/>
        </a:spcBef>
        <a:spcAft>
          <a:spcPct val="0"/>
        </a:spcAft>
        <a:defRPr sz="19600">
          <a:solidFill>
            <a:schemeClr val="tx2"/>
          </a:solidFill>
          <a:latin typeface="Times New Roman" pitchFamily="18" charset="0"/>
        </a:defRPr>
      </a:lvl7pPr>
      <a:lvl8pPr marL="1371600" algn="ctr" defTabSz="4075113" rtl="0" fontAlgn="base">
        <a:spcBef>
          <a:spcPct val="0"/>
        </a:spcBef>
        <a:spcAft>
          <a:spcPct val="0"/>
        </a:spcAft>
        <a:defRPr sz="19600">
          <a:solidFill>
            <a:schemeClr val="tx2"/>
          </a:solidFill>
          <a:latin typeface="Times New Roman" pitchFamily="18" charset="0"/>
        </a:defRPr>
      </a:lvl8pPr>
      <a:lvl9pPr marL="1828800" algn="ctr" defTabSz="4075113" rtl="0" fontAlgn="base">
        <a:spcBef>
          <a:spcPct val="0"/>
        </a:spcBef>
        <a:spcAft>
          <a:spcPct val="0"/>
        </a:spcAft>
        <a:defRPr sz="19600">
          <a:solidFill>
            <a:schemeClr val="tx2"/>
          </a:solidFill>
          <a:latin typeface="Times New Roman" pitchFamily="18" charset="0"/>
        </a:defRPr>
      </a:lvl9pPr>
    </p:titleStyle>
    <p:bodyStyle>
      <a:lvl1pPr marL="1528763" indent="-1528763" algn="l" defTabSz="4075113" rtl="0" eaLnBrk="0" fontAlgn="base" hangingPunct="0">
        <a:spcBef>
          <a:spcPct val="20000"/>
        </a:spcBef>
        <a:spcAft>
          <a:spcPct val="0"/>
        </a:spcAft>
        <a:buChar char="•"/>
        <a:defRPr sz="14300">
          <a:solidFill>
            <a:schemeClr val="tx1"/>
          </a:solidFill>
          <a:latin typeface="+mn-lt"/>
          <a:ea typeface="+mn-ea"/>
          <a:cs typeface="+mn-cs"/>
        </a:defRPr>
      </a:lvl1pPr>
      <a:lvl2pPr marL="3311525" indent="-1273175" algn="l" defTabSz="4075113" rtl="0" eaLnBrk="0" fontAlgn="base" hangingPunct="0">
        <a:spcBef>
          <a:spcPct val="20000"/>
        </a:spcBef>
        <a:spcAft>
          <a:spcPct val="0"/>
        </a:spcAft>
        <a:buChar char="–"/>
        <a:defRPr sz="12500">
          <a:solidFill>
            <a:schemeClr val="tx1"/>
          </a:solidFill>
          <a:latin typeface="+mn-lt"/>
        </a:defRPr>
      </a:lvl2pPr>
      <a:lvl3pPr marL="5094288" indent="-1019175" algn="l" defTabSz="4075113" rtl="0" eaLnBrk="0" fontAlgn="base" hangingPunct="0">
        <a:spcBef>
          <a:spcPct val="20000"/>
        </a:spcBef>
        <a:spcAft>
          <a:spcPct val="0"/>
        </a:spcAft>
        <a:buChar char="•"/>
        <a:defRPr sz="10700">
          <a:solidFill>
            <a:schemeClr val="tx1"/>
          </a:solidFill>
          <a:latin typeface="+mn-lt"/>
        </a:defRPr>
      </a:lvl3pPr>
      <a:lvl4pPr marL="7132638" indent="-1019175" algn="l" defTabSz="4075113" rtl="0" eaLnBrk="0" fontAlgn="base" hangingPunct="0">
        <a:spcBef>
          <a:spcPct val="20000"/>
        </a:spcBef>
        <a:spcAft>
          <a:spcPct val="0"/>
        </a:spcAft>
        <a:buChar char="–"/>
        <a:defRPr sz="8900">
          <a:solidFill>
            <a:schemeClr val="tx1"/>
          </a:solidFill>
          <a:latin typeface="+mn-lt"/>
        </a:defRPr>
      </a:lvl4pPr>
      <a:lvl5pPr marL="9169400" indent="-1017588" algn="l" defTabSz="4075113" rtl="0" eaLnBrk="0" fontAlgn="base" hangingPunct="0">
        <a:spcBef>
          <a:spcPct val="20000"/>
        </a:spcBef>
        <a:spcAft>
          <a:spcPct val="0"/>
        </a:spcAft>
        <a:buChar char="»"/>
        <a:defRPr sz="8900">
          <a:solidFill>
            <a:schemeClr val="tx1"/>
          </a:solidFill>
          <a:latin typeface="+mn-lt"/>
        </a:defRPr>
      </a:lvl5pPr>
      <a:lvl6pPr marL="9626600" indent="-1017588" algn="l" defTabSz="4075113" rtl="0" fontAlgn="base">
        <a:spcBef>
          <a:spcPct val="20000"/>
        </a:spcBef>
        <a:spcAft>
          <a:spcPct val="0"/>
        </a:spcAft>
        <a:buChar char="»"/>
        <a:defRPr sz="8900">
          <a:solidFill>
            <a:schemeClr val="tx1"/>
          </a:solidFill>
          <a:latin typeface="+mn-lt"/>
        </a:defRPr>
      </a:lvl6pPr>
      <a:lvl7pPr marL="10083800" indent="-1017588" algn="l" defTabSz="4075113" rtl="0" fontAlgn="base">
        <a:spcBef>
          <a:spcPct val="20000"/>
        </a:spcBef>
        <a:spcAft>
          <a:spcPct val="0"/>
        </a:spcAft>
        <a:buChar char="»"/>
        <a:defRPr sz="8900">
          <a:solidFill>
            <a:schemeClr val="tx1"/>
          </a:solidFill>
          <a:latin typeface="+mn-lt"/>
        </a:defRPr>
      </a:lvl7pPr>
      <a:lvl8pPr marL="10541000" indent="-1017588" algn="l" defTabSz="4075113" rtl="0" fontAlgn="base">
        <a:spcBef>
          <a:spcPct val="20000"/>
        </a:spcBef>
        <a:spcAft>
          <a:spcPct val="0"/>
        </a:spcAft>
        <a:buChar char="»"/>
        <a:defRPr sz="8900">
          <a:solidFill>
            <a:schemeClr val="tx1"/>
          </a:solidFill>
          <a:latin typeface="+mn-lt"/>
        </a:defRPr>
      </a:lvl8pPr>
      <a:lvl9pPr marL="10998200" indent="-1017588" algn="l" defTabSz="4075113" rtl="0" fontAlgn="base">
        <a:spcBef>
          <a:spcPct val="20000"/>
        </a:spcBef>
        <a:spcAft>
          <a:spcPct val="0"/>
        </a:spcAft>
        <a:buChar char="»"/>
        <a:defRPr sz="8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16"/>
          <p:cNvSpPr txBox="1">
            <a:spLocks noChangeArrowheads="1"/>
          </p:cNvSpPr>
          <p:nvPr/>
        </p:nvSpPr>
        <p:spPr bwMode="auto">
          <a:xfrm>
            <a:off x="28317825" y="30342622"/>
            <a:ext cx="10896600"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14300">
                <a:solidFill>
                  <a:schemeClr val="tx1"/>
                </a:solidFill>
                <a:latin typeface="Times New Roman" pitchFamily="18" charset="0"/>
              </a:defRPr>
            </a:lvl1pPr>
            <a:lvl2pPr marL="742950" indent="-285750" eaLnBrk="0" hangingPunct="0">
              <a:spcBef>
                <a:spcPct val="20000"/>
              </a:spcBef>
              <a:buChar char="–"/>
              <a:defRPr sz="12500">
                <a:solidFill>
                  <a:schemeClr val="tx1"/>
                </a:solidFill>
                <a:latin typeface="Times New Roman" pitchFamily="18" charset="0"/>
              </a:defRPr>
            </a:lvl2pPr>
            <a:lvl3pPr marL="1143000" indent="-228600" eaLnBrk="0" hangingPunct="0">
              <a:spcBef>
                <a:spcPct val="20000"/>
              </a:spcBef>
              <a:buChar char="•"/>
              <a:defRPr sz="10700">
                <a:solidFill>
                  <a:schemeClr val="tx1"/>
                </a:solidFill>
                <a:latin typeface="Times New Roman" pitchFamily="18" charset="0"/>
              </a:defRPr>
            </a:lvl3pPr>
            <a:lvl4pPr marL="1600200" indent="-228600" eaLnBrk="0" hangingPunct="0">
              <a:spcBef>
                <a:spcPct val="20000"/>
              </a:spcBef>
              <a:buChar char="–"/>
              <a:defRPr sz="8900">
                <a:solidFill>
                  <a:schemeClr val="tx1"/>
                </a:solidFill>
                <a:latin typeface="Times New Roman" pitchFamily="18" charset="0"/>
              </a:defRPr>
            </a:lvl4pPr>
            <a:lvl5pPr marL="2057400" indent="-228600" eaLnBrk="0" hangingPunct="0">
              <a:spcBef>
                <a:spcPct val="20000"/>
              </a:spcBef>
              <a:buChar char="»"/>
              <a:defRPr sz="8900">
                <a:solidFill>
                  <a:schemeClr val="tx1"/>
                </a:solidFill>
                <a:latin typeface="Times New Roman" pitchFamily="18" charset="0"/>
              </a:defRPr>
            </a:lvl5pPr>
            <a:lvl6pPr marL="2514600" indent="-228600" eaLnBrk="0" fontAlgn="base" hangingPunct="0">
              <a:spcBef>
                <a:spcPct val="20000"/>
              </a:spcBef>
              <a:spcAft>
                <a:spcPct val="0"/>
              </a:spcAft>
              <a:buChar char="»"/>
              <a:defRPr sz="8900">
                <a:solidFill>
                  <a:schemeClr val="tx1"/>
                </a:solidFill>
                <a:latin typeface="Times New Roman" pitchFamily="18" charset="0"/>
              </a:defRPr>
            </a:lvl6pPr>
            <a:lvl7pPr marL="2971800" indent="-228600" eaLnBrk="0" fontAlgn="base" hangingPunct="0">
              <a:spcBef>
                <a:spcPct val="20000"/>
              </a:spcBef>
              <a:spcAft>
                <a:spcPct val="0"/>
              </a:spcAft>
              <a:buChar char="»"/>
              <a:defRPr sz="8900">
                <a:solidFill>
                  <a:schemeClr val="tx1"/>
                </a:solidFill>
                <a:latin typeface="Times New Roman" pitchFamily="18" charset="0"/>
              </a:defRPr>
            </a:lvl7pPr>
            <a:lvl8pPr marL="3429000" indent="-228600" eaLnBrk="0" fontAlgn="base" hangingPunct="0">
              <a:spcBef>
                <a:spcPct val="20000"/>
              </a:spcBef>
              <a:spcAft>
                <a:spcPct val="0"/>
              </a:spcAft>
              <a:buChar char="»"/>
              <a:defRPr sz="8900">
                <a:solidFill>
                  <a:schemeClr val="tx1"/>
                </a:solidFill>
                <a:latin typeface="Times New Roman" pitchFamily="18" charset="0"/>
              </a:defRPr>
            </a:lvl8pPr>
            <a:lvl9pPr marL="3886200" indent="-228600" eaLnBrk="0" fontAlgn="base" hangingPunct="0">
              <a:spcBef>
                <a:spcPct val="20000"/>
              </a:spcBef>
              <a:spcAft>
                <a:spcPct val="0"/>
              </a:spcAft>
              <a:buChar char="»"/>
              <a:defRPr sz="8900">
                <a:solidFill>
                  <a:schemeClr val="tx1"/>
                </a:solidFill>
                <a:latin typeface="Times New Roman" pitchFamily="18" charset="0"/>
              </a:defRPr>
            </a:lvl9pPr>
          </a:lstStyle>
          <a:p>
            <a:pPr eaLnBrk="1" hangingPunct="1">
              <a:spcBef>
                <a:spcPct val="50000"/>
              </a:spcBef>
              <a:buFontTx/>
              <a:buNone/>
            </a:pPr>
            <a:r>
              <a:rPr lang="en-US" altLang="en-US" sz="3200" b="1" dirty="0" smtClean="0">
                <a:latin typeface="Arial" charset="0"/>
                <a:cs typeface="Arial" charset="0"/>
              </a:rPr>
              <a:t>Acknowledgments: </a:t>
            </a:r>
            <a:r>
              <a:rPr lang="en-US" altLang="en-US" sz="3200" dirty="0" smtClean="0">
                <a:latin typeface="Arial" charset="0"/>
                <a:cs typeface="Arial" charset="0"/>
              </a:rPr>
              <a:t>Craig Ravesloot, PhD., Tannis Hargrove, </a:t>
            </a:r>
            <a:r>
              <a:rPr lang="en-US" altLang="en-US" sz="3200" dirty="0" smtClean="0">
                <a:latin typeface="Arial" charset="0"/>
                <a:cs typeface="Arial" charset="0"/>
              </a:rPr>
              <a:t>MS, The Rural Institute, University of Montana.</a:t>
            </a:r>
            <a:endParaRPr lang="en-US" altLang="en-US" sz="3200" b="1" dirty="0">
              <a:latin typeface="Arial" charset="0"/>
              <a:cs typeface="Arial" charset="0"/>
            </a:endParaRPr>
          </a:p>
          <a:p>
            <a:pPr eaLnBrk="1" hangingPunct="1">
              <a:spcBef>
                <a:spcPct val="50000"/>
              </a:spcBef>
              <a:buFontTx/>
              <a:buNone/>
            </a:pPr>
            <a:endParaRPr lang="en-US" altLang="en-US" sz="2400" dirty="0">
              <a:latin typeface="Arial" charset="0"/>
              <a:cs typeface="Arial" charset="0"/>
            </a:endParaRPr>
          </a:p>
        </p:txBody>
      </p:sp>
      <p:sp>
        <p:nvSpPr>
          <p:cNvPr id="2051" name="Text Box 7"/>
          <p:cNvSpPr txBox="1">
            <a:spLocks noChangeArrowheads="1"/>
          </p:cNvSpPr>
          <p:nvPr/>
        </p:nvSpPr>
        <p:spPr bwMode="auto">
          <a:xfrm>
            <a:off x="1104899" y="3810000"/>
            <a:ext cx="11772901" cy="10033513"/>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lvl1pPr eaLnBrk="0" hangingPunct="0">
              <a:spcBef>
                <a:spcPct val="20000"/>
              </a:spcBef>
              <a:buChar char="•"/>
              <a:defRPr sz="14300">
                <a:solidFill>
                  <a:schemeClr val="tx1"/>
                </a:solidFill>
                <a:latin typeface="Times New Roman" pitchFamily="18" charset="0"/>
              </a:defRPr>
            </a:lvl1pPr>
            <a:lvl2pPr marL="742950" indent="-285750" eaLnBrk="0" hangingPunct="0">
              <a:spcBef>
                <a:spcPct val="20000"/>
              </a:spcBef>
              <a:buChar char="–"/>
              <a:defRPr sz="12500">
                <a:solidFill>
                  <a:schemeClr val="tx1"/>
                </a:solidFill>
                <a:latin typeface="Times New Roman" pitchFamily="18" charset="0"/>
              </a:defRPr>
            </a:lvl2pPr>
            <a:lvl3pPr marL="1143000" indent="-228600" eaLnBrk="0" hangingPunct="0">
              <a:spcBef>
                <a:spcPct val="20000"/>
              </a:spcBef>
              <a:buChar char="•"/>
              <a:defRPr sz="10700">
                <a:solidFill>
                  <a:schemeClr val="tx1"/>
                </a:solidFill>
                <a:latin typeface="Times New Roman" pitchFamily="18" charset="0"/>
              </a:defRPr>
            </a:lvl3pPr>
            <a:lvl4pPr marL="1600200" indent="-228600" eaLnBrk="0" hangingPunct="0">
              <a:spcBef>
                <a:spcPct val="20000"/>
              </a:spcBef>
              <a:buChar char="–"/>
              <a:defRPr sz="8900">
                <a:solidFill>
                  <a:schemeClr val="tx1"/>
                </a:solidFill>
                <a:latin typeface="Times New Roman" pitchFamily="18" charset="0"/>
              </a:defRPr>
            </a:lvl4pPr>
            <a:lvl5pPr marL="2057400" indent="-228600" eaLnBrk="0" hangingPunct="0">
              <a:spcBef>
                <a:spcPct val="20000"/>
              </a:spcBef>
              <a:buChar char="»"/>
              <a:defRPr sz="8900">
                <a:solidFill>
                  <a:schemeClr val="tx1"/>
                </a:solidFill>
                <a:latin typeface="Times New Roman" pitchFamily="18" charset="0"/>
              </a:defRPr>
            </a:lvl5pPr>
            <a:lvl6pPr marL="2514600" indent="-228600" eaLnBrk="0" fontAlgn="base" hangingPunct="0">
              <a:spcBef>
                <a:spcPct val="20000"/>
              </a:spcBef>
              <a:spcAft>
                <a:spcPct val="0"/>
              </a:spcAft>
              <a:buChar char="»"/>
              <a:defRPr sz="8900">
                <a:solidFill>
                  <a:schemeClr val="tx1"/>
                </a:solidFill>
                <a:latin typeface="Times New Roman" pitchFamily="18" charset="0"/>
              </a:defRPr>
            </a:lvl6pPr>
            <a:lvl7pPr marL="2971800" indent="-228600" eaLnBrk="0" fontAlgn="base" hangingPunct="0">
              <a:spcBef>
                <a:spcPct val="20000"/>
              </a:spcBef>
              <a:spcAft>
                <a:spcPct val="0"/>
              </a:spcAft>
              <a:buChar char="»"/>
              <a:defRPr sz="8900">
                <a:solidFill>
                  <a:schemeClr val="tx1"/>
                </a:solidFill>
                <a:latin typeface="Times New Roman" pitchFamily="18" charset="0"/>
              </a:defRPr>
            </a:lvl7pPr>
            <a:lvl8pPr marL="3429000" indent="-228600" eaLnBrk="0" fontAlgn="base" hangingPunct="0">
              <a:spcBef>
                <a:spcPct val="20000"/>
              </a:spcBef>
              <a:spcAft>
                <a:spcPct val="0"/>
              </a:spcAft>
              <a:buChar char="»"/>
              <a:defRPr sz="8900">
                <a:solidFill>
                  <a:schemeClr val="tx1"/>
                </a:solidFill>
                <a:latin typeface="Times New Roman" pitchFamily="18" charset="0"/>
              </a:defRPr>
            </a:lvl8pPr>
            <a:lvl9pPr marL="3886200" indent="-228600" eaLnBrk="0" fontAlgn="base" hangingPunct="0">
              <a:spcBef>
                <a:spcPct val="20000"/>
              </a:spcBef>
              <a:spcAft>
                <a:spcPct val="0"/>
              </a:spcAft>
              <a:buChar char="»"/>
              <a:defRPr sz="8900">
                <a:solidFill>
                  <a:schemeClr val="tx1"/>
                </a:solidFill>
                <a:latin typeface="Times New Roman" pitchFamily="18" charset="0"/>
              </a:defRPr>
            </a:lvl9pPr>
          </a:lstStyle>
          <a:p>
            <a:pPr algn="ctr" eaLnBrk="1" hangingPunct="1">
              <a:spcBef>
                <a:spcPct val="50000"/>
              </a:spcBef>
              <a:buNone/>
            </a:pPr>
            <a:r>
              <a:rPr lang="en-US" altLang="en-US" sz="4800" b="1" dirty="0" smtClean="0">
                <a:latin typeface="Arial" charset="0"/>
                <a:cs typeface="Arial" charset="0"/>
              </a:rPr>
              <a:t>Introduction, Materials, and Methods</a:t>
            </a:r>
          </a:p>
          <a:p>
            <a:pPr algn="ctr" eaLnBrk="1" hangingPunct="1">
              <a:spcBef>
                <a:spcPct val="50000"/>
              </a:spcBef>
              <a:buFontTx/>
              <a:buNone/>
            </a:pPr>
            <a:r>
              <a:rPr lang="en-US" altLang="en-US" sz="3200" dirty="0" smtClean="0">
                <a:latin typeface="Arial" charset="0"/>
                <a:cs typeface="Arial" charset="0"/>
              </a:rPr>
              <a:t>	In this study a survey of 10,000 households led to a postcard response rate of </a:t>
            </a:r>
            <a:r>
              <a:rPr lang="en-US" altLang="en-US" sz="3200" dirty="0" smtClean="0">
                <a:latin typeface="Arial" charset="0"/>
                <a:cs typeface="Arial" charset="0"/>
              </a:rPr>
              <a:t>604 participants. </a:t>
            </a:r>
            <a:r>
              <a:rPr lang="en-US" altLang="en-US" sz="3200" dirty="0" smtClean="0">
                <a:latin typeface="Arial" charset="0"/>
                <a:cs typeface="Arial" charset="0"/>
              </a:rPr>
              <a:t>564 of </a:t>
            </a:r>
            <a:r>
              <a:rPr lang="en-US" altLang="en-US" sz="3200" dirty="0" smtClean="0">
                <a:latin typeface="Arial" charset="0"/>
                <a:cs typeface="Arial" charset="0"/>
              </a:rPr>
              <a:t>these participants </a:t>
            </a:r>
            <a:r>
              <a:rPr lang="en-US" altLang="en-US" sz="3200" dirty="0" smtClean="0">
                <a:latin typeface="Arial" charset="0"/>
                <a:cs typeface="Arial" charset="0"/>
              </a:rPr>
              <a:t>then returned the Health and Community Survey along with the informed consent. This survey was administered by mail four times. The first three waves of data were used for this particular analysis.</a:t>
            </a:r>
          </a:p>
          <a:p>
            <a:pPr eaLnBrk="1" hangingPunct="1">
              <a:spcBef>
                <a:spcPct val="50000"/>
              </a:spcBef>
              <a:buFontTx/>
              <a:buNone/>
            </a:pPr>
            <a:endParaRPr lang="en-US" altLang="en-US" sz="3200" dirty="0" smtClean="0">
              <a:latin typeface="Arial" charset="0"/>
              <a:cs typeface="Arial" charset="0"/>
            </a:endParaRPr>
          </a:p>
          <a:p>
            <a:pPr eaLnBrk="1" hangingPunct="1">
              <a:spcBef>
                <a:spcPct val="50000"/>
              </a:spcBef>
              <a:buFontTx/>
              <a:buNone/>
            </a:pPr>
            <a:endParaRPr lang="en-US" altLang="en-US" sz="3200" dirty="0">
              <a:latin typeface="Arial" charset="0"/>
              <a:cs typeface="Arial" charset="0"/>
            </a:endParaRPr>
          </a:p>
          <a:p>
            <a:pPr eaLnBrk="1" hangingPunct="1">
              <a:spcBef>
                <a:spcPct val="50000"/>
              </a:spcBef>
              <a:buFontTx/>
              <a:buNone/>
            </a:pPr>
            <a:endParaRPr lang="en-US" altLang="en-US" sz="2800" dirty="0">
              <a:latin typeface="Arial" charset="0"/>
              <a:cs typeface="Arial" charset="0"/>
            </a:endParaRPr>
          </a:p>
          <a:p>
            <a:pPr eaLnBrk="1" hangingPunct="1">
              <a:spcBef>
                <a:spcPct val="50000"/>
              </a:spcBef>
              <a:buFontTx/>
              <a:buNone/>
            </a:pPr>
            <a:endParaRPr lang="en-US" altLang="en-US" sz="2800" b="1" dirty="0" smtClean="0">
              <a:latin typeface="Arial" charset="0"/>
              <a:cs typeface="Arial" charset="0"/>
            </a:endParaRPr>
          </a:p>
          <a:p>
            <a:pPr eaLnBrk="1" hangingPunct="1">
              <a:spcBef>
                <a:spcPct val="50000"/>
              </a:spcBef>
              <a:buFontTx/>
              <a:buNone/>
            </a:pPr>
            <a:endParaRPr lang="en-US" altLang="en-US" sz="2800" b="1" dirty="0">
              <a:latin typeface="Arial" charset="0"/>
              <a:cs typeface="Arial" charset="0"/>
            </a:endParaRPr>
          </a:p>
          <a:p>
            <a:pPr eaLnBrk="1" hangingPunct="1">
              <a:spcBef>
                <a:spcPct val="50000"/>
              </a:spcBef>
              <a:buFontTx/>
              <a:buNone/>
            </a:pPr>
            <a:endParaRPr lang="en-US" altLang="en-US" sz="2800" b="1" dirty="0" smtClean="0">
              <a:latin typeface="Arial" charset="0"/>
              <a:cs typeface="Arial" charset="0"/>
            </a:endParaRPr>
          </a:p>
          <a:p>
            <a:pPr eaLnBrk="1" hangingPunct="1">
              <a:spcBef>
                <a:spcPct val="50000"/>
              </a:spcBef>
              <a:buFontTx/>
              <a:buNone/>
            </a:pPr>
            <a:endParaRPr lang="en-US" altLang="en-US" sz="2800" b="1" dirty="0">
              <a:latin typeface="Arial" charset="0"/>
              <a:cs typeface="Arial" charset="0"/>
            </a:endParaRPr>
          </a:p>
          <a:p>
            <a:pPr eaLnBrk="1" hangingPunct="1">
              <a:spcBef>
                <a:spcPct val="50000"/>
              </a:spcBef>
              <a:buFontTx/>
              <a:buNone/>
            </a:pPr>
            <a:endParaRPr lang="en-US" altLang="en-US" sz="2800" b="1" dirty="0">
              <a:latin typeface="Arial" charset="0"/>
              <a:cs typeface="Arial" charset="0"/>
            </a:endParaRPr>
          </a:p>
          <a:p>
            <a:pPr eaLnBrk="1" hangingPunct="1">
              <a:spcBef>
                <a:spcPct val="50000"/>
              </a:spcBef>
              <a:buFontTx/>
              <a:buNone/>
            </a:pPr>
            <a:endParaRPr lang="en-US" altLang="en-US" sz="2800" b="1" dirty="0">
              <a:latin typeface="Arial" charset="0"/>
              <a:cs typeface="Arial" charset="0"/>
            </a:endParaRPr>
          </a:p>
        </p:txBody>
      </p:sp>
      <p:sp>
        <p:nvSpPr>
          <p:cNvPr id="2056" name="Text Box 8"/>
          <p:cNvSpPr txBox="1">
            <a:spLocks noChangeArrowheads="1"/>
          </p:cNvSpPr>
          <p:nvPr/>
        </p:nvSpPr>
        <p:spPr bwMode="auto">
          <a:xfrm>
            <a:off x="13716000" y="3810000"/>
            <a:ext cx="12801600" cy="10187404"/>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algn="ctr">
              <a:defRPr/>
            </a:pPr>
            <a:r>
              <a:rPr lang="en-US" sz="4800" b="1" dirty="0">
                <a:latin typeface="Arial" panose="020B0604020202020204" pitchFamily="34" charset="0"/>
                <a:cs typeface="Arial" panose="020B0604020202020204" pitchFamily="34" charset="0"/>
              </a:rPr>
              <a:t>Abstract</a:t>
            </a:r>
          </a:p>
          <a:p>
            <a:pPr algn="ctr">
              <a:defRPr/>
            </a:pPr>
            <a:r>
              <a:rPr lang="en-US" dirty="0" smtClean="0">
                <a:latin typeface="Arial" panose="020B0604020202020204" pitchFamily="34" charset="0"/>
                <a:cs typeface="Arial" panose="020B0604020202020204" pitchFamily="34" charset="0"/>
              </a:rPr>
              <a:t>	The </a:t>
            </a:r>
            <a:r>
              <a:rPr lang="en-US" dirty="0">
                <a:latin typeface="Arial" panose="020B0604020202020204" pitchFamily="34" charset="0"/>
                <a:cs typeface="Arial" panose="020B0604020202020204" pitchFamily="34" charset="0"/>
              </a:rPr>
              <a:t>health care system in the United States has changed significantly in recent years. Under the Affordable Care Act, it will continue to change. </a:t>
            </a:r>
            <a:r>
              <a:rPr lang="en-US" dirty="0" smtClean="0">
                <a:latin typeface="Arial" panose="020B0604020202020204" pitchFamily="34" charset="0"/>
                <a:cs typeface="Arial" panose="020B0604020202020204" pitchFamily="34" charset="0"/>
              </a:rPr>
              <a:t>One </a:t>
            </a:r>
            <a:r>
              <a:rPr lang="en-US" dirty="0">
                <a:latin typeface="Arial" panose="020B0604020202020204" pitchFamily="34" charset="0"/>
                <a:cs typeface="Arial" panose="020B0604020202020204" pitchFamily="34" charset="0"/>
              </a:rPr>
              <a:t>of the key factors for improving the healthcare system is an understanding of why people use healthcare services. </a:t>
            </a:r>
            <a:r>
              <a:rPr lang="en-US" dirty="0" smtClean="0">
                <a:latin typeface="Arial" panose="020B0604020202020204" pitchFamily="34" charset="0"/>
                <a:cs typeface="Arial" panose="020B0604020202020204" pitchFamily="34" charset="0"/>
              </a:rPr>
              <a:t>I </a:t>
            </a:r>
            <a:r>
              <a:rPr lang="en-US" dirty="0">
                <a:latin typeface="Arial" panose="020B0604020202020204" pitchFamily="34" charset="0"/>
                <a:cs typeface="Arial" panose="020B0604020202020204" pitchFamily="34" charset="0"/>
              </a:rPr>
              <a:t>examined factors that are predictive of visits to healthcare professionals over time using a longitudinal health and community participation survey. The participants in this study were people in the community, aged 18 to </a:t>
            </a:r>
            <a:r>
              <a:rPr lang="en-US" dirty="0" smtClean="0">
                <a:latin typeface="Arial" panose="020B0604020202020204" pitchFamily="34" charset="0"/>
                <a:cs typeface="Arial" panose="020B0604020202020204" pitchFamily="34" charset="0"/>
              </a:rPr>
              <a:t>99, </a:t>
            </a:r>
            <a:r>
              <a:rPr lang="en-US" dirty="0">
                <a:latin typeface="Arial" panose="020B0604020202020204" pitchFamily="34" charset="0"/>
                <a:cs typeface="Arial" panose="020B0604020202020204" pitchFamily="34" charset="0"/>
              </a:rPr>
              <a:t>who experienced various impairments (e.g., sensory, physical, etc</a:t>
            </a:r>
            <a:r>
              <a:rPr lang="en-US" dirty="0" smtClean="0">
                <a:latin typeface="Arial" panose="020B0604020202020204" pitchFamily="34" charset="0"/>
                <a:cs typeface="Arial" panose="020B0604020202020204" pitchFamily="34" charset="0"/>
              </a:rPr>
              <a:t>.). They completed four paper-pencil surveys at </a:t>
            </a:r>
            <a:r>
              <a:rPr lang="en-US" dirty="0">
                <a:latin typeface="Arial" panose="020B0604020202020204" pitchFamily="34" charset="0"/>
                <a:cs typeface="Arial" panose="020B0604020202020204" pitchFamily="34" charset="0"/>
              </a:rPr>
              <a:t>four month intervals. </a:t>
            </a:r>
            <a:r>
              <a:rPr lang="en-US" dirty="0" smtClean="0">
                <a:latin typeface="Arial" panose="020B0604020202020204" pitchFamily="34" charset="0"/>
                <a:cs typeface="Arial" panose="020B0604020202020204" pitchFamily="34" charset="0"/>
              </a:rPr>
              <a:t>The survey respondents reported on </a:t>
            </a:r>
            <a:r>
              <a:rPr lang="en-US" dirty="0">
                <a:latin typeface="Arial" panose="020B0604020202020204" pitchFamily="34" charset="0"/>
                <a:cs typeface="Arial" panose="020B0604020202020204" pitchFamily="34" charset="0"/>
              </a:rPr>
              <a:t>barriers, participation, and impairments due to pain or other health conditions. </a:t>
            </a:r>
            <a:r>
              <a:rPr lang="en-US" dirty="0" smtClean="0">
                <a:latin typeface="Arial" panose="020B0604020202020204" pitchFamily="34" charset="0"/>
                <a:cs typeface="Arial" panose="020B0604020202020204" pitchFamily="34" charset="0"/>
              </a:rPr>
              <a:t>To </a:t>
            </a:r>
            <a:r>
              <a:rPr lang="en-US" dirty="0">
                <a:latin typeface="Arial" panose="020B0604020202020204" pitchFamily="34" charset="0"/>
                <a:cs typeface="Arial" panose="020B0604020202020204" pitchFamily="34" charset="0"/>
              </a:rPr>
              <a:t>predict healthcare utilization, I analyzed health insurance coverage, income level, depression, total number of health conditions, education level, and environmental barriers. I conducted my analysis </a:t>
            </a:r>
            <a:r>
              <a:rPr lang="en-US" dirty="0" smtClean="0">
                <a:latin typeface="Arial" panose="020B0604020202020204" pitchFamily="34" charset="0"/>
                <a:cs typeface="Arial" panose="020B0604020202020204" pitchFamily="34" charset="0"/>
              </a:rPr>
              <a:t>using a </a:t>
            </a:r>
            <a:r>
              <a:rPr lang="en-US" dirty="0">
                <a:latin typeface="Arial" panose="020B0604020202020204" pitchFamily="34" charset="0"/>
                <a:cs typeface="Arial" panose="020B0604020202020204" pitchFamily="34" charset="0"/>
              </a:rPr>
              <a:t>multiple regression to build  a model showing which factors are predictive of doctor </a:t>
            </a:r>
            <a:r>
              <a:rPr lang="en-US" dirty="0" smtClean="0">
                <a:latin typeface="Arial" panose="020B0604020202020204" pitchFamily="34" charset="0"/>
                <a:cs typeface="Arial" panose="020B0604020202020204" pitchFamily="34" charset="0"/>
              </a:rPr>
              <a:t>visits. The </a:t>
            </a:r>
            <a:r>
              <a:rPr lang="en-US" dirty="0">
                <a:latin typeface="Arial" panose="020B0604020202020204" pitchFamily="34" charset="0"/>
                <a:cs typeface="Arial" panose="020B0604020202020204" pitchFamily="34" charset="0"/>
              </a:rPr>
              <a:t>results of this study will contribute to </a:t>
            </a:r>
            <a:r>
              <a:rPr lang="en-US" dirty="0" smtClean="0">
                <a:latin typeface="Arial" panose="020B0604020202020204" pitchFamily="34" charset="0"/>
                <a:cs typeface="Arial" panose="020B0604020202020204" pitchFamily="34" charset="0"/>
              </a:rPr>
              <a:t>further </a:t>
            </a:r>
            <a:r>
              <a:rPr lang="en-US" dirty="0">
                <a:latin typeface="Arial" panose="020B0604020202020204" pitchFamily="34" charset="0"/>
                <a:cs typeface="Arial" panose="020B0604020202020204" pitchFamily="34" charset="0"/>
              </a:rPr>
              <a:t>understanding of individual characteristics associated </a:t>
            </a:r>
            <a:r>
              <a:rPr lang="en-US" dirty="0" smtClean="0">
                <a:latin typeface="Arial" panose="020B0604020202020204" pitchFamily="34" charset="0"/>
                <a:cs typeface="Arial" panose="020B0604020202020204" pitchFamily="34" charset="0"/>
              </a:rPr>
              <a:t>with participation </a:t>
            </a:r>
            <a:r>
              <a:rPr lang="en-US" dirty="0">
                <a:latin typeface="Arial" panose="020B0604020202020204" pitchFamily="34" charset="0"/>
                <a:cs typeface="Arial" panose="020B0604020202020204" pitchFamily="34" charset="0"/>
              </a:rPr>
              <a:t>in the healthcare system. </a:t>
            </a:r>
            <a:endParaRPr lang="en-US" dirty="0" smtClean="0">
              <a:latin typeface="Arial" panose="020B0604020202020204" pitchFamily="34" charset="0"/>
              <a:cs typeface="Arial" panose="020B0604020202020204" pitchFamily="34" charset="0"/>
            </a:endParaRPr>
          </a:p>
          <a:p>
            <a:pPr>
              <a:defRPr/>
            </a:pPr>
            <a:endParaRPr lang="en-US" dirty="0">
              <a:latin typeface="Arial" panose="020B0604020202020204" pitchFamily="34" charset="0"/>
              <a:cs typeface="Arial" panose="020B0604020202020204" pitchFamily="34" charset="0"/>
            </a:endParaRPr>
          </a:p>
        </p:txBody>
      </p:sp>
      <p:sp>
        <p:nvSpPr>
          <p:cNvPr id="2061" name="Text Box 13"/>
          <p:cNvSpPr txBox="1">
            <a:spLocks noChangeArrowheads="1"/>
          </p:cNvSpPr>
          <p:nvPr/>
        </p:nvSpPr>
        <p:spPr bwMode="auto">
          <a:xfrm>
            <a:off x="27508200" y="3810000"/>
            <a:ext cx="11706225" cy="17235488"/>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algn="ctr">
              <a:spcBef>
                <a:spcPct val="50000"/>
              </a:spcBef>
              <a:defRPr/>
            </a:pPr>
            <a:r>
              <a:rPr lang="en-US" altLang="en-US" sz="4800" b="1" dirty="0">
                <a:latin typeface="Arial" panose="020B0604020202020204" pitchFamily="34" charset="0"/>
                <a:cs typeface="Arial" panose="020B0604020202020204" pitchFamily="34" charset="0"/>
              </a:rPr>
              <a:t>Discussion and </a:t>
            </a:r>
            <a:r>
              <a:rPr lang="en-US" altLang="en-US" sz="4800" b="1" dirty="0" smtClean="0">
                <a:latin typeface="Arial" panose="020B0604020202020204" pitchFamily="34" charset="0"/>
                <a:cs typeface="Arial" panose="020B0604020202020204" pitchFamily="34" charset="0"/>
              </a:rPr>
              <a:t>Conclusions</a:t>
            </a:r>
            <a:endParaRPr lang="en-US" altLang="en-US" sz="2800" dirty="0">
              <a:latin typeface="Arial" panose="020B0604020202020204" pitchFamily="34" charset="0"/>
              <a:cs typeface="Arial" panose="020B0604020202020204" pitchFamily="34" charset="0"/>
            </a:endParaRPr>
          </a:p>
          <a:p>
            <a:pPr marL="457200" indent="-457200">
              <a:spcBef>
                <a:spcPct val="50000"/>
              </a:spcBef>
              <a:buFont typeface="Arial" panose="020B0604020202020204" pitchFamily="34" charset="0"/>
              <a:buChar char="•"/>
              <a:defRPr/>
            </a:pPr>
            <a:r>
              <a:rPr lang="en-US" altLang="en-US" dirty="0" smtClean="0">
                <a:latin typeface="Arial" panose="020B0604020202020204" pitchFamily="34" charset="0"/>
                <a:cs typeface="Arial" panose="020B0604020202020204" pitchFamily="34" charset="0"/>
              </a:rPr>
              <a:t>At Time A, while not yet significant, higher ratings of depression and participant employment status were the two largest predictors of increased visits to a doctor. (See Figure 2).</a:t>
            </a:r>
          </a:p>
          <a:p>
            <a:pPr marL="457200" indent="-457200">
              <a:spcBef>
                <a:spcPct val="50000"/>
              </a:spcBef>
              <a:buFont typeface="Arial" panose="020B0604020202020204" pitchFamily="34" charset="0"/>
              <a:buChar char="•"/>
              <a:defRPr/>
            </a:pPr>
            <a:r>
              <a:rPr lang="en-US" altLang="en-US" dirty="0" smtClean="0">
                <a:latin typeface="Arial" panose="020B0604020202020204" pitchFamily="34" charset="0"/>
                <a:cs typeface="Arial" panose="020B0604020202020204" pitchFamily="34" charset="0"/>
              </a:rPr>
              <a:t>At Time B the number of health conditions a participant had was predictive of more visits to a doctor. Depression ratings, again were predictive of more doctor visits. (See Figure 2).</a:t>
            </a:r>
          </a:p>
          <a:p>
            <a:pPr marL="457200" indent="-457200">
              <a:spcBef>
                <a:spcPct val="50000"/>
              </a:spcBef>
              <a:buFont typeface="Arial" panose="020B0604020202020204" pitchFamily="34" charset="0"/>
              <a:buChar char="•"/>
              <a:defRPr/>
            </a:pPr>
            <a:r>
              <a:rPr lang="en-US" altLang="en-US" dirty="0" smtClean="0">
                <a:latin typeface="Arial" panose="020B0604020202020204" pitchFamily="34" charset="0"/>
                <a:cs typeface="Arial" panose="020B0604020202020204" pitchFamily="34" charset="0"/>
              </a:rPr>
              <a:t>At Time C, having no High school education </a:t>
            </a:r>
            <a:r>
              <a:rPr lang="en-US" altLang="en-US" dirty="0" smtClean="0">
                <a:latin typeface="Arial" panose="020B0604020202020204" pitchFamily="34" charset="0"/>
                <a:cs typeface="Arial" panose="020B0604020202020204" pitchFamily="34" charset="0"/>
              </a:rPr>
              <a:t>and </a:t>
            </a:r>
            <a:r>
              <a:rPr lang="en-US" altLang="en-US" dirty="0" smtClean="0">
                <a:latin typeface="Arial" panose="020B0604020202020204" pitchFamily="34" charset="0"/>
                <a:cs typeface="Arial" panose="020B0604020202020204" pitchFamily="34" charset="0"/>
              </a:rPr>
              <a:t>no health insurance entered as factors predictive of change in doctor visits. No High school was predictive of more visits, while having no insurance was predictive of fewer visits. (See Figure 2).</a:t>
            </a:r>
          </a:p>
          <a:p>
            <a:pPr marL="457200" indent="-457200">
              <a:spcBef>
                <a:spcPct val="50000"/>
              </a:spcBef>
              <a:buFont typeface="Arial" panose="020B0604020202020204" pitchFamily="34" charset="0"/>
              <a:buChar char="•"/>
              <a:defRPr/>
            </a:pPr>
            <a:r>
              <a:rPr lang="en-US" altLang="en-US" dirty="0" smtClean="0">
                <a:latin typeface="Arial" panose="020B0604020202020204" pitchFamily="34" charset="0"/>
                <a:cs typeface="Arial" panose="020B0604020202020204" pitchFamily="34" charset="0"/>
              </a:rPr>
              <a:t>From Time A to Time 23 participants went from having no insurance to having insurance. Moreover, 25 participants without Medicare coverage at Time A had Medicare coverage by Time C. (See Figures 3,4 and 5).</a:t>
            </a:r>
          </a:p>
          <a:p>
            <a:pPr marL="457200" indent="-457200">
              <a:spcBef>
                <a:spcPct val="50000"/>
              </a:spcBef>
              <a:buFont typeface="Arial" panose="020B0604020202020204" pitchFamily="34" charset="0"/>
              <a:buChar char="•"/>
              <a:defRPr/>
            </a:pPr>
            <a:r>
              <a:rPr lang="en-US" altLang="en-US" dirty="0" smtClean="0">
                <a:latin typeface="Arial" panose="020B0604020202020204" pitchFamily="34" charset="0"/>
                <a:cs typeface="Arial" panose="020B0604020202020204" pitchFamily="34" charset="0"/>
              </a:rPr>
              <a:t>At Time C </a:t>
            </a:r>
            <a:r>
              <a:rPr lang="en-US" altLang="en-US" dirty="0">
                <a:latin typeface="Arial" panose="020B0604020202020204" pitchFamily="34" charset="0"/>
                <a:cs typeface="Arial" panose="020B0604020202020204" pitchFamily="34" charset="0"/>
              </a:rPr>
              <a:t>h</a:t>
            </a:r>
            <a:r>
              <a:rPr lang="en-US" altLang="en-US" dirty="0" smtClean="0">
                <a:latin typeface="Arial" panose="020B0604020202020204" pitchFamily="34" charset="0"/>
                <a:cs typeface="Arial" panose="020B0604020202020204" pitchFamily="34" charset="0"/>
              </a:rPr>
              <a:t>aving No Insurance entered as a significant factor predictive of doctor visits. Crosstab analysis showing change in insurance status my be indicative of people aging into Medicare over the course of this study. As the group with No Insurance decreased, the group of new Medicare participants increased. To further explore this, I examined the age distribution of those remaining uninsured at Time C. (See Figure </a:t>
            </a:r>
            <a:r>
              <a:rPr lang="en-US" altLang="en-US" dirty="0">
                <a:latin typeface="Arial" panose="020B0604020202020204" pitchFamily="34" charset="0"/>
                <a:cs typeface="Arial" panose="020B0604020202020204" pitchFamily="34" charset="0"/>
              </a:rPr>
              <a:t>6</a:t>
            </a:r>
            <a:r>
              <a:rPr lang="en-US" altLang="en-US" dirty="0" smtClean="0">
                <a:latin typeface="Arial" panose="020B0604020202020204" pitchFamily="34" charset="0"/>
                <a:cs typeface="Arial" panose="020B0604020202020204" pitchFamily="34" charset="0"/>
              </a:rPr>
              <a:t>)</a:t>
            </a:r>
            <a:r>
              <a:rPr lang="en-US" altLang="en-US" dirty="0" smtClean="0">
                <a:latin typeface="Arial" panose="020B0604020202020204" pitchFamily="34" charset="0"/>
                <a:cs typeface="Arial" panose="020B0604020202020204" pitchFamily="34" charset="0"/>
              </a:rPr>
              <a:t>. </a:t>
            </a:r>
          </a:p>
          <a:p>
            <a:pPr marL="457200" indent="-457200">
              <a:spcBef>
                <a:spcPct val="50000"/>
              </a:spcBef>
              <a:buFont typeface="Arial" panose="020B0604020202020204" pitchFamily="34" charset="0"/>
              <a:buChar char="•"/>
              <a:defRPr/>
            </a:pPr>
            <a:r>
              <a:rPr lang="en-US" altLang="en-US" dirty="0" smtClean="0">
                <a:latin typeface="Arial" panose="020B0604020202020204" pitchFamily="34" charset="0"/>
                <a:cs typeface="Arial" panose="020B0604020202020204" pitchFamily="34" charset="0"/>
              </a:rPr>
              <a:t>No participants over the age of 65 remained uninsured, and the largest age group remaining were those participants aged 50 to 65. Are these participants waiting to age into Medicare? Continued analysis, including Time D, may support this hypothesis.</a:t>
            </a:r>
            <a:endParaRPr lang="en-US" altLang="en-US" dirty="0">
              <a:latin typeface="Arial" panose="020B0604020202020204" pitchFamily="34" charset="0"/>
              <a:cs typeface="Arial" panose="020B0604020202020204" pitchFamily="34" charset="0"/>
            </a:endParaRPr>
          </a:p>
        </p:txBody>
      </p:sp>
      <p:sp>
        <p:nvSpPr>
          <p:cNvPr id="2" name="Text Box 14"/>
          <p:cNvSpPr txBox="1">
            <a:spLocks noChangeArrowheads="1"/>
          </p:cNvSpPr>
          <p:nvPr/>
        </p:nvSpPr>
        <p:spPr bwMode="auto">
          <a:xfrm>
            <a:off x="6924675" y="457200"/>
            <a:ext cx="26398538"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14300">
                <a:solidFill>
                  <a:schemeClr val="tx1"/>
                </a:solidFill>
                <a:latin typeface="Times New Roman" pitchFamily="18" charset="0"/>
              </a:defRPr>
            </a:lvl1pPr>
            <a:lvl2pPr marL="742950" indent="-285750" eaLnBrk="0" hangingPunct="0">
              <a:spcBef>
                <a:spcPct val="20000"/>
              </a:spcBef>
              <a:buChar char="–"/>
              <a:defRPr sz="12500">
                <a:solidFill>
                  <a:schemeClr val="tx1"/>
                </a:solidFill>
                <a:latin typeface="Times New Roman" pitchFamily="18" charset="0"/>
              </a:defRPr>
            </a:lvl2pPr>
            <a:lvl3pPr marL="1143000" indent="-228600" eaLnBrk="0" hangingPunct="0">
              <a:spcBef>
                <a:spcPct val="20000"/>
              </a:spcBef>
              <a:buChar char="•"/>
              <a:defRPr sz="10700">
                <a:solidFill>
                  <a:schemeClr val="tx1"/>
                </a:solidFill>
                <a:latin typeface="Times New Roman" pitchFamily="18" charset="0"/>
              </a:defRPr>
            </a:lvl3pPr>
            <a:lvl4pPr marL="1600200" indent="-228600" eaLnBrk="0" hangingPunct="0">
              <a:spcBef>
                <a:spcPct val="20000"/>
              </a:spcBef>
              <a:buChar char="–"/>
              <a:defRPr sz="8900">
                <a:solidFill>
                  <a:schemeClr val="tx1"/>
                </a:solidFill>
                <a:latin typeface="Times New Roman" pitchFamily="18" charset="0"/>
              </a:defRPr>
            </a:lvl4pPr>
            <a:lvl5pPr marL="2057400" indent="-228600" eaLnBrk="0" hangingPunct="0">
              <a:spcBef>
                <a:spcPct val="20000"/>
              </a:spcBef>
              <a:buChar char="»"/>
              <a:defRPr sz="8900">
                <a:solidFill>
                  <a:schemeClr val="tx1"/>
                </a:solidFill>
                <a:latin typeface="Times New Roman" pitchFamily="18" charset="0"/>
              </a:defRPr>
            </a:lvl5pPr>
            <a:lvl6pPr marL="2514600" indent="-228600" eaLnBrk="0" fontAlgn="base" hangingPunct="0">
              <a:spcBef>
                <a:spcPct val="20000"/>
              </a:spcBef>
              <a:spcAft>
                <a:spcPct val="0"/>
              </a:spcAft>
              <a:buChar char="»"/>
              <a:defRPr sz="8900">
                <a:solidFill>
                  <a:schemeClr val="tx1"/>
                </a:solidFill>
                <a:latin typeface="Times New Roman" pitchFamily="18" charset="0"/>
              </a:defRPr>
            </a:lvl6pPr>
            <a:lvl7pPr marL="2971800" indent="-228600" eaLnBrk="0" fontAlgn="base" hangingPunct="0">
              <a:spcBef>
                <a:spcPct val="20000"/>
              </a:spcBef>
              <a:spcAft>
                <a:spcPct val="0"/>
              </a:spcAft>
              <a:buChar char="»"/>
              <a:defRPr sz="8900">
                <a:solidFill>
                  <a:schemeClr val="tx1"/>
                </a:solidFill>
                <a:latin typeface="Times New Roman" pitchFamily="18" charset="0"/>
              </a:defRPr>
            </a:lvl7pPr>
            <a:lvl8pPr marL="3429000" indent="-228600" eaLnBrk="0" fontAlgn="base" hangingPunct="0">
              <a:spcBef>
                <a:spcPct val="20000"/>
              </a:spcBef>
              <a:spcAft>
                <a:spcPct val="0"/>
              </a:spcAft>
              <a:buChar char="»"/>
              <a:defRPr sz="8900">
                <a:solidFill>
                  <a:schemeClr val="tx1"/>
                </a:solidFill>
                <a:latin typeface="Times New Roman" pitchFamily="18" charset="0"/>
              </a:defRPr>
            </a:lvl8pPr>
            <a:lvl9pPr marL="3886200" indent="-228600" eaLnBrk="0" fontAlgn="base" hangingPunct="0">
              <a:spcBef>
                <a:spcPct val="20000"/>
              </a:spcBef>
              <a:spcAft>
                <a:spcPct val="0"/>
              </a:spcAft>
              <a:buChar char="»"/>
              <a:defRPr sz="8900">
                <a:solidFill>
                  <a:schemeClr val="tx1"/>
                </a:solidFill>
                <a:latin typeface="Times New Roman" pitchFamily="18" charset="0"/>
              </a:defRPr>
            </a:lvl9pPr>
          </a:lstStyle>
          <a:p>
            <a:pPr algn="ctr" eaLnBrk="1" hangingPunct="1">
              <a:spcBef>
                <a:spcPct val="50000"/>
              </a:spcBef>
              <a:buFontTx/>
              <a:buNone/>
            </a:pPr>
            <a:r>
              <a:rPr lang="en-US" altLang="en-US" sz="7200" b="1" dirty="0">
                <a:latin typeface="Arial" charset="0"/>
                <a:cs typeface="Arial" charset="0"/>
              </a:rPr>
              <a:t>Analysis of </a:t>
            </a:r>
            <a:r>
              <a:rPr lang="en-US" altLang="en-US" sz="7200" b="1" dirty="0" smtClean="0">
                <a:latin typeface="Arial" charset="0"/>
                <a:cs typeface="Arial" charset="0"/>
              </a:rPr>
              <a:t>Factors that Influence Visits </a:t>
            </a:r>
            <a:r>
              <a:rPr lang="en-US" altLang="en-US" sz="7200" b="1" dirty="0">
                <a:latin typeface="Arial" charset="0"/>
                <a:cs typeface="Arial" charset="0"/>
              </a:rPr>
              <a:t>to a Healthcare Professional</a:t>
            </a:r>
          </a:p>
        </p:txBody>
      </p:sp>
      <p:sp>
        <p:nvSpPr>
          <p:cNvPr id="2059" name="Text Box 18"/>
          <p:cNvSpPr txBox="1">
            <a:spLocks noChangeArrowheads="1"/>
          </p:cNvSpPr>
          <p:nvPr/>
        </p:nvSpPr>
        <p:spPr bwMode="auto">
          <a:xfrm>
            <a:off x="11353800" y="2667000"/>
            <a:ext cx="178308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14300">
                <a:solidFill>
                  <a:schemeClr val="tx1"/>
                </a:solidFill>
                <a:latin typeface="Times New Roman" pitchFamily="18" charset="0"/>
              </a:defRPr>
            </a:lvl1pPr>
            <a:lvl2pPr marL="742950" indent="-285750" eaLnBrk="0" hangingPunct="0">
              <a:spcBef>
                <a:spcPct val="20000"/>
              </a:spcBef>
              <a:buChar char="–"/>
              <a:defRPr sz="12500">
                <a:solidFill>
                  <a:schemeClr val="tx1"/>
                </a:solidFill>
                <a:latin typeface="Times New Roman" pitchFamily="18" charset="0"/>
              </a:defRPr>
            </a:lvl2pPr>
            <a:lvl3pPr marL="1143000" indent="-228600" eaLnBrk="0" hangingPunct="0">
              <a:spcBef>
                <a:spcPct val="20000"/>
              </a:spcBef>
              <a:buChar char="•"/>
              <a:defRPr sz="10700">
                <a:solidFill>
                  <a:schemeClr val="tx1"/>
                </a:solidFill>
                <a:latin typeface="Times New Roman" pitchFamily="18" charset="0"/>
              </a:defRPr>
            </a:lvl3pPr>
            <a:lvl4pPr marL="1600200" indent="-228600" eaLnBrk="0" hangingPunct="0">
              <a:spcBef>
                <a:spcPct val="20000"/>
              </a:spcBef>
              <a:buChar char="–"/>
              <a:defRPr sz="8900">
                <a:solidFill>
                  <a:schemeClr val="tx1"/>
                </a:solidFill>
                <a:latin typeface="Times New Roman" pitchFamily="18" charset="0"/>
              </a:defRPr>
            </a:lvl4pPr>
            <a:lvl5pPr marL="2057400" indent="-228600" eaLnBrk="0" hangingPunct="0">
              <a:spcBef>
                <a:spcPct val="20000"/>
              </a:spcBef>
              <a:buChar char="»"/>
              <a:defRPr sz="8900">
                <a:solidFill>
                  <a:schemeClr val="tx1"/>
                </a:solidFill>
                <a:latin typeface="Times New Roman" pitchFamily="18" charset="0"/>
              </a:defRPr>
            </a:lvl5pPr>
            <a:lvl6pPr marL="2514600" indent="-228600" eaLnBrk="0" fontAlgn="base" hangingPunct="0">
              <a:spcBef>
                <a:spcPct val="20000"/>
              </a:spcBef>
              <a:spcAft>
                <a:spcPct val="0"/>
              </a:spcAft>
              <a:buChar char="»"/>
              <a:defRPr sz="8900">
                <a:solidFill>
                  <a:schemeClr val="tx1"/>
                </a:solidFill>
                <a:latin typeface="Times New Roman" pitchFamily="18" charset="0"/>
              </a:defRPr>
            </a:lvl6pPr>
            <a:lvl7pPr marL="2971800" indent="-228600" eaLnBrk="0" fontAlgn="base" hangingPunct="0">
              <a:spcBef>
                <a:spcPct val="20000"/>
              </a:spcBef>
              <a:spcAft>
                <a:spcPct val="0"/>
              </a:spcAft>
              <a:buChar char="»"/>
              <a:defRPr sz="8900">
                <a:solidFill>
                  <a:schemeClr val="tx1"/>
                </a:solidFill>
                <a:latin typeface="Times New Roman" pitchFamily="18" charset="0"/>
              </a:defRPr>
            </a:lvl7pPr>
            <a:lvl8pPr marL="3429000" indent="-228600" eaLnBrk="0" fontAlgn="base" hangingPunct="0">
              <a:spcBef>
                <a:spcPct val="20000"/>
              </a:spcBef>
              <a:spcAft>
                <a:spcPct val="0"/>
              </a:spcAft>
              <a:buChar char="»"/>
              <a:defRPr sz="8900">
                <a:solidFill>
                  <a:schemeClr val="tx1"/>
                </a:solidFill>
                <a:latin typeface="Times New Roman" pitchFamily="18" charset="0"/>
              </a:defRPr>
            </a:lvl8pPr>
            <a:lvl9pPr marL="3886200" indent="-228600" eaLnBrk="0" fontAlgn="base" hangingPunct="0">
              <a:spcBef>
                <a:spcPct val="20000"/>
              </a:spcBef>
              <a:spcAft>
                <a:spcPct val="0"/>
              </a:spcAft>
              <a:buChar char="»"/>
              <a:defRPr sz="8900">
                <a:solidFill>
                  <a:schemeClr val="tx1"/>
                </a:solidFill>
                <a:latin typeface="Times New Roman" pitchFamily="18" charset="0"/>
              </a:defRPr>
            </a:lvl9pPr>
          </a:lstStyle>
          <a:p>
            <a:pPr algn="ctr" eaLnBrk="1" hangingPunct="1">
              <a:spcBef>
                <a:spcPct val="50000"/>
              </a:spcBef>
              <a:buFontTx/>
              <a:buNone/>
            </a:pPr>
            <a:r>
              <a:rPr lang="en-US" altLang="en-US" sz="4400" dirty="0">
                <a:latin typeface="Arial" charset="0"/>
                <a:cs typeface="Arial" charset="0"/>
              </a:rPr>
              <a:t>Alexandra Schiwal		</a:t>
            </a:r>
            <a:r>
              <a:rPr lang="en-US" altLang="en-US" sz="4400" dirty="0" smtClean="0">
                <a:latin typeface="Arial" charset="0"/>
                <a:cs typeface="Arial" charset="0"/>
              </a:rPr>
              <a:t>Psychology, </a:t>
            </a:r>
            <a:r>
              <a:rPr lang="en-US" altLang="en-US" sz="4400" dirty="0">
                <a:latin typeface="Arial" charset="0"/>
                <a:cs typeface="Arial" charset="0"/>
              </a:rPr>
              <a:t>University of Montana</a:t>
            </a:r>
          </a:p>
        </p:txBody>
      </p:sp>
      <p:sp>
        <p:nvSpPr>
          <p:cNvPr id="2067" name="Text Box 34"/>
          <p:cNvSpPr txBox="1">
            <a:spLocks noChangeArrowheads="1"/>
          </p:cNvSpPr>
          <p:nvPr/>
        </p:nvSpPr>
        <p:spPr bwMode="auto">
          <a:xfrm>
            <a:off x="27584400" y="31394400"/>
            <a:ext cx="11963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14300">
                <a:solidFill>
                  <a:schemeClr val="tx1"/>
                </a:solidFill>
                <a:latin typeface="Times New Roman" pitchFamily="18" charset="0"/>
              </a:defRPr>
            </a:lvl1pPr>
            <a:lvl2pPr marL="742950" indent="-285750" eaLnBrk="0" hangingPunct="0">
              <a:spcBef>
                <a:spcPct val="20000"/>
              </a:spcBef>
              <a:buChar char="–"/>
              <a:defRPr sz="12500">
                <a:solidFill>
                  <a:schemeClr val="tx1"/>
                </a:solidFill>
                <a:latin typeface="Times New Roman" pitchFamily="18" charset="0"/>
              </a:defRPr>
            </a:lvl2pPr>
            <a:lvl3pPr marL="1143000" indent="-228600" eaLnBrk="0" hangingPunct="0">
              <a:spcBef>
                <a:spcPct val="20000"/>
              </a:spcBef>
              <a:buChar char="•"/>
              <a:defRPr sz="10700">
                <a:solidFill>
                  <a:schemeClr val="tx1"/>
                </a:solidFill>
                <a:latin typeface="Times New Roman" pitchFamily="18" charset="0"/>
              </a:defRPr>
            </a:lvl3pPr>
            <a:lvl4pPr marL="1600200" indent="-228600" eaLnBrk="0" hangingPunct="0">
              <a:spcBef>
                <a:spcPct val="20000"/>
              </a:spcBef>
              <a:buChar char="–"/>
              <a:defRPr sz="8900">
                <a:solidFill>
                  <a:schemeClr val="tx1"/>
                </a:solidFill>
                <a:latin typeface="Times New Roman" pitchFamily="18" charset="0"/>
              </a:defRPr>
            </a:lvl4pPr>
            <a:lvl5pPr marL="2057400" indent="-228600" eaLnBrk="0" hangingPunct="0">
              <a:spcBef>
                <a:spcPct val="20000"/>
              </a:spcBef>
              <a:buChar char="»"/>
              <a:defRPr sz="8900">
                <a:solidFill>
                  <a:schemeClr val="tx1"/>
                </a:solidFill>
                <a:latin typeface="Times New Roman" pitchFamily="18" charset="0"/>
              </a:defRPr>
            </a:lvl5pPr>
            <a:lvl6pPr marL="2514600" indent="-228600" eaLnBrk="0" fontAlgn="base" hangingPunct="0">
              <a:spcBef>
                <a:spcPct val="20000"/>
              </a:spcBef>
              <a:spcAft>
                <a:spcPct val="0"/>
              </a:spcAft>
              <a:buChar char="»"/>
              <a:defRPr sz="8900">
                <a:solidFill>
                  <a:schemeClr val="tx1"/>
                </a:solidFill>
                <a:latin typeface="Times New Roman" pitchFamily="18" charset="0"/>
              </a:defRPr>
            </a:lvl6pPr>
            <a:lvl7pPr marL="2971800" indent="-228600" eaLnBrk="0" fontAlgn="base" hangingPunct="0">
              <a:spcBef>
                <a:spcPct val="20000"/>
              </a:spcBef>
              <a:spcAft>
                <a:spcPct val="0"/>
              </a:spcAft>
              <a:buChar char="»"/>
              <a:defRPr sz="8900">
                <a:solidFill>
                  <a:schemeClr val="tx1"/>
                </a:solidFill>
                <a:latin typeface="Times New Roman" pitchFamily="18" charset="0"/>
              </a:defRPr>
            </a:lvl7pPr>
            <a:lvl8pPr marL="3429000" indent="-228600" eaLnBrk="0" fontAlgn="base" hangingPunct="0">
              <a:spcBef>
                <a:spcPct val="20000"/>
              </a:spcBef>
              <a:spcAft>
                <a:spcPct val="0"/>
              </a:spcAft>
              <a:buChar char="»"/>
              <a:defRPr sz="8900">
                <a:solidFill>
                  <a:schemeClr val="tx1"/>
                </a:solidFill>
                <a:latin typeface="Times New Roman" pitchFamily="18" charset="0"/>
              </a:defRPr>
            </a:lvl8pPr>
            <a:lvl9pPr marL="3886200" indent="-228600" eaLnBrk="0" fontAlgn="base" hangingPunct="0">
              <a:spcBef>
                <a:spcPct val="20000"/>
              </a:spcBef>
              <a:spcAft>
                <a:spcPct val="0"/>
              </a:spcAft>
              <a:buChar char="»"/>
              <a:defRPr sz="8900">
                <a:solidFill>
                  <a:schemeClr val="tx1"/>
                </a:solidFill>
                <a:latin typeface="Times New Roman" pitchFamily="18" charset="0"/>
              </a:defRPr>
            </a:lvl9pPr>
          </a:lstStyle>
          <a:p>
            <a:pPr eaLnBrk="1" hangingPunct="1">
              <a:spcBef>
                <a:spcPct val="50000"/>
              </a:spcBef>
              <a:buFontTx/>
              <a:buNone/>
            </a:pPr>
            <a:endParaRPr lang="en-US" altLang="en-US" sz="3200">
              <a:latin typeface="Arial" charset="0"/>
              <a:cs typeface="Arial" charset="0"/>
            </a:endParaRPr>
          </a:p>
        </p:txBody>
      </p:sp>
      <p:sp>
        <p:nvSpPr>
          <p:cNvPr id="6" name="TextBox 5"/>
          <p:cNvSpPr txBox="1"/>
          <p:nvPr/>
        </p:nvSpPr>
        <p:spPr>
          <a:xfrm>
            <a:off x="1104898" y="14706600"/>
            <a:ext cx="11772902" cy="7432803"/>
          </a:xfrm>
          <a:prstGeom prst="rect">
            <a:avLst/>
          </a:prstGeom>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4800" b="1" dirty="0" smtClean="0">
                <a:latin typeface="Arial" panose="020B0604020202020204" pitchFamily="34" charset="0"/>
                <a:cs typeface="Arial" panose="020B0604020202020204" pitchFamily="34" charset="0"/>
              </a:rPr>
              <a:t>Demographics</a:t>
            </a:r>
            <a:endParaRPr lang="en-US" sz="4800" b="1" dirty="0">
              <a:latin typeface="Arial" panose="020B0604020202020204" pitchFamily="34" charset="0"/>
              <a:cs typeface="Arial" panose="020B0604020202020204" pitchFamily="34" charset="0"/>
            </a:endParaRPr>
          </a:p>
          <a:p>
            <a:pPr marL="457200" indent="-457200" eaLnBrk="1" hangingPunct="1">
              <a:spcBef>
                <a:spcPts val="600"/>
              </a:spcBef>
              <a:buFont typeface="Arial" panose="020B0604020202020204" pitchFamily="34" charset="0"/>
              <a:buChar char="•"/>
              <a:defRPr/>
            </a:pPr>
            <a:r>
              <a:rPr lang="en-US" b="1" dirty="0">
                <a:latin typeface="Arial" panose="020B0604020202020204" pitchFamily="34" charset="0"/>
                <a:cs typeface="Arial" panose="020B0604020202020204" pitchFamily="34" charset="0"/>
              </a:rPr>
              <a:t>Age:</a:t>
            </a:r>
            <a:r>
              <a:rPr lang="en-US" dirty="0">
                <a:latin typeface="Arial" panose="020B0604020202020204" pitchFamily="34" charset="0"/>
                <a:cs typeface="Arial" panose="020B0604020202020204" pitchFamily="34" charset="0"/>
              </a:rPr>
              <a:t>  average age is </a:t>
            </a:r>
            <a:r>
              <a:rPr lang="en-US" dirty="0" smtClean="0">
                <a:latin typeface="Arial" panose="020B0604020202020204" pitchFamily="34" charset="0"/>
                <a:cs typeface="Arial" panose="020B0604020202020204" pitchFamily="34" charset="0"/>
              </a:rPr>
              <a:t>62, </a:t>
            </a:r>
            <a:r>
              <a:rPr lang="en-US" dirty="0">
                <a:latin typeface="Arial" panose="020B0604020202020204" pitchFamily="34" charset="0"/>
                <a:cs typeface="Arial" panose="020B0604020202020204" pitchFamily="34" charset="0"/>
              </a:rPr>
              <a:t>SD </a:t>
            </a:r>
            <a:r>
              <a:rPr lang="en-US" dirty="0" smtClean="0">
                <a:latin typeface="Arial" panose="020B0604020202020204" pitchFamily="34" charset="0"/>
                <a:cs typeface="Arial" panose="020B0604020202020204" pitchFamily="34" charset="0"/>
              </a:rPr>
              <a:t>16.3 </a:t>
            </a:r>
            <a:endParaRPr lang="en-US" dirty="0">
              <a:latin typeface="Arial" panose="020B0604020202020204" pitchFamily="34" charset="0"/>
              <a:cs typeface="Arial" panose="020B0604020202020204" pitchFamily="34" charset="0"/>
            </a:endParaRPr>
          </a:p>
          <a:p>
            <a:pPr marL="457200" indent="-457200" eaLnBrk="1" hangingPunct="1">
              <a:spcBef>
                <a:spcPts val="600"/>
              </a:spcBef>
              <a:buFont typeface="Arial" panose="020B0604020202020204" pitchFamily="34" charset="0"/>
              <a:buChar char="•"/>
              <a:defRPr/>
            </a:pPr>
            <a:r>
              <a:rPr lang="en-US" b="1" dirty="0">
                <a:latin typeface="Arial" panose="020B0604020202020204" pitchFamily="34" charset="0"/>
                <a:cs typeface="Arial" panose="020B0604020202020204" pitchFamily="34" charset="0"/>
              </a:rPr>
              <a:t>Ethnicity:</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96% </a:t>
            </a:r>
            <a:r>
              <a:rPr lang="en-US" dirty="0">
                <a:latin typeface="Arial" panose="020B0604020202020204" pitchFamily="34" charset="0"/>
                <a:cs typeface="Arial" panose="020B0604020202020204" pitchFamily="34" charset="0"/>
              </a:rPr>
              <a:t>White; </a:t>
            </a:r>
            <a:r>
              <a:rPr lang="en-US" dirty="0" smtClean="0">
                <a:latin typeface="Arial" panose="020B0604020202020204" pitchFamily="34" charset="0"/>
                <a:cs typeface="Arial" panose="020B0604020202020204" pitchFamily="34" charset="0"/>
              </a:rPr>
              <a:t>4% </a:t>
            </a:r>
            <a:r>
              <a:rPr lang="en-US" dirty="0">
                <a:latin typeface="Arial" panose="020B0604020202020204" pitchFamily="34" charset="0"/>
                <a:cs typeface="Arial" panose="020B0604020202020204" pitchFamily="34" charset="0"/>
              </a:rPr>
              <a:t>American Indian </a:t>
            </a:r>
          </a:p>
          <a:p>
            <a:pPr marL="457200" indent="-457200" eaLnBrk="1" hangingPunct="1">
              <a:spcBef>
                <a:spcPts val="600"/>
              </a:spcBef>
              <a:buFont typeface="Arial" panose="020B0604020202020204" pitchFamily="34" charset="0"/>
              <a:buChar char="•"/>
              <a:defRPr/>
            </a:pPr>
            <a:r>
              <a:rPr lang="en-US" b="1" dirty="0">
                <a:latin typeface="Arial" panose="020B0604020202020204" pitchFamily="34" charset="0"/>
                <a:cs typeface="Arial" panose="020B0604020202020204" pitchFamily="34" charset="0"/>
              </a:rPr>
              <a:t>Education: </a:t>
            </a:r>
          </a:p>
          <a:p>
            <a:pPr marL="914400" lvl="1" indent="-457200" eaLnBrk="1" hangingPunct="1">
              <a:spcBef>
                <a:spcPts val="600"/>
              </a:spcBef>
              <a:buFont typeface="Arial" panose="020B0604020202020204" pitchFamily="34" charset="0"/>
              <a:buChar char="•"/>
              <a:defRPr/>
            </a:pPr>
            <a:r>
              <a:rPr lang="en-US" dirty="0">
                <a:latin typeface="Arial" panose="020B0604020202020204" pitchFamily="34" charset="0"/>
                <a:cs typeface="Arial" panose="020B0604020202020204" pitchFamily="34" charset="0"/>
              </a:rPr>
              <a:t>Less than H.S. = </a:t>
            </a:r>
            <a:r>
              <a:rPr lang="en-US" dirty="0" smtClean="0">
                <a:latin typeface="Arial" panose="020B0604020202020204" pitchFamily="34" charset="0"/>
                <a:cs typeface="Arial" panose="020B0604020202020204" pitchFamily="34" charset="0"/>
              </a:rPr>
              <a:t>7.3%</a:t>
            </a:r>
            <a:endParaRPr lang="en-US" dirty="0">
              <a:latin typeface="Arial" panose="020B0604020202020204" pitchFamily="34" charset="0"/>
              <a:cs typeface="Arial" panose="020B0604020202020204" pitchFamily="34" charset="0"/>
            </a:endParaRPr>
          </a:p>
          <a:p>
            <a:pPr marL="914400" lvl="1" indent="-457200" eaLnBrk="1" hangingPunct="1">
              <a:spcBef>
                <a:spcPts val="600"/>
              </a:spcBef>
              <a:buFont typeface="Arial" panose="020B0604020202020204" pitchFamily="34" charset="0"/>
              <a:buChar char="•"/>
              <a:defRPr/>
            </a:pPr>
            <a:r>
              <a:rPr lang="en-US" dirty="0">
                <a:latin typeface="Arial" panose="020B0604020202020204" pitchFamily="34" charset="0"/>
                <a:cs typeface="Arial" panose="020B0604020202020204" pitchFamily="34" charset="0"/>
              </a:rPr>
              <a:t>H.S. or GED = </a:t>
            </a:r>
            <a:r>
              <a:rPr lang="en-US" dirty="0" smtClean="0">
                <a:latin typeface="Arial" panose="020B0604020202020204" pitchFamily="34" charset="0"/>
                <a:cs typeface="Arial" panose="020B0604020202020204" pitchFamily="34" charset="0"/>
              </a:rPr>
              <a:t>21.4%</a:t>
            </a:r>
            <a:endParaRPr lang="en-US" dirty="0">
              <a:latin typeface="Arial" panose="020B0604020202020204" pitchFamily="34" charset="0"/>
              <a:cs typeface="Arial" panose="020B0604020202020204" pitchFamily="34" charset="0"/>
            </a:endParaRPr>
          </a:p>
          <a:p>
            <a:pPr marL="914400" lvl="1" indent="-457200" eaLnBrk="1" hangingPunct="1">
              <a:spcBef>
                <a:spcPts val="600"/>
              </a:spcBef>
              <a:buFont typeface="Arial" panose="020B0604020202020204" pitchFamily="34" charset="0"/>
              <a:buChar char="•"/>
              <a:defRPr/>
            </a:pPr>
            <a:r>
              <a:rPr lang="en-US" dirty="0">
                <a:latin typeface="Arial" panose="020B0604020202020204" pitchFamily="34" charset="0"/>
                <a:cs typeface="Arial" panose="020B0604020202020204" pitchFamily="34" charset="0"/>
              </a:rPr>
              <a:t>Some college/training or Associates = </a:t>
            </a:r>
            <a:r>
              <a:rPr lang="en-US" dirty="0" smtClean="0">
                <a:latin typeface="Arial" panose="020B0604020202020204" pitchFamily="34" charset="0"/>
                <a:cs typeface="Arial" panose="020B0604020202020204" pitchFamily="34" charset="0"/>
              </a:rPr>
              <a:t>38.1%</a:t>
            </a:r>
            <a:endParaRPr lang="en-US" dirty="0">
              <a:latin typeface="Arial" panose="020B0604020202020204" pitchFamily="34" charset="0"/>
              <a:cs typeface="Arial" panose="020B0604020202020204" pitchFamily="34" charset="0"/>
            </a:endParaRPr>
          </a:p>
          <a:p>
            <a:pPr marL="914400" lvl="1" indent="-457200" eaLnBrk="1" hangingPunct="1">
              <a:spcBef>
                <a:spcPts val="600"/>
              </a:spcBef>
              <a:buFont typeface="Arial" panose="020B0604020202020204" pitchFamily="34" charset="0"/>
              <a:buChar char="•"/>
              <a:defRPr/>
            </a:pPr>
            <a:r>
              <a:rPr lang="en-US" dirty="0">
                <a:latin typeface="Arial" panose="020B0604020202020204" pitchFamily="34" charset="0"/>
                <a:cs typeface="Arial" panose="020B0604020202020204" pitchFamily="34" charset="0"/>
              </a:rPr>
              <a:t>Bachelor’s or higher = </a:t>
            </a:r>
            <a:r>
              <a:rPr lang="en-US" dirty="0" smtClean="0">
                <a:latin typeface="Arial" panose="020B0604020202020204" pitchFamily="34" charset="0"/>
                <a:cs typeface="Arial" panose="020B0604020202020204" pitchFamily="34" charset="0"/>
              </a:rPr>
              <a:t>33.2%</a:t>
            </a:r>
            <a:endParaRPr lang="en-US" dirty="0">
              <a:latin typeface="Arial" panose="020B0604020202020204" pitchFamily="34" charset="0"/>
              <a:cs typeface="Arial" panose="020B0604020202020204" pitchFamily="34" charset="0"/>
            </a:endParaRPr>
          </a:p>
          <a:p>
            <a:pPr marL="457200" indent="-457200" eaLnBrk="1" hangingPunct="1">
              <a:spcBef>
                <a:spcPts val="600"/>
              </a:spcBef>
              <a:buFont typeface="Arial" panose="020B0604020202020204" pitchFamily="34" charset="0"/>
              <a:buChar char="•"/>
              <a:defRPr/>
            </a:pPr>
            <a:r>
              <a:rPr lang="en-US" b="1" dirty="0">
                <a:latin typeface="Arial" panose="020B0604020202020204" pitchFamily="34" charset="0"/>
                <a:cs typeface="Arial" panose="020B0604020202020204" pitchFamily="34" charset="0"/>
              </a:rPr>
              <a:t>Employment:</a:t>
            </a:r>
            <a:r>
              <a:rPr lang="en-US" dirty="0">
                <a:latin typeface="Arial" panose="020B0604020202020204" pitchFamily="34" charset="0"/>
                <a:cs typeface="Arial" panose="020B0604020202020204" pitchFamily="34" charset="0"/>
              </a:rPr>
              <a:t> Not employed </a:t>
            </a:r>
            <a:r>
              <a:rPr lang="en-US" dirty="0" smtClean="0">
                <a:latin typeface="Arial" panose="020B0604020202020204" pitchFamily="34" charset="0"/>
                <a:cs typeface="Arial" panose="020B0604020202020204" pitchFamily="34" charset="0"/>
              </a:rPr>
              <a:t>(Including those who are retired) = 71.8%; </a:t>
            </a:r>
            <a:r>
              <a:rPr lang="en-US" dirty="0">
                <a:latin typeface="Arial" panose="020B0604020202020204" pitchFamily="34" charset="0"/>
                <a:cs typeface="Arial" panose="020B0604020202020204" pitchFamily="34" charset="0"/>
              </a:rPr>
              <a:t>Employed = </a:t>
            </a:r>
            <a:r>
              <a:rPr lang="en-US" dirty="0" smtClean="0">
                <a:latin typeface="Arial" panose="020B0604020202020204" pitchFamily="34" charset="0"/>
                <a:cs typeface="Arial" panose="020B0604020202020204" pitchFamily="34" charset="0"/>
              </a:rPr>
              <a:t>28.2%</a:t>
            </a:r>
            <a:endParaRPr lang="en-US" dirty="0">
              <a:latin typeface="Arial" panose="020B0604020202020204" pitchFamily="34" charset="0"/>
              <a:cs typeface="Arial" panose="020B0604020202020204" pitchFamily="34" charset="0"/>
            </a:endParaRPr>
          </a:p>
          <a:p>
            <a:pPr marL="457200" indent="-457200" eaLnBrk="1" hangingPunct="1">
              <a:spcBef>
                <a:spcPts val="600"/>
              </a:spcBef>
              <a:buFont typeface="Arial" panose="020B0604020202020204" pitchFamily="34" charset="0"/>
              <a:buChar char="•"/>
              <a:defRPr/>
            </a:pPr>
            <a:r>
              <a:rPr lang="en-US" b="1" dirty="0">
                <a:latin typeface="Arial" panose="020B0604020202020204" pitchFamily="34" charset="0"/>
                <a:cs typeface="Arial" panose="020B0604020202020204" pitchFamily="34" charset="0"/>
              </a:rPr>
              <a:t>Relationship Status</a:t>
            </a:r>
            <a:r>
              <a:rPr lang="en-US" b="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Married = 47.1; Unmarried (including single, divorced, widowed, member of unmarried couple) = </a:t>
            </a:r>
            <a:r>
              <a:rPr lang="en-US" dirty="0" smtClean="0">
                <a:latin typeface="Arial" panose="020B0604020202020204" pitchFamily="34" charset="0"/>
                <a:cs typeface="Arial" panose="020B0604020202020204" pitchFamily="34" charset="0"/>
              </a:rPr>
              <a:t>52.9</a:t>
            </a:r>
            <a:endParaRPr lang="en-US" dirty="0">
              <a:latin typeface="Arial" panose="020B0604020202020204" pitchFamily="34" charset="0"/>
              <a:cs typeface="Arial" panose="020B0604020202020204"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2636552822"/>
              </p:ext>
            </p:extLst>
          </p:nvPr>
        </p:nvGraphicFramePr>
        <p:xfrm>
          <a:off x="1104899" y="22936203"/>
          <a:ext cx="11772901" cy="8153396"/>
        </p:xfrm>
        <a:graphic>
          <a:graphicData uri="http://schemas.openxmlformats.org/drawingml/2006/table">
            <a:tbl>
              <a:tblPr firstRow="1" firstCol="1" bandRow="1">
                <a:tableStyleId>{5C22544A-7EE6-4342-B048-85BDC9FD1C3A}</a:tableStyleId>
              </a:tblPr>
              <a:tblGrid>
                <a:gridCol w="5808792"/>
                <a:gridCol w="2683850"/>
                <a:gridCol w="1677406"/>
                <a:gridCol w="1602853"/>
              </a:tblGrid>
              <a:tr h="531143">
                <a:tc gridSpan="4">
                  <a:txBody>
                    <a:bodyPr/>
                    <a:lstStyle/>
                    <a:p>
                      <a:pPr marL="0" marR="0" algn="ctr">
                        <a:lnSpc>
                          <a:spcPct val="107000"/>
                        </a:lnSpc>
                        <a:spcBef>
                          <a:spcPts val="0"/>
                        </a:spcBef>
                        <a:spcAft>
                          <a:spcPts val="0"/>
                        </a:spcAft>
                      </a:pPr>
                      <a:r>
                        <a:rPr lang="en-US" sz="2300" baseline="0" dirty="0" smtClean="0">
                          <a:solidFill>
                            <a:schemeClr val="tx1"/>
                          </a:solidFill>
                          <a:effectLst/>
                          <a:latin typeface="Arial" panose="020B0604020202020204" pitchFamily="34" charset="0"/>
                          <a:ea typeface="Calibri"/>
                          <a:cs typeface="Arial" panose="020B0604020202020204" pitchFamily="34" charset="0"/>
                        </a:rPr>
                        <a:t>Multiple Regression Results Table - Predicting Change in Number of Doctor Visits</a:t>
                      </a:r>
                      <a:endParaRPr lang="en-US" sz="2300" baseline="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solidFill>
                      <a:schemeClr val="accent3">
                        <a:lumMod val="85000"/>
                      </a:schemeClr>
                    </a:solidFill>
                  </a:tcPr>
                </a:tc>
                <a:tc hMerge="1">
                  <a:txBody>
                    <a:bodyPr/>
                    <a:lstStyle/>
                    <a:p>
                      <a:pPr marL="0" marR="0" algn="ctr">
                        <a:lnSpc>
                          <a:spcPct val="107000"/>
                        </a:lnSpc>
                        <a:spcBef>
                          <a:spcPts val="0"/>
                        </a:spcBef>
                        <a:spcAft>
                          <a:spcPts val="0"/>
                        </a:spcAft>
                      </a:pPr>
                      <a:endParaRPr lang="en-US" sz="2000" dirty="0">
                        <a:effectLst/>
                        <a:latin typeface="Arial" panose="020B0604020202020204" pitchFamily="34" charset="0"/>
                        <a:ea typeface="Calibri"/>
                        <a:cs typeface="Arial" panose="020B0604020202020204" pitchFamily="34" charset="0"/>
                      </a:endParaRPr>
                    </a:p>
                  </a:txBody>
                  <a:tcPr marL="68580" marR="68580" marT="0" marB="0"/>
                </a:tc>
                <a:tc hMerge="1">
                  <a:txBody>
                    <a:bodyPr/>
                    <a:lstStyle/>
                    <a:p>
                      <a:pPr marL="0" marR="0" algn="ctr">
                        <a:lnSpc>
                          <a:spcPct val="107000"/>
                        </a:lnSpc>
                        <a:spcBef>
                          <a:spcPts val="0"/>
                        </a:spcBef>
                        <a:spcAft>
                          <a:spcPts val="0"/>
                        </a:spcAft>
                      </a:pPr>
                      <a:endParaRPr lang="en-US" sz="2000" dirty="0">
                        <a:effectLst/>
                        <a:latin typeface="Arial" panose="020B0604020202020204" pitchFamily="34" charset="0"/>
                        <a:ea typeface="Calibri"/>
                        <a:cs typeface="Arial" panose="020B0604020202020204" pitchFamily="34" charset="0"/>
                      </a:endParaRPr>
                    </a:p>
                  </a:txBody>
                  <a:tcPr marL="68580" marR="68580" marT="0" marB="0"/>
                </a:tc>
                <a:tc hMerge="1">
                  <a:txBody>
                    <a:bodyPr/>
                    <a:lstStyle/>
                    <a:p>
                      <a:pPr marL="0" marR="0" algn="ctr">
                        <a:lnSpc>
                          <a:spcPct val="107000"/>
                        </a:lnSpc>
                        <a:spcBef>
                          <a:spcPts val="0"/>
                        </a:spcBef>
                        <a:spcAft>
                          <a:spcPts val="0"/>
                        </a:spcAft>
                      </a:pPr>
                      <a:endParaRPr lang="en-US" sz="2000" dirty="0">
                        <a:effectLst/>
                        <a:latin typeface="Arial" panose="020B0604020202020204" pitchFamily="34" charset="0"/>
                        <a:ea typeface="Calibri"/>
                        <a:cs typeface="Arial" panose="020B0604020202020204" pitchFamily="34" charset="0"/>
                      </a:endParaRPr>
                    </a:p>
                  </a:txBody>
                  <a:tcPr marL="68580" marR="68580" marT="0" marB="0"/>
                </a:tc>
              </a:tr>
              <a:tr h="508120">
                <a:tc>
                  <a:txBody>
                    <a:bodyPr/>
                    <a:lstStyle/>
                    <a:p>
                      <a:pPr marL="0" marR="0" algn="ctr">
                        <a:lnSpc>
                          <a:spcPct val="107000"/>
                        </a:lnSpc>
                        <a:spcBef>
                          <a:spcPts val="0"/>
                        </a:spcBef>
                        <a:spcAft>
                          <a:spcPts val="0"/>
                        </a:spcAft>
                      </a:pPr>
                      <a:r>
                        <a:rPr lang="en-US" sz="2200" dirty="0">
                          <a:effectLst/>
                          <a:latin typeface="Arial" panose="020B0604020202020204" pitchFamily="34" charset="0"/>
                          <a:cs typeface="Arial" panose="020B0604020202020204" pitchFamily="34" charset="0"/>
                        </a:rPr>
                        <a:t>Variable</a:t>
                      </a:r>
                      <a:endParaRPr lang="en-US" sz="22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200">
                          <a:effectLst/>
                          <a:latin typeface="Arial" panose="020B0604020202020204" pitchFamily="34" charset="0"/>
                          <a:cs typeface="Arial" panose="020B0604020202020204" pitchFamily="34" charset="0"/>
                        </a:rPr>
                        <a:t>Beta</a:t>
                      </a:r>
                      <a:r>
                        <a:rPr lang="en-US" sz="2200" baseline="-25000">
                          <a:effectLst/>
                          <a:latin typeface="Arial" panose="020B0604020202020204" pitchFamily="34" charset="0"/>
                          <a:cs typeface="Arial" panose="020B0604020202020204" pitchFamily="34" charset="0"/>
                        </a:rPr>
                        <a:t>Standardized</a:t>
                      </a:r>
                      <a:endParaRPr lang="en-US" sz="22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200">
                          <a:effectLst/>
                          <a:latin typeface="Arial" panose="020B0604020202020204" pitchFamily="34" charset="0"/>
                          <a:cs typeface="Arial" panose="020B0604020202020204" pitchFamily="34" charset="0"/>
                        </a:rPr>
                        <a:t>p</a:t>
                      </a:r>
                      <a:endParaRPr lang="en-US" sz="22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200">
                          <a:effectLst/>
                          <a:latin typeface="Arial" panose="020B0604020202020204" pitchFamily="34" charset="0"/>
                          <a:cs typeface="Arial" panose="020B0604020202020204" pitchFamily="34" charset="0"/>
                        </a:rPr>
                        <a:t>Change R</a:t>
                      </a:r>
                      <a:r>
                        <a:rPr lang="en-US" sz="2200" baseline="30000">
                          <a:effectLst/>
                          <a:latin typeface="Arial" panose="020B0604020202020204" pitchFamily="34" charset="0"/>
                          <a:cs typeface="Arial" panose="020B0604020202020204" pitchFamily="34" charset="0"/>
                        </a:rPr>
                        <a:t>2</a:t>
                      </a:r>
                      <a:endParaRPr lang="en-US" sz="2200">
                        <a:effectLst/>
                        <a:latin typeface="Arial" panose="020B0604020202020204" pitchFamily="34" charset="0"/>
                        <a:ea typeface="Calibri"/>
                        <a:cs typeface="Arial" panose="020B0604020202020204" pitchFamily="34" charset="0"/>
                      </a:endParaRPr>
                    </a:p>
                  </a:txBody>
                  <a:tcPr marL="68580" marR="68580" marT="0" marB="0"/>
                </a:tc>
              </a:tr>
              <a:tr h="508120">
                <a:tc>
                  <a:txBody>
                    <a:bodyPr/>
                    <a:lstStyle/>
                    <a:p>
                      <a:pPr marL="0" marR="0" algn="l">
                        <a:lnSpc>
                          <a:spcPct val="107000"/>
                        </a:lnSpc>
                        <a:spcBef>
                          <a:spcPts val="0"/>
                        </a:spcBef>
                        <a:spcAft>
                          <a:spcPts val="0"/>
                        </a:spcAft>
                      </a:pPr>
                      <a:r>
                        <a:rPr lang="en-US" sz="2200" dirty="0">
                          <a:effectLst/>
                          <a:latin typeface="Arial" panose="020B0604020202020204" pitchFamily="34" charset="0"/>
                          <a:cs typeface="Arial" panose="020B0604020202020204" pitchFamily="34" charset="0"/>
                        </a:rPr>
                        <a:t>Step 1- Time A</a:t>
                      </a:r>
                      <a:endParaRPr lang="en-US" sz="22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pPr>
                      <a:r>
                        <a:rPr lang="en-US" sz="2200">
                          <a:effectLst/>
                          <a:latin typeface="Arial" panose="020B0604020202020204" pitchFamily="34" charset="0"/>
                          <a:cs typeface="Arial" panose="020B0604020202020204" pitchFamily="34" charset="0"/>
                        </a:rPr>
                        <a:t> </a:t>
                      </a:r>
                      <a:endParaRPr lang="en-US" sz="22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pPr>
                      <a:r>
                        <a:rPr lang="en-US" sz="2200">
                          <a:effectLst/>
                          <a:latin typeface="Arial" panose="020B0604020202020204" pitchFamily="34" charset="0"/>
                          <a:cs typeface="Arial" panose="020B0604020202020204" pitchFamily="34" charset="0"/>
                        </a:rPr>
                        <a:t> </a:t>
                      </a:r>
                      <a:endParaRPr lang="en-US" sz="22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pPr>
                      <a:r>
                        <a:rPr lang="en-US" sz="2200">
                          <a:effectLst/>
                          <a:latin typeface="Arial" panose="020B0604020202020204" pitchFamily="34" charset="0"/>
                          <a:cs typeface="Arial" panose="020B0604020202020204" pitchFamily="34" charset="0"/>
                        </a:rPr>
                        <a:t> </a:t>
                      </a:r>
                      <a:endParaRPr lang="en-US" sz="2200">
                        <a:effectLst/>
                        <a:latin typeface="Arial" panose="020B0604020202020204" pitchFamily="34" charset="0"/>
                        <a:ea typeface="Calibri"/>
                        <a:cs typeface="Arial" panose="020B0604020202020204" pitchFamily="34" charset="0"/>
                      </a:endParaRPr>
                    </a:p>
                  </a:txBody>
                  <a:tcPr marL="68580" marR="68580" marT="0" marB="0"/>
                </a:tc>
              </a:tr>
              <a:tr h="508120">
                <a:tc>
                  <a:txBody>
                    <a:bodyPr/>
                    <a:lstStyle/>
                    <a:p>
                      <a:pPr marL="457200" marR="0" algn="l">
                        <a:lnSpc>
                          <a:spcPct val="107000"/>
                        </a:lnSpc>
                        <a:spcBef>
                          <a:spcPts val="0"/>
                        </a:spcBef>
                        <a:spcAft>
                          <a:spcPts val="0"/>
                        </a:spcAft>
                      </a:pPr>
                      <a:r>
                        <a:rPr lang="en-US" sz="2200" dirty="0">
                          <a:effectLst/>
                          <a:latin typeface="Arial" panose="020B0604020202020204" pitchFamily="34" charset="0"/>
                          <a:cs typeface="Arial" panose="020B0604020202020204" pitchFamily="34" charset="0"/>
                        </a:rPr>
                        <a:t>Depression</a:t>
                      </a:r>
                      <a:endParaRPr lang="en-US" sz="22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200">
                          <a:effectLst/>
                          <a:latin typeface="Arial" panose="020B0604020202020204" pitchFamily="34" charset="0"/>
                          <a:cs typeface="Arial" panose="020B0604020202020204" pitchFamily="34" charset="0"/>
                        </a:rPr>
                        <a:t>.191</a:t>
                      </a:r>
                      <a:endParaRPr lang="en-US" sz="22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200">
                          <a:effectLst/>
                          <a:latin typeface="Arial" panose="020B0604020202020204" pitchFamily="34" charset="0"/>
                          <a:cs typeface="Arial" panose="020B0604020202020204" pitchFamily="34" charset="0"/>
                        </a:rPr>
                        <a:t>&lt; .00</a:t>
                      </a:r>
                      <a:endParaRPr lang="en-US" sz="22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200">
                          <a:effectLst/>
                          <a:latin typeface="Arial" panose="020B0604020202020204" pitchFamily="34" charset="0"/>
                          <a:cs typeface="Arial" panose="020B0604020202020204" pitchFamily="34" charset="0"/>
                        </a:rPr>
                        <a:t> </a:t>
                      </a:r>
                      <a:endParaRPr lang="en-US" sz="2200">
                        <a:effectLst/>
                        <a:latin typeface="Arial" panose="020B0604020202020204" pitchFamily="34" charset="0"/>
                        <a:ea typeface="Calibri"/>
                        <a:cs typeface="Arial" panose="020B0604020202020204" pitchFamily="34" charset="0"/>
                      </a:endParaRPr>
                    </a:p>
                  </a:txBody>
                  <a:tcPr marL="68580" marR="68580" marT="0" marB="0"/>
                </a:tc>
              </a:tr>
              <a:tr h="508120">
                <a:tc>
                  <a:txBody>
                    <a:bodyPr/>
                    <a:lstStyle/>
                    <a:p>
                      <a:pPr marL="457200" marR="0" algn="l">
                        <a:lnSpc>
                          <a:spcPct val="107000"/>
                        </a:lnSpc>
                        <a:spcBef>
                          <a:spcPts val="0"/>
                        </a:spcBef>
                        <a:spcAft>
                          <a:spcPts val="0"/>
                        </a:spcAft>
                      </a:pPr>
                      <a:r>
                        <a:rPr lang="en-US" sz="2200" dirty="0">
                          <a:effectLst/>
                          <a:latin typeface="Arial" panose="020B0604020202020204" pitchFamily="34" charset="0"/>
                          <a:cs typeface="Arial" panose="020B0604020202020204" pitchFamily="34" charset="0"/>
                        </a:rPr>
                        <a:t>Employed</a:t>
                      </a:r>
                      <a:endParaRPr lang="en-US" sz="22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200">
                          <a:effectLst/>
                          <a:latin typeface="Arial" panose="020B0604020202020204" pitchFamily="34" charset="0"/>
                          <a:cs typeface="Arial" panose="020B0604020202020204" pitchFamily="34" charset="0"/>
                        </a:rPr>
                        <a:t>-.090</a:t>
                      </a:r>
                      <a:endParaRPr lang="en-US" sz="22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200">
                          <a:effectLst/>
                          <a:latin typeface="Arial" panose="020B0604020202020204" pitchFamily="34" charset="0"/>
                          <a:cs typeface="Arial" panose="020B0604020202020204" pitchFamily="34" charset="0"/>
                        </a:rPr>
                        <a:t>.046</a:t>
                      </a:r>
                      <a:endParaRPr lang="en-US" sz="22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200">
                          <a:effectLst/>
                          <a:latin typeface="Arial" panose="020B0604020202020204" pitchFamily="34" charset="0"/>
                          <a:cs typeface="Arial" panose="020B0604020202020204" pitchFamily="34" charset="0"/>
                        </a:rPr>
                        <a:t> </a:t>
                      </a:r>
                      <a:endParaRPr lang="en-US" sz="2200">
                        <a:effectLst/>
                        <a:latin typeface="Arial" panose="020B0604020202020204" pitchFamily="34" charset="0"/>
                        <a:ea typeface="Calibri"/>
                        <a:cs typeface="Arial" panose="020B0604020202020204" pitchFamily="34" charset="0"/>
                      </a:endParaRPr>
                    </a:p>
                  </a:txBody>
                  <a:tcPr marL="68580" marR="68580" marT="0" marB="0"/>
                </a:tc>
              </a:tr>
              <a:tr h="508573">
                <a:tc>
                  <a:txBody>
                    <a:bodyPr/>
                    <a:lstStyle/>
                    <a:p>
                      <a:pPr marL="0" marR="0" algn="l">
                        <a:lnSpc>
                          <a:spcPct val="107000"/>
                        </a:lnSpc>
                        <a:spcBef>
                          <a:spcPts val="0"/>
                        </a:spcBef>
                        <a:spcAft>
                          <a:spcPts val="0"/>
                        </a:spcAft>
                      </a:pPr>
                      <a:r>
                        <a:rPr lang="en-US" sz="2200" dirty="0">
                          <a:effectLst/>
                          <a:latin typeface="Arial" panose="020B0604020202020204" pitchFamily="34" charset="0"/>
                          <a:cs typeface="Arial" panose="020B0604020202020204" pitchFamily="34" charset="0"/>
                        </a:rPr>
                        <a:t> </a:t>
                      </a:r>
                      <a:endParaRPr lang="en-US" sz="22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200">
                          <a:effectLst/>
                          <a:latin typeface="Arial" panose="020B0604020202020204" pitchFamily="34" charset="0"/>
                          <a:cs typeface="Arial" panose="020B0604020202020204" pitchFamily="34" charset="0"/>
                        </a:rPr>
                        <a:t> </a:t>
                      </a:r>
                      <a:endParaRPr lang="en-US" sz="22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200">
                          <a:effectLst/>
                          <a:latin typeface="Arial" panose="020B0604020202020204" pitchFamily="34" charset="0"/>
                          <a:cs typeface="Arial" panose="020B0604020202020204" pitchFamily="34" charset="0"/>
                        </a:rPr>
                        <a:t> </a:t>
                      </a:r>
                      <a:endParaRPr lang="en-US" sz="22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200">
                          <a:effectLst/>
                          <a:latin typeface="Arial" panose="020B0604020202020204" pitchFamily="34" charset="0"/>
                          <a:cs typeface="Arial" panose="020B0604020202020204" pitchFamily="34" charset="0"/>
                        </a:rPr>
                        <a:t>.045</a:t>
                      </a:r>
                      <a:endParaRPr lang="en-US" sz="2200">
                        <a:effectLst/>
                        <a:latin typeface="Arial" panose="020B0604020202020204" pitchFamily="34" charset="0"/>
                        <a:ea typeface="Calibri"/>
                        <a:cs typeface="Arial" panose="020B0604020202020204" pitchFamily="34" charset="0"/>
                      </a:endParaRPr>
                    </a:p>
                  </a:txBody>
                  <a:tcPr marL="68580" marR="68580" marT="0" marB="0"/>
                </a:tc>
              </a:tr>
              <a:tr h="508120">
                <a:tc>
                  <a:txBody>
                    <a:bodyPr/>
                    <a:lstStyle/>
                    <a:p>
                      <a:pPr marL="0" marR="0" algn="l">
                        <a:lnSpc>
                          <a:spcPct val="107000"/>
                        </a:lnSpc>
                        <a:spcBef>
                          <a:spcPts val="0"/>
                        </a:spcBef>
                        <a:spcAft>
                          <a:spcPts val="0"/>
                        </a:spcAft>
                      </a:pPr>
                      <a:r>
                        <a:rPr lang="en-US" sz="2200" dirty="0">
                          <a:effectLst/>
                          <a:latin typeface="Arial" panose="020B0604020202020204" pitchFamily="34" charset="0"/>
                          <a:cs typeface="Arial" panose="020B0604020202020204" pitchFamily="34" charset="0"/>
                        </a:rPr>
                        <a:t>Step 2 – Time B</a:t>
                      </a:r>
                      <a:endParaRPr lang="en-US" sz="22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200">
                          <a:effectLst/>
                          <a:latin typeface="Arial" panose="020B0604020202020204" pitchFamily="34" charset="0"/>
                          <a:cs typeface="Arial" panose="020B0604020202020204" pitchFamily="34" charset="0"/>
                        </a:rPr>
                        <a:t> </a:t>
                      </a:r>
                      <a:endParaRPr lang="en-US" sz="22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200">
                          <a:effectLst/>
                          <a:latin typeface="Arial" panose="020B0604020202020204" pitchFamily="34" charset="0"/>
                          <a:cs typeface="Arial" panose="020B0604020202020204" pitchFamily="34" charset="0"/>
                        </a:rPr>
                        <a:t> </a:t>
                      </a:r>
                      <a:endParaRPr lang="en-US" sz="22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200">
                          <a:effectLst/>
                          <a:latin typeface="Arial" panose="020B0604020202020204" pitchFamily="34" charset="0"/>
                          <a:cs typeface="Arial" panose="020B0604020202020204" pitchFamily="34" charset="0"/>
                        </a:rPr>
                        <a:t> </a:t>
                      </a:r>
                      <a:endParaRPr lang="en-US" sz="2200">
                        <a:effectLst/>
                        <a:latin typeface="Arial" panose="020B0604020202020204" pitchFamily="34" charset="0"/>
                        <a:ea typeface="Calibri"/>
                        <a:cs typeface="Arial" panose="020B0604020202020204" pitchFamily="34" charset="0"/>
                      </a:endParaRPr>
                    </a:p>
                  </a:txBody>
                  <a:tcPr marL="68580" marR="68580" marT="0" marB="0"/>
                </a:tc>
              </a:tr>
              <a:tr h="508120">
                <a:tc>
                  <a:txBody>
                    <a:bodyPr/>
                    <a:lstStyle/>
                    <a:p>
                      <a:pPr marL="457200" marR="0" algn="l">
                        <a:lnSpc>
                          <a:spcPct val="107000"/>
                        </a:lnSpc>
                        <a:spcBef>
                          <a:spcPts val="0"/>
                        </a:spcBef>
                        <a:spcAft>
                          <a:spcPts val="0"/>
                        </a:spcAft>
                      </a:pPr>
                      <a:r>
                        <a:rPr lang="en-US" sz="2200" dirty="0">
                          <a:effectLst/>
                          <a:latin typeface="Arial" panose="020B0604020202020204" pitchFamily="34" charset="0"/>
                          <a:cs typeface="Arial" panose="020B0604020202020204" pitchFamily="34" charset="0"/>
                        </a:rPr>
                        <a:t>Number of Conditions</a:t>
                      </a:r>
                      <a:endParaRPr lang="en-US" sz="22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200" dirty="0">
                          <a:effectLst/>
                          <a:latin typeface="Arial" panose="020B0604020202020204" pitchFamily="34" charset="0"/>
                          <a:cs typeface="Arial" panose="020B0604020202020204" pitchFamily="34" charset="0"/>
                        </a:rPr>
                        <a:t>.182</a:t>
                      </a:r>
                      <a:endParaRPr lang="en-US" sz="22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200">
                          <a:effectLst/>
                          <a:latin typeface="Arial" panose="020B0604020202020204" pitchFamily="34" charset="0"/>
                          <a:cs typeface="Arial" panose="020B0604020202020204" pitchFamily="34" charset="0"/>
                        </a:rPr>
                        <a:t>&lt; .00</a:t>
                      </a:r>
                      <a:endParaRPr lang="en-US" sz="22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200">
                          <a:effectLst/>
                          <a:latin typeface="Arial" panose="020B0604020202020204" pitchFamily="34" charset="0"/>
                          <a:cs typeface="Arial" panose="020B0604020202020204" pitchFamily="34" charset="0"/>
                        </a:rPr>
                        <a:t> </a:t>
                      </a:r>
                      <a:endParaRPr lang="en-US" sz="2200">
                        <a:effectLst/>
                        <a:latin typeface="Arial" panose="020B0604020202020204" pitchFamily="34" charset="0"/>
                        <a:ea typeface="Calibri"/>
                        <a:cs typeface="Arial" panose="020B0604020202020204" pitchFamily="34" charset="0"/>
                      </a:endParaRPr>
                    </a:p>
                  </a:txBody>
                  <a:tcPr marL="68580" marR="68580" marT="0" marB="0"/>
                </a:tc>
              </a:tr>
              <a:tr h="508120">
                <a:tc>
                  <a:txBody>
                    <a:bodyPr/>
                    <a:lstStyle/>
                    <a:p>
                      <a:pPr marL="457200" marR="0" algn="l">
                        <a:lnSpc>
                          <a:spcPct val="107000"/>
                        </a:lnSpc>
                        <a:spcBef>
                          <a:spcPts val="0"/>
                        </a:spcBef>
                        <a:spcAft>
                          <a:spcPts val="0"/>
                        </a:spcAft>
                      </a:pPr>
                      <a:r>
                        <a:rPr lang="en-US" sz="2200" dirty="0">
                          <a:effectLst/>
                          <a:latin typeface="Arial" panose="020B0604020202020204" pitchFamily="34" charset="0"/>
                          <a:cs typeface="Arial" panose="020B0604020202020204" pitchFamily="34" charset="0"/>
                        </a:rPr>
                        <a:t>Depression</a:t>
                      </a:r>
                      <a:endParaRPr lang="en-US" sz="22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200">
                          <a:effectLst/>
                          <a:latin typeface="Arial" panose="020B0604020202020204" pitchFamily="34" charset="0"/>
                          <a:cs typeface="Arial" panose="020B0604020202020204" pitchFamily="34" charset="0"/>
                        </a:rPr>
                        <a:t>.139</a:t>
                      </a:r>
                      <a:endParaRPr lang="en-US" sz="22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200">
                          <a:effectLst/>
                          <a:latin typeface="Arial" panose="020B0604020202020204" pitchFamily="34" charset="0"/>
                          <a:cs typeface="Arial" panose="020B0604020202020204" pitchFamily="34" charset="0"/>
                        </a:rPr>
                        <a:t>.007</a:t>
                      </a:r>
                      <a:endParaRPr lang="en-US" sz="22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200">
                          <a:effectLst/>
                          <a:latin typeface="Arial" panose="020B0604020202020204" pitchFamily="34" charset="0"/>
                          <a:cs typeface="Arial" panose="020B0604020202020204" pitchFamily="34" charset="0"/>
                        </a:rPr>
                        <a:t> </a:t>
                      </a:r>
                      <a:endParaRPr lang="en-US" sz="2200">
                        <a:effectLst/>
                        <a:latin typeface="Arial" panose="020B0604020202020204" pitchFamily="34" charset="0"/>
                        <a:ea typeface="Calibri"/>
                        <a:cs typeface="Arial" panose="020B0604020202020204" pitchFamily="34" charset="0"/>
                      </a:endParaRPr>
                    </a:p>
                  </a:txBody>
                  <a:tcPr marL="68580" marR="68580" marT="0" marB="0"/>
                </a:tc>
              </a:tr>
              <a:tr h="508120">
                <a:tc>
                  <a:txBody>
                    <a:bodyPr/>
                    <a:lstStyle/>
                    <a:p>
                      <a:pPr marL="0" marR="0" algn="l">
                        <a:lnSpc>
                          <a:spcPct val="107000"/>
                        </a:lnSpc>
                        <a:spcBef>
                          <a:spcPts val="0"/>
                        </a:spcBef>
                        <a:spcAft>
                          <a:spcPts val="0"/>
                        </a:spcAft>
                      </a:pPr>
                      <a:r>
                        <a:rPr lang="en-US" sz="2200" dirty="0">
                          <a:effectLst/>
                          <a:latin typeface="Arial" panose="020B0604020202020204" pitchFamily="34" charset="0"/>
                          <a:cs typeface="Arial" panose="020B0604020202020204" pitchFamily="34" charset="0"/>
                        </a:rPr>
                        <a:t> </a:t>
                      </a:r>
                      <a:endParaRPr lang="en-US" sz="22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200">
                          <a:effectLst/>
                          <a:latin typeface="Arial" panose="020B0604020202020204" pitchFamily="34" charset="0"/>
                          <a:cs typeface="Arial" panose="020B0604020202020204" pitchFamily="34" charset="0"/>
                        </a:rPr>
                        <a:t> </a:t>
                      </a:r>
                      <a:endParaRPr lang="en-US" sz="22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200">
                          <a:effectLst/>
                          <a:latin typeface="Arial" panose="020B0604020202020204" pitchFamily="34" charset="0"/>
                          <a:cs typeface="Arial" panose="020B0604020202020204" pitchFamily="34" charset="0"/>
                        </a:rPr>
                        <a:t> </a:t>
                      </a:r>
                      <a:endParaRPr lang="en-US" sz="22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200">
                          <a:effectLst/>
                          <a:latin typeface="Arial" panose="020B0604020202020204" pitchFamily="34" charset="0"/>
                          <a:cs typeface="Arial" panose="020B0604020202020204" pitchFamily="34" charset="0"/>
                        </a:rPr>
                        <a:t>.075*</a:t>
                      </a:r>
                      <a:endParaRPr lang="en-US" sz="2200">
                        <a:effectLst/>
                        <a:latin typeface="Arial" panose="020B0604020202020204" pitchFamily="34" charset="0"/>
                        <a:ea typeface="Calibri"/>
                        <a:cs typeface="Arial" panose="020B0604020202020204" pitchFamily="34" charset="0"/>
                      </a:endParaRPr>
                    </a:p>
                  </a:txBody>
                  <a:tcPr marL="68580" marR="68580" marT="0" marB="0"/>
                </a:tc>
              </a:tr>
              <a:tr h="508120">
                <a:tc>
                  <a:txBody>
                    <a:bodyPr/>
                    <a:lstStyle/>
                    <a:p>
                      <a:pPr marL="0" marR="0" algn="l">
                        <a:lnSpc>
                          <a:spcPct val="107000"/>
                        </a:lnSpc>
                        <a:spcBef>
                          <a:spcPts val="0"/>
                        </a:spcBef>
                        <a:spcAft>
                          <a:spcPts val="0"/>
                        </a:spcAft>
                      </a:pPr>
                      <a:r>
                        <a:rPr lang="en-US" sz="2200" dirty="0">
                          <a:effectLst/>
                          <a:latin typeface="Arial" panose="020B0604020202020204" pitchFamily="34" charset="0"/>
                          <a:cs typeface="Arial" panose="020B0604020202020204" pitchFamily="34" charset="0"/>
                        </a:rPr>
                        <a:t>Step 3 – Time C</a:t>
                      </a:r>
                      <a:endParaRPr lang="en-US" sz="22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200" dirty="0">
                          <a:effectLst/>
                          <a:latin typeface="Arial" panose="020B0604020202020204" pitchFamily="34" charset="0"/>
                          <a:cs typeface="Arial" panose="020B0604020202020204" pitchFamily="34" charset="0"/>
                        </a:rPr>
                        <a:t> </a:t>
                      </a:r>
                      <a:endParaRPr lang="en-US" sz="22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200">
                          <a:effectLst/>
                          <a:latin typeface="Arial" panose="020B0604020202020204" pitchFamily="34" charset="0"/>
                          <a:cs typeface="Arial" panose="020B0604020202020204" pitchFamily="34" charset="0"/>
                        </a:rPr>
                        <a:t> </a:t>
                      </a:r>
                      <a:endParaRPr lang="en-US" sz="22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200">
                          <a:effectLst/>
                          <a:latin typeface="Arial" panose="020B0604020202020204" pitchFamily="34" charset="0"/>
                          <a:cs typeface="Arial" panose="020B0604020202020204" pitchFamily="34" charset="0"/>
                        </a:rPr>
                        <a:t> </a:t>
                      </a:r>
                      <a:endParaRPr lang="en-US" sz="2200">
                        <a:effectLst/>
                        <a:latin typeface="Arial" panose="020B0604020202020204" pitchFamily="34" charset="0"/>
                        <a:ea typeface="Calibri"/>
                        <a:cs typeface="Arial" panose="020B0604020202020204" pitchFamily="34" charset="0"/>
                      </a:endParaRPr>
                    </a:p>
                  </a:txBody>
                  <a:tcPr marL="68580" marR="68580" marT="0" marB="0"/>
                </a:tc>
              </a:tr>
              <a:tr h="508120">
                <a:tc>
                  <a:txBody>
                    <a:bodyPr/>
                    <a:lstStyle/>
                    <a:p>
                      <a:pPr marL="457200" marR="0" algn="l">
                        <a:lnSpc>
                          <a:spcPct val="107000"/>
                        </a:lnSpc>
                        <a:spcBef>
                          <a:spcPts val="0"/>
                        </a:spcBef>
                        <a:spcAft>
                          <a:spcPts val="0"/>
                        </a:spcAft>
                      </a:pPr>
                      <a:r>
                        <a:rPr lang="en-US" sz="2200" dirty="0">
                          <a:effectLst/>
                          <a:latin typeface="Arial" panose="020B0604020202020204" pitchFamily="34" charset="0"/>
                          <a:cs typeface="Arial" panose="020B0604020202020204" pitchFamily="34" charset="0"/>
                        </a:rPr>
                        <a:t>Number of Conditions</a:t>
                      </a:r>
                      <a:endParaRPr lang="en-US" sz="22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200">
                          <a:effectLst/>
                          <a:latin typeface="Arial" panose="020B0604020202020204" pitchFamily="34" charset="0"/>
                          <a:cs typeface="Arial" panose="020B0604020202020204" pitchFamily="34" charset="0"/>
                        </a:rPr>
                        <a:t>.294</a:t>
                      </a:r>
                      <a:endParaRPr lang="en-US" sz="22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200">
                          <a:effectLst/>
                          <a:latin typeface="Arial" panose="020B0604020202020204" pitchFamily="34" charset="0"/>
                          <a:cs typeface="Arial" panose="020B0604020202020204" pitchFamily="34" charset="0"/>
                        </a:rPr>
                        <a:t>&lt; .00</a:t>
                      </a:r>
                      <a:endParaRPr lang="en-US" sz="22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200">
                          <a:effectLst/>
                          <a:latin typeface="Arial" panose="020B0604020202020204" pitchFamily="34" charset="0"/>
                          <a:cs typeface="Arial" panose="020B0604020202020204" pitchFamily="34" charset="0"/>
                        </a:rPr>
                        <a:t> </a:t>
                      </a:r>
                      <a:endParaRPr lang="en-US" sz="2200">
                        <a:effectLst/>
                        <a:latin typeface="Arial" panose="020B0604020202020204" pitchFamily="34" charset="0"/>
                        <a:ea typeface="Calibri"/>
                        <a:cs typeface="Arial" panose="020B0604020202020204" pitchFamily="34" charset="0"/>
                      </a:endParaRPr>
                    </a:p>
                  </a:txBody>
                  <a:tcPr marL="68580" marR="68580" marT="0" marB="0"/>
                </a:tc>
              </a:tr>
              <a:tr h="508120">
                <a:tc>
                  <a:txBody>
                    <a:bodyPr/>
                    <a:lstStyle/>
                    <a:p>
                      <a:pPr marL="457200" marR="0" algn="l">
                        <a:lnSpc>
                          <a:spcPct val="107000"/>
                        </a:lnSpc>
                        <a:spcBef>
                          <a:spcPts val="0"/>
                        </a:spcBef>
                        <a:spcAft>
                          <a:spcPts val="0"/>
                        </a:spcAft>
                      </a:pPr>
                      <a:r>
                        <a:rPr lang="en-US" sz="2200" dirty="0">
                          <a:effectLst/>
                          <a:latin typeface="Arial" panose="020B0604020202020204" pitchFamily="34" charset="0"/>
                          <a:cs typeface="Arial" panose="020B0604020202020204" pitchFamily="34" charset="0"/>
                        </a:rPr>
                        <a:t>No High school</a:t>
                      </a:r>
                      <a:endParaRPr lang="en-US" sz="22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200" dirty="0">
                          <a:effectLst/>
                          <a:latin typeface="Arial" panose="020B0604020202020204" pitchFamily="34" charset="0"/>
                          <a:cs typeface="Arial" panose="020B0604020202020204" pitchFamily="34" charset="0"/>
                        </a:rPr>
                        <a:t>.125</a:t>
                      </a:r>
                      <a:endParaRPr lang="en-US" sz="22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200" dirty="0">
                          <a:effectLst/>
                          <a:latin typeface="Arial" panose="020B0604020202020204" pitchFamily="34" charset="0"/>
                          <a:cs typeface="Arial" panose="020B0604020202020204" pitchFamily="34" charset="0"/>
                        </a:rPr>
                        <a:t>.006</a:t>
                      </a:r>
                      <a:endParaRPr lang="en-US" sz="22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200">
                          <a:effectLst/>
                          <a:latin typeface="Arial" panose="020B0604020202020204" pitchFamily="34" charset="0"/>
                          <a:cs typeface="Arial" panose="020B0604020202020204" pitchFamily="34" charset="0"/>
                        </a:rPr>
                        <a:t> </a:t>
                      </a:r>
                      <a:endParaRPr lang="en-US" sz="2200">
                        <a:effectLst/>
                        <a:latin typeface="Arial" panose="020B0604020202020204" pitchFamily="34" charset="0"/>
                        <a:ea typeface="Calibri"/>
                        <a:cs typeface="Arial" panose="020B0604020202020204" pitchFamily="34" charset="0"/>
                      </a:endParaRPr>
                    </a:p>
                  </a:txBody>
                  <a:tcPr marL="68580" marR="68580" marT="0" marB="0"/>
                </a:tc>
              </a:tr>
              <a:tr h="508120">
                <a:tc>
                  <a:txBody>
                    <a:bodyPr/>
                    <a:lstStyle/>
                    <a:p>
                      <a:pPr marL="457200" marR="0" algn="l">
                        <a:lnSpc>
                          <a:spcPct val="107000"/>
                        </a:lnSpc>
                        <a:spcBef>
                          <a:spcPts val="0"/>
                        </a:spcBef>
                        <a:spcAft>
                          <a:spcPts val="0"/>
                        </a:spcAft>
                      </a:pPr>
                      <a:r>
                        <a:rPr lang="en-US" sz="2200">
                          <a:effectLst/>
                          <a:latin typeface="Arial" panose="020B0604020202020204" pitchFamily="34" charset="0"/>
                          <a:cs typeface="Arial" panose="020B0604020202020204" pitchFamily="34" charset="0"/>
                        </a:rPr>
                        <a:t>No Insurance</a:t>
                      </a:r>
                      <a:endParaRPr lang="en-US" sz="22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200" dirty="0">
                          <a:effectLst/>
                          <a:latin typeface="Arial" panose="020B0604020202020204" pitchFamily="34" charset="0"/>
                          <a:cs typeface="Arial" panose="020B0604020202020204" pitchFamily="34" charset="0"/>
                        </a:rPr>
                        <a:t>-.099</a:t>
                      </a:r>
                      <a:endParaRPr lang="en-US" sz="22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200" dirty="0">
                          <a:effectLst/>
                          <a:latin typeface="Arial" panose="020B0604020202020204" pitchFamily="34" charset="0"/>
                          <a:cs typeface="Arial" panose="020B0604020202020204" pitchFamily="34" charset="0"/>
                        </a:rPr>
                        <a:t>.029</a:t>
                      </a:r>
                      <a:endParaRPr lang="en-US" sz="22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200" dirty="0">
                          <a:effectLst/>
                          <a:latin typeface="Arial" panose="020B0604020202020204" pitchFamily="34" charset="0"/>
                          <a:cs typeface="Arial" panose="020B0604020202020204" pitchFamily="34" charset="0"/>
                        </a:rPr>
                        <a:t> </a:t>
                      </a:r>
                      <a:endParaRPr lang="en-US" sz="2200" dirty="0">
                        <a:effectLst/>
                        <a:latin typeface="Arial" panose="020B0604020202020204" pitchFamily="34" charset="0"/>
                        <a:ea typeface="Calibri"/>
                        <a:cs typeface="Arial" panose="020B0604020202020204" pitchFamily="34" charset="0"/>
                      </a:endParaRPr>
                    </a:p>
                  </a:txBody>
                  <a:tcPr marL="68580" marR="68580" marT="0" marB="0"/>
                </a:tc>
              </a:tr>
              <a:tr h="508120">
                <a:tc>
                  <a:txBody>
                    <a:bodyPr/>
                    <a:lstStyle/>
                    <a:p>
                      <a:pPr marL="0" marR="0" algn="l">
                        <a:lnSpc>
                          <a:spcPct val="107000"/>
                        </a:lnSpc>
                        <a:spcBef>
                          <a:spcPts val="0"/>
                        </a:spcBef>
                        <a:spcAft>
                          <a:spcPts val="0"/>
                        </a:spcAft>
                      </a:pPr>
                      <a:r>
                        <a:rPr lang="en-US" sz="2200" dirty="0">
                          <a:effectLst/>
                          <a:latin typeface="Arial" panose="020B0604020202020204" pitchFamily="34" charset="0"/>
                          <a:cs typeface="Arial" panose="020B0604020202020204" pitchFamily="34" charset="0"/>
                        </a:rPr>
                        <a:t> </a:t>
                      </a:r>
                      <a:endParaRPr lang="en-US" sz="22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200" dirty="0">
                          <a:effectLst/>
                          <a:latin typeface="Arial" panose="020B0604020202020204" pitchFamily="34" charset="0"/>
                          <a:cs typeface="Arial" panose="020B0604020202020204" pitchFamily="34" charset="0"/>
                        </a:rPr>
                        <a:t> </a:t>
                      </a:r>
                      <a:endParaRPr lang="en-US" sz="22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200" dirty="0">
                          <a:effectLst/>
                          <a:latin typeface="Arial" panose="020B0604020202020204" pitchFamily="34" charset="0"/>
                          <a:cs typeface="Arial" panose="020B0604020202020204" pitchFamily="34" charset="0"/>
                        </a:rPr>
                        <a:t> </a:t>
                      </a:r>
                      <a:endParaRPr lang="en-US" sz="22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200" dirty="0">
                          <a:effectLst/>
                          <a:latin typeface="Arial" panose="020B0604020202020204" pitchFamily="34" charset="0"/>
                          <a:cs typeface="Arial" panose="020B0604020202020204" pitchFamily="34" charset="0"/>
                        </a:rPr>
                        <a:t>.120*</a:t>
                      </a:r>
                      <a:endParaRPr lang="en-US" sz="2200" dirty="0">
                        <a:effectLst/>
                        <a:latin typeface="Arial" panose="020B0604020202020204" pitchFamily="34" charset="0"/>
                        <a:ea typeface="Calibri"/>
                        <a:cs typeface="Arial" panose="020B0604020202020204" pitchFamily="34" charset="0"/>
                      </a:endParaRPr>
                    </a:p>
                  </a:txBody>
                  <a:tcPr marL="68580" marR="68580" marT="0" marB="0"/>
                </a:tc>
              </a:tr>
              <a:tr h="508120">
                <a:tc gridSpan="4">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altLang="en-US" sz="2200" baseline="0" dirty="0" smtClean="0">
                          <a:solidFill>
                            <a:schemeClr val="tx1"/>
                          </a:solidFill>
                          <a:latin typeface="Arial" panose="020B0604020202020204" pitchFamily="34" charset="0"/>
                          <a:cs typeface="Arial" panose="020B0604020202020204" pitchFamily="34" charset="0"/>
                        </a:rPr>
                        <a:t>   Figure 2                                                                       Note: * indicates significance.</a:t>
                      </a:r>
                    </a:p>
                  </a:txBody>
                  <a:tcPr marL="68580" marR="68580" marT="0" marB="0">
                    <a:solidFill>
                      <a:schemeClr val="bg2">
                        <a:lumMod val="40000"/>
                        <a:lumOff val="60000"/>
                      </a:schemeClr>
                    </a:solidFill>
                  </a:tcPr>
                </a:tc>
                <a:tc hMerge="1">
                  <a:txBody>
                    <a:bodyPr/>
                    <a:lstStyle/>
                    <a:p>
                      <a:pPr marL="0" marR="0" algn="ctr">
                        <a:lnSpc>
                          <a:spcPct val="107000"/>
                        </a:lnSpc>
                        <a:spcBef>
                          <a:spcPts val="0"/>
                        </a:spcBef>
                        <a:spcAft>
                          <a:spcPts val="0"/>
                        </a:spcAft>
                      </a:pPr>
                      <a:endParaRPr lang="en-US" sz="2000" dirty="0">
                        <a:effectLst/>
                        <a:latin typeface="Arial" panose="020B0604020202020204" pitchFamily="34" charset="0"/>
                        <a:ea typeface="Calibri"/>
                        <a:cs typeface="Arial" panose="020B0604020202020204" pitchFamily="34" charset="0"/>
                      </a:endParaRPr>
                    </a:p>
                  </a:txBody>
                  <a:tcPr marL="68580" marR="68580" marT="0" marB="0"/>
                </a:tc>
                <a:tc hMerge="1">
                  <a:txBody>
                    <a:bodyPr/>
                    <a:lstStyle/>
                    <a:p>
                      <a:pPr marL="0" marR="0" algn="ctr">
                        <a:lnSpc>
                          <a:spcPct val="107000"/>
                        </a:lnSpc>
                        <a:spcBef>
                          <a:spcPts val="0"/>
                        </a:spcBef>
                        <a:spcAft>
                          <a:spcPts val="0"/>
                        </a:spcAft>
                      </a:pPr>
                      <a:endParaRPr lang="en-US" sz="2000" dirty="0">
                        <a:effectLst/>
                        <a:latin typeface="Arial" panose="020B0604020202020204" pitchFamily="34" charset="0"/>
                        <a:ea typeface="Calibri"/>
                        <a:cs typeface="Arial" panose="020B0604020202020204" pitchFamily="34" charset="0"/>
                      </a:endParaRPr>
                    </a:p>
                  </a:txBody>
                  <a:tcPr marL="68580" marR="68580" marT="0" marB="0"/>
                </a:tc>
                <a:tc hMerge="1">
                  <a:txBody>
                    <a:bodyPr/>
                    <a:lstStyle/>
                    <a:p>
                      <a:pPr marL="0" marR="0" algn="ctr">
                        <a:lnSpc>
                          <a:spcPct val="107000"/>
                        </a:lnSpc>
                        <a:spcBef>
                          <a:spcPts val="0"/>
                        </a:spcBef>
                        <a:spcAft>
                          <a:spcPts val="0"/>
                        </a:spcAft>
                      </a:pPr>
                      <a:endParaRPr lang="en-US" sz="2000" dirty="0">
                        <a:effectLst/>
                        <a:latin typeface="Arial" panose="020B0604020202020204" pitchFamily="34" charset="0"/>
                        <a:ea typeface="Calibri"/>
                        <a:cs typeface="Arial" panose="020B0604020202020204" pitchFamily="34" charset="0"/>
                      </a:endParaRPr>
                    </a:p>
                  </a:txBody>
                  <a:tcPr marL="68580" marR="68580" marT="0" marB="0"/>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4675958"/>
              </p:ext>
            </p:extLst>
          </p:nvPr>
        </p:nvGraphicFramePr>
        <p:xfrm>
          <a:off x="2057400" y="8077200"/>
          <a:ext cx="9677400" cy="5080756"/>
        </p:xfrm>
        <a:graphic>
          <a:graphicData uri="http://schemas.openxmlformats.org/drawingml/2006/table">
            <a:tbl>
              <a:tblPr firstRow="1" firstCol="1" bandRow="1">
                <a:tableStyleId>{5C22544A-7EE6-4342-B048-85BDC9FD1C3A}</a:tableStyleId>
              </a:tblPr>
              <a:tblGrid>
                <a:gridCol w="3810000"/>
                <a:gridCol w="5867400"/>
              </a:tblGrid>
              <a:tr h="609096">
                <a:tc gridSpan="2">
                  <a:txBody>
                    <a:bodyPr/>
                    <a:lstStyle/>
                    <a:p>
                      <a:pPr marL="0" marR="0" indent="0" algn="ctr">
                        <a:lnSpc>
                          <a:spcPct val="115000"/>
                        </a:lnSpc>
                        <a:spcBef>
                          <a:spcPts val="0"/>
                        </a:spcBef>
                        <a:spcAft>
                          <a:spcPts val="0"/>
                        </a:spcAft>
                        <a:buFont typeface="Arial" panose="020B0604020202020204" pitchFamily="34" charset="0"/>
                        <a:buNone/>
                      </a:pPr>
                      <a:r>
                        <a:rPr lang="en-US" sz="2400" dirty="0" smtClean="0">
                          <a:solidFill>
                            <a:schemeClr val="tx1"/>
                          </a:solidFill>
                          <a:effectLst/>
                          <a:latin typeface="Arial" panose="020B0604020202020204" pitchFamily="34" charset="0"/>
                          <a:ea typeface="Calibri"/>
                          <a:cs typeface="Arial" panose="020B0604020202020204" pitchFamily="34" charset="0"/>
                        </a:rPr>
                        <a:t>Survey</a:t>
                      </a:r>
                      <a:r>
                        <a:rPr lang="en-US" sz="2400" baseline="0" dirty="0" smtClean="0">
                          <a:solidFill>
                            <a:schemeClr val="tx1"/>
                          </a:solidFill>
                          <a:effectLst/>
                          <a:latin typeface="Arial" panose="020B0604020202020204" pitchFamily="34" charset="0"/>
                          <a:ea typeface="Calibri"/>
                          <a:cs typeface="Arial" panose="020B0604020202020204" pitchFamily="34" charset="0"/>
                        </a:rPr>
                        <a:t> Send Dates and Response Rates for all Waves of Data </a:t>
                      </a:r>
                      <a:endParaRPr lang="en-US" sz="24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solidFill>
                      <a:schemeClr val="bg2">
                        <a:lumMod val="40000"/>
                        <a:lumOff val="60000"/>
                      </a:schemeClr>
                    </a:solidFill>
                  </a:tcPr>
                </a:tc>
                <a:tc hMerge="1">
                  <a:txBody>
                    <a:bodyPr/>
                    <a:lstStyle/>
                    <a:p>
                      <a:pPr marL="0" marR="0" algn="ctr">
                        <a:lnSpc>
                          <a:spcPct val="115000"/>
                        </a:lnSpc>
                        <a:spcBef>
                          <a:spcPts val="0"/>
                        </a:spcBef>
                        <a:spcAft>
                          <a:spcPts val="0"/>
                        </a:spcAft>
                      </a:pPr>
                      <a:endParaRPr lang="en-US" sz="2200" dirty="0">
                        <a:effectLst/>
                        <a:latin typeface="Arial" panose="020B0604020202020204" pitchFamily="34" charset="0"/>
                        <a:ea typeface="Calibri"/>
                        <a:cs typeface="Arial" panose="020B0604020202020204" pitchFamily="34" charset="0"/>
                      </a:endParaRPr>
                    </a:p>
                  </a:txBody>
                  <a:tcPr marL="68580" marR="68580" marT="0" marB="0"/>
                </a:tc>
              </a:tr>
              <a:tr h="609096">
                <a:tc>
                  <a:txBody>
                    <a:bodyPr/>
                    <a:lstStyle/>
                    <a:p>
                      <a:pPr marL="0" marR="0" algn="ctr">
                        <a:lnSpc>
                          <a:spcPct val="115000"/>
                        </a:lnSpc>
                        <a:spcBef>
                          <a:spcPts val="0"/>
                        </a:spcBef>
                        <a:spcAft>
                          <a:spcPts val="0"/>
                        </a:spcAft>
                      </a:pPr>
                      <a:r>
                        <a:rPr lang="en-US" sz="2200" u="sng" dirty="0">
                          <a:effectLst/>
                          <a:latin typeface="Arial" panose="020B0604020202020204" pitchFamily="34" charset="0"/>
                          <a:cs typeface="Arial" panose="020B0604020202020204" pitchFamily="34" charset="0"/>
                        </a:rPr>
                        <a:t>SURVEY SEND DATE</a:t>
                      </a:r>
                      <a:endParaRPr lang="en-US" sz="2200" u="sng"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2200" u="sng" dirty="0">
                          <a:effectLst/>
                          <a:latin typeface="Arial" panose="020B0604020202020204" pitchFamily="34" charset="0"/>
                          <a:cs typeface="Arial" panose="020B0604020202020204" pitchFamily="34" charset="0"/>
                        </a:rPr>
                        <a:t>RESPONSE RATE</a:t>
                      </a:r>
                      <a:endParaRPr lang="en-US" sz="2200" u="sng" dirty="0">
                        <a:effectLst/>
                        <a:latin typeface="Arial" panose="020B0604020202020204" pitchFamily="34" charset="0"/>
                        <a:ea typeface="Calibri"/>
                        <a:cs typeface="Arial" panose="020B0604020202020204" pitchFamily="34" charset="0"/>
                      </a:endParaRPr>
                    </a:p>
                  </a:txBody>
                  <a:tcPr marL="68580" marR="68580" marT="0" marB="0"/>
                </a:tc>
              </a:tr>
              <a:tr h="756748">
                <a:tc>
                  <a:txBody>
                    <a:bodyPr/>
                    <a:lstStyle/>
                    <a:p>
                      <a:pPr marL="0" marR="0" algn="ctr">
                        <a:lnSpc>
                          <a:spcPct val="115000"/>
                        </a:lnSpc>
                        <a:spcBef>
                          <a:spcPts val="0"/>
                        </a:spcBef>
                        <a:spcAft>
                          <a:spcPts val="0"/>
                        </a:spcAft>
                      </a:pPr>
                      <a:r>
                        <a:rPr lang="en-US" sz="2200" dirty="0">
                          <a:effectLst/>
                          <a:latin typeface="Arial" panose="020B0604020202020204" pitchFamily="34" charset="0"/>
                          <a:cs typeface="Arial" panose="020B0604020202020204" pitchFamily="34" charset="0"/>
                        </a:rPr>
                        <a:t>OCTOBER 2012</a:t>
                      </a:r>
                    </a:p>
                    <a:p>
                      <a:pPr marL="0" marR="0" algn="ctr">
                        <a:lnSpc>
                          <a:spcPct val="115000"/>
                        </a:lnSpc>
                        <a:spcBef>
                          <a:spcPts val="0"/>
                        </a:spcBef>
                        <a:spcAft>
                          <a:spcPts val="0"/>
                        </a:spcAft>
                      </a:pPr>
                      <a:r>
                        <a:rPr lang="en-US" sz="2200" dirty="0">
                          <a:effectLst/>
                          <a:latin typeface="Arial" panose="020B0604020202020204" pitchFamily="34" charset="0"/>
                          <a:cs typeface="Arial" panose="020B0604020202020204" pitchFamily="34" charset="0"/>
                        </a:rPr>
                        <a:t>TIME A</a:t>
                      </a:r>
                      <a:endParaRPr lang="en-US" sz="2200" dirty="0">
                        <a:effectLst/>
                        <a:latin typeface="Arial" panose="020B0604020202020204" pitchFamily="34" charset="0"/>
                        <a:ea typeface="Calibri"/>
                        <a:cs typeface="Arial" panose="020B0604020202020204" pitchFamily="34" charset="0"/>
                      </a:endParaRPr>
                    </a:p>
                  </a:txBody>
                  <a:tcPr marL="68580" marR="68580" marT="0" marB="0">
                    <a:solidFill>
                      <a:schemeClr val="accent1"/>
                    </a:solidFill>
                  </a:tcPr>
                </a:tc>
                <a:tc>
                  <a:txBody>
                    <a:bodyPr/>
                    <a:lstStyle/>
                    <a:p>
                      <a:pPr marL="0" marR="0" algn="ctr">
                        <a:lnSpc>
                          <a:spcPct val="115000"/>
                        </a:lnSpc>
                        <a:spcBef>
                          <a:spcPts val="0"/>
                        </a:spcBef>
                        <a:spcAft>
                          <a:spcPts val="0"/>
                        </a:spcAft>
                      </a:pPr>
                      <a:r>
                        <a:rPr lang="en-US" sz="2200">
                          <a:effectLst/>
                          <a:latin typeface="Arial" panose="020B0604020202020204" pitchFamily="34" charset="0"/>
                          <a:cs typeface="Arial" panose="020B0604020202020204" pitchFamily="34" charset="0"/>
                        </a:rPr>
                        <a:t>564</a:t>
                      </a:r>
                      <a:endParaRPr lang="en-US" sz="2200">
                        <a:effectLst/>
                        <a:latin typeface="Arial" panose="020B0604020202020204" pitchFamily="34" charset="0"/>
                        <a:ea typeface="Calibri"/>
                        <a:cs typeface="Arial" panose="020B0604020202020204" pitchFamily="34" charset="0"/>
                      </a:endParaRPr>
                    </a:p>
                  </a:txBody>
                  <a:tcPr marL="68580" marR="68580" marT="0" marB="0"/>
                </a:tc>
              </a:tr>
              <a:tr h="756748">
                <a:tc>
                  <a:txBody>
                    <a:bodyPr/>
                    <a:lstStyle/>
                    <a:p>
                      <a:pPr marL="0" marR="0" algn="ctr">
                        <a:lnSpc>
                          <a:spcPct val="115000"/>
                        </a:lnSpc>
                        <a:spcBef>
                          <a:spcPts val="0"/>
                        </a:spcBef>
                        <a:spcAft>
                          <a:spcPts val="0"/>
                        </a:spcAft>
                      </a:pPr>
                      <a:r>
                        <a:rPr lang="en-US" sz="2200" dirty="0">
                          <a:effectLst/>
                          <a:latin typeface="Arial" panose="020B0604020202020204" pitchFamily="34" charset="0"/>
                          <a:cs typeface="Arial" panose="020B0604020202020204" pitchFamily="34" charset="0"/>
                        </a:rPr>
                        <a:t>FEBRUARY 2013</a:t>
                      </a:r>
                    </a:p>
                    <a:p>
                      <a:pPr marL="0" marR="0" algn="ctr">
                        <a:lnSpc>
                          <a:spcPct val="115000"/>
                        </a:lnSpc>
                        <a:spcBef>
                          <a:spcPts val="0"/>
                        </a:spcBef>
                        <a:spcAft>
                          <a:spcPts val="0"/>
                        </a:spcAft>
                      </a:pPr>
                      <a:r>
                        <a:rPr lang="en-US" sz="2200" dirty="0">
                          <a:effectLst/>
                          <a:latin typeface="Arial" panose="020B0604020202020204" pitchFamily="34" charset="0"/>
                          <a:cs typeface="Arial" panose="020B0604020202020204" pitchFamily="34" charset="0"/>
                        </a:rPr>
                        <a:t>TIME B</a:t>
                      </a:r>
                      <a:endParaRPr lang="en-US" sz="22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2200" dirty="0">
                          <a:effectLst/>
                          <a:latin typeface="Arial" panose="020B0604020202020204" pitchFamily="34" charset="0"/>
                          <a:cs typeface="Arial" panose="020B0604020202020204" pitchFamily="34" charset="0"/>
                        </a:rPr>
                        <a:t>488</a:t>
                      </a:r>
                      <a:endParaRPr lang="en-US" sz="2200" dirty="0">
                        <a:effectLst/>
                        <a:latin typeface="Arial" panose="020B0604020202020204" pitchFamily="34" charset="0"/>
                        <a:ea typeface="Calibri"/>
                        <a:cs typeface="Arial" panose="020B0604020202020204" pitchFamily="34" charset="0"/>
                      </a:endParaRPr>
                    </a:p>
                  </a:txBody>
                  <a:tcPr marL="68580" marR="68580" marT="0" marB="0"/>
                </a:tc>
              </a:tr>
              <a:tr h="756748">
                <a:tc>
                  <a:txBody>
                    <a:bodyPr/>
                    <a:lstStyle/>
                    <a:p>
                      <a:pPr marL="0" marR="0" algn="ctr">
                        <a:lnSpc>
                          <a:spcPct val="115000"/>
                        </a:lnSpc>
                        <a:spcBef>
                          <a:spcPts val="0"/>
                        </a:spcBef>
                        <a:spcAft>
                          <a:spcPts val="0"/>
                        </a:spcAft>
                      </a:pPr>
                      <a:r>
                        <a:rPr lang="en-US" sz="2200" dirty="0">
                          <a:effectLst/>
                          <a:latin typeface="Arial" panose="020B0604020202020204" pitchFamily="34" charset="0"/>
                          <a:cs typeface="Arial" panose="020B0604020202020204" pitchFamily="34" charset="0"/>
                        </a:rPr>
                        <a:t>SEPTEMBER 2013</a:t>
                      </a:r>
                    </a:p>
                    <a:p>
                      <a:pPr marL="0" marR="0" algn="ctr">
                        <a:lnSpc>
                          <a:spcPct val="115000"/>
                        </a:lnSpc>
                        <a:spcBef>
                          <a:spcPts val="0"/>
                        </a:spcBef>
                        <a:spcAft>
                          <a:spcPts val="0"/>
                        </a:spcAft>
                      </a:pPr>
                      <a:r>
                        <a:rPr lang="en-US" sz="2200" dirty="0">
                          <a:effectLst/>
                          <a:latin typeface="Arial" panose="020B0604020202020204" pitchFamily="34" charset="0"/>
                          <a:cs typeface="Arial" panose="020B0604020202020204" pitchFamily="34" charset="0"/>
                        </a:rPr>
                        <a:t>TIME C</a:t>
                      </a:r>
                      <a:endParaRPr lang="en-US" sz="22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2200" dirty="0">
                          <a:effectLst/>
                          <a:latin typeface="Arial" panose="020B0604020202020204" pitchFamily="34" charset="0"/>
                          <a:cs typeface="Arial" panose="020B0604020202020204" pitchFamily="34" charset="0"/>
                        </a:rPr>
                        <a:t>477</a:t>
                      </a:r>
                      <a:endParaRPr lang="en-US" sz="2200" dirty="0">
                        <a:effectLst/>
                        <a:latin typeface="Arial" panose="020B0604020202020204" pitchFamily="34" charset="0"/>
                        <a:ea typeface="Calibri"/>
                        <a:cs typeface="Arial" panose="020B0604020202020204" pitchFamily="34" charset="0"/>
                      </a:endParaRPr>
                    </a:p>
                  </a:txBody>
                  <a:tcPr marL="68580" marR="68580" marT="0" marB="0"/>
                </a:tc>
              </a:tr>
              <a:tr h="1135122">
                <a:tc>
                  <a:txBody>
                    <a:bodyPr/>
                    <a:lstStyle/>
                    <a:p>
                      <a:pPr marL="0" marR="0" algn="ctr">
                        <a:lnSpc>
                          <a:spcPct val="115000"/>
                        </a:lnSpc>
                        <a:spcBef>
                          <a:spcPts val="0"/>
                        </a:spcBef>
                        <a:spcAft>
                          <a:spcPts val="0"/>
                        </a:spcAft>
                      </a:pPr>
                      <a:r>
                        <a:rPr lang="en-US" sz="2200" dirty="0">
                          <a:effectLst/>
                          <a:latin typeface="Arial" panose="020B0604020202020204" pitchFamily="34" charset="0"/>
                          <a:cs typeface="Arial" panose="020B0604020202020204" pitchFamily="34" charset="0"/>
                        </a:rPr>
                        <a:t>JANUARY 2014</a:t>
                      </a:r>
                    </a:p>
                    <a:p>
                      <a:pPr marL="0" marR="0" algn="ctr">
                        <a:lnSpc>
                          <a:spcPct val="115000"/>
                        </a:lnSpc>
                        <a:spcBef>
                          <a:spcPts val="0"/>
                        </a:spcBef>
                        <a:spcAft>
                          <a:spcPts val="0"/>
                        </a:spcAft>
                      </a:pPr>
                      <a:r>
                        <a:rPr lang="en-US" sz="2200" dirty="0">
                          <a:effectLst/>
                          <a:latin typeface="Arial" panose="020B0604020202020204" pitchFamily="34" charset="0"/>
                          <a:cs typeface="Arial" panose="020B0604020202020204" pitchFamily="34" charset="0"/>
                        </a:rPr>
                        <a:t>TIME D (not included in this analysis)</a:t>
                      </a:r>
                      <a:endParaRPr lang="en-US" sz="22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15000"/>
                        </a:lnSpc>
                        <a:spcBef>
                          <a:spcPts val="0"/>
                        </a:spcBef>
                        <a:spcAft>
                          <a:spcPts val="0"/>
                        </a:spcAft>
                      </a:pPr>
                      <a:r>
                        <a:rPr lang="en-US" sz="2200" dirty="0">
                          <a:effectLst/>
                          <a:latin typeface="Arial" panose="020B0604020202020204" pitchFamily="34" charset="0"/>
                          <a:cs typeface="Arial" panose="020B0604020202020204" pitchFamily="34" charset="0"/>
                        </a:rPr>
                        <a:t>457</a:t>
                      </a:r>
                      <a:endParaRPr lang="en-US" sz="2200" dirty="0">
                        <a:effectLst/>
                        <a:latin typeface="Arial" panose="020B0604020202020204" pitchFamily="34" charset="0"/>
                        <a:ea typeface="Calibri"/>
                        <a:cs typeface="Arial" panose="020B0604020202020204" pitchFamily="34" charset="0"/>
                      </a:endParaRPr>
                    </a:p>
                  </a:txBody>
                  <a:tcPr marL="68580" marR="68580" marT="0" marB="0"/>
                </a:tc>
              </a:tr>
              <a:tr h="392417">
                <a:tc gridSpan="2">
                  <a:txBody>
                    <a:bodyPr/>
                    <a:lstStyle/>
                    <a:p>
                      <a:pPr marL="0" marR="0" algn="l">
                        <a:lnSpc>
                          <a:spcPct val="115000"/>
                        </a:lnSpc>
                        <a:spcBef>
                          <a:spcPts val="0"/>
                        </a:spcBef>
                        <a:spcAft>
                          <a:spcPts val="0"/>
                        </a:spcAft>
                      </a:pPr>
                      <a:r>
                        <a:rPr lang="en-US" sz="2200" baseline="0" dirty="0" smtClean="0">
                          <a:solidFill>
                            <a:schemeClr val="tx1"/>
                          </a:solidFill>
                          <a:effectLst/>
                          <a:latin typeface="Arial" panose="020B0604020202020204" pitchFamily="34" charset="0"/>
                          <a:ea typeface="Calibri"/>
                          <a:cs typeface="Arial" panose="020B0604020202020204" pitchFamily="34" charset="0"/>
                        </a:rPr>
                        <a:t>Figure 1</a:t>
                      </a:r>
                      <a:endParaRPr lang="en-US" sz="2200" baseline="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solidFill>
                      <a:schemeClr val="bg2">
                        <a:lumMod val="40000"/>
                        <a:lumOff val="60000"/>
                      </a:schemeClr>
                    </a:solidFill>
                  </a:tcPr>
                </a:tc>
                <a:tc hMerge="1">
                  <a:txBody>
                    <a:bodyPr/>
                    <a:lstStyle/>
                    <a:p>
                      <a:pPr marL="0" marR="0" algn="ctr">
                        <a:lnSpc>
                          <a:spcPct val="115000"/>
                        </a:lnSpc>
                        <a:spcBef>
                          <a:spcPts val="0"/>
                        </a:spcBef>
                        <a:spcAft>
                          <a:spcPts val="0"/>
                        </a:spcAft>
                      </a:pPr>
                      <a:endParaRPr lang="en-US" sz="2200" dirty="0">
                        <a:effectLst/>
                        <a:latin typeface="Arial" panose="020B0604020202020204" pitchFamily="34" charset="0"/>
                        <a:ea typeface="Calibri"/>
                        <a:cs typeface="Arial" panose="020B0604020202020204" pitchFamily="34" charset="0"/>
                      </a:endParaRPr>
                    </a:p>
                  </a:txBody>
                  <a:tcPr marL="68580" marR="68580" marT="0" marB="0"/>
                </a:tc>
              </a:tr>
            </a:tbl>
          </a:graphicData>
        </a:graphic>
      </p:graphicFrame>
      <p:pic>
        <p:nvPicPr>
          <p:cNvPr id="28" name="Picture 27"/>
          <p:cNvPicPr/>
          <p:nvPr/>
        </p:nvPicPr>
        <p:blipFill>
          <a:blip r:embed="rId3">
            <a:grayscl/>
            <a:extLst>
              <a:ext uri="{28A0092B-C50C-407E-A947-70E740481C1C}">
                <a14:useLocalDpi xmlns:a14="http://schemas.microsoft.com/office/drawing/2010/main" val="0"/>
              </a:ext>
            </a:extLst>
          </a:blip>
          <a:srcRect/>
          <a:stretch>
            <a:fillRect/>
          </a:stretch>
        </p:blipFill>
        <p:spPr bwMode="auto">
          <a:xfrm>
            <a:off x="27508200" y="21488400"/>
            <a:ext cx="11706225" cy="8816122"/>
          </a:xfrm>
          <a:prstGeom prst="rect">
            <a:avLst/>
          </a:prstGeom>
          <a:ln/>
        </p:spPr>
        <p:style>
          <a:lnRef idx="2">
            <a:schemeClr val="accent5"/>
          </a:lnRef>
          <a:fillRef idx="1">
            <a:schemeClr val="lt1"/>
          </a:fillRef>
          <a:effectRef idx="0">
            <a:schemeClr val="accent5"/>
          </a:effectRef>
          <a:fontRef idx="minor">
            <a:schemeClr val="dk1"/>
          </a:fontRef>
        </p:style>
      </p:pic>
      <p:sp>
        <p:nvSpPr>
          <p:cNvPr id="9" name="TextBox 8"/>
          <p:cNvSpPr txBox="1"/>
          <p:nvPr/>
        </p:nvSpPr>
        <p:spPr>
          <a:xfrm>
            <a:off x="29146500" y="21854805"/>
            <a:ext cx="6324600" cy="830997"/>
          </a:xfrm>
          <a:prstGeom prst="rect">
            <a:avLst/>
          </a:prstGeom>
          <a:noFill/>
        </p:spPr>
        <p:txBody>
          <a:bodyPr wrap="square" rtlCol="0">
            <a:spAutoFit/>
          </a:bodyPr>
          <a:lstStyle/>
          <a:p>
            <a:r>
              <a:rPr lang="en-US" sz="2400" dirty="0" smtClean="0"/>
              <a:t>Figure </a:t>
            </a:r>
            <a:r>
              <a:rPr lang="en-US" sz="2400" dirty="0" smtClean="0"/>
              <a:t>6: </a:t>
            </a:r>
            <a:r>
              <a:rPr lang="en-US" sz="2400" dirty="0" smtClean="0"/>
              <a:t>Age Distribution of those With No Insurance at Time C</a:t>
            </a:r>
            <a:endParaRPr lang="en-US" sz="2400" dirty="0"/>
          </a:p>
        </p:txBody>
      </p:sp>
      <p:graphicFrame>
        <p:nvGraphicFramePr>
          <p:cNvPr id="16" name="Table 15"/>
          <p:cNvGraphicFramePr>
            <a:graphicFrameLocks noGrp="1"/>
          </p:cNvGraphicFramePr>
          <p:nvPr>
            <p:extLst>
              <p:ext uri="{D42A27DB-BD31-4B8C-83A1-F6EECF244321}">
                <p14:modId xmlns:p14="http://schemas.microsoft.com/office/powerpoint/2010/main" val="4200330947"/>
              </p:ext>
            </p:extLst>
          </p:nvPr>
        </p:nvGraphicFramePr>
        <p:xfrm>
          <a:off x="14706599" y="26174993"/>
          <a:ext cx="10820401" cy="4810523"/>
        </p:xfrm>
        <a:graphic>
          <a:graphicData uri="http://schemas.openxmlformats.org/drawingml/2006/table">
            <a:tbl>
              <a:tblPr>
                <a:tableStyleId>{3C2FFA5D-87B4-456A-9821-1D502468CF0F}</a:tableStyleId>
              </a:tblPr>
              <a:tblGrid>
                <a:gridCol w="2201616"/>
                <a:gridCol w="2354344"/>
                <a:gridCol w="2529075"/>
                <a:gridCol w="1245122"/>
                <a:gridCol w="1245122"/>
                <a:gridCol w="1245122"/>
              </a:tblGrid>
              <a:tr h="420627">
                <a:tc gridSpan="6">
                  <a:txBody>
                    <a:bodyPr/>
                    <a:lstStyle/>
                    <a:p>
                      <a:pPr marL="38100" marR="38100" algn="ctr">
                        <a:lnSpc>
                          <a:spcPts val="1600"/>
                        </a:lnSpc>
                        <a:spcBef>
                          <a:spcPts val="0"/>
                        </a:spcBef>
                        <a:spcAft>
                          <a:spcPts val="0"/>
                        </a:spcAft>
                      </a:pPr>
                      <a:r>
                        <a:rPr lang="en-US" sz="2400" b="1" dirty="0" err="1">
                          <a:effectLst/>
                          <a:latin typeface="Arial" panose="020B0604020202020204" pitchFamily="34" charset="0"/>
                          <a:cs typeface="Arial" panose="020B0604020202020204" pitchFamily="34" charset="0"/>
                        </a:rPr>
                        <a:t>Medicare_a</a:t>
                      </a:r>
                      <a:r>
                        <a:rPr lang="en-US" sz="2400" b="1" dirty="0">
                          <a:effectLst/>
                          <a:latin typeface="Arial" panose="020B0604020202020204" pitchFamily="34" charset="0"/>
                          <a:cs typeface="Arial" panose="020B0604020202020204" pitchFamily="34" charset="0"/>
                        </a:rPr>
                        <a:t> * </a:t>
                      </a:r>
                      <a:r>
                        <a:rPr lang="en-US" sz="2400" b="1" dirty="0" err="1">
                          <a:effectLst/>
                          <a:latin typeface="Arial" panose="020B0604020202020204" pitchFamily="34" charset="0"/>
                          <a:cs typeface="Arial" panose="020B0604020202020204" pitchFamily="34" charset="0"/>
                        </a:rPr>
                        <a:t>Medicare_c</a:t>
                      </a:r>
                      <a:r>
                        <a:rPr lang="en-US" sz="2400" b="1" dirty="0">
                          <a:effectLst/>
                          <a:latin typeface="Arial" panose="020B0604020202020204" pitchFamily="34" charset="0"/>
                          <a:cs typeface="Arial" panose="020B0604020202020204" pitchFamily="34" charset="0"/>
                        </a:rPr>
                        <a:t> </a:t>
                      </a:r>
                      <a:r>
                        <a:rPr lang="en-US" sz="2400" b="1" dirty="0" err="1">
                          <a:effectLst/>
                          <a:latin typeface="Arial" panose="020B0604020202020204" pitchFamily="34" charset="0"/>
                          <a:cs typeface="Arial" panose="020B0604020202020204" pitchFamily="34" charset="0"/>
                        </a:rPr>
                        <a:t>Crosstabulation</a:t>
                      </a:r>
                      <a:endParaRPr lang="en-US" sz="2400" b="1" dirty="0">
                        <a:effectLst/>
                        <a:latin typeface="Arial" panose="020B0604020202020204" pitchFamily="34" charset="0"/>
                        <a:ea typeface="Calibri"/>
                        <a:cs typeface="Arial" panose="020B0604020202020204" pitchFamily="34" charset="0"/>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96064">
                <a:tc rowSpan="2" gridSpan="3">
                  <a:txBody>
                    <a:bodyPr/>
                    <a:lstStyle/>
                    <a:p>
                      <a:pPr marL="0" marR="0">
                        <a:lnSpc>
                          <a:spcPct val="115000"/>
                        </a:lnSpc>
                        <a:spcBef>
                          <a:spcPts val="0"/>
                        </a:spcBef>
                        <a:spcAft>
                          <a:spcPts val="0"/>
                        </a:spcAft>
                      </a:pPr>
                      <a:r>
                        <a:rPr lang="en-US" sz="2000" b="1" dirty="0">
                          <a:effectLst/>
                          <a:latin typeface="Arial" panose="020B0604020202020204" pitchFamily="34" charset="0"/>
                          <a:cs typeface="Arial" panose="020B0604020202020204" pitchFamily="34" charset="0"/>
                        </a:rPr>
                        <a:t> </a:t>
                      </a:r>
                      <a:endParaRPr lang="en-US" sz="2000" b="1" dirty="0">
                        <a:effectLst/>
                        <a:latin typeface="Arial" panose="020B0604020202020204" pitchFamily="34" charset="0"/>
                        <a:ea typeface="Calibri"/>
                        <a:cs typeface="Arial" panose="020B0604020202020204" pitchFamily="34" charset="0"/>
                      </a:endParaRPr>
                    </a:p>
                  </a:txBody>
                  <a:tcPr marL="0" marR="0" marT="0" marB="0" anchor="b"/>
                </a:tc>
                <a:tc rowSpan="2" hMerge="1">
                  <a:txBody>
                    <a:bodyPr/>
                    <a:lstStyle/>
                    <a:p>
                      <a:endParaRPr lang="en-US"/>
                    </a:p>
                  </a:txBody>
                  <a:tcPr/>
                </a:tc>
                <a:tc rowSpan="2" hMerge="1">
                  <a:txBody>
                    <a:bodyPr/>
                    <a:lstStyle/>
                    <a:p>
                      <a:endParaRPr lang="en-US"/>
                    </a:p>
                  </a:txBody>
                  <a:tcPr/>
                </a:tc>
                <a:tc gridSpan="2">
                  <a:txBody>
                    <a:bodyPr/>
                    <a:lstStyle/>
                    <a:p>
                      <a:pPr marL="38100" marR="38100" algn="ctr">
                        <a:lnSpc>
                          <a:spcPts val="1600"/>
                        </a:lnSpc>
                        <a:spcBef>
                          <a:spcPts val="0"/>
                        </a:spcBef>
                        <a:spcAft>
                          <a:spcPts val="0"/>
                        </a:spcAft>
                      </a:pPr>
                      <a:r>
                        <a:rPr lang="en-US" sz="2000" b="1">
                          <a:effectLst/>
                          <a:latin typeface="Arial" panose="020B0604020202020204" pitchFamily="34" charset="0"/>
                          <a:cs typeface="Arial" panose="020B0604020202020204" pitchFamily="34" charset="0"/>
                        </a:rPr>
                        <a:t>Medicare_c</a:t>
                      </a:r>
                      <a:endParaRPr lang="en-US" sz="2000" b="1">
                        <a:effectLst/>
                        <a:latin typeface="Arial" panose="020B0604020202020204" pitchFamily="34" charset="0"/>
                        <a:ea typeface="Calibri"/>
                        <a:cs typeface="Arial" panose="020B0604020202020204" pitchFamily="34" charset="0"/>
                      </a:endParaRPr>
                    </a:p>
                  </a:txBody>
                  <a:tcPr marL="0" marR="0" marT="0" marB="0" anchor="b"/>
                </a:tc>
                <a:tc hMerge="1">
                  <a:txBody>
                    <a:bodyPr/>
                    <a:lstStyle/>
                    <a:p>
                      <a:endParaRPr lang="en-US"/>
                    </a:p>
                  </a:txBody>
                  <a:tcPr/>
                </a:tc>
                <a:tc rowSpan="2">
                  <a:txBody>
                    <a:bodyPr/>
                    <a:lstStyle/>
                    <a:p>
                      <a:pPr marL="38100" marR="38100" algn="ctr">
                        <a:lnSpc>
                          <a:spcPts val="1600"/>
                        </a:lnSpc>
                        <a:spcBef>
                          <a:spcPts val="0"/>
                        </a:spcBef>
                        <a:spcAft>
                          <a:spcPts val="0"/>
                        </a:spcAft>
                      </a:pPr>
                      <a:r>
                        <a:rPr lang="en-US" sz="2000" b="1">
                          <a:effectLst/>
                          <a:latin typeface="Arial" panose="020B0604020202020204" pitchFamily="34" charset="0"/>
                          <a:cs typeface="Arial" panose="020B0604020202020204" pitchFamily="34" charset="0"/>
                        </a:rPr>
                        <a:t>Total</a:t>
                      </a:r>
                      <a:endParaRPr lang="en-US" sz="2000" b="1">
                        <a:effectLst/>
                        <a:latin typeface="Arial" panose="020B0604020202020204" pitchFamily="34" charset="0"/>
                        <a:ea typeface="Calibri"/>
                        <a:cs typeface="Arial" panose="020B0604020202020204" pitchFamily="34" charset="0"/>
                      </a:endParaRPr>
                    </a:p>
                  </a:txBody>
                  <a:tcPr marL="0" marR="0" marT="0" marB="0" anchor="b"/>
                </a:tc>
              </a:tr>
              <a:tr h="296064">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38100" marR="38100" algn="ctr">
                        <a:lnSpc>
                          <a:spcPts val="1600"/>
                        </a:lnSpc>
                        <a:spcBef>
                          <a:spcPts val="0"/>
                        </a:spcBef>
                        <a:spcAft>
                          <a:spcPts val="0"/>
                        </a:spcAft>
                      </a:pPr>
                      <a:r>
                        <a:rPr lang="en-US" sz="2000" b="1" dirty="0" smtClean="0">
                          <a:effectLst/>
                          <a:latin typeface="Arial" panose="020B0604020202020204" pitchFamily="34" charset="0"/>
                          <a:cs typeface="Arial" panose="020B0604020202020204" pitchFamily="34" charset="0"/>
                        </a:rPr>
                        <a:t>0</a:t>
                      </a:r>
                      <a:endParaRPr lang="en-US" sz="2000" b="1" dirty="0">
                        <a:effectLst/>
                        <a:latin typeface="Arial" panose="020B0604020202020204" pitchFamily="34" charset="0"/>
                        <a:ea typeface="Calibri"/>
                        <a:cs typeface="Arial" panose="020B0604020202020204" pitchFamily="34" charset="0"/>
                      </a:endParaRPr>
                    </a:p>
                  </a:txBody>
                  <a:tcPr marL="0" marR="0" marT="0" marB="0" anchor="b"/>
                </a:tc>
                <a:tc>
                  <a:txBody>
                    <a:bodyPr/>
                    <a:lstStyle/>
                    <a:p>
                      <a:pPr marL="38100" marR="38100" algn="ctr">
                        <a:lnSpc>
                          <a:spcPts val="1600"/>
                        </a:lnSpc>
                        <a:spcBef>
                          <a:spcPts val="0"/>
                        </a:spcBef>
                        <a:spcAft>
                          <a:spcPts val="0"/>
                        </a:spcAft>
                      </a:pPr>
                      <a:r>
                        <a:rPr lang="en-US" sz="2000" b="1">
                          <a:effectLst/>
                          <a:latin typeface="Arial" panose="020B0604020202020204" pitchFamily="34" charset="0"/>
                          <a:cs typeface="Arial" panose="020B0604020202020204" pitchFamily="34" charset="0"/>
                        </a:rPr>
                        <a:t>1.0</a:t>
                      </a:r>
                      <a:endParaRPr lang="en-US" sz="2000" b="1">
                        <a:effectLst/>
                        <a:latin typeface="Arial" panose="020B0604020202020204" pitchFamily="34" charset="0"/>
                        <a:ea typeface="Calibri"/>
                        <a:cs typeface="Arial" panose="020B0604020202020204" pitchFamily="34" charset="0"/>
                      </a:endParaRPr>
                    </a:p>
                  </a:txBody>
                  <a:tcPr marL="0" marR="0" marT="0" marB="0" anchor="b"/>
                </a:tc>
                <a:tc vMerge="1">
                  <a:txBody>
                    <a:bodyPr/>
                    <a:lstStyle/>
                    <a:p>
                      <a:endParaRPr lang="en-US"/>
                    </a:p>
                  </a:txBody>
                  <a:tcPr/>
                </a:tc>
              </a:tr>
              <a:tr h="403013">
                <a:tc rowSpan="4">
                  <a:txBody>
                    <a:bodyPr/>
                    <a:lstStyle/>
                    <a:p>
                      <a:pPr marL="38100" marR="38100">
                        <a:lnSpc>
                          <a:spcPts val="1600"/>
                        </a:lnSpc>
                        <a:spcBef>
                          <a:spcPts val="0"/>
                        </a:spcBef>
                        <a:spcAft>
                          <a:spcPts val="0"/>
                        </a:spcAft>
                      </a:pPr>
                      <a:endParaRPr lang="en-US" sz="2000" b="1" dirty="0" smtClean="0">
                        <a:effectLst/>
                        <a:latin typeface="Arial" panose="020B0604020202020204" pitchFamily="34" charset="0"/>
                        <a:cs typeface="Arial" panose="020B0604020202020204" pitchFamily="34" charset="0"/>
                      </a:endParaRPr>
                    </a:p>
                    <a:p>
                      <a:pPr marL="38100" marR="38100">
                        <a:lnSpc>
                          <a:spcPts val="1600"/>
                        </a:lnSpc>
                        <a:spcBef>
                          <a:spcPts val="0"/>
                        </a:spcBef>
                        <a:spcAft>
                          <a:spcPts val="0"/>
                        </a:spcAft>
                      </a:pPr>
                      <a:r>
                        <a:rPr lang="en-US" sz="2000" b="1" dirty="0" err="1" smtClean="0">
                          <a:effectLst/>
                          <a:latin typeface="Arial" panose="020B0604020202020204" pitchFamily="34" charset="0"/>
                          <a:cs typeface="Arial" panose="020B0604020202020204" pitchFamily="34" charset="0"/>
                        </a:rPr>
                        <a:t>Medicare_a</a:t>
                      </a:r>
                      <a:endParaRPr lang="en-US" sz="2000" b="1" dirty="0">
                        <a:effectLst/>
                        <a:latin typeface="Arial" panose="020B0604020202020204" pitchFamily="34" charset="0"/>
                        <a:ea typeface="Calibri"/>
                        <a:cs typeface="Arial" panose="020B0604020202020204" pitchFamily="34" charset="0"/>
                      </a:endParaRPr>
                    </a:p>
                  </a:txBody>
                  <a:tcPr marL="0" marR="0" marT="0" marB="0"/>
                </a:tc>
                <a:tc rowSpan="2">
                  <a:txBody>
                    <a:bodyPr/>
                    <a:lstStyle/>
                    <a:p>
                      <a:pPr marL="38100" marR="38100">
                        <a:lnSpc>
                          <a:spcPts val="1600"/>
                        </a:lnSpc>
                        <a:spcBef>
                          <a:spcPts val="0"/>
                        </a:spcBef>
                        <a:spcAft>
                          <a:spcPts val="0"/>
                        </a:spcAft>
                      </a:pPr>
                      <a:endParaRPr lang="en-US" sz="2000" b="1" dirty="0" smtClean="0">
                        <a:effectLst/>
                        <a:latin typeface="Arial" panose="020B0604020202020204" pitchFamily="34" charset="0"/>
                        <a:cs typeface="Arial" panose="020B0604020202020204" pitchFamily="34" charset="0"/>
                      </a:endParaRPr>
                    </a:p>
                    <a:p>
                      <a:pPr marL="38100" marR="38100">
                        <a:lnSpc>
                          <a:spcPts val="1600"/>
                        </a:lnSpc>
                        <a:spcBef>
                          <a:spcPts val="0"/>
                        </a:spcBef>
                        <a:spcAft>
                          <a:spcPts val="0"/>
                        </a:spcAft>
                      </a:pPr>
                      <a:r>
                        <a:rPr lang="en-US" sz="2000" b="1" dirty="0" smtClean="0">
                          <a:effectLst/>
                          <a:latin typeface="Arial" panose="020B0604020202020204" pitchFamily="34" charset="0"/>
                          <a:cs typeface="Arial" panose="020B0604020202020204" pitchFamily="34" charset="0"/>
                        </a:rPr>
                        <a:t>0</a:t>
                      </a:r>
                      <a:endParaRPr lang="en-US" sz="2000" b="1" dirty="0">
                        <a:effectLst/>
                        <a:latin typeface="Arial" panose="020B0604020202020204" pitchFamily="34" charset="0"/>
                        <a:ea typeface="Calibri"/>
                        <a:cs typeface="Arial" panose="020B0604020202020204" pitchFamily="34" charset="0"/>
                      </a:endParaRPr>
                    </a:p>
                  </a:txBody>
                  <a:tcPr marL="0" marR="0" marT="0" marB="0"/>
                </a:tc>
                <a:tc>
                  <a:txBody>
                    <a:bodyPr/>
                    <a:lstStyle/>
                    <a:p>
                      <a:pPr marL="38100" marR="38100">
                        <a:lnSpc>
                          <a:spcPts val="1600"/>
                        </a:lnSpc>
                        <a:spcBef>
                          <a:spcPts val="0"/>
                        </a:spcBef>
                        <a:spcAft>
                          <a:spcPts val="0"/>
                        </a:spcAft>
                      </a:pPr>
                      <a:endParaRPr lang="en-US" sz="2000" b="1" dirty="0" smtClean="0">
                        <a:effectLst/>
                        <a:latin typeface="Arial" panose="020B0604020202020204" pitchFamily="34" charset="0"/>
                        <a:cs typeface="Arial" panose="020B0604020202020204" pitchFamily="34" charset="0"/>
                      </a:endParaRPr>
                    </a:p>
                    <a:p>
                      <a:pPr marL="38100" marR="38100">
                        <a:lnSpc>
                          <a:spcPts val="1600"/>
                        </a:lnSpc>
                        <a:spcBef>
                          <a:spcPts val="0"/>
                        </a:spcBef>
                        <a:spcAft>
                          <a:spcPts val="0"/>
                        </a:spcAft>
                      </a:pPr>
                      <a:r>
                        <a:rPr lang="en-US" sz="2000" b="1" dirty="0" smtClean="0">
                          <a:effectLst/>
                          <a:latin typeface="Arial" panose="020B0604020202020204" pitchFamily="34" charset="0"/>
                          <a:cs typeface="Arial" panose="020B0604020202020204" pitchFamily="34" charset="0"/>
                        </a:rPr>
                        <a:t>Count</a:t>
                      </a:r>
                      <a:endParaRPr lang="en-US" sz="2000" b="1" dirty="0">
                        <a:effectLst/>
                        <a:latin typeface="Arial" panose="020B0604020202020204" pitchFamily="34" charset="0"/>
                        <a:ea typeface="Calibri"/>
                        <a:cs typeface="Arial" panose="020B0604020202020204" pitchFamily="34" charset="0"/>
                      </a:endParaRPr>
                    </a:p>
                  </a:txBody>
                  <a:tcPr marL="0" marR="0" marT="0" marB="0"/>
                </a:tc>
                <a:tc>
                  <a:txBody>
                    <a:bodyPr/>
                    <a:lstStyle/>
                    <a:p>
                      <a:pPr marL="38100" marR="38100" algn="r">
                        <a:lnSpc>
                          <a:spcPts val="1600"/>
                        </a:lnSpc>
                        <a:spcBef>
                          <a:spcPts val="0"/>
                        </a:spcBef>
                        <a:spcAft>
                          <a:spcPts val="0"/>
                        </a:spcAft>
                      </a:pPr>
                      <a:r>
                        <a:rPr lang="en-US" sz="2000" b="1">
                          <a:effectLst/>
                          <a:latin typeface="Arial" panose="020B0604020202020204" pitchFamily="34" charset="0"/>
                          <a:cs typeface="Arial" panose="020B0604020202020204" pitchFamily="34" charset="0"/>
                        </a:rPr>
                        <a:t>196</a:t>
                      </a:r>
                      <a:endParaRPr lang="en-US" sz="2000" b="1">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b="1">
                          <a:effectLst/>
                          <a:latin typeface="Arial" panose="020B0604020202020204" pitchFamily="34" charset="0"/>
                          <a:cs typeface="Arial" panose="020B0604020202020204" pitchFamily="34" charset="0"/>
                        </a:rPr>
                        <a:t>25</a:t>
                      </a:r>
                      <a:endParaRPr lang="en-US" sz="2000" b="1">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b="1">
                          <a:effectLst/>
                          <a:latin typeface="Arial" panose="020B0604020202020204" pitchFamily="34" charset="0"/>
                          <a:cs typeface="Arial" panose="020B0604020202020204" pitchFamily="34" charset="0"/>
                        </a:rPr>
                        <a:t>221</a:t>
                      </a:r>
                      <a:endParaRPr lang="en-US" sz="2000" b="1">
                        <a:effectLst/>
                        <a:latin typeface="Arial" panose="020B0604020202020204" pitchFamily="34" charset="0"/>
                        <a:ea typeface="Calibri"/>
                        <a:cs typeface="Arial" panose="020B0604020202020204" pitchFamily="34" charset="0"/>
                      </a:endParaRPr>
                    </a:p>
                  </a:txBody>
                  <a:tcPr marL="0" marR="0" marT="0" marB="0" anchor="ctr"/>
                </a:tc>
              </a:tr>
              <a:tr h="604519">
                <a:tc vMerge="1">
                  <a:txBody>
                    <a:bodyPr/>
                    <a:lstStyle/>
                    <a:p>
                      <a:endParaRPr lang="en-US"/>
                    </a:p>
                  </a:txBody>
                  <a:tcPr/>
                </a:tc>
                <a:tc vMerge="1">
                  <a:txBody>
                    <a:bodyPr/>
                    <a:lstStyle/>
                    <a:p>
                      <a:endParaRPr lang="en-US"/>
                    </a:p>
                  </a:txBody>
                  <a:tcPr/>
                </a:tc>
                <a:tc>
                  <a:txBody>
                    <a:bodyPr/>
                    <a:lstStyle/>
                    <a:p>
                      <a:pPr marL="38100" marR="38100">
                        <a:lnSpc>
                          <a:spcPts val="1600"/>
                        </a:lnSpc>
                        <a:spcBef>
                          <a:spcPts val="0"/>
                        </a:spcBef>
                        <a:spcAft>
                          <a:spcPts val="0"/>
                        </a:spcAft>
                      </a:pPr>
                      <a:endParaRPr lang="en-US" sz="2000" b="1" dirty="0" smtClean="0">
                        <a:effectLst/>
                        <a:latin typeface="Arial" panose="020B0604020202020204" pitchFamily="34" charset="0"/>
                        <a:cs typeface="Arial" panose="020B0604020202020204" pitchFamily="34" charset="0"/>
                      </a:endParaRPr>
                    </a:p>
                    <a:p>
                      <a:pPr marL="38100" marR="38100">
                        <a:lnSpc>
                          <a:spcPts val="1600"/>
                        </a:lnSpc>
                        <a:spcBef>
                          <a:spcPts val="0"/>
                        </a:spcBef>
                        <a:spcAft>
                          <a:spcPts val="0"/>
                        </a:spcAft>
                      </a:pPr>
                      <a:r>
                        <a:rPr lang="en-US" sz="2000" b="1" dirty="0" smtClean="0">
                          <a:effectLst/>
                          <a:latin typeface="Arial" panose="020B0604020202020204" pitchFamily="34" charset="0"/>
                          <a:cs typeface="Arial" panose="020B0604020202020204" pitchFamily="34" charset="0"/>
                        </a:rPr>
                        <a:t>% </a:t>
                      </a:r>
                      <a:r>
                        <a:rPr lang="en-US" sz="2000" b="1" dirty="0">
                          <a:effectLst/>
                          <a:latin typeface="Arial" panose="020B0604020202020204" pitchFamily="34" charset="0"/>
                          <a:cs typeface="Arial" panose="020B0604020202020204" pitchFamily="34" charset="0"/>
                        </a:rPr>
                        <a:t>within </a:t>
                      </a:r>
                      <a:r>
                        <a:rPr lang="en-US" sz="2000" b="1" dirty="0" err="1">
                          <a:effectLst/>
                          <a:latin typeface="Arial" panose="020B0604020202020204" pitchFamily="34" charset="0"/>
                          <a:cs typeface="Arial" panose="020B0604020202020204" pitchFamily="34" charset="0"/>
                        </a:rPr>
                        <a:t>Medicare_a</a:t>
                      </a:r>
                      <a:endParaRPr lang="en-US" sz="2000" b="1" dirty="0">
                        <a:effectLst/>
                        <a:latin typeface="Arial" panose="020B0604020202020204" pitchFamily="34" charset="0"/>
                        <a:ea typeface="Calibri"/>
                        <a:cs typeface="Arial" panose="020B0604020202020204" pitchFamily="34" charset="0"/>
                      </a:endParaRPr>
                    </a:p>
                  </a:txBody>
                  <a:tcPr marL="0" marR="0" marT="0" marB="0"/>
                </a:tc>
                <a:tc>
                  <a:txBody>
                    <a:bodyPr/>
                    <a:lstStyle/>
                    <a:p>
                      <a:pPr marL="38100" marR="38100" algn="r">
                        <a:lnSpc>
                          <a:spcPts val="1600"/>
                        </a:lnSpc>
                        <a:spcBef>
                          <a:spcPts val="0"/>
                        </a:spcBef>
                        <a:spcAft>
                          <a:spcPts val="0"/>
                        </a:spcAft>
                      </a:pPr>
                      <a:r>
                        <a:rPr lang="en-US" sz="2000" b="1">
                          <a:effectLst/>
                          <a:latin typeface="Arial" panose="020B0604020202020204" pitchFamily="34" charset="0"/>
                          <a:cs typeface="Arial" panose="020B0604020202020204" pitchFamily="34" charset="0"/>
                        </a:rPr>
                        <a:t>88.7%</a:t>
                      </a:r>
                      <a:endParaRPr lang="en-US" sz="2000" b="1">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b="1">
                          <a:effectLst/>
                          <a:latin typeface="Arial" panose="020B0604020202020204" pitchFamily="34" charset="0"/>
                          <a:cs typeface="Arial" panose="020B0604020202020204" pitchFamily="34" charset="0"/>
                        </a:rPr>
                        <a:t>11.3%</a:t>
                      </a:r>
                      <a:endParaRPr lang="en-US" sz="2000" b="1">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b="1">
                          <a:effectLst/>
                          <a:latin typeface="Arial" panose="020B0604020202020204" pitchFamily="34" charset="0"/>
                          <a:cs typeface="Arial" panose="020B0604020202020204" pitchFamily="34" charset="0"/>
                        </a:rPr>
                        <a:t>100.0%</a:t>
                      </a:r>
                      <a:endParaRPr lang="en-US" sz="2000" b="1">
                        <a:effectLst/>
                        <a:latin typeface="Arial" panose="020B0604020202020204" pitchFamily="34" charset="0"/>
                        <a:ea typeface="Calibri"/>
                        <a:cs typeface="Arial" panose="020B0604020202020204" pitchFamily="34" charset="0"/>
                      </a:endParaRPr>
                    </a:p>
                  </a:txBody>
                  <a:tcPr marL="0" marR="0" marT="0" marB="0" anchor="ctr"/>
                </a:tc>
              </a:tr>
              <a:tr h="403013">
                <a:tc vMerge="1">
                  <a:txBody>
                    <a:bodyPr/>
                    <a:lstStyle/>
                    <a:p>
                      <a:endParaRPr lang="en-US"/>
                    </a:p>
                  </a:txBody>
                  <a:tcPr/>
                </a:tc>
                <a:tc rowSpan="2">
                  <a:txBody>
                    <a:bodyPr/>
                    <a:lstStyle/>
                    <a:p>
                      <a:pPr marL="38100" marR="38100">
                        <a:lnSpc>
                          <a:spcPts val="1600"/>
                        </a:lnSpc>
                        <a:spcBef>
                          <a:spcPts val="0"/>
                        </a:spcBef>
                        <a:spcAft>
                          <a:spcPts val="0"/>
                        </a:spcAft>
                      </a:pPr>
                      <a:endParaRPr lang="en-US" sz="2000" b="1" dirty="0" smtClean="0">
                        <a:effectLst/>
                        <a:latin typeface="Arial" panose="020B0604020202020204" pitchFamily="34" charset="0"/>
                        <a:cs typeface="Arial" panose="020B0604020202020204" pitchFamily="34" charset="0"/>
                      </a:endParaRPr>
                    </a:p>
                    <a:p>
                      <a:pPr marL="38100" marR="38100">
                        <a:lnSpc>
                          <a:spcPts val="1600"/>
                        </a:lnSpc>
                        <a:spcBef>
                          <a:spcPts val="0"/>
                        </a:spcBef>
                        <a:spcAft>
                          <a:spcPts val="0"/>
                        </a:spcAft>
                      </a:pPr>
                      <a:r>
                        <a:rPr lang="en-US" sz="2000" b="1" dirty="0" smtClean="0">
                          <a:effectLst/>
                          <a:latin typeface="Arial" panose="020B0604020202020204" pitchFamily="34" charset="0"/>
                          <a:cs typeface="Arial" panose="020B0604020202020204" pitchFamily="34" charset="0"/>
                        </a:rPr>
                        <a:t>1.0</a:t>
                      </a:r>
                      <a:endParaRPr lang="en-US" sz="2000" b="1" dirty="0">
                        <a:effectLst/>
                        <a:latin typeface="Arial" panose="020B0604020202020204" pitchFamily="34" charset="0"/>
                        <a:ea typeface="Calibri"/>
                        <a:cs typeface="Arial" panose="020B0604020202020204" pitchFamily="34" charset="0"/>
                      </a:endParaRPr>
                    </a:p>
                  </a:txBody>
                  <a:tcPr marL="0" marR="0" marT="0" marB="0"/>
                </a:tc>
                <a:tc>
                  <a:txBody>
                    <a:bodyPr/>
                    <a:lstStyle/>
                    <a:p>
                      <a:pPr marL="38100" marR="38100">
                        <a:lnSpc>
                          <a:spcPts val="1600"/>
                        </a:lnSpc>
                        <a:spcBef>
                          <a:spcPts val="0"/>
                        </a:spcBef>
                        <a:spcAft>
                          <a:spcPts val="0"/>
                        </a:spcAft>
                      </a:pPr>
                      <a:endParaRPr lang="en-US" sz="2000" b="1" dirty="0" smtClean="0">
                        <a:effectLst/>
                        <a:latin typeface="Arial" panose="020B0604020202020204" pitchFamily="34" charset="0"/>
                        <a:cs typeface="Arial" panose="020B0604020202020204" pitchFamily="34" charset="0"/>
                      </a:endParaRPr>
                    </a:p>
                    <a:p>
                      <a:pPr marL="38100" marR="38100">
                        <a:lnSpc>
                          <a:spcPts val="1600"/>
                        </a:lnSpc>
                        <a:spcBef>
                          <a:spcPts val="0"/>
                        </a:spcBef>
                        <a:spcAft>
                          <a:spcPts val="0"/>
                        </a:spcAft>
                      </a:pPr>
                      <a:r>
                        <a:rPr lang="en-US" sz="2000" b="1" dirty="0" smtClean="0">
                          <a:effectLst/>
                          <a:latin typeface="Arial" panose="020B0604020202020204" pitchFamily="34" charset="0"/>
                          <a:cs typeface="Arial" panose="020B0604020202020204" pitchFamily="34" charset="0"/>
                        </a:rPr>
                        <a:t>Count</a:t>
                      </a:r>
                      <a:endParaRPr lang="en-US" sz="2000" b="1" dirty="0">
                        <a:effectLst/>
                        <a:latin typeface="Arial" panose="020B0604020202020204" pitchFamily="34" charset="0"/>
                        <a:ea typeface="Calibri"/>
                        <a:cs typeface="Arial" panose="020B0604020202020204" pitchFamily="34" charset="0"/>
                      </a:endParaRPr>
                    </a:p>
                  </a:txBody>
                  <a:tcPr marL="0" marR="0" marT="0" marB="0"/>
                </a:tc>
                <a:tc>
                  <a:txBody>
                    <a:bodyPr/>
                    <a:lstStyle/>
                    <a:p>
                      <a:pPr marL="38100" marR="38100" algn="r">
                        <a:lnSpc>
                          <a:spcPts val="1600"/>
                        </a:lnSpc>
                        <a:spcBef>
                          <a:spcPts val="0"/>
                        </a:spcBef>
                        <a:spcAft>
                          <a:spcPts val="0"/>
                        </a:spcAft>
                      </a:pPr>
                      <a:r>
                        <a:rPr lang="en-US" sz="2000" b="1">
                          <a:effectLst/>
                          <a:latin typeface="Arial" panose="020B0604020202020204" pitchFamily="34" charset="0"/>
                          <a:cs typeface="Arial" panose="020B0604020202020204" pitchFamily="34" charset="0"/>
                        </a:rPr>
                        <a:t>10</a:t>
                      </a:r>
                      <a:endParaRPr lang="en-US" sz="2000" b="1">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b="1">
                          <a:effectLst/>
                          <a:latin typeface="Arial" panose="020B0604020202020204" pitchFamily="34" charset="0"/>
                          <a:cs typeface="Arial" panose="020B0604020202020204" pitchFamily="34" charset="0"/>
                        </a:rPr>
                        <a:t>240</a:t>
                      </a:r>
                      <a:endParaRPr lang="en-US" sz="2000" b="1">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b="1">
                          <a:effectLst/>
                          <a:latin typeface="Arial" panose="020B0604020202020204" pitchFamily="34" charset="0"/>
                          <a:cs typeface="Arial" panose="020B0604020202020204" pitchFamily="34" charset="0"/>
                        </a:rPr>
                        <a:t>250</a:t>
                      </a:r>
                      <a:endParaRPr lang="en-US" sz="2000" b="1">
                        <a:effectLst/>
                        <a:latin typeface="Arial" panose="020B0604020202020204" pitchFamily="34" charset="0"/>
                        <a:ea typeface="Calibri"/>
                        <a:cs typeface="Arial" panose="020B0604020202020204" pitchFamily="34" charset="0"/>
                      </a:endParaRPr>
                    </a:p>
                  </a:txBody>
                  <a:tcPr marL="0" marR="0" marT="0" marB="0" anchor="ctr"/>
                </a:tc>
              </a:tr>
              <a:tr h="604519">
                <a:tc vMerge="1">
                  <a:txBody>
                    <a:bodyPr/>
                    <a:lstStyle/>
                    <a:p>
                      <a:endParaRPr lang="en-US"/>
                    </a:p>
                  </a:txBody>
                  <a:tcPr/>
                </a:tc>
                <a:tc vMerge="1">
                  <a:txBody>
                    <a:bodyPr/>
                    <a:lstStyle/>
                    <a:p>
                      <a:endParaRPr lang="en-US"/>
                    </a:p>
                  </a:txBody>
                  <a:tcPr/>
                </a:tc>
                <a:tc>
                  <a:txBody>
                    <a:bodyPr/>
                    <a:lstStyle/>
                    <a:p>
                      <a:pPr marL="38100" marR="38100">
                        <a:lnSpc>
                          <a:spcPts val="1600"/>
                        </a:lnSpc>
                        <a:spcBef>
                          <a:spcPts val="0"/>
                        </a:spcBef>
                        <a:spcAft>
                          <a:spcPts val="0"/>
                        </a:spcAft>
                      </a:pPr>
                      <a:endParaRPr lang="en-US" sz="2000" b="1" dirty="0" smtClean="0">
                        <a:effectLst/>
                        <a:latin typeface="Arial" panose="020B0604020202020204" pitchFamily="34" charset="0"/>
                        <a:cs typeface="Arial" panose="020B0604020202020204" pitchFamily="34" charset="0"/>
                      </a:endParaRPr>
                    </a:p>
                    <a:p>
                      <a:pPr marL="38100" marR="38100">
                        <a:lnSpc>
                          <a:spcPts val="1600"/>
                        </a:lnSpc>
                        <a:spcBef>
                          <a:spcPts val="0"/>
                        </a:spcBef>
                        <a:spcAft>
                          <a:spcPts val="0"/>
                        </a:spcAft>
                      </a:pPr>
                      <a:r>
                        <a:rPr lang="en-US" sz="2000" b="1" dirty="0" smtClean="0">
                          <a:effectLst/>
                          <a:latin typeface="Arial" panose="020B0604020202020204" pitchFamily="34" charset="0"/>
                          <a:cs typeface="Arial" panose="020B0604020202020204" pitchFamily="34" charset="0"/>
                        </a:rPr>
                        <a:t>% </a:t>
                      </a:r>
                      <a:r>
                        <a:rPr lang="en-US" sz="2000" b="1" dirty="0">
                          <a:effectLst/>
                          <a:latin typeface="Arial" panose="020B0604020202020204" pitchFamily="34" charset="0"/>
                          <a:cs typeface="Arial" panose="020B0604020202020204" pitchFamily="34" charset="0"/>
                        </a:rPr>
                        <a:t>within </a:t>
                      </a:r>
                      <a:r>
                        <a:rPr lang="en-US" sz="2000" b="1" dirty="0" err="1">
                          <a:effectLst/>
                          <a:latin typeface="Arial" panose="020B0604020202020204" pitchFamily="34" charset="0"/>
                          <a:cs typeface="Arial" panose="020B0604020202020204" pitchFamily="34" charset="0"/>
                        </a:rPr>
                        <a:t>Medicare_a</a:t>
                      </a:r>
                      <a:endParaRPr lang="en-US" sz="2000" b="1" dirty="0">
                        <a:effectLst/>
                        <a:latin typeface="Arial" panose="020B0604020202020204" pitchFamily="34" charset="0"/>
                        <a:ea typeface="Calibri"/>
                        <a:cs typeface="Arial" panose="020B0604020202020204" pitchFamily="34" charset="0"/>
                      </a:endParaRPr>
                    </a:p>
                  </a:txBody>
                  <a:tcPr marL="0" marR="0" marT="0" marB="0"/>
                </a:tc>
                <a:tc>
                  <a:txBody>
                    <a:bodyPr/>
                    <a:lstStyle/>
                    <a:p>
                      <a:pPr marL="38100" marR="38100" algn="r">
                        <a:lnSpc>
                          <a:spcPts val="1600"/>
                        </a:lnSpc>
                        <a:spcBef>
                          <a:spcPts val="0"/>
                        </a:spcBef>
                        <a:spcAft>
                          <a:spcPts val="0"/>
                        </a:spcAft>
                      </a:pPr>
                      <a:r>
                        <a:rPr lang="en-US" sz="2000" b="1" dirty="0">
                          <a:effectLst/>
                          <a:latin typeface="Arial" panose="020B0604020202020204" pitchFamily="34" charset="0"/>
                          <a:cs typeface="Arial" panose="020B0604020202020204" pitchFamily="34" charset="0"/>
                        </a:rPr>
                        <a:t>4.0%</a:t>
                      </a:r>
                      <a:endParaRPr lang="en-US" sz="2000" b="1" dirty="0">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b="1">
                          <a:effectLst/>
                          <a:latin typeface="Arial" panose="020B0604020202020204" pitchFamily="34" charset="0"/>
                          <a:cs typeface="Arial" panose="020B0604020202020204" pitchFamily="34" charset="0"/>
                        </a:rPr>
                        <a:t>96.0%</a:t>
                      </a:r>
                      <a:endParaRPr lang="en-US" sz="2000" b="1">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b="1">
                          <a:effectLst/>
                          <a:latin typeface="Arial" panose="020B0604020202020204" pitchFamily="34" charset="0"/>
                          <a:cs typeface="Arial" panose="020B0604020202020204" pitchFamily="34" charset="0"/>
                        </a:rPr>
                        <a:t>100.0%</a:t>
                      </a:r>
                      <a:endParaRPr lang="en-US" sz="2000" b="1">
                        <a:effectLst/>
                        <a:latin typeface="Arial" panose="020B0604020202020204" pitchFamily="34" charset="0"/>
                        <a:ea typeface="Calibri"/>
                        <a:cs typeface="Arial" panose="020B0604020202020204" pitchFamily="34" charset="0"/>
                      </a:endParaRPr>
                    </a:p>
                  </a:txBody>
                  <a:tcPr marL="0" marR="0" marT="0" marB="0" anchor="ctr"/>
                </a:tc>
              </a:tr>
              <a:tr h="403013">
                <a:tc rowSpan="2" gridSpan="2">
                  <a:txBody>
                    <a:bodyPr/>
                    <a:lstStyle/>
                    <a:p>
                      <a:pPr marL="38100" marR="38100">
                        <a:lnSpc>
                          <a:spcPts val="1600"/>
                        </a:lnSpc>
                        <a:spcBef>
                          <a:spcPts val="0"/>
                        </a:spcBef>
                        <a:spcAft>
                          <a:spcPts val="0"/>
                        </a:spcAft>
                      </a:pPr>
                      <a:endParaRPr lang="en-US" sz="2000" b="1" dirty="0" smtClean="0">
                        <a:effectLst/>
                        <a:latin typeface="Arial" panose="020B0604020202020204" pitchFamily="34" charset="0"/>
                        <a:cs typeface="Arial" panose="020B0604020202020204" pitchFamily="34" charset="0"/>
                      </a:endParaRPr>
                    </a:p>
                    <a:p>
                      <a:pPr marL="38100" marR="38100">
                        <a:lnSpc>
                          <a:spcPts val="1600"/>
                        </a:lnSpc>
                        <a:spcBef>
                          <a:spcPts val="0"/>
                        </a:spcBef>
                        <a:spcAft>
                          <a:spcPts val="0"/>
                        </a:spcAft>
                      </a:pPr>
                      <a:r>
                        <a:rPr lang="en-US" sz="2000" b="1" dirty="0" smtClean="0">
                          <a:effectLst/>
                          <a:latin typeface="Arial" panose="020B0604020202020204" pitchFamily="34" charset="0"/>
                          <a:cs typeface="Arial" panose="020B0604020202020204" pitchFamily="34" charset="0"/>
                        </a:rPr>
                        <a:t>Total</a:t>
                      </a:r>
                      <a:endParaRPr lang="en-US" sz="2000" b="1" dirty="0">
                        <a:effectLst/>
                        <a:latin typeface="Arial" panose="020B0604020202020204" pitchFamily="34" charset="0"/>
                        <a:ea typeface="Calibri"/>
                        <a:cs typeface="Arial" panose="020B0604020202020204" pitchFamily="34" charset="0"/>
                      </a:endParaRPr>
                    </a:p>
                  </a:txBody>
                  <a:tcPr marL="0" marR="0" marT="0" marB="0"/>
                </a:tc>
                <a:tc rowSpan="2" hMerge="1">
                  <a:txBody>
                    <a:bodyPr/>
                    <a:lstStyle/>
                    <a:p>
                      <a:endParaRPr lang="en-US"/>
                    </a:p>
                  </a:txBody>
                  <a:tcPr/>
                </a:tc>
                <a:tc>
                  <a:txBody>
                    <a:bodyPr/>
                    <a:lstStyle/>
                    <a:p>
                      <a:pPr marL="38100" marR="38100">
                        <a:lnSpc>
                          <a:spcPts val="1600"/>
                        </a:lnSpc>
                        <a:spcBef>
                          <a:spcPts val="0"/>
                        </a:spcBef>
                        <a:spcAft>
                          <a:spcPts val="0"/>
                        </a:spcAft>
                      </a:pPr>
                      <a:endParaRPr lang="en-US" sz="2000" b="1" dirty="0" smtClean="0">
                        <a:effectLst/>
                        <a:latin typeface="Arial" panose="020B0604020202020204" pitchFamily="34" charset="0"/>
                        <a:cs typeface="Arial" panose="020B0604020202020204" pitchFamily="34" charset="0"/>
                      </a:endParaRPr>
                    </a:p>
                    <a:p>
                      <a:pPr marL="38100" marR="38100">
                        <a:lnSpc>
                          <a:spcPts val="1600"/>
                        </a:lnSpc>
                        <a:spcBef>
                          <a:spcPts val="0"/>
                        </a:spcBef>
                        <a:spcAft>
                          <a:spcPts val="0"/>
                        </a:spcAft>
                      </a:pPr>
                      <a:r>
                        <a:rPr lang="en-US" sz="2000" b="1" dirty="0" smtClean="0">
                          <a:effectLst/>
                          <a:latin typeface="Arial" panose="020B0604020202020204" pitchFamily="34" charset="0"/>
                          <a:cs typeface="Arial" panose="020B0604020202020204" pitchFamily="34" charset="0"/>
                        </a:rPr>
                        <a:t>Count</a:t>
                      </a:r>
                      <a:endParaRPr lang="en-US" sz="2000" b="1" dirty="0">
                        <a:effectLst/>
                        <a:latin typeface="Arial" panose="020B0604020202020204" pitchFamily="34" charset="0"/>
                        <a:ea typeface="Calibri"/>
                        <a:cs typeface="Arial" panose="020B0604020202020204" pitchFamily="34" charset="0"/>
                      </a:endParaRPr>
                    </a:p>
                  </a:txBody>
                  <a:tcPr marL="0" marR="0" marT="0" marB="0"/>
                </a:tc>
                <a:tc>
                  <a:txBody>
                    <a:bodyPr/>
                    <a:lstStyle/>
                    <a:p>
                      <a:pPr marL="38100" marR="38100" algn="r">
                        <a:lnSpc>
                          <a:spcPts val="1600"/>
                        </a:lnSpc>
                        <a:spcBef>
                          <a:spcPts val="0"/>
                        </a:spcBef>
                        <a:spcAft>
                          <a:spcPts val="0"/>
                        </a:spcAft>
                      </a:pPr>
                      <a:r>
                        <a:rPr lang="en-US" sz="2000" b="1" dirty="0">
                          <a:effectLst/>
                          <a:latin typeface="Arial" panose="020B0604020202020204" pitchFamily="34" charset="0"/>
                          <a:cs typeface="Arial" panose="020B0604020202020204" pitchFamily="34" charset="0"/>
                        </a:rPr>
                        <a:t>206</a:t>
                      </a:r>
                      <a:endParaRPr lang="en-US" sz="2000" b="1" dirty="0">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b="1" dirty="0">
                          <a:effectLst/>
                          <a:latin typeface="Arial" panose="020B0604020202020204" pitchFamily="34" charset="0"/>
                          <a:cs typeface="Arial" panose="020B0604020202020204" pitchFamily="34" charset="0"/>
                        </a:rPr>
                        <a:t>265</a:t>
                      </a:r>
                      <a:endParaRPr lang="en-US" sz="2000" b="1" dirty="0">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b="1">
                          <a:effectLst/>
                          <a:latin typeface="Arial" panose="020B0604020202020204" pitchFamily="34" charset="0"/>
                          <a:cs typeface="Arial" panose="020B0604020202020204" pitchFamily="34" charset="0"/>
                        </a:rPr>
                        <a:t>471</a:t>
                      </a:r>
                      <a:endParaRPr lang="en-US" sz="2000" b="1">
                        <a:effectLst/>
                        <a:latin typeface="Arial" panose="020B0604020202020204" pitchFamily="34" charset="0"/>
                        <a:ea typeface="Calibri"/>
                        <a:cs typeface="Arial" panose="020B0604020202020204" pitchFamily="34" charset="0"/>
                      </a:endParaRPr>
                    </a:p>
                  </a:txBody>
                  <a:tcPr marL="0" marR="0" marT="0" marB="0" anchor="ctr"/>
                </a:tc>
              </a:tr>
              <a:tr h="749769">
                <a:tc gridSpan="2" vMerge="1">
                  <a:txBody>
                    <a:bodyPr/>
                    <a:lstStyle/>
                    <a:p>
                      <a:endParaRPr lang="en-US"/>
                    </a:p>
                  </a:txBody>
                  <a:tcPr/>
                </a:tc>
                <a:tc hMerge="1" vMerge="1">
                  <a:txBody>
                    <a:bodyPr/>
                    <a:lstStyle/>
                    <a:p>
                      <a:endParaRPr lang="en-US"/>
                    </a:p>
                  </a:txBody>
                  <a:tcPr/>
                </a:tc>
                <a:tc>
                  <a:txBody>
                    <a:bodyPr/>
                    <a:lstStyle/>
                    <a:p>
                      <a:pPr marL="38100" marR="38100">
                        <a:lnSpc>
                          <a:spcPts val="1600"/>
                        </a:lnSpc>
                        <a:spcBef>
                          <a:spcPts val="0"/>
                        </a:spcBef>
                        <a:spcAft>
                          <a:spcPts val="0"/>
                        </a:spcAft>
                      </a:pPr>
                      <a:endParaRPr lang="en-US" sz="2000" b="1" dirty="0" smtClean="0">
                        <a:effectLst/>
                        <a:latin typeface="Arial" panose="020B0604020202020204" pitchFamily="34" charset="0"/>
                        <a:cs typeface="Arial" panose="020B0604020202020204" pitchFamily="34" charset="0"/>
                      </a:endParaRPr>
                    </a:p>
                    <a:p>
                      <a:pPr marL="38100" marR="38100">
                        <a:lnSpc>
                          <a:spcPts val="1600"/>
                        </a:lnSpc>
                        <a:spcBef>
                          <a:spcPts val="0"/>
                        </a:spcBef>
                        <a:spcAft>
                          <a:spcPts val="0"/>
                        </a:spcAft>
                      </a:pPr>
                      <a:r>
                        <a:rPr lang="en-US" sz="2000" b="1" dirty="0" smtClean="0">
                          <a:effectLst/>
                          <a:latin typeface="Arial" panose="020B0604020202020204" pitchFamily="34" charset="0"/>
                          <a:cs typeface="Arial" panose="020B0604020202020204" pitchFamily="34" charset="0"/>
                        </a:rPr>
                        <a:t>% </a:t>
                      </a:r>
                      <a:r>
                        <a:rPr lang="en-US" sz="2000" b="1" dirty="0">
                          <a:effectLst/>
                          <a:latin typeface="Arial" panose="020B0604020202020204" pitchFamily="34" charset="0"/>
                          <a:cs typeface="Arial" panose="020B0604020202020204" pitchFamily="34" charset="0"/>
                        </a:rPr>
                        <a:t>within </a:t>
                      </a:r>
                      <a:r>
                        <a:rPr lang="en-US" sz="2000" b="1" dirty="0" err="1">
                          <a:effectLst/>
                          <a:latin typeface="Arial" panose="020B0604020202020204" pitchFamily="34" charset="0"/>
                          <a:cs typeface="Arial" panose="020B0604020202020204" pitchFamily="34" charset="0"/>
                        </a:rPr>
                        <a:t>Medicare_a</a:t>
                      </a:r>
                      <a:endParaRPr lang="en-US" sz="2000" b="1" dirty="0">
                        <a:effectLst/>
                        <a:latin typeface="Arial" panose="020B0604020202020204" pitchFamily="34" charset="0"/>
                        <a:ea typeface="Calibri"/>
                        <a:cs typeface="Arial" panose="020B0604020202020204" pitchFamily="34" charset="0"/>
                      </a:endParaRPr>
                    </a:p>
                  </a:txBody>
                  <a:tcPr marL="0" marR="0" marT="0" marB="0"/>
                </a:tc>
                <a:tc>
                  <a:txBody>
                    <a:bodyPr/>
                    <a:lstStyle/>
                    <a:p>
                      <a:pPr marL="38100" marR="38100" algn="r">
                        <a:lnSpc>
                          <a:spcPts val="1600"/>
                        </a:lnSpc>
                        <a:spcBef>
                          <a:spcPts val="0"/>
                        </a:spcBef>
                        <a:spcAft>
                          <a:spcPts val="0"/>
                        </a:spcAft>
                      </a:pPr>
                      <a:r>
                        <a:rPr lang="en-US" sz="2000" b="1" dirty="0">
                          <a:effectLst/>
                          <a:latin typeface="Arial" panose="020B0604020202020204" pitchFamily="34" charset="0"/>
                          <a:cs typeface="Arial" panose="020B0604020202020204" pitchFamily="34" charset="0"/>
                        </a:rPr>
                        <a:t>43.7%</a:t>
                      </a:r>
                      <a:endParaRPr lang="en-US" sz="2000" b="1" dirty="0">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b="1" dirty="0">
                          <a:effectLst/>
                          <a:latin typeface="Arial" panose="020B0604020202020204" pitchFamily="34" charset="0"/>
                          <a:cs typeface="Arial" panose="020B0604020202020204" pitchFamily="34" charset="0"/>
                        </a:rPr>
                        <a:t>56.3%</a:t>
                      </a:r>
                      <a:endParaRPr lang="en-US" sz="2000" b="1" dirty="0">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b="1" dirty="0">
                          <a:effectLst/>
                          <a:latin typeface="Arial" panose="020B0604020202020204" pitchFamily="34" charset="0"/>
                          <a:cs typeface="Arial" panose="020B0604020202020204" pitchFamily="34" charset="0"/>
                        </a:rPr>
                        <a:t>100.0%</a:t>
                      </a:r>
                      <a:endParaRPr lang="en-US" sz="2000" b="1" dirty="0">
                        <a:effectLst/>
                        <a:latin typeface="Arial" panose="020B0604020202020204" pitchFamily="34" charset="0"/>
                        <a:ea typeface="Calibri"/>
                        <a:cs typeface="Arial" panose="020B0604020202020204" pitchFamily="34" charset="0"/>
                      </a:endParaRPr>
                    </a:p>
                  </a:txBody>
                  <a:tcPr marL="0" marR="0" marT="0" marB="0" anchor="ctr"/>
                </a:tc>
              </a:tr>
              <a:tr h="604519">
                <a:tc gridSpan="6">
                  <a:txBody>
                    <a:bodyPr/>
                    <a:lstStyle/>
                    <a:p>
                      <a:pPr marL="38100" marR="38100" lvl="0" indent="0" algn="l" defTabSz="914400" rtl="0" eaLnBrk="1" fontAlgn="auto" latinLnBrk="0" hangingPunct="1">
                        <a:lnSpc>
                          <a:spcPts val="1600"/>
                        </a:lnSpc>
                        <a:spcBef>
                          <a:spcPts val="0"/>
                        </a:spcBef>
                        <a:spcAft>
                          <a:spcPts val="0"/>
                        </a:spcAft>
                        <a:buClrTx/>
                        <a:buSzTx/>
                        <a:buFontTx/>
                        <a:buNone/>
                        <a:tabLst/>
                        <a:defRPr/>
                      </a:pPr>
                      <a:r>
                        <a:rPr kumimoji="0" lang="en-US" altLang="en-US"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p>
                    <a:p>
                      <a:pPr marL="38100" marR="38100" lvl="0" indent="0" algn="l" defTabSz="914400" rtl="0" eaLnBrk="1" fontAlgn="auto" latinLnBrk="0" hangingPunct="1">
                        <a:lnSpc>
                          <a:spcPts val="1600"/>
                        </a:lnSpc>
                        <a:spcBef>
                          <a:spcPts val="0"/>
                        </a:spcBef>
                        <a:spcAft>
                          <a:spcPts val="0"/>
                        </a:spcAft>
                        <a:buClrTx/>
                        <a:buSzTx/>
                        <a:buFontTx/>
                        <a:buNone/>
                        <a:tabLst/>
                        <a:defRPr/>
                      </a:pPr>
                      <a:r>
                        <a:rPr kumimoji="0" lang="en-US" altLang="en-US" sz="2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Figure 5: Medicare change from Time A to Time C crosstabs.</a:t>
                      </a:r>
                      <a:endParaRPr kumimoji="0" lang="en-US" altLang="en-US" sz="3200" b="1" i="0" u="none" strike="noStrike" cap="none" normalizeH="0" baseline="0" dirty="0" smtClean="0">
                        <a:ln>
                          <a:noFill/>
                        </a:ln>
                        <a:solidFill>
                          <a:schemeClr val="tx1"/>
                        </a:solidFill>
                        <a:effectLst/>
                        <a:latin typeface="Arial" pitchFamily="34" charset="0"/>
                        <a:cs typeface="Arial" pitchFamily="34" charset="0"/>
                      </a:endParaRPr>
                    </a:p>
                    <a:p>
                      <a:pPr marL="38100" marR="38100">
                        <a:lnSpc>
                          <a:spcPts val="1600"/>
                        </a:lnSpc>
                        <a:spcBef>
                          <a:spcPts val="0"/>
                        </a:spcBef>
                        <a:spcAft>
                          <a:spcPts val="0"/>
                        </a:spcAft>
                      </a:pPr>
                      <a:endParaRPr lang="en-US" sz="2000" b="1" dirty="0">
                        <a:effectLst/>
                        <a:latin typeface="Arial" panose="020B0604020202020204" pitchFamily="34" charset="0"/>
                        <a:ea typeface="Calibri"/>
                        <a:cs typeface="Arial" panose="020B0604020202020204" pitchFamily="34" charset="0"/>
                      </a:endParaRPr>
                    </a:p>
                  </a:txBody>
                  <a:tcPr marL="0" marR="0" marT="0" marB="0">
                    <a:solidFill>
                      <a:schemeClr val="bg2">
                        <a:lumMod val="40000"/>
                        <a:lumOff val="60000"/>
                      </a:schemeClr>
                    </a:solidFill>
                  </a:tcPr>
                </a:tc>
                <a:tc hMerge="1">
                  <a:txBody>
                    <a:bodyPr/>
                    <a:lstStyle/>
                    <a:p>
                      <a:endParaRPr lang="en-US"/>
                    </a:p>
                  </a:txBody>
                  <a:tcPr/>
                </a:tc>
                <a:tc hMerge="1">
                  <a:txBody>
                    <a:bodyPr/>
                    <a:lstStyle/>
                    <a:p>
                      <a:pPr marL="38100" marR="38100">
                        <a:lnSpc>
                          <a:spcPts val="1600"/>
                        </a:lnSpc>
                        <a:spcBef>
                          <a:spcPts val="0"/>
                        </a:spcBef>
                        <a:spcAft>
                          <a:spcPts val="0"/>
                        </a:spcAft>
                      </a:pPr>
                      <a:endParaRPr lang="en-US" sz="2000" dirty="0">
                        <a:effectLst/>
                        <a:latin typeface="Arial" panose="020B0604020202020204" pitchFamily="34" charset="0"/>
                        <a:ea typeface="Calibri"/>
                        <a:cs typeface="Arial" panose="020B0604020202020204" pitchFamily="34" charset="0"/>
                      </a:endParaRPr>
                    </a:p>
                  </a:txBody>
                  <a:tcPr marL="0" marR="0" marT="0" marB="0"/>
                </a:tc>
                <a:tc hMerge="1">
                  <a:txBody>
                    <a:bodyPr/>
                    <a:lstStyle/>
                    <a:p>
                      <a:pPr marL="38100" marR="38100" algn="r">
                        <a:lnSpc>
                          <a:spcPts val="1600"/>
                        </a:lnSpc>
                        <a:spcBef>
                          <a:spcPts val="0"/>
                        </a:spcBef>
                        <a:spcAft>
                          <a:spcPts val="0"/>
                        </a:spcAft>
                      </a:pPr>
                      <a:endParaRPr lang="en-US" sz="2000" dirty="0">
                        <a:effectLst/>
                        <a:latin typeface="Arial" panose="020B0604020202020204" pitchFamily="34" charset="0"/>
                        <a:ea typeface="Calibri"/>
                        <a:cs typeface="Arial" panose="020B0604020202020204" pitchFamily="34" charset="0"/>
                      </a:endParaRPr>
                    </a:p>
                  </a:txBody>
                  <a:tcPr marL="0" marR="0" marT="0" marB="0" anchor="ctr"/>
                </a:tc>
                <a:tc hMerge="1">
                  <a:txBody>
                    <a:bodyPr/>
                    <a:lstStyle/>
                    <a:p>
                      <a:pPr marL="38100" marR="38100" algn="r">
                        <a:lnSpc>
                          <a:spcPts val="1600"/>
                        </a:lnSpc>
                        <a:spcBef>
                          <a:spcPts val="0"/>
                        </a:spcBef>
                        <a:spcAft>
                          <a:spcPts val="0"/>
                        </a:spcAft>
                      </a:pPr>
                      <a:endParaRPr lang="en-US" sz="2000" dirty="0">
                        <a:effectLst/>
                        <a:latin typeface="Arial" panose="020B0604020202020204" pitchFamily="34" charset="0"/>
                        <a:ea typeface="Calibri"/>
                        <a:cs typeface="Arial" panose="020B0604020202020204" pitchFamily="34" charset="0"/>
                      </a:endParaRPr>
                    </a:p>
                  </a:txBody>
                  <a:tcPr marL="0" marR="0" marT="0" marB="0" anchor="ctr"/>
                </a:tc>
                <a:tc hMerge="1">
                  <a:txBody>
                    <a:bodyPr/>
                    <a:lstStyle/>
                    <a:p>
                      <a:pPr marL="38100" marR="38100" algn="r">
                        <a:lnSpc>
                          <a:spcPts val="1600"/>
                        </a:lnSpc>
                        <a:spcBef>
                          <a:spcPts val="0"/>
                        </a:spcBef>
                        <a:spcAft>
                          <a:spcPts val="0"/>
                        </a:spcAft>
                      </a:pPr>
                      <a:endParaRPr lang="en-US" sz="2000" dirty="0">
                        <a:effectLst/>
                        <a:latin typeface="Arial" panose="020B0604020202020204" pitchFamily="34" charset="0"/>
                        <a:ea typeface="Calibri"/>
                        <a:cs typeface="Arial" panose="020B0604020202020204" pitchFamily="34" charset="0"/>
                      </a:endParaRPr>
                    </a:p>
                  </a:txBody>
                  <a:tcPr marL="0" marR="0" marT="0" marB="0" anchor="ct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776926158"/>
              </p:ext>
            </p:extLst>
          </p:nvPr>
        </p:nvGraphicFramePr>
        <p:xfrm>
          <a:off x="14744699" y="15773400"/>
          <a:ext cx="10744201" cy="4649108"/>
        </p:xfrm>
        <a:graphic>
          <a:graphicData uri="http://schemas.openxmlformats.org/drawingml/2006/table">
            <a:tbl>
              <a:tblPr>
                <a:tableStyleId>{3C2FFA5D-87B4-456A-9821-1D502468CF0F}</a:tableStyleId>
              </a:tblPr>
              <a:tblGrid>
                <a:gridCol w="2246206"/>
                <a:gridCol w="2246206"/>
                <a:gridCol w="2246206"/>
                <a:gridCol w="1492336"/>
                <a:gridCol w="1492336"/>
                <a:gridCol w="1020911"/>
              </a:tblGrid>
              <a:tr h="382928">
                <a:tc gridSpan="6">
                  <a:txBody>
                    <a:bodyPr/>
                    <a:lstStyle/>
                    <a:p>
                      <a:pPr marL="38100" marR="38100" algn="ctr">
                        <a:lnSpc>
                          <a:spcPts val="1600"/>
                        </a:lnSpc>
                        <a:spcBef>
                          <a:spcPts val="0"/>
                        </a:spcBef>
                        <a:spcAft>
                          <a:spcPts val="0"/>
                        </a:spcAft>
                      </a:pPr>
                      <a:r>
                        <a:rPr lang="en-US" sz="2400" b="1" dirty="0">
                          <a:effectLst/>
                          <a:latin typeface="Arial" panose="020B0604020202020204" pitchFamily="34" charset="0"/>
                          <a:cs typeface="Arial" panose="020B0604020202020204" pitchFamily="34" charset="0"/>
                        </a:rPr>
                        <a:t>Ins__</a:t>
                      </a:r>
                      <a:r>
                        <a:rPr lang="en-US" sz="2400" b="1" dirty="0" err="1">
                          <a:effectLst/>
                          <a:latin typeface="Arial" panose="020B0604020202020204" pitchFamily="34" charset="0"/>
                          <a:cs typeface="Arial" panose="020B0604020202020204" pitchFamily="34" charset="0"/>
                        </a:rPr>
                        <a:t>None_a</a:t>
                      </a:r>
                      <a:r>
                        <a:rPr lang="en-US" sz="2400" b="1" dirty="0">
                          <a:effectLst/>
                          <a:latin typeface="Arial" panose="020B0604020202020204" pitchFamily="34" charset="0"/>
                          <a:cs typeface="Arial" panose="020B0604020202020204" pitchFamily="34" charset="0"/>
                        </a:rPr>
                        <a:t> * Ins__</a:t>
                      </a:r>
                      <a:r>
                        <a:rPr lang="en-US" sz="2400" b="1" dirty="0" err="1">
                          <a:effectLst/>
                          <a:latin typeface="Arial" panose="020B0604020202020204" pitchFamily="34" charset="0"/>
                          <a:cs typeface="Arial" panose="020B0604020202020204" pitchFamily="34" charset="0"/>
                        </a:rPr>
                        <a:t>None_b</a:t>
                      </a:r>
                      <a:r>
                        <a:rPr lang="en-US" sz="2400" b="1" dirty="0">
                          <a:effectLst/>
                          <a:latin typeface="Arial" panose="020B0604020202020204" pitchFamily="34" charset="0"/>
                          <a:cs typeface="Arial" panose="020B0604020202020204" pitchFamily="34" charset="0"/>
                        </a:rPr>
                        <a:t> </a:t>
                      </a:r>
                      <a:r>
                        <a:rPr lang="en-US" sz="2400" b="1" dirty="0" err="1">
                          <a:effectLst/>
                          <a:latin typeface="Arial" panose="020B0604020202020204" pitchFamily="34" charset="0"/>
                          <a:cs typeface="Arial" panose="020B0604020202020204" pitchFamily="34" charset="0"/>
                        </a:rPr>
                        <a:t>Crosstabulation</a:t>
                      </a:r>
                      <a:endParaRPr lang="en-US" sz="2400" b="1" dirty="0">
                        <a:effectLst/>
                        <a:latin typeface="Arial" panose="020B0604020202020204" pitchFamily="34" charset="0"/>
                        <a:ea typeface="Calibri"/>
                        <a:cs typeface="Arial" panose="020B0604020202020204" pitchFamily="34" charset="0"/>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87062">
                <a:tc rowSpan="2" gridSpan="3">
                  <a:txBody>
                    <a:bodyPr/>
                    <a:lstStyle/>
                    <a:p>
                      <a:pPr marL="0" marR="0">
                        <a:lnSpc>
                          <a:spcPct val="115000"/>
                        </a:lnSpc>
                        <a:spcBef>
                          <a:spcPts val="0"/>
                        </a:spcBef>
                        <a:spcAft>
                          <a:spcPts val="0"/>
                        </a:spcAft>
                      </a:pPr>
                      <a:r>
                        <a:rPr lang="en-US" sz="2000" b="1" dirty="0">
                          <a:effectLst/>
                          <a:latin typeface="Arial" panose="020B0604020202020204" pitchFamily="34" charset="0"/>
                          <a:cs typeface="Arial" panose="020B0604020202020204" pitchFamily="34" charset="0"/>
                        </a:rPr>
                        <a:t> </a:t>
                      </a:r>
                      <a:endParaRPr lang="en-US" sz="2000" b="1" dirty="0">
                        <a:effectLst/>
                        <a:latin typeface="Arial" panose="020B0604020202020204" pitchFamily="34" charset="0"/>
                        <a:ea typeface="Calibri"/>
                        <a:cs typeface="Arial" panose="020B0604020202020204" pitchFamily="34" charset="0"/>
                      </a:endParaRPr>
                    </a:p>
                  </a:txBody>
                  <a:tcPr marL="0" marR="0" marT="0" marB="0" anchor="b"/>
                </a:tc>
                <a:tc rowSpan="2" hMerge="1">
                  <a:txBody>
                    <a:bodyPr/>
                    <a:lstStyle/>
                    <a:p>
                      <a:endParaRPr lang="en-US"/>
                    </a:p>
                  </a:txBody>
                  <a:tcPr/>
                </a:tc>
                <a:tc rowSpan="2" hMerge="1">
                  <a:txBody>
                    <a:bodyPr/>
                    <a:lstStyle/>
                    <a:p>
                      <a:endParaRPr lang="en-US"/>
                    </a:p>
                  </a:txBody>
                  <a:tcPr/>
                </a:tc>
                <a:tc gridSpan="2">
                  <a:txBody>
                    <a:bodyPr/>
                    <a:lstStyle/>
                    <a:p>
                      <a:pPr marL="38100" marR="38100" algn="ctr">
                        <a:lnSpc>
                          <a:spcPts val="1600"/>
                        </a:lnSpc>
                        <a:spcBef>
                          <a:spcPts val="0"/>
                        </a:spcBef>
                        <a:spcAft>
                          <a:spcPts val="0"/>
                        </a:spcAft>
                      </a:pPr>
                      <a:r>
                        <a:rPr lang="en-US" sz="2000" b="1">
                          <a:effectLst/>
                          <a:latin typeface="Arial" panose="020B0604020202020204" pitchFamily="34" charset="0"/>
                          <a:cs typeface="Arial" panose="020B0604020202020204" pitchFamily="34" charset="0"/>
                        </a:rPr>
                        <a:t>Ins__None_b</a:t>
                      </a:r>
                      <a:endParaRPr lang="en-US" sz="2000" b="1">
                        <a:effectLst/>
                        <a:latin typeface="Arial" panose="020B0604020202020204" pitchFamily="34" charset="0"/>
                        <a:ea typeface="Calibri"/>
                        <a:cs typeface="Arial" panose="020B0604020202020204" pitchFamily="34" charset="0"/>
                      </a:endParaRPr>
                    </a:p>
                  </a:txBody>
                  <a:tcPr marL="0" marR="0" marT="0" marB="0" anchor="b"/>
                </a:tc>
                <a:tc hMerge="1">
                  <a:txBody>
                    <a:bodyPr/>
                    <a:lstStyle/>
                    <a:p>
                      <a:endParaRPr lang="en-US"/>
                    </a:p>
                  </a:txBody>
                  <a:tcPr/>
                </a:tc>
                <a:tc rowSpan="2">
                  <a:txBody>
                    <a:bodyPr/>
                    <a:lstStyle/>
                    <a:p>
                      <a:pPr marL="38100" marR="38100" algn="ctr">
                        <a:lnSpc>
                          <a:spcPts val="1600"/>
                        </a:lnSpc>
                        <a:spcBef>
                          <a:spcPts val="0"/>
                        </a:spcBef>
                        <a:spcAft>
                          <a:spcPts val="0"/>
                        </a:spcAft>
                      </a:pPr>
                      <a:r>
                        <a:rPr lang="en-US" sz="2000" b="1">
                          <a:effectLst/>
                          <a:latin typeface="Arial" panose="020B0604020202020204" pitchFamily="34" charset="0"/>
                          <a:cs typeface="Arial" panose="020B0604020202020204" pitchFamily="34" charset="0"/>
                        </a:rPr>
                        <a:t>Total</a:t>
                      </a:r>
                      <a:endParaRPr lang="en-US" sz="2000" b="1">
                        <a:effectLst/>
                        <a:latin typeface="Arial" panose="020B0604020202020204" pitchFamily="34" charset="0"/>
                        <a:ea typeface="Calibri"/>
                        <a:cs typeface="Arial" panose="020B0604020202020204" pitchFamily="34" charset="0"/>
                      </a:endParaRPr>
                    </a:p>
                  </a:txBody>
                  <a:tcPr marL="0" marR="0" marT="0" marB="0" anchor="b"/>
                </a:tc>
              </a:tr>
              <a:tr h="256569">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38100" marR="38100" algn="ctr">
                        <a:lnSpc>
                          <a:spcPts val="1600"/>
                        </a:lnSpc>
                        <a:spcBef>
                          <a:spcPts val="0"/>
                        </a:spcBef>
                        <a:spcAft>
                          <a:spcPts val="0"/>
                        </a:spcAft>
                      </a:pPr>
                      <a:r>
                        <a:rPr lang="en-US" sz="2000" b="1" dirty="0">
                          <a:effectLst/>
                          <a:latin typeface="Arial" panose="020B0604020202020204" pitchFamily="34" charset="0"/>
                          <a:cs typeface="Arial" panose="020B0604020202020204" pitchFamily="34" charset="0"/>
                        </a:rPr>
                        <a:t>0</a:t>
                      </a:r>
                      <a:endParaRPr lang="en-US" sz="2000" b="1" dirty="0">
                        <a:effectLst/>
                        <a:latin typeface="Arial" panose="020B0604020202020204" pitchFamily="34" charset="0"/>
                        <a:ea typeface="Calibri"/>
                        <a:cs typeface="Arial" panose="020B0604020202020204" pitchFamily="34" charset="0"/>
                      </a:endParaRPr>
                    </a:p>
                  </a:txBody>
                  <a:tcPr marL="0" marR="0" marT="0" marB="0" anchor="b"/>
                </a:tc>
                <a:tc>
                  <a:txBody>
                    <a:bodyPr/>
                    <a:lstStyle/>
                    <a:p>
                      <a:pPr marL="38100" marR="38100" algn="ctr">
                        <a:lnSpc>
                          <a:spcPts val="1600"/>
                        </a:lnSpc>
                        <a:spcBef>
                          <a:spcPts val="0"/>
                        </a:spcBef>
                        <a:spcAft>
                          <a:spcPts val="0"/>
                        </a:spcAft>
                      </a:pPr>
                      <a:r>
                        <a:rPr lang="en-US" sz="2000" b="1" dirty="0" smtClean="0">
                          <a:effectLst/>
                          <a:latin typeface="Arial" panose="020B0604020202020204" pitchFamily="34" charset="0"/>
                          <a:cs typeface="Arial" panose="020B0604020202020204" pitchFamily="34" charset="0"/>
                        </a:rPr>
                        <a:t>1.0</a:t>
                      </a:r>
                      <a:endParaRPr lang="en-US" sz="2000" b="1" dirty="0">
                        <a:effectLst/>
                        <a:latin typeface="Arial" panose="020B0604020202020204" pitchFamily="34" charset="0"/>
                        <a:ea typeface="Calibri"/>
                        <a:cs typeface="Arial" panose="020B0604020202020204" pitchFamily="34" charset="0"/>
                      </a:endParaRPr>
                    </a:p>
                  </a:txBody>
                  <a:tcPr marL="0" marR="0" marT="0" marB="0" anchor="b"/>
                </a:tc>
                <a:tc vMerge="1">
                  <a:txBody>
                    <a:bodyPr/>
                    <a:lstStyle/>
                    <a:p>
                      <a:endParaRPr lang="en-US"/>
                    </a:p>
                  </a:txBody>
                  <a:tcPr/>
                </a:tc>
              </a:tr>
              <a:tr h="427468">
                <a:tc rowSpan="4">
                  <a:txBody>
                    <a:bodyPr/>
                    <a:lstStyle/>
                    <a:p>
                      <a:pPr marL="38100" marR="38100">
                        <a:lnSpc>
                          <a:spcPts val="1600"/>
                        </a:lnSpc>
                        <a:spcBef>
                          <a:spcPts val="0"/>
                        </a:spcBef>
                        <a:spcAft>
                          <a:spcPts val="0"/>
                        </a:spcAft>
                      </a:pPr>
                      <a:endParaRPr lang="en-US" sz="2000" b="1" dirty="0" smtClean="0">
                        <a:effectLst/>
                        <a:latin typeface="Arial" panose="020B0604020202020204" pitchFamily="34" charset="0"/>
                        <a:cs typeface="Arial" panose="020B0604020202020204" pitchFamily="34" charset="0"/>
                      </a:endParaRPr>
                    </a:p>
                    <a:p>
                      <a:pPr marL="38100" marR="38100">
                        <a:lnSpc>
                          <a:spcPts val="1600"/>
                        </a:lnSpc>
                        <a:spcBef>
                          <a:spcPts val="0"/>
                        </a:spcBef>
                        <a:spcAft>
                          <a:spcPts val="0"/>
                        </a:spcAft>
                      </a:pPr>
                      <a:r>
                        <a:rPr lang="en-US" sz="2000" b="1" dirty="0" smtClean="0">
                          <a:effectLst/>
                          <a:latin typeface="Arial" panose="020B0604020202020204" pitchFamily="34" charset="0"/>
                          <a:cs typeface="Arial" panose="020B0604020202020204" pitchFamily="34" charset="0"/>
                        </a:rPr>
                        <a:t>Ins</a:t>
                      </a:r>
                      <a:r>
                        <a:rPr lang="en-US" sz="2000" b="1" dirty="0">
                          <a:effectLst/>
                          <a:latin typeface="Arial" panose="020B0604020202020204" pitchFamily="34" charset="0"/>
                          <a:cs typeface="Arial" panose="020B0604020202020204" pitchFamily="34" charset="0"/>
                        </a:rPr>
                        <a:t>__</a:t>
                      </a:r>
                      <a:r>
                        <a:rPr lang="en-US" sz="2000" b="1" dirty="0" err="1">
                          <a:effectLst/>
                          <a:latin typeface="Arial" panose="020B0604020202020204" pitchFamily="34" charset="0"/>
                          <a:cs typeface="Arial" panose="020B0604020202020204" pitchFamily="34" charset="0"/>
                        </a:rPr>
                        <a:t>None_a</a:t>
                      </a:r>
                      <a:endParaRPr lang="en-US" sz="2000" b="1" dirty="0">
                        <a:effectLst/>
                        <a:latin typeface="Arial" panose="020B0604020202020204" pitchFamily="34" charset="0"/>
                        <a:ea typeface="Calibri"/>
                        <a:cs typeface="Arial" panose="020B0604020202020204" pitchFamily="34" charset="0"/>
                      </a:endParaRPr>
                    </a:p>
                  </a:txBody>
                  <a:tcPr marL="0" marR="0" marT="0" marB="0"/>
                </a:tc>
                <a:tc rowSpan="2">
                  <a:txBody>
                    <a:bodyPr/>
                    <a:lstStyle/>
                    <a:p>
                      <a:pPr marL="38100" marR="38100">
                        <a:lnSpc>
                          <a:spcPts val="1600"/>
                        </a:lnSpc>
                        <a:spcBef>
                          <a:spcPts val="0"/>
                        </a:spcBef>
                        <a:spcAft>
                          <a:spcPts val="0"/>
                        </a:spcAft>
                      </a:pPr>
                      <a:endParaRPr lang="en-US" sz="2000" b="1" dirty="0" smtClean="0">
                        <a:effectLst/>
                        <a:latin typeface="Arial" panose="020B0604020202020204" pitchFamily="34" charset="0"/>
                        <a:cs typeface="Arial" panose="020B0604020202020204" pitchFamily="34" charset="0"/>
                      </a:endParaRPr>
                    </a:p>
                    <a:p>
                      <a:pPr marL="38100" marR="38100">
                        <a:lnSpc>
                          <a:spcPts val="1600"/>
                        </a:lnSpc>
                        <a:spcBef>
                          <a:spcPts val="0"/>
                        </a:spcBef>
                        <a:spcAft>
                          <a:spcPts val="0"/>
                        </a:spcAft>
                      </a:pPr>
                      <a:r>
                        <a:rPr lang="en-US" sz="2000" b="1" dirty="0" smtClean="0">
                          <a:effectLst/>
                          <a:latin typeface="Arial" panose="020B0604020202020204" pitchFamily="34" charset="0"/>
                          <a:cs typeface="Arial" panose="020B0604020202020204" pitchFamily="34" charset="0"/>
                        </a:rPr>
                        <a:t>0</a:t>
                      </a:r>
                      <a:endParaRPr lang="en-US" sz="2000" b="1" dirty="0">
                        <a:effectLst/>
                        <a:latin typeface="Arial" panose="020B0604020202020204" pitchFamily="34" charset="0"/>
                        <a:ea typeface="Calibri"/>
                        <a:cs typeface="Arial" panose="020B0604020202020204" pitchFamily="34" charset="0"/>
                      </a:endParaRPr>
                    </a:p>
                  </a:txBody>
                  <a:tcPr marL="0" marR="0" marT="0" marB="0"/>
                </a:tc>
                <a:tc>
                  <a:txBody>
                    <a:bodyPr/>
                    <a:lstStyle/>
                    <a:p>
                      <a:pPr marL="38100" marR="38100">
                        <a:lnSpc>
                          <a:spcPts val="1600"/>
                        </a:lnSpc>
                        <a:spcBef>
                          <a:spcPts val="0"/>
                        </a:spcBef>
                        <a:spcAft>
                          <a:spcPts val="0"/>
                        </a:spcAft>
                      </a:pPr>
                      <a:endParaRPr lang="en-US" sz="2000" b="1" dirty="0" smtClean="0">
                        <a:effectLst/>
                        <a:latin typeface="Arial" panose="020B0604020202020204" pitchFamily="34" charset="0"/>
                        <a:cs typeface="Arial" panose="020B0604020202020204" pitchFamily="34" charset="0"/>
                      </a:endParaRPr>
                    </a:p>
                    <a:p>
                      <a:pPr marL="38100" marR="38100">
                        <a:lnSpc>
                          <a:spcPts val="1600"/>
                        </a:lnSpc>
                        <a:spcBef>
                          <a:spcPts val="0"/>
                        </a:spcBef>
                        <a:spcAft>
                          <a:spcPts val="0"/>
                        </a:spcAft>
                      </a:pPr>
                      <a:r>
                        <a:rPr lang="en-US" sz="2000" b="1" dirty="0" smtClean="0">
                          <a:effectLst/>
                          <a:latin typeface="Arial" panose="020B0604020202020204" pitchFamily="34" charset="0"/>
                          <a:cs typeface="Arial" panose="020B0604020202020204" pitchFamily="34" charset="0"/>
                        </a:rPr>
                        <a:t>Count</a:t>
                      </a:r>
                      <a:endParaRPr lang="en-US" sz="2000" b="1" dirty="0">
                        <a:effectLst/>
                        <a:latin typeface="Arial" panose="020B0604020202020204" pitchFamily="34" charset="0"/>
                        <a:ea typeface="Calibri"/>
                        <a:cs typeface="Arial" panose="020B0604020202020204" pitchFamily="34" charset="0"/>
                      </a:endParaRPr>
                    </a:p>
                  </a:txBody>
                  <a:tcPr marL="0" marR="0" marT="0" marB="0"/>
                </a:tc>
                <a:tc>
                  <a:txBody>
                    <a:bodyPr/>
                    <a:lstStyle/>
                    <a:p>
                      <a:pPr marL="38100" marR="38100" algn="r">
                        <a:lnSpc>
                          <a:spcPts val="1600"/>
                        </a:lnSpc>
                        <a:spcBef>
                          <a:spcPts val="0"/>
                        </a:spcBef>
                        <a:spcAft>
                          <a:spcPts val="0"/>
                        </a:spcAft>
                      </a:pPr>
                      <a:r>
                        <a:rPr lang="en-US" sz="2000" b="1" dirty="0">
                          <a:effectLst/>
                          <a:latin typeface="Arial" panose="020B0604020202020204" pitchFamily="34" charset="0"/>
                          <a:cs typeface="Arial" panose="020B0604020202020204" pitchFamily="34" charset="0"/>
                        </a:rPr>
                        <a:t>429</a:t>
                      </a:r>
                      <a:endParaRPr lang="en-US" sz="2000" b="1" dirty="0">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b="1">
                          <a:effectLst/>
                          <a:latin typeface="Arial" panose="020B0604020202020204" pitchFamily="34" charset="0"/>
                          <a:cs typeface="Arial" panose="020B0604020202020204" pitchFamily="34" charset="0"/>
                        </a:rPr>
                        <a:t>3</a:t>
                      </a:r>
                      <a:endParaRPr lang="en-US" sz="2000" b="1">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b="1">
                          <a:effectLst/>
                          <a:latin typeface="Arial" panose="020B0604020202020204" pitchFamily="34" charset="0"/>
                          <a:cs typeface="Arial" panose="020B0604020202020204" pitchFamily="34" charset="0"/>
                        </a:rPr>
                        <a:t>432</a:t>
                      </a:r>
                      <a:endParaRPr lang="en-US" sz="2000" b="1">
                        <a:effectLst/>
                        <a:latin typeface="Arial" panose="020B0604020202020204" pitchFamily="34" charset="0"/>
                        <a:ea typeface="Calibri"/>
                        <a:cs typeface="Arial" panose="020B0604020202020204" pitchFamily="34" charset="0"/>
                      </a:endParaRPr>
                    </a:p>
                  </a:txBody>
                  <a:tcPr marL="0" marR="0" marT="0" marB="0" anchor="ctr"/>
                </a:tc>
              </a:tr>
              <a:tr h="637559">
                <a:tc vMerge="1">
                  <a:txBody>
                    <a:bodyPr/>
                    <a:lstStyle/>
                    <a:p>
                      <a:endParaRPr lang="en-US"/>
                    </a:p>
                  </a:txBody>
                  <a:tcPr/>
                </a:tc>
                <a:tc vMerge="1">
                  <a:txBody>
                    <a:bodyPr/>
                    <a:lstStyle/>
                    <a:p>
                      <a:endParaRPr lang="en-US"/>
                    </a:p>
                  </a:txBody>
                  <a:tcPr/>
                </a:tc>
                <a:tc>
                  <a:txBody>
                    <a:bodyPr/>
                    <a:lstStyle/>
                    <a:p>
                      <a:pPr marL="38100" marR="38100">
                        <a:lnSpc>
                          <a:spcPts val="1600"/>
                        </a:lnSpc>
                        <a:spcBef>
                          <a:spcPts val="0"/>
                        </a:spcBef>
                        <a:spcAft>
                          <a:spcPts val="0"/>
                        </a:spcAft>
                      </a:pPr>
                      <a:endParaRPr lang="en-US" sz="2000" b="1" dirty="0" smtClean="0">
                        <a:effectLst/>
                        <a:latin typeface="Arial" panose="020B0604020202020204" pitchFamily="34" charset="0"/>
                        <a:cs typeface="Arial" panose="020B0604020202020204" pitchFamily="34" charset="0"/>
                      </a:endParaRPr>
                    </a:p>
                    <a:p>
                      <a:pPr marL="38100" marR="38100">
                        <a:lnSpc>
                          <a:spcPts val="1600"/>
                        </a:lnSpc>
                        <a:spcBef>
                          <a:spcPts val="0"/>
                        </a:spcBef>
                        <a:spcAft>
                          <a:spcPts val="0"/>
                        </a:spcAft>
                      </a:pPr>
                      <a:r>
                        <a:rPr lang="en-US" sz="2000" b="1" dirty="0" smtClean="0">
                          <a:effectLst/>
                          <a:latin typeface="Arial" panose="020B0604020202020204" pitchFamily="34" charset="0"/>
                          <a:cs typeface="Arial" panose="020B0604020202020204" pitchFamily="34" charset="0"/>
                        </a:rPr>
                        <a:t>% </a:t>
                      </a:r>
                      <a:r>
                        <a:rPr lang="en-US" sz="2000" b="1" dirty="0">
                          <a:effectLst/>
                          <a:latin typeface="Arial" panose="020B0604020202020204" pitchFamily="34" charset="0"/>
                          <a:cs typeface="Arial" panose="020B0604020202020204" pitchFamily="34" charset="0"/>
                        </a:rPr>
                        <a:t>within Ins__</a:t>
                      </a:r>
                      <a:r>
                        <a:rPr lang="en-US" sz="2000" b="1" dirty="0" err="1">
                          <a:effectLst/>
                          <a:latin typeface="Arial" panose="020B0604020202020204" pitchFamily="34" charset="0"/>
                          <a:cs typeface="Arial" panose="020B0604020202020204" pitchFamily="34" charset="0"/>
                        </a:rPr>
                        <a:t>None_a</a:t>
                      </a:r>
                      <a:endParaRPr lang="en-US" sz="2000" b="1" dirty="0">
                        <a:effectLst/>
                        <a:latin typeface="Arial" panose="020B0604020202020204" pitchFamily="34" charset="0"/>
                        <a:ea typeface="Calibri"/>
                        <a:cs typeface="Arial" panose="020B0604020202020204" pitchFamily="34" charset="0"/>
                      </a:endParaRPr>
                    </a:p>
                  </a:txBody>
                  <a:tcPr marL="0" marR="0" marT="0" marB="0"/>
                </a:tc>
                <a:tc>
                  <a:txBody>
                    <a:bodyPr/>
                    <a:lstStyle/>
                    <a:p>
                      <a:pPr marL="38100" marR="38100" algn="r">
                        <a:lnSpc>
                          <a:spcPts val="1600"/>
                        </a:lnSpc>
                        <a:spcBef>
                          <a:spcPts val="0"/>
                        </a:spcBef>
                        <a:spcAft>
                          <a:spcPts val="0"/>
                        </a:spcAft>
                      </a:pPr>
                      <a:r>
                        <a:rPr lang="en-US" sz="2000" b="1" dirty="0">
                          <a:effectLst/>
                          <a:latin typeface="Arial" panose="020B0604020202020204" pitchFamily="34" charset="0"/>
                          <a:cs typeface="Arial" panose="020B0604020202020204" pitchFamily="34" charset="0"/>
                        </a:rPr>
                        <a:t>99.3%</a:t>
                      </a:r>
                      <a:endParaRPr lang="en-US" sz="2000" b="1" dirty="0">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b="1">
                          <a:effectLst/>
                          <a:latin typeface="Arial" panose="020B0604020202020204" pitchFamily="34" charset="0"/>
                          <a:cs typeface="Arial" panose="020B0604020202020204" pitchFamily="34" charset="0"/>
                        </a:rPr>
                        <a:t>0.7%</a:t>
                      </a:r>
                      <a:endParaRPr lang="en-US" sz="2000" b="1">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b="1">
                          <a:effectLst/>
                          <a:latin typeface="Arial" panose="020B0604020202020204" pitchFamily="34" charset="0"/>
                          <a:cs typeface="Arial" panose="020B0604020202020204" pitchFamily="34" charset="0"/>
                        </a:rPr>
                        <a:t>100.0%</a:t>
                      </a:r>
                      <a:endParaRPr lang="en-US" sz="2000" b="1">
                        <a:effectLst/>
                        <a:latin typeface="Arial" panose="020B0604020202020204" pitchFamily="34" charset="0"/>
                        <a:ea typeface="Calibri"/>
                        <a:cs typeface="Arial" panose="020B0604020202020204" pitchFamily="34" charset="0"/>
                      </a:endParaRPr>
                    </a:p>
                  </a:txBody>
                  <a:tcPr marL="0" marR="0" marT="0" marB="0" anchor="ctr"/>
                </a:tc>
              </a:tr>
              <a:tr h="427468">
                <a:tc vMerge="1">
                  <a:txBody>
                    <a:bodyPr/>
                    <a:lstStyle/>
                    <a:p>
                      <a:endParaRPr lang="en-US"/>
                    </a:p>
                  </a:txBody>
                  <a:tcPr/>
                </a:tc>
                <a:tc rowSpan="2">
                  <a:txBody>
                    <a:bodyPr/>
                    <a:lstStyle/>
                    <a:p>
                      <a:pPr marL="38100" marR="38100">
                        <a:lnSpc>
                          <a:spcPts val="1600"/>
                        </a:lnSpc>
                        <a:spcBef>
                          <a:spcPts val="0"/>
                        </a:spcBef>
                        <a:spcAft>
                          <a:spcPts val="0"/>
                        </a:spcAft>
                      </a:pPr>
                      <a:endParaRPr lang="en-US" sz="2000" b="1" dirty="0" smtClean="0">
                        <a:effectLst/>
                        <a:latin typeface="Arial" panose="020B0604020202020204" pitchFamily="34" charset="0"/>
                        <a:cs typeface="Arial" panose="020B0604020202020204" pitchFamily="34" charset="0"/>
                      </a:endParaRPr>
                    </a:p>
                    <a:p>
                      <a:pPr marL="38100" marR="38100">
                        <a:lnSpc>
                          <a:spcPts val="1600"/>
                        </a:lnSpc>
                        <a:spcBef>
                          <a:spcPts val="0"/>
                        </a:spcBef>
                        <a:spcAft>
                          <a:spcPts val="0"/>
                        </a:spcAft>
                      </a:pPr>
                      <a:r>
                        <a:rPr lang="en-US" sz="2000" b="1" dirty="0" smtClean="0">
                          <a:effectLst/>
                          <a:latin typeface="Arial" panose="020B0604020202020204" pitchFamily="34" charset="0"/>
                          <a:cs typeface="Arial" panose="020B0604020202020204" pitchFamily="34" charset="0"/>
                        </a:rPr>
                        <a:t>1.0</a:t>
                      </a:r>
                      <a:endParaRPr lang="en-US" sz="2000" b="1" dirty="0">
                        <a:effectLst/>
                        <a:latin typeface="Arial" panose="020B0604020202020204" pitchFamily="34" charset="0"/>
                        <a:ea typeface="Calibri"/>
                        <a:cs typeface="Arial" panose="020B0604020202020204" pitchFamily="34" charset="0"/>
                      </a:endParaRPr>
                    </a:p>
                  </a:txBody>
                  <a:tcPr marL="0" marR="0" marT="0" marB="0"/>
                </a:tc>
                <a:tc>
                  <a:txBody>
                    <a:bodyPr/>
                    <a:lstStyle/>
                    <a:p>
                      <a:pPr marL="38100" marR="38100">
                        <a:lnSpc>
                          <a:spcPts val="1600"/>
                        </a:lnSpc>
                        <a:spcBef>
                          <a:spcPts val="0"/>
                        </a:spcBef>
                        <a:spcAft>
                          <a:spcPts val="0"/>
                        </a:spcAft>
                      </a:pPr>
                      <a:endParaRPr lang="en-US" sz="2000" b="1" dirty="0" smtClean="0">
                        <a:effectLst/>
                        <a:latin typeface="Arial" panose="020B0604020202020204" pitchFamily="34" charset="0"/>
                        <a:cs typeface="Arial" panose="020B0604020202020204" pitchFamily="34" charset="0"/>
                      </a:endParaRPr>
                    </a:p>
                    <a:p>
                      <a:pPr marL="38100" marR="38100">
                        <a:lnSpc>
                          <a:spcPts val="1600"/>
                        </a:lnSpc>
                        <a:spcBef>
                          <a:spcPts val="0"/>
                        </a:spcBef>
                        <a:spcAft>
                          <a:spcPts val="0"/>
                        </a:spcAft>
                      </a:pPr>
                      <a:r>
                        <a:rPr lang="en-US" sz="2000" b="1" dirty="0" smtClean="0">
                          <a:effectLst/>
                          <a:latin typeface="Arial" panose="020B0604020202020204" pitchFamily="34" charset="0"/>
                          <a:cs typeface="Arial" panose="020B0604020202020204" pitchFamily="34" charset="0"/>
                        </a:rPr>
                        <a:t>Count</a:t>
                      </a:r>
                      <a:endParaRPr lang="en-US" sz="2000" b="1" dirty="0">
                        <a:effectLst/>
                        <a:latin typeface="Arial" panose="020B0604020202020204" pitchFamily="34" charset="0"/>
                        <a:ea typeface="Calibri"/>
                        <a:cs typeface="Arial" panose="020B0604020202020204" pitchFamily="34" charset="0"/>
                      </a:endParaRPr>
                    </a:p>
                  </a:txBody>
                  <a:tcPr marL="0" marR="0" marT="0" marB="0"/>
                </a:tc>
                <a:tc>
                  <a:txBody>
                    <a:bodyPr/>
                    <a:lstStyle/>
                    <a:p>
                      <a:pPr marL="38100" marR="38100" algn="r">
                        <a:lnSpc>
                          <a:spcPts val="1600"/>
                        </a:lnSpc>
                        <a:spcBef>
                          <a:spcPts val="0"/>
                        </a:spcBef>
                        <a:spcAft>
                          <a:spcPts val="0"/>
                        </a:spcAft>
                      </a:pPr>
                      <a:r>
                        <a:rPr lang="en-US" sz="2000" b="1" dirty="0">
                          <a:effectLst/>
                          <a:latin typeface="Arial" panose="020B0604020202020204" pitchFamily="34" charset="0"/>
                          <a:cs typeface="Arial" panose="020B0604020202020204" pitchFamily="34" charset="0"/>
                        </a:rPr>
                        <a:t>14</a:t>
                      </a:r>
                      <a:endParaRPr lang="en-US" sz="2000" b="1" dirty="0">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b="1">
                          <a:effectLst/>
                          <a:latin typeface="Arial" panose="020B0604020202020204" pitchFamily="34" charset="0"/>
                          <a:cs typeface="Arial" panose="020B0604020202020204" pitchFamily="34" charset="0"/>
                        </a:rPr>
                        <a:t>36</a:t>
                      </a:r>
                      <a:endParaRPr lang="en-US" sz="2000" b="1">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b="1">
                          <a:effectLst/>
                          <a:latin typeface="Arial" panose="020B0604020202020204" pitchFamily="34" charset="0"/>
                          <a:cs typeface="Arial" panose="020B0604020202020204" pitchFamily="34" charset="0"/>
                        </a:rPr>
                        <a:t>50</a:t>
                      </a:r>
                      <a:endParaRPr lang="en-US" sz="2000" b="1">
                        <a:effectLst/>
                        <a:latin typeface="Arial" panose="020B0604020202020204" pitchFamily="34" charset="0"/>
                        <a:ea typeface="Calibri"/>
                        <a:cs typeface="Arial" panose="020B0604020202020204" pitchFamily="34" charset="0"/>
                      </a:endParaRPr>
                    </a:p>
                  </a:txBody>
                  <a:tcPr marL="0" marR="0" marT="0" marB="0" anchor="ctr"/>
                </a:tc>
              </a:tr>
              <a:tr h="637559">
                <a:tc vMerge="1">
                  <a:txBody>
                    <a:bodyPr/>
                    <a:lstStyle/>
                    <a:p>
                      <a:endParaRPr lang="en-US"/>
                    </a:p>
                  </a:txBody>
                  <a:tcPr/>
                </a:tc>
                <a:tc vMerge="1">
                  <a:txBody>
                    <a:bodyPr/>
                    <a:lstStyle/>
                    <a:p>
                      <a:endParaRPr lang="en-US"/>
                    </a:p>
                  </a:txBody>
                  <a:tcPr/>
                </a:tc>
                <a:tc>
                  <a:txBody>
                    <a:bodyPr/>
                    <a:lstStyle/>
                    <a:p>
                      <a:pPr marL="38100" marR="38100">
                        <a:lnSpc>
                          <a:spcPts val="1600"/>
                        </a:lnSpc>
                        <a:spcBef>
                          <a:spcPts val="0"/>
                        </a:spcBef>
                        <a:spcAft>
                          <a:spcPts val="0"/>
                        </a:spcAft>
                      </a:pPr>
                      <a:endParaRPr lang="en-US" sz="2000" b="1" dirty="0" smtClean="0">
                        <a:effectLst/>
                        <a:latin typeface="Arial" panose="020B0604020202020204" pitchFamily="34" charset="0"/>
                        <a:cs typeface="Arial" panose="020B0604020202020204" pitchFamily="34" charset="0"/>
                      </a:endParaRPr>
                    </a:p>
                    <a:p>
                      <a:pPr marL="38100" marR="38100">
                        <a:lnSpc>
                          <a:spcPts val="1600"/>
                        </a:lnSpc>
                        <a:spcBef>
                          <a:spcPts val="0"/>
                        </a:spcBef>
                        <a:spcAft>
                          <a:spcPts val="0"/>
                        </a:spcAft>
                      </a:pPr>
                      <a:r>
                        <a:rPr lang="en-US" sz="2000" b="1" dirty="0" smtClean="0">
                          <a:effectLst/>
                          <a:latin typeface="Arial" panose="020B0604020202020204" pitchFamily="34" charset="0"/>
                          <a:cs typeface="Arial" panose="020B0604020202020204" pitchFamily="34" charset="0"/>
                        </a:rPr>
                        <a:t>% </a:t>
                      </a:r>
                      <a:r>
                        <a:rPr lang="en-US" sz="2000" b="1" dirty="0">
                          <a:effectLst/>
                          <a:latin typeface="Arial" panose="020B0604020202020204" pitchFamily="34" charset="0"/>
                          <a:cs typeface="Arial" panose="020B0604020202020204" pitchFamily="34" charset="0"/>
                        </a:rPr>
                        <a:t>within Ins__</a:t>
                      </a:r>
                      <a:r>
                        <a:rPr lang="en-US" sz="2000" b="1" dirty="0" err="1">
                          <a:effectLst/>
                          <a:latin typeface="Arial" panose="020B0604020202020204" pitchFamily="34" charset="0"/>
                          <a:cs typeface="Arial" panose="020B0604020202020204" pitchFamily="34" charset="0"/>
                        </a:rPr>
                        <a:t>None_a</a:t>
                      </a:r>
                      <a:endParaRPr lang="en-US" sz="2000" b="1" dirty="0">
                        <a:effectLst/>
                        <a:latin typeface="Arial" panose="020B0604020202020204" pitchFamily="34" charset="0"/>
                        <a:ea typeface="Calibri"/>
                        <a:cs typeface="Arial" panose="020B0604020202020204" pitchFamily="34" charset="0"/>
                      </a:endParaRPr>
                    </a:p>
                  </a:txBody>
                  <a:tcPr marL="0" marR="0" marT="0" marB="0"/>
                </a:tc>
                <a:tc>
                  <a:txBody>
                    <a:bodyPr/>
                    <a:lstStyle/>
                    <a:p>
                      <a:pPr marL="38100" marR="38100" algn="r">
                        <a:lnSpc>
                          <a:spcPts val="1600"/>
                        </a:lnSpc>
                        <a:spcBef>
                          <a:spcPts val="0"/>
                        </a:spcBef>
                        <a:spcAft>
                          <a:spcPts val="0"/>
                        </a:spcAft>
                      </a:pPr>
                      <a:r>
                        <a:rPr lang="en-US" sz="2000" b="1" dirty="0">
                          <a:effectLst/>
                          <a:latin typeface="Arial" panose="020B0604020202020204" pitchFamily="34" charset="0"/>
                          <a:cs typeface="Arial" panose="020B0604020202020204" pitchFamily="34" charset="0"/>
                        </a:rPr>
                        <a:t>28.0%</a:t>
                      </a:r>
                      <a:endParaRPr lang="en-US" sz="2000" b="1" dirty="0">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b="1">
                          <a:effectLst/>
                          <a:latin typeface="Arial" panose="020B0604020202020204" pitchFamily="34" charset="0"/>
                          <a:cs typeface="Arial" panose="020B0604020202020204" pitchFamily="34" charset="0"/>
                        </a:rPr>
                        <a:t>72.0%</a:t>
                      </a:r>
                      <a:endParaRPr lang="en-US" sz="2000" b="1">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b="1">
                          <a:effectLst/>
                          <a:latin typeface="Arial" panose="020B0604020202020204" pitchFamily="34" charset="0"/>
                          <a:cs typeface="Arial" panose="020B0604020202020204" pitchFamily="34" charset="0"/>
                        </a:rPr>
                        <a:t>100.0%</a:t>
                      </a:r>
                      <a:endParaRPr lang="en-US" sz="2000" b="1">
                        <a:effectLst/>
                        <a:latin typeface="Arial" panose="020B0604020202020204" pitchFamily="34" charset="0"/>
                        <a:ea typeface="Calibri"/>
                        <a:cs typeface="Arial" panose="020B0604020202020204" pitchFamily="34" charset="0"/>
                      </a:endParaRPr>
                    </a:p>
                  </a:txBody>
                  <a:tcPr marL="0" marR="0" marT="0" marB="0" anchor="ctr"/>
                </a:tc>
              </a:tr>
              <a:tr h="427468">
                <a:tc rowSpan="2" gridSpan="2">
                  <a:txBody>
                    <a:bodyPr/>
                    <a:lstStyle/>
                    <a:p>
                      <a:pPr marL="38100" marR="38100">
                        <a:lnSpc>
                          <a:spcPts val="1600"/>
                        </a:lnSpc>
                        <a:spcBef>
                          <a:spcPts val="0"/>
                        </a:spcBef>
                        <a:spcAft>
                          <a:spcPts val="0"/>
                        </a:spcAft>
                      </a:pPr>
                      <a:endParaRPr lang="en-US" sz="2000" b="1" dirty="0" smtClean="0">
                        <a:effectLst/>
                        <a:latin typeface="Arial" panose="020B0604020202020204" pitchFamily="34" charset="0"/>
                        <a:cs typeface="Arial" panose="020B0604020202020204" pitchFamily="34" charset="0"/>
                      </a:endParaRPr>
                    </a:p>
                    <a:p>
                      <a:pPr marL="38100" marR="38100">
                        <a:lnSpc>
                          <a:spcPts val="1600"/>
                        </a:lnSpc>
                        <a:spcBef>
                          <a:spcPts val="0"/>
                        </a:spcBef>
                        <a:spcAft>
                          <a:spcPts val="0"/>
                        </a:spcAft>
                      </a:pPr>
                      <a:r>
                        <a:rPr lang="en-US" sz="2000" b="1" dirty="0" smtClean="0">
                          <a:effectLst/>
                          <a:latin typeface="Arial" panose="020B0604020202020204" pitchFamily="34" charset="0"/>
                          <a:cs typeface="Arial" panose="020B0604020202020204" pitchFamily="34" charset="0"/>
                        </a:rPr>
                        <a:t>Total</a:t>
                      </a:r>
                      <a:endParaRPr lang="en-US" sz="2000" b="1" dirty="0">
                        <a:effectLst/>
                        <a:latin typeface="Arial" panose="020B0604020202020204" pitchFamily="34" charset="0"/>
                        <a:ea typeface="Calibri"/>
                        <a:cs typeface="Arial" panose="020B0604020202020204" pitchFamily="34" charset="0"/>
                      </a:endParaRPr>
                    </a:p>
                  </a:txBody>
                  <a:tcPr marL="0" marR="0" marT="0" marB="0"/>
                </a:tc>
                <a:tc rowSpan="2" hMerge="1">
                  <a:txBody>
                    <a:bodyPr/>
                    <a:lstStyle/>
                    <a:p>
                      <a:endParaRPr lang="en-US"/>
                    </a:p>
                  </a:txBody>
                  <a:tcPr/>
                </a:tc>
                <a:tc>
                  <a:txBody>
                    <a:bodyPr/>
                    <a:lstStyle/>
                    <a:p>
                      <a:pPr marL="38100" marR="38100">
                        <a:lnSpc>
                          <a:spcPts val="1600"/>
                        </a:lnSpc>
                        <a:spcBef>
                          <a:spcPts val="0"/>
                        </a:spcBef>
                        <a:spcAft>
                          <a:spcPts val="0"/>
                        </a:spcAft>
                      </a:pPr>
                      <a:endParaRPr lang="en-US" sz="2000" b="1" dirty="0" smtClean="0">
                        <a:effectLst/>
                        <a:latin typeface="Arial" panose="020B0604020202020204" pitchFamily="34" charset="0"/>
                        <a:cs typeface="Arial" panose="020B0604020202020204" pitchFamily="34" charset="0"/>
                      </a:endParaRPr>
                    </a:p>
                    <a:p>
                      <a:pPr marL="38100" marR="38100">
                        <a:lnSpc>
                          <a:spcPts val="1600"/>
                        </a:lnSpc>
                        <a:spcBef>
                          <a:spcPts val="0"/>
                        </a:spcBef>
                        <a:spcAft>
                          <a:spcPts val="0"/>
                        </a:spcAft>
                      </a:pPr>
                      <a:r>
                        <a:rPr lang="en-US" sz="2000" b="1" dirty="0" smtClean="0">
                          <a:effectLst/>
                          <a:latin typeface="Arial" panose="020B0604020202020204" pitchFamily="34" charset="0"/>
                          <a:cs typeface="Arial" panose="020B0604020202020204" pitchFamily="34" charset="0"/>
                        </a:rPr>
                        <a:t>Count</a:t>
                      </a:r>
                      <a:endParaRPr lang="en-US" sz="2000" b="1" dirty="0">
                        <a:effectLst/>
                        <a:latin typeface="Arial" panose="020B0604020202020204" pitchFamily="34" charset="0"/>
                        <a:ea typeface="Calibri"/>
                        <a:cs typeface="Arial" panose="020B0604020202020204" pitchFamily="34" charset="0"/>
                      </a:endParaRPr>
                    </a:p>
                  </a:txBody>
                  <a:tcPr marL="0" marR="0" marT="0" marB="0"/>
                </a:tc>
                <a:tc>
                  <a:txBody>
                    <a:bodyPr/>
                    <a:lstStyle/>
                    <a:p>
                      <a:pPr marL="38100" marR="38100" algn="r">
                        <a:lnSpc>
                          <a:spcPts val="1600"/>
                        </a:lnSpc>
                        <a:spcBef>
                          <a:spcPts val="0"/>
                        </a:spcBef>
                        <a:spcAft>
                          <a:spcPts val="0"/>
                        </a:spcAft>
                      </a:pPr>
                      <a:r>
                        <a:rPr lang="en-US" sz="2000" b="1" dirty="0">
                          <a:effectLst/>
                          <a:latin typeface="Arial" panose="020B0604020202020204" pitchFamily="34" charset="0"/>
                          <a:cs typeface="Arial" panose="020B0604020202020204" pitchFamily="34" charset="0"/>
                        </a:rPr>
                        <a:t>443</a:t>
                      </a:r>
                      <a:endParaRPr lang="en-US" sz="2000" b="1" dirty="0">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b="1" dirty="0">
                          <a:effectLst/>
                          <a:latin typeface="Arial" panose="020B0604020202020204" pitchFamily="34" charset="0"/>
                          <a:cs typeface="Arial" panose="020B0604020202020204" pitchFamily="34" charset="0"/>
                        </a:rPr>
                        <a:t>39</a:t>
                      </a:r>
                      <a:endParaRPr lang="en-US" sz="2000" b="1" dirty="0">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b="1">
                          <a:effectLst/>
                          <a:latin typeface="Arial" panose="020B0604020202020204" pitchFamily="34" charset="0"/>
                          <a:cs typeface="Arial" panose="020B0604020202020204" pitchFamily="34" charset="0"/>
                        </a:rPr>
                        <a:t>482</a:t>
                      </a:r>
                      <a:endParaRPr lang="en-US" sz="2000" b="1">
                        <a:effectLst/>
                        <a:latin typeface="Arial" panose="020B0604020202020204" pitchFamily="34" charset="0"/>
                        <a:ea typeface="Calibri"/>
                        <a:cs typeface="Arial" panose="020B0604020202020204" pitchFamily="34" charset="0"/>
                      </a:endParaRPr>
                    </a:p>
                  </a:txBody>
                  <a:tcPr marL="0" marR="0" marT="0" marB="0" anchor="ctr"/>
                </a:tc>
              </a:tr>
              <a:tr h="637559">
                <a:tc gridSpan="2" vMerge="1">
                  <a:txBody>
                    <a:bodyPr/>
                    <a:lstStyle/>
                    <a:p>
                      <a:endParaRPr lang="en-US"/>
                    </a:p>
                  </a:txBody>
                  <a:tcPr/>
                </a:tc>
                <a:tc hMerge="1" vMerge="1">
                  <a:txBody>
                    <a:bodyPr/>
                    <a:lstStyle/>
                    <a:p>
                      <a:endParaRPr lang="en-US"/>
                    </a:p>
                  </a:txBody>
                  <a:tcPr/>
                </a:tc>
                <a:tc>
                  <a:txBody>
                    <a:bodyPr/>
                    <a:lstStyle/>
                    <a:p>
                      <a:pPr marL="38100" marR="38100">
                        <a:lnSpc>
                          <a:spcPts val="1600"/>
                        </a:lnSpc>
                        <a:spcBef>
                          <a:spcPts val="0"/>
                        </a:spcBef>
                        <a:spcAft>
                          <a:spcPts val="0"/>
                        </a:spcAft>
                      </a:pPr>
                      <a:endParaRPr lang="en-US" sz="2000" b="1" dirty="0" smtClean="0">
                        <a:effectLst/>
                        <a:latin typeface="Arial" panose="020B0604020202020204" pitchFamily="34" charset="0"/>
                        <a:cs typeface="Arial" panose="020B0604020202020204" pitchFamily="34" charset="0"/>
                      </a:endParaRPr>
                    </a:p>
                    <a:p>
                      <a:pPr marL="38100" marR="38100">
                        <a:lnSpc>
                          <a:spcPts val="1600"/>
                        </a:lnSpc>
                        <a:spcBef>
                          <a:spcPts val="0"/>
                        </a:spcBef>
                        <a:spcAft>
                          <a:spcPts val="0"/>
                        </a:spcAft>
                      </a:pPr>
                      <a:r>
                        <a:rPr lang="en-US" sz="2000" b="1" dirty="0" smtClean="0">
                          <a:effectLst/>
                          <a:latin typeface="Arial" panose="020B0604020202020204" pitchFamily="34" charset="0"/>
                          <a:cs typeface="Arial" panose="020B0604020202020204" pitchFamily="34" charset="0"/>
                        </a:rPr>
                        <a:t>% </a:t>
                      </a:r>
                      <a:r>
                        <a:rPr lang="en-US" sz="2000" b="1" dirty="0">
                          <a:effectLst/>
                          <a:latin typeface="Arial" panose="020B0604020202020204" pitchFamily="34" charset="0"/>
                          <a:cs typeface="Arial" panose="020B0604020202020204" pitchFamily="34" charset="0"/>
                        </a:rPr>
                        <a:t>within Ins__</a:t>
                      </a:r>
                      <a:r>
                        <a:rPr lang="en-US" sz="2000" b="1" dirty="0" err="1">
                          <a:effectLst/>
                          <a:latin typeface="Arial" panose="020B0604020202020204" pitchFamily="34" charset="0"/>
                          <a:cs typeface="Arial" panose="020B0604020202020204" pitchFamily="34" charset="0"/>
                        </a:rPr>
                        <a:t>None_a</a:t>
                      </a:r>
                      <a:endParaRPr lang="en-US" sz="2000" b="1" dirty="0">
                        <a:effectLst/>
                        <a:latin typeface="Arial" panose="020B0604020202020204" pitchFamily="34" charset="0"/>
                        <a:ea typeface="Calibri"/>
                        <a:cs typeface="Arial" panose="020B0604020202020204" pitchFamily="34" charset="0"/>
                      </a:endParaRPr>
                    </a:p>
                  </a:txBody>
                  <a:tcPr marL="0" marR="0" marT="0" marB="0"/>
                </a:tc>
                <a:tc>
                  <a:txBody>
                    <a:bodyPr/>
                    <a:lstStyle/>
                    <a:p>
                      <a:pPr marL="38100" marR="38100" algn="r">
                        <a:lnSpc>
                          <a:spcPts val="1600"/>
                        </a:lnSpc>
                        <a:spcBef>
                          <a:spcPts val="0"/>
                        </a:spcBef>
                        <a:spcAft>
                          <a:spcPts val="0"/>
                        </a:spcAft>
                      </a:pPr>
                      <a:r>
                        <a:rPr lang="en-US" sz="2000" b="1" dirty="0">
                          <a:effectLst/>
                          <a:latin typeface="Arial" panose="020B0604020202020204" pitchFamily="34" charset="0"/>
                          <a:cs typeface="Arial" panose="020B0604020202020204" pitchFamily="34" charset="0"/>
                        </a:rPr>
                        <a:t>91.9%</a:t>
                      </a:r>
                      <a:endParaRPr lang="en-US" sz="2000" b="1" dirty="0">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b="1" dirty="0">
                          <a:effectLst/>
                          <a:latin typeface="Arial" panose="020B0604020202020204" pitchFamily="34" charset="0"/>
                          <a:cs typeface="Arial" panose="020B0604020202020204" pitchFamily="34" charset="0"/>
                        </a:rPr>
                        <a:t>8.1%</a:t>
                      </a:r>
                      <a:endParaRPr lang="en-US" sz="2000" b="1" dirty="0">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b="1" dirty="0">
                          <a:effectLst/>
                          <a:latin typeface="Arial" panose="020B0604020202020204" pitchFamily="34" charset="0"/>
                          <a:cs typeface="Arial" panose="020B0604020202020204" pitchFamily="34" charset="0"/>
                        </a:rPr>
                        <a:t>100.0%</a:t>
                      </a:r>
                      <a:endParaRPr lang="en-US" sz="2000" b="1" dirty="0">
                        <a:effectLst/>
                        <a:latin typeface="Arial" panose="020B0604020202020204" pitchFamily="34" charset="0"/>
                        <a:ea typeface="Calibri"/>
                        <a:cs typeface="Arial" panose="020B0604020202020204" pitchFamily="34" charset="0"/>
                      </a:endParaRPr>
                    </a:p>
                  </a:txBody>
                  <a:tcPr marL="0" marR="0" marT="0" marB="0" anchor="ctr"/>
                </a:tc>
              </a:tr>
              <a:tr h="427468">
                <a:tc gridSpan="6">
                  <a:txBody>
                    <a:bodyPr/>
                    <a:lstStyle/>
                    <a:p>
                      <a:pPr marL="38100" marR="38100">
                        <a:lnSpc>
                          <a:spcPts val="1600"/>
                        </a:lnSpc>
                        <a:spcBef>
                          <a:spcPts val="0"/>
                        </a:spcBef>
                        <a:spcAft>
                          <a:spcPts val="0"/>
                        </a:spcAft>
                      </a:pPr>
                      <a:endParaRPr lang="en-US" sz="2000" b="1" dirty="0" smtClean="0">
                        <a:effectLst/>
                        <a:latin typeface="Arial" panose="020B0604020202020204" pitchFamily="34" charset="0"/>
                        <a:ea typeface="Calibri"/>
                        <a:cs typeface="Arial" panose="020B0604020202020204" pitchFamily="34" charset="0"/>
                      </a:endParaRPr>
                    </a:p>
                    <a:p>
                      <a:pPr marL="38100" marR="38100">
                        <a:lnSpc>
                          <a:spcPts val="1600"/>
                        </a:lnSpc>
                        <a:spcBef>
                          <a:spcPts val="0"/>
                        </a:spcBef>
                        <a:spcAft>
                          <a:spcPts val="0"/>
                        </a:spcAft>
                      </a:pPr>
                      <a:r>
                        <a:rPr lang="en-US" sz="2000" b="1" dirty="0" smtClean="0">
                          <a:effectLst/>
                          <a:latin typeface="Arial" panose="020B0604020202020204" pitchFamily="34" charset="0"/>
                          <a:ea typeface="Calibri"/>
                          <a:cs typeface="Arial" panose="020B0604020202020204" pitchFamily="34" charset="0"/>
                        </a:rPr>
                        <a:t>Figure 3: No Insurance at Time A by No Insurance Time</a:t>
                      </a:r>
                      <a:r>
                        <a:rPr lang="en-US" sz="2000" b="1" baseline="0" dirty="0" smtClean="0">
                          <a:effectLst/>
                          <a:latin typeface="Arial" panose="020B0604020202020204" pitchFamily="34" charset="0"/>
                          <a:ea typeface="Calibri"/>
                          <a:cs typeface="Arial" panose="020B0604020202020204" pitchFamily="34" charset="0"/>
                        </a:rPr>
                        <a:t> B</a:t>
                      </a:r>
                      <a:endParaRPr lang="en-US" sz="2000" b="1" dirty="0">
                        <a:effectLst/>
                        <a:latin typeface="Arial" panose="020B0604020202020204" pitchFamily="34" charset="0"/>
                        <a:ea typeface="Calibri"/>
                        <a:cs typeface="Arial" panose="020B0604020202020204" pitchFamily="34" charset="0"/>
                      </a:endParaRPr>
                    </a:p>
                  </a:txBody>
                  <a:tcPr marL="0" marR="0" marT="0" marB="0">
                    <a:solidFill>
                      <a:schemeClr val="bg2">
                        <a:lumMod val="40000"/>
                        <a:lumOff val="60000"/>
                      </a:schemeClr>
                    </a:solidFill>
                  </a:tcPr>
                </a:tc>
                <a:tc hMerge="1">
                  <a:txBody>
                    <a:bodyPr/>
                    <a:lstStyle/>
                    <a:p>
                      <a:endParaRPr lang="en-US"/>
                    </a:p>
                  </a:txBody>
                  <a:tcPr/>
                </a:tc>
                <a:tc hMerge="1">
                  <a:txBody>
                    <a:bodyPr/>
                    <a:lstStyle/>
                    <a:p>
                      <a:pPr marL="38100" marR="38100">
                        <a:lnSpc>
                          <a:spcPts val="1600"/>
                        </a:lnSpc>
                        <a:spcBef>
                          <a:spcPts val="0"/>
                        </a:spcBef>
                        <a:spcAft>
                          <a:spcPts val="0"/>
                        </a:spcAft>
                      </a:pPr>
                      <a:endParaRPr lang="en-US" sz="2000" dirty="0">
                        <a:effectLst/>
                        <a:latin typeface="Arial" panose="020B0604020202020204" pitchFamily="34" charset="0"/>
                        <a:ea typeface="Calibri"/>
                        <a:cs typeface="Arial" panose="020B0604020202020204" pitchFamily="34" charset="0"/>
                      </a:endParaRPr>
                    </a:p>
                  </a:txBody>
                  <a:tcPr marL="0" marR="0" marT="0" marB="0"/>
                </a:tc>
                <a:tc hMerge="1">
                  <a:txBody>
                    <a:bodyPr/>
                    <a:lstStyle/>
                    <a:p>
                      <a:pPr marL="38100" marR="38100" algn="r">
                        <a:lnSpc>
                          <a:spcPts val="1600"/>
                        </a:lnSpc>
                        <a:spcBef>
                          <a:spcPts val="0"/>
                        </a:spcBef>
                        <a:spcAft>
                          <a:spcPts val="0"/>
                        </a:spcAft>
                      </a:pPr>
                      <a:endParaRPr lang="en-US" sz="2000" dirty="0">
                        <a:effectLst/>
                        <a:latin typeface="Arial" panose="020B0604020202020204" pitchFamily="34" charset="0"/>
                        <a:ea typeface="Calibri"/>
                        <a:cs typeface="Arial" panose="020B0604020202020204" pitchFamily="34" charset="0"/>
                      </a:endParaRPr>
                    </a:p>
                  </a:txBody>
                  <a:tcPr marL="0" marR="0" marT="0" marB="0" anchor="ctr"/>
                </a:tc>
                <a:tc hMerge="1">
                  <a:txBody>
                    <a:bodyPr/>
                    <a:lstStyle/>
                    <a:p>
                      <a:pPr marL="38100" marR="38100" algn="r">
                        <a:lnSpc>
                          <a:spcPts val="1600"/>
                        </a:lnSpc>
                        <a:spcBef>
                          <a:spcPts val="0"/>
                        </a:spcBef>
                        <a:spcAft>
                          <a:spcPts val="0"/>
                        </a:spcAft>
                      </a:pPr>
                      <a:endParaRPr lang="en-US" sz="2000" dirty="0">
                        <a:effectLst/>
                        <a:latin typeface="Arial" panose="020B0604020202020204" pitchFamily="34" charset="0"/>
                        <a:ea typeface="Calibri"/>
                        <a:cs typeface="Arial" panose="020B0604020202020204" pitchFamily="34" charset="0"/>
                      </a:endParaRPr>
                    </a:p>
                  </a:txBody>
                  <a:tcPr marL="0" marR="0" marT="0" marB="0" anchor="ctr"/>
                </a:tc>
                <a:tc hMerge="1">
                  <a:txBody>
                    <a:bodyPr/>
                    <a:lstStyle/>
                    <a:p>
                      <a:pPr marL="38100" marR="38100" algn="r">
                        <a:lnSpc>
                          <a:spcPts val="1600"/>
                        </a:lnSpc>
                        <a:spcBef>
                          <a:spcPts val="0"/>
                        </a:spcBef>
                        <a:spcAft>
                          <a:spcPts val="0"/>
                        </a:spcAft>
                      </a:pPr>
                      <a:endParaRPr lang="en-US" sz="2000" dirty="0">
                        <a:effectLst/>
                        <a:latin typeface="Arial" panose="020B0604020202020204" pitchFamily="34" charset="0"/>
                        <a:ea typeface="Calibri"/>
                        <a:cs typeface="Arial" panose="020B0604020202020204" pitchFamily="34" charset="0"/>
                      </a:endParaRPr>
                    </a:p>
                  </a:txBody>
                  <a:tcPr marL="0" marR="0" marT="0" marB="0" anchor="ct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2199423104"/>
              </p:ext>
            </p:extLst>
          </p:nvPr>
        </p:nvGraphicFramePr>
        <p:xfrm>
          <a:off x="14706601" y="20878800"/>
          <a:ext cx="10820398" cy="4765477"/>
        </p:xfrm>
        <a:graphic>
          <a:graphicData uri="http://schemas.openxmlformats.org/drawingml/2006/table">
            <a:tbl>
              <a:tblPr>
                <a:tableStyleId>{3C2FFA5D-87B4-456A-9821-1D502468CF0F}</a:tableStyleId>
              </a:tblPr>
              <a:tblGrid>
                <a:gridCol w="2500583"/>
                <a:gridCol w="2500583"/>
                <a:gridCol w="2500583"/>
                <a:gridCol w="1136525"/>
                <a:gridCol w="1136525"/>
                <a:gridCol w="1045599"/>
              </a:tblGrid>
              <a:tr h="405127">
                <a:tc gridSpan="6">
                  <a:txBody>
                    <a:bodyPr/>
                    <a:lstStyle/>
                    <a:p>
                      <a:pPr marL="38100" marR="38100" algn="ctr">
                        <a:lnSpc>
                          <a:spcPts val="1600"/>
                        </a:lnSpc>
                        <a:spcBef>
                          <a:spcPts val="0"/>
                        </a:spcBef>
                        <a:spcAft>
                          <a:spcPts val="0"/>
                        </a:spcAft>
                      </a:pPr>
                      <a:r>
                        <a:rPr lang="en-US" sz="2400" b="1" dirty="0">
                          <a:effectLst/>
                          <a:latin typeface="Arial" panose="020B0604020202020204" pitchFamily="34" charset="0"/>
                          <a:cs typeface="Arial" panose="020B0604020202020204" pitchFamily="34" charset="0"/>
                        </a:rPr>
                        <a:t>Ins__</a:t>
                      </a:r>
                      <a:r>
                        <a:rPr lang="en-US" sz="2400" b="1" dirty="0" err="1">
                          <a:effectLst/>
                          <a:latin typeface="Arial" panose="020B0604020202020204" pitchFamily="34" charset="0"/>
                          <a:cs typeface="Arial" panose="020B0604020202020204" pitchFamily="34" charset="0"/>
                        </a:rPr>
                        <a:t>None_b</a:t>
                      </a:r>
                      <a:r>
                        <a:rPr lang="en-US" sz="2400" b="1" dirty="0">
                          <a:effectLst/>
                          <a:latin typeface="Arial" panose="020B0604020202020204" pitchFamily="34" charset="0"/>
                          <a:cs typeface="Arial" panose="020B0604020202020204" pitchFamily="34" charset="0"/>
                        </a:rPr>
                        <a:t> * Ins__</a:t>
                      </a:r>
                      <a:r>
                        <a:rPr lang="en-US" sz="2400" b="1" dirty="0" err="1">
                          <a:effectLst/>
                          <a:latin typeface="Arial" panose="020B0604020202020204" pitchFamily="34" charset="0"/>
                          <a:cs typeface="Arial" panose="020B0604020202020204" pitchFamily="34" charset="0"/>
                        </a:rPr>
                        <a:t>None_c</a:t>
                      </a:r>
                      <a:r>
                        <a:rPr lang="en-US" sz="2400" b="1" dirty="0">
                          <a:effectLst/>
                          <a:latin typeface="Arial" panose="020B0604020202020204" pitchFamily="34" charset="0"/>
                          <a:cs typeface="Arial" panose="020B0604020202020204" pitchFamily="34" charset="0"/>
                        </a:rPr>
                        <a:t> </a:t>
                      </a:r>
                      <a:r>
                        <a:rPr lang="en-US" sz="2400" b="1" dirty="0" err="1">
                          <a:effectLst/>
                          <a:latin typeface="Arial" panose="020B0604020202020204" pitchFamily="34" charset="0"/>
                          <a:cs typeface="Arial" panose="020B0604020202020204" pitchFamily="34" charset="0"/>
                        </a:rPr>
                        <a:t>Crosstabulation</a:t>
                      </a:r>
                      <a:endParaRPr lang="en-US" sz="2400" b="1" dirty="0">
                        <a:effectLst/>
                        <a:latin typeface="Arial" panose="020B0604020202020204" pitchFamily="34" charset="0"/>
                        <a:ea typeface="Calibri"/>
                        <a:cs typeface="Arial" panose="020B0604020202020204" pitchFamily="34" charset="0"/>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61906">
                <a:tc rowSpan="2" gridSpan="3">
                  <a:txBody>
                    <a:bodyPr/>
                    <a:lstStyle/>
                    <a:p>
                      <a:pPr marL="0" marR="0">
                        <a:lnSpc>
                          <a:spcPct val="115000"/>
                        </a:lnSpc>
                        <a:spcBef>
                          <a:spcPts val="0"/>
                        </a:spcBef>
                        <a:spcAft>
                          <a:spcPts val="0"/>
                        </a:spcAft>
                      </a:pPr>
                      <a:r>
                        <a:rPr lang="en-US" sz="2000" b="1" dirty="0">
                          <a:effectLst/>
                          <a:latin typeface="Arial" panose="020B0604020202020204" pitchFamily="34" charset="0"/>
                          <a:cs typeface="Arial" panose="020B0604020202020204" pitchFamily="34" charset="0"/>
                        </a:rPr>
                        <a:t> </a:t>
                      </a:r>
                      <a:endParaRPr lang="en-US" sz="2000" b="1" dirty="0">
                        <a:effectLst/>
                        <a:latin typeface="Arial" panose="020B0604020202020204" pitchFamily="34" charset="0"/>
                        <a:ea typeface="Calibri"/>
                        <a:cs typeface="Arial" panose="020B0604020202020204" pitchFamily="34" charset="0"/>
                      </a:endParaRPr>
                    </a:p>
                  </a:txBody>
                  <a:tcPr marL="0" marR="0" marT="0" marB="0" anchor="b"/>
                </a:tc>
                <a:tc rowSpan="2" hMerge="1">
                  <a:txBody>
                    <a:bodyPr/>
                    <a:lstStyle/>
                    <a:p>
                      <a:endParaRPr lang="en-US"/>
                    </a:p>
                  </a:txBody>
                  <a:tcPr/>
                </a:tc>
                <a:tc rowSpan="2" hMerge="1">
                  <a:txBody>
                    <a:bodyPr/>
                    <a:lstStyle/>
                    <a:p>
                      <a:endParaRPr lang="en-US"/>
                    </a:p>
                  </a:txBody>
                  <a:tcPr/>
                </a:tc>
                <a:tc gridSpan="2">
                  <a:txBody>
                    <a:bodyPr/>
                    <a:lstStyle/>
                    <a:p>
                      <a:pPr marL="38100" marR="38100" algn="ctr">
                        <a:lnSpc>
                          <a:spcPts val="1600"/>
                        </a:lnSpc>
                        <a:spcBef>
                          <a:spcPts val="0"/>
                        </a:spcBef>
                        <a:spcAft>
                          <a:spcPts val="0"/>
                        </a:spcAft>
                      </a:pPr>
                      <a:r>
                        <a:rPr lang="en-US" sz="2000" b="1" dirty="0">
                          <a:effectLst/>
                          <a:latin typeface="Arial" panose="020B0604020202020204" pitchFamily="34" charset="0"/>
                          <a:cs typeface="Arial" panose="020B0604020202020204" pitchFamily="34" charset="0"/>
                        </a:rPr>
                        <a:t>Ins__</a:t>
                      </a:r>
                      <a:r>
                        <a:rPr lang="en-US" sz="2000" b="1" dirty="0" err="1">
                          <a:effectLst/>
                          <a:latin typeface="Arial" panose="020B0604020202020204" pitchFamily="34" charset="0"/>
                          <a:cs typeface="Arial" panose="020B0604020202020204" pitchFamily="34" charset="0"/>
                        </a:rPr>
                        <a:t>None_c</a:t>
                      </a:r>
                      <a:endParaRPr lang="en-US" sz="2000" b="1" dirty="0">
                        <a:effectLst/>
                        <a:latin typeface="Arial" panose="020B0604020202020204" pitchFamily="34" charset="0"/>
                        <a:ea typeface="Calibri"/>
                        <a:cs typeface="Arial" panose="020B0604020202020204" pitchFamily="34" charset="0"/>
                      </a:endParaRPr>
                    </a:p>
                  </a:txBody>
                  <a:tcPr marL="0" marR="0" marT="0" marB="0" anchor="b"/>
                </a:tc>
                <a:tc hMerge="1">
                  <a:txBody>
                    <a:bodyPr/>
                    <a:lstStyle/>
                    <a:p>
                      <a:endParaRPr lang="en-US"/>
                    </a:p>
                  </a:txBody>
                  <a:tcPr/>
                </a:tc>
                <a:tc rowSpan="2">
                  <a:txBody>
                    <a:bodyPr/>
                    <a:lstStyle/>
                    <a:p>
                      <a:pPr marL="38100" marR="38100" algn="ctr">
                        <a:lnSpc>
                          <a:spcPts val="1600"/>
                        </a:lnSpc>
                        <a:spcBef>
                          <a:spcPts val="0"/>
                        </a:spcBef>
                        <a:spcAft>
                          <a:spcPts val="0"/>
                        </a:spcAft>
                      </a:pPr>
                      <a:r>
                        <a:rPr lang="en-US" sz="2000" b="1">
                          <a:effectLst/>
                          <a:latin typeface="Arial" panose="020B0604020202020204" pitchFamily="34" charset="0"/>
                          <a:cs typeface="Arial" panose="020B0604020202020204" pitchFamily="34" charset="0"/>
                        </a:rPr>
                        <a:t>Total</a:t>
                      </a:r>
                      <a:endParaRPr lang="en-US" sz="2000" b="1">
                        <a:effectLst/>
                        <a:latin typeface="Arial" panose="020B0604020202020204" pitchFamily="34" charset="0"/>
                        <a:ea typeface="Calibri"/>
                        <a:cs typeface="Arial" panose="020B0604020202020204" pitchFamily="34" charset="0"/>
                      </a:endParaRPr>
                    </a:p>
                  </a:txBody>
                  <a:tcPr marL="0" marR="0" marT="0" marB="0" anchor="b"/>
                </a:tc>
              </a:tr>
              <a:tr h="352167">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38100" marR="38100" algn="ctr">
                        <a:lnSpc>
                          <a:spcPts val="1600"/>
                        </a:lnSpc>
                        <a:spcBef>
                          <a:spcPts val="0"/>
                        </a:spcBef>
                        <a:spcAft>
                          <a:spcPts val="0"/>
                        </a:spcAft>
                      </a:pPr>
                      <a:r>
                        <a:rPr lang="en-US" sz="2000" b="1" dirty="0" smtClean="0">
                          <a:effectLst/>
                          <a:latin typeface="Arial" panose="020B0604020202020204" pitchFamily="34" charset="0"/>
                          <a:cs typeface="Arial" panose="020B0604020202020204" pitchFamily="34" charset="0"/>
                        </a:rPr>
                        <a:t>0</a:t>
                      </a:r>
                      <a:endParaRPr lang="en-US" sz="2000" b="1" dirty="0">
                        <a:effectLst/>
                        <a:latin typeface="Arial" panose="020B0604020202020204" pitchFamily="34" charset="0"/>
                        <a:ea typeface="Calibri"/>
                        <a:cs typeface="Arial" panose="020B0604020202020204" pitchFamily="34" charset="0"/>
                      </a:endParaRPr>
                    </a:p>
                  </a:txBody>
                  <a:tcPr marL="0" marR="0" marT="0" marB="0" anchor="b"/>
                </a:tc>
                <a:tc>
                  <a:txBody>
                    <a:bodyPr/>
                    <a:lstStyle/>
                    <a:p>
                      <a:pPr marL="38100" marR="38100" algn="ctr">
                        <a:lnSpc>
                          <a:spcPts val="1600"/>
                        </a:lnSpc>
                        <a:spcBef>
                          <a:spcPts val="0"/>
                        </a:spcBef>
                        <a:spcAft>
                          <a:spcPts val="0"/>
                        </a:spcAft>
                      </a:pPr>
                      <a:r>
                        <a:rPr lang="en-US" sz="2000" b="1" dirty="0">
                          <a:effectLst/>
                          <a:latin typeface="Arial" panose="020B0604020202020204" pitchFamily="34" charset="0"/>
                          <a:cs typeface="Arial" panose="020B0604020202020204" pitchFamily="34" charset="0"/>
                        </a:rPr>
                        <a:t>1.0</a:t>
                      </a:r>
                      <a:endParaRPr lang="en-US" sz="2000" b="1" dirty="0">
                        <a:effectLst/>
                        <a:latin typeface="Arial" panose="020B0604020202020204" pitchFamily="34" charset="0"/>
                        <a:ea typeface="Calibri"/>
                        <a:cs typeface="Arial" panose="020B0604020202020204" pitchFamily="34" charset="0"/>
                      </a:endParaRPr>
                    </a:p>
                  </a:txBody>
                  <a:tcPr marL="0" marR="0" marT="0" marB="0" anchor="b"/>
                </a:tc>
                <a:tc vMerge="1">
                  <a:txBody>
                    <a:bodyPr/>
                    <a:lstStyle/>
                    <a:p>
                      <a:endParaRPr lang="en-US"/>
                    </a:p>
                  </a:txBody>
                  <a:tcPr/>
                </a:tc>
              </a:tr>
              <a:tr h="407409">
                <a:tc rowSpan="4">
                  <a:txBody>
                    <a:bodyPr/>
                    <a:lstStyle/>
                    <a:p>
                      <a:pPr marL="38100" marR="38100">
                        <a:lnSpc>
                          <a:spcPts val="1600"/>
                        </a:lnSpc>
                        <a:spcBef>
                          <a:spcPts val="0"/>
                        </a:spcBef>
                        <a:spcAft>
                          <a:spcPts val="0"/>
                        </a:spcAft>
                      </a:pPr>
                      <a:endParaRPr lang="en-US" sz="2000" b="1" dirty="0" smtClean="0">
                        <a:effectLst/>
                        <a:latin typeface="Arial" panose="020B0604020202020204" pitchFamily="34" charset="0"/>
                        <a:cs typeface="Arial" panose="020B0604020202020204" pitchFamily="34" charset="0"/>
                      </a:endParaRPr>
                    </a:p>
                    <a:p>
                      <a:pPr marL="38100" marR="38100">
                        <a:lnSpc>
                          <a:spcPts val="1600"/>
                        </a:lnSpc>
                        <a:spcBef>
                          <a:spcPts val="0"/>
                        </a:spcBef>
                        <a:spcAft>
                          <a:spcPts val="0"/>
                        </a:spcAft>
                      </a:pPr>
                      <a:r>
                        <a:rPr lang="en-US" sz="2000" b="1" dirty="0" smtClean="0">
                          <a:effectLst/>
                          <a:latin typeface="Arial" panose="020B0604020202020204" pitchFamily="34" charset="0"/>
                          <a:cs typeface="Arial" panose="020B0604020202020204" pitchFamily="34" charset="0"/>
                        </a:rPr>
                        <a:t>Ins</a:t>
                      </a:r>
                      <a:r>
                        <a:rPr lang="en-US" sz="2000" b="1" dirty="0">
                          <a:effectLst/>
                          <a:latin typeface="Arial" panose="020B0604020202020204" pitchFamily="34" charset="0"/>
                          <a:cs typeface="Arial" panose="020B0604020202020204" pitchFamily="34" charset="0"/>
                        </a:rPr>
                        <a:t>__</a:t>
                      </a:r>
                      <a:r>
                        <a:rPr lang="en-US" sz="2000" b="1" dirty="0" err="1">
                          <a:effectLst/>
                          <a:latin typeface="Arial" panose="020B0604020202020204" pitchFamily="34" charset="0"/>
                          <a:cs typeface="Arial" panose="020B0604020202020204" pitchFamily="34" charset="0"/>
                        </a:rPr>
                        <a:t>None_b</a:t>
                      </a:r>
                      <a:endParaRPr lang="en-US" sz="2000" b="1" dirty="0">
                        <a:effectLst/>
                        <a:latin typeface="Arial" panose="020B0604020202020204" pitchFamily="34" charset="0"/>
                        <a:ea typeface="Calibri"/>
                        <a:cs typeface="Arial" panose="020B0604020202020204" pitchFamily="34" charset="0"/>
                      </a:endParaRPr>
                    </a:p>
                  </a:txBody>
                  <a:tcPr marL="0" marR="0" marT="0" marB="0"/>
                </a:tc>
                <a:tc rowSpan="2">
                  <a:txBody>
                    <a:bodyPr/>
                    <a:lstStyle/>
                    <a:p>
                      <a:pPr marL="38100" marR="38100">
                        <a:lnSpc>
                          <a:spcPts val="1600"/>
                        </a:lnSpc>
                        <a:spcBef>
                          <a:spcPts val="0"/>
                        </a:spcBef>
                        <a:spcAft>
                          <a:spcPts val="0"/>
                        </a:spcAft>
                      </a:pPr>
                      <a:endParaRPr lang="en-US" sz="2000" b="1" dirty="0" smtClean="0">
                        <a:effectLst/>
                        <a:latin typeface="Arial" panose="020B0604020202020204" pitchFamily="34" charset="0"/>
                        <a:cs typeface="Arial" panose="020B0604020202020204" pitchFamily="34" charset="0"/>
                      </a:endParaRPr>
                    </a:p>
                    <a:p>
                      <a:pPr marL="38100" marR="38100">
                        <a:lnSpc>
                          <a:spcPts val="1600"/>
                        </a:lnSpc>
                        <a:spcBef>
                          <a:spcPts val="0"/>
                        </a:spcBef>
                        <a:spcAft>
                          <a:spcPts val="0"/>
                        </a:spcAft>
                      </a:pPr>
                      <a:r>
                        <a:rPr lang="en-US" sz="2000" b="1" dirty="0" smtClean="0">
                          <a:effectLst/>
                          <a:latin typeface="Arial" panose="020B0604020202020204" pitchFamily="34" charset="0"/>
                          <a:cs typeface="Arial" panose="020B0604020202020204" pitchFamily="34" charset="0"/>
                        </a:rPr>
                        <a:t>0</a:t>
                      </a:r>
                      <a:endParaRPr lang="en-US" sz="2000" b="1" dirty="0">
                        <a:effectLst/>
                        <a:latin typeface="Arial" panose="020B0604020202020204" pitchFamily="34" charset="0"/>
                        <a:ea typeface="Calibri"/>
                        <a:cs typeface="Arial" panose="020B0604020202020204" pitchFamily="34" charset="0"/>
                      </a:endParaRPr>
                    </a:p>
                  </a:txBody>
                  <a:tcPr marL="0" marR="0" marT="0" marB="0"/>
                </a:tc>
                <a:tc>
                  <a:txBody>
                    <a:bodyPr/>
                    <a:lstStyle/>
                    <a:p>
                      <a:pPr marL="38100" marR="38100">
                        <a:lnSpc>
                          <a:spcPts val="1600"/>
                        </a:lnSpc>
                        <a:spcBef>
                          <a:spcPts val="0"/>
                        </a:spcBef>
                        <a:spcAft>
                          <a:spcPts val="0"/>
                        </a:spcAft>
                      </a:pPr>
                      <a:endParaRPr lang="en-US" sz="2000" b="1" dirty="0" smtClean="0">
                        <a:effectLst/>
                        <a:latin typeface="Arial" panose="020B0604020202020204" pitchFamily="34" charset="0"/>
                        <a:cs typeface="Arial" panose="020B0604020202020204" pitchFamily="34" charset="0"/>
                      </a:endParaRPr>
                    </a:p>
                    <a:p>
                      <a:pPr marL="38100" marR="38100">
                        <a:lnSpc>
                          <a:spcPts val="1600"/>
                        </a:lnSpc>
                        <a:spcBef>
                          <a:spcPts val="0"/>
                        </a:spcBef>
                        <a:spcAft>
                          <a:spcPts val="0"/>
                        </a:spcAft>
                      </a:pPr>
                      <a:r>
                        <a:rPr lang="en-US" sz="2000" b="1" dirty="0" smtClean="0">
                          <a:effectLst/>
                          <a:latin typeface="Arial" panose="020B0604020202020204" pitchFamily="34" charset="0"/>
                          <a:cs typeface="Arial" panose="020B0604020202020204" pitchFamily="34" charset="0"/>
                        </a:rPr>
                        <a:t>Count</a:t>
                      </a:r>
                      <a:endParaRPr lang="en-US" sz="2000" b="1" dirty="0">
                        <a:effectLst/>
                        <a:latin typeface="Arial" panose="020B0604020202020204" pitchFamily="34" charset="0"/>
                        <a:ea typeface="Calibri"/>
                        <a:cs typeface="Arial" panose="020B0604020202020204" pitchFamily="34" charset="0"/>
                      </a:endParaRPr>
                    </a:p>
                  </a:txBody>
                  <a:tcPr marL="0" marR="0" marT="0" marB="0"/>
                </a:tc>
                <a:tc>
                  <a:txBody>
                    <a:bodyPr/>
                    <a:lstStyle/>
                    <a:p>
                      <a:pPr marL="38100" marR="38100" algn="r">
                        <a:lnSpc>
                          <a:spcPts val="1600"/>
                        </a:lnSpc>
                        <a:spcBef>
                          <a:spcPts val="0"/>
                        </a:spcBef>
                        <a:spcAft>
                          <a:spcPts val="0"/>
                        </a:spcAft>
                      </a:pPr>
                      <a:r>
                        <a:rPr lang="en-US" sz="2000" b="1">
                          <a:effectLst/>
                          <a:latin typeface="Arial" panose="020B0604020202020204" pitchFamily="34" charset="0"/>
                          <a:cs typeface="Arial" panose="020B0604020202020204" pitchFamily="34" charset="0"/>
                        </a:rPr>
                        <a:t>415</a:t>
                      </a:r>
                      <a:endParaRPr lang="en-US" sz="2000" b="1">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b="1">
                          <a:effectLst/>
                          <a:latin typeface="Arial" panose="020B0604020202020204" pitchFamily="34" charset="0"/>
                          <a:cs typeface="Arial" panose="020B0604020202020204" pitchFamily="34" charset="0"/>
                        </a:rPr>
                        <a:t>5</a:t>
                      </a:r>
                      <a:endParaRPr lang="en-US" sz="2000" b="1">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b="1">
                          <a:effectLst/>
                          <a:latin typeface="Arial" panose="020B0604020202020204" pitchFamily="34" charset="0"/>
                          <a:cs typeface="Arial" panose="020B0604020202020204" pitchFamily="34" charset="0"/>
                        </a:rPr>
                        <a:t>420</a:t>
                      </a:r>
                      <a:endParaRPr lang="en-US" sz="2000" b="1">
                        <a:effectLst/>
                        <a:latin typeface="Arial" panose="020B0604020202020204" pitchFamily="34" charset="0"/>
                        <a:ea typeface="Calibri"/>
                        <a:cs typeface="Arial" panose="020B0604020202020204" pitchFamily="34" charset="0"/>
                      </a:endParaRPr>
                    </a:p>
                  </a:txBody>
                  <a:tcPr marL="0" marR="0" marT="0" marB="0" anchor="ctr"/>
                </a:tc>
              </a:tr>
              <a:tr h="611115">
                <a:tc vMerge="1">
                  <a:txBody>
                    <a:bodyPr/>
                    <a:lstStyle/>
                    <a:p>
                      <a:endParaRPr lang="en-US"/>
                    </a:p>
                  </a:txBody>
                  <a:tcPr/>
                </a:tc>
                <a:tc vMerge="1">
                  <a:txBody>
                    <a:bodyPr/>
                    <a:lstStyle/>
                    <a:p>
                      <a:endParaRPr lang="en-US"/>
                    </a:p>
                  </a:txBody>
                  <a:tcPr/>
                </a:tc>
                <a:tc>
                  <a:txBody>
                    <a:bodyPr/>
                    <a:lstStyle/>
                    <a:p>
                      <a:pPr marL="38100" marR="38100">
                        <a:lnSpc>
                          <a:spcPts val="1600"/>
                        </a:lnSpc>
                        <a:spcBef>
                          <a:spcPts val="0"/>
                        </a:spcBef>
                        <a:spcAft>
                          <a:spcPts val="0"/>
                        </a:spcAft>
                      </a:pPr>
                      <a:endParaRPr lang="en-US" sz="2000" b="1" dirty="0" smtClean="0">
                        <a:effectLst/>
                        <a:latin typeface="Arial" panose="020B0604020202020204" pitchFamily="34" charset="0"/>
                        <a:cs typeface="Arial" panose="020B0604020202020204" pitchFamily="34" charset="0"/>
                      </a:endParaRPr>
                    </a:p>
                    <a:p>
                      <a:pPr marL="38100" marR="38100">
                        <a:lnSpc>
                          <a:spcPts val="1600"/>
                        </a:lnSpc>
                        <a:spcBef>
                          <a:spcPts val="0"/>
                        </a:spcBef>
                        <a:spcAft>
                          <a:spcPts val="0"/>
                        </a:spcAft>
                      </a:pPr>
                      <a:r>
                        <a:rPr lang="en-US" sz="2000" b="1" dirty="0" smtClean="0">
                          <a:effectLst/>
                          <a:latin typeface="Arial" panose="020B0604020202020204" pitchFamily="34" charset="0"/>
                          <a:cs typeface="Arial" panose="020B0604020202020204" pitchFamily="34" charset="0"/>
                        </a:rPr>
                        <a:t>% </a:t>
                      </a:r>
                      <a:r>
                        <a:rPr lang="en-US" sz="2000" b="1" dirty="0">
                          <a:effectLst/>
                          <a:latin typeface="Arial" panose="020B0604020202020204" pitchFamily="34" charset="0"/>
                          <a:cs typeface="Arial" panose="020B0604020202020204" pitchFamily="34" charset="0"/>
                        </a:rPr>
                        <a:t>within Ins__</a:t>
                      </a:r>
                      <a:r>
                        <a:rPr lang="en-US" sz="2000" b="1" dirty="0" err="1">
                          <a:effectLst/>
                          <a:latin typeface="Arial" panose="020B0604020202020204" pitchFamily="34" charset="0"/>
                          <a:cs typeface="Arial" panose="020B0604020202020204" pitchFamily="34" charset="0"/>
                        </a:rPr>
                        <a:t>None_b</a:t>
                      </a:r>
                      <a:endParaRPr lang="en-US" sz="2000" b="1" dirty="0">
                        <a:effectLst/>
                        <a:latin typeface="Arial" panose="020B0604020202020204" pitchFamily="34" charset="0"/>
                        <a:ea typeface="Calibri"/>
                        <a:cs typeface="Arial" panose="020B0604020202020204" pitchFamily="34" charset="0"/>
                      </a:endParaRPr>
                    </a:p>
                  </a:txBody>
                  <a:tcPr marL="0" marR="0" marT="0" marB="0"/>
                </a:tc>
                <a:tc>
                  <a:txBody>
                    <a:bodyPr/>
                    <a:lstStyle/>
                    <a:p>
                      <a:pPr marL="38100" marR="38100" algn="r">
                        <a:lnSpc>
                          <a:spcPts val="1600"/>
                        </a:lnSpc>
                        <a:spcBef>
                          <a:spcPts val="0"/>
                        </a:spcBef>
                        <a:spcAft>
                          <a:spcPts val="0"/>
                        </a:spcAft>
                      </a:pPr>
                      <a:r>
                        <a:rPr lang="en-US" sz="2000" b="1">
                          <a:effectLst/>
                          <a:latin typeface="Arial" panose="020B0604020202020204" pitchFamily="34" charset="0"/>
                          <a:cs typeface="Arial" panose="020B0604020202020204" pitchFamily="34" charset="0"/>
                        </a:rPr>
                        <a:t>98.8%</a:t>
                      </a:r>
                      <a:endParaRPr lang="en-US" sz="2000" b="1">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b="1">
                          <a:effectLst/>
                          <a:latin typeface="Arial" panose="020B0604020202020204" pitchFamily="34" charset="0"/>
                          <a:cs typeface="Arial" panose="020B0604020202020204" pitchFamily="34" charset="0"/>
                        </a:rPr>
                        <a:t>1.2%</a:t>
                      </a:r>
                      <a:endParaRPr lang="en-US" sz="2000" b="1">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b="1">
                          <a:effectLst/>
                          <a:latin typeface="Arial" panose="020B0604020202020204" pitchFamily="34" charset="0"/>
                          <a:cs typeface="Arial" panose="020B0604020202020204" pitchFamily="34" charset="0"/>
                        </a:rPr>
                        <a:t>100.0%</a:t>
                      </a:r>
                      <a:endParaRPr lang="en-US" sz="2000" b="1">
                        <a:effectLst/>
                        <a:latin typeface="Arial" panose="020B0604020202020204" pitchFamily="34" charset="0"/>
                        <a:ea typeface="Calibri"/>
                        <a:cs typeface="Arial" panose="020B0604020202020204" pitchFamily="34" charset="0"/>
                      </a:endParaRPr>
                    </a:p>
                  </a:txBody>
                  <a:tcPr marL="0" marR="0" marT="0" marB="0" anchor="ctr"/>
                </a:tc>
              </a:tr>
              <a:tr h="407409">
                <a:tc vMerge="1">
                  <a:txBody>
                    <a:bodyPr/>
                    <a:lstStyle/>
                    <a:p>
                      <a:endParaRPr lang="en-US"/>
                    </a:p>
                  </a:txBody>
                  <a:tcPr/>
                </a:tc>
                <a:tc rowSpan="2">
                  <a:txBody>
                    <a:bodyPr/>
                    <a:lstStyle/>
                    <a:p>
                      <a:pPr marL="38100" marR="38100">
                        <a:lnSpc>
                          <a:spcPts val="1600"/>
                        </a:lnSpc>
                        <a:spcBef>
                          <a:spcPts val="0"/>
                        </a:spcBef>
                        <a:spcAft>
                          <a:spcPts val="0"/>
                        </a:spcAft>
                      </a:pPr>
                      <a:endParaRPr lang="en-US" sz="2000" b="1" dirty="0" smtClean="0">
                        <a:effectLst/>
                        <a:latin typeface="Arial" panose="020B0604020202020204" pitchFamily="34" charset="0"/>
                        <a:cs typeface="Arial" panose="020B0604020202020204" pitchFamily="34" charset="0"/>
                      </a:endParaRPr>
                    </a:p>
                    <a:p>
                      <a:pPr marL="38100" marR="38100">
                        <a:lnSpc>
                          <a:spcPts val="1600"/>
                        </a:lnSpc>
                        <a:spcBef>
                          <a:spcPts val="0"/>
                        </a:spcBef>
                        <a:spcAft>
                          <a:spcPts val="0"/>
                        </a:spcAft>
                      </a:pPr>
                      <a:r>
                        <a:rPr lang="en-US" sz="2000" b="1" dirty="0" smtClean="0">
                          <a:effectLst/>
                          <a:latin typeface="Arial" panose="020B0604020202020204" pitchFamily="34" charset="0"/>
                          <a:cs typeface="Arial" panose="020B0604020202020204" pitchFamily="34" charset="0"/>
                        </a:rPr>
                        <a:t>1.0</a:t>
                      </a:r>
                      <a:endParaRPr lang="en-US" sz="2000" b="1" dirty="0">
                        <a:effectLst/>
                        <a:latin typeface="Arial" panose="020B0604020202020204" pitchFamily="34" charset="0"/>
                        <a:ea typeface="Calibri"/>
                        <a:cs typeface="Arial" panose="020B0604020202020204" pitchFamily="34" charset="0"/>
                      </a:endParaRPr>
                    </a:p>
                  </a:txBody>
                  <a:tcPr marL="0" marR="0" marT="0" marB="0"/>
                </a:tc>
                <a:tc>
                  <a:txBody>
                    <a:bodyPr/>
                    <a:lstStyle/>
                    <a:p>
                      <a:pPr marL="38100" marR="38100">
                        <a:lnSpc>
                          <a:spcPts val="1600"/>
                        </a:lnSpc>
                        <a:spcBef>
                          <a:spcPts val="0"/>
                        </a:spcBef>
                        <a:spcAft>
                          <a:spcPts val="0"/>
                        </a:spcAft>
                      </a:pPr>
                      <a:endParaRPr lang="en-US" sz="2000" b="1" dirty="0" smtClean="0">
                        <a:effectLst/>
                        <a:latin typeface="Arial" panose="020B0604020202020204" pitchFamily="34" charset="0"/>
                        <a:cs typeface="Arial" panose="020B0604020202020204" pitchFamily="34" charset="0"/>
                      </a:endParaRPr>
                    </a:p>
                    <a:p>
                      <a:pPr marL="38100" marR="38100">
                        <a:lnSpc>
                          <a:spcPts val="1600"/>
                        </a:lnSpc>
                        <a:spcBef>
                          <a:spcPts val="0"/>
                        </a:spcBef>
                        <a:spcAft>
                          <a:spcPts val="0"/>
                        </a:spcAft>
                      </a:pPr>
                      <a:r>
                        <a:rPr lang="en-US" sz="2000" b="1" dirty="0" smtClean="0">
                          <a:effectLst/>
                          <a:latin typeface="Arial" panose="020B0604020202020204" pitchFamily="34" charset="0"/>
                          <a:cs typeface="Arial" panose="020B0604020202020204" pitchFamily="34" charset="0"/>
                        </a:rPr>
                        <a:t>Count</a:t>
                      </a:r>
                      <a:endParaRPr lang="en-US" sz="2000" b="1" dirty="0">
                        <a:effectLst/>
                        <a:latin typeface="Arial" panose="020B0604020202020204" pitchFamily="34" charset="0"/>
                        <a:ea typeface="Calibri"/>
                        <a:cs typeface="Arial" panose="020B0604020202020204" pitchFamily="34" charset="0"/>
                      </a:endParaRPr>
                    </a:p>
                  </a:txBody>
                  <a:tcPr marL="0" marR="0" marT="0" marB="0"/>
                </a:tc>
                <a:tc>
                  <a:txBody>
                    <a:bodyPr/>
                    <a:lstStyle/>
                    <a:p>
                      <a:pPr marL="38100" marR="38100" algn="r">
                        <a:lnSpc>
                          <a:spcPts val="1600"/>
                        </a:lnSpc>
                        <a:spcBef>
                          <a:spcPts val="0"/>
                        </a:spcBef>
                        <a:spcAft>
                          <a:spcPts val="0"/>
                        </a:spcAft>
                      </a:pPr>
                      <a:r>
                        <a:rPr lang="en-US" sz="2000" b="1">
                          <a:effectLst/>
                          <a:latin typeface="Arial" panose="020B0604020202020204" pitchFamily="34" charset="0"/>
                          <a:cs typeface="Arial" panose="020B0604020202020204" pitchFamily="34" charset="0"/>
                        </a:rPr>
                        <a:t>10</a:t>
                      </a:r>
                      <a:endParaRPr lang="en-US" sz="2000" b="1">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b="1">
                          <a:effectLst/>
                          <a:latin typeface="Arial" panose="020B0604020202020204" pitchFamily="34" charset="0"/>
                          <a:cs typeface="Arial" panose="020B0604020202020204" pitchFamily="34" charset="0"/>
                        </a:rPr>
                        <a:t>27</a:t>
                      </a:r>
                      <a:endParaRPr lang="en-US" sz="2000" b="1">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b="1">
                          <a:effectLst/>
                          <a:latin typeface="Arial" panose="020B0604020202020204" pitchFamily="34" charset="0"/>
                          <a:cs typeface="Arial" panose="020B0604020202020204" pitchFamily="34" charset="0"/>
                        </a:rPr>
                        <a:t>37</a:t>
                      </a:r>
                      <a:endParaRPr lang="en-US" sz="2000" b="1">
                        <a:effectLst/>
                        <a:latin typeface="Arial" panose="020B0604020202020204" pitchFamily="34" charset="0"/>
                        <a:ea typeface="Calibri"/>
                        <a:cs typeface="Arial" panose="020B0604020202020204" pitchFamily="34" charset="0"/>
                      </a:endParaRPr>
                    </a:p>
                  </a:txBody>
                  <a:tcPr marL="0" marR="0" marT="0" marB="0" anchor="ctr"/>
                </a:tc>
              </a:tr>
              <a:tr h="616605">
                <a:tc vMerge="1">
                  <a:txBody>
                    <a:bodyPr/>
                    <a:lstStyle/>
                    <a:p>
                      <a:endParaRPr lang="en-US"/>
                    </a:p>
                  </a:txBody>
                  <a:tcPr/>
                </a:tc>
                <a:tc vMerge="1">
                  <a:txBody>
                    <a:bodyPr/>
                    <a:lstStyle/>
                    <a:p>
                      <a:endParaRPr lang="en-US"/>
                    </a:p>
                  </a:txBody>
                  <a:tcPr/>
                </a:tc>
                <a:tc>
                  <a:txBody>
                    <a:bodyPr/>
                    <a:lstStyle/>
                    <a:p>
                      <a:pPr marL="38100" marR="38100">
                        <a:lnSpc>
                          <a:spcPts val="1600"/>
                        </a:lnSpc>
                        <a:spcBef>
                          <a:spcPts val="0"/>
                        </a:spcBef>
                        <a:spcAft>
                          <a:spcPts val="0"/>
                        </a:spcAft>
                      </a:pPr>
                      <a:endParaRPr lang="en-US" sz="2000" b="1" dirty="0" smtClean="0">
                        <a:effectLst/>
                        <a:latin typeface="Arial" panose="020B0604020202020204" pitchFamily="34" charset="0"/>
                        <a:cs typeface="Arial" panose="020B0604020202020204" pitchFamily="34" charset="0"/>
                      </a:endParaRPr>
                    </a:p>
                    <a:p>
                      <a:pPr marL="38100" marR="38100">
                        <a:lnSpc>
                          <a:spcPts val="1600"/>
                        </a:lnSpc>
                        <a:spcBef>
                          <a:spcPts val="0"/>
                        </a:spcBef>
                        <a:spcAft>
                          <a:spcPts val="0"/>
                        </a:spcAft>
                      </a:pPr>
                      <a:r>
                        <a:rPr lang="en-US" sz="2000" b="1" dirty="0" smtClean="0">
                          <a:effectLst/>
                          <a:latin typeface="Arial" panose="020B0604020202020204" pitchFamily="34" charset="0"/>
                          <a:cs typeface="Arial" panose="020B0604020202020204" pitchFamily="34" charset="0"/>
                        </a:rPr>
                        <a:t>% </a:t>
                      </a:r>
                      <a:r>
                        <a:rPr lang="en-US" sz="2000" b="1" dirty="0">
                          <a:effectLst/>
                          <a:latin typeface="Arial" panose="020B0604020202020204" pitchFamily="34" charset="0"/>
                          <a:cs typeface="Arial" panose="020B0604020202020204" pitchFamily="34" charset="0"/>
                        </a:rPr>
                        <a:t>within Ins__</a:t>
                      </a:r>
                      <a:r>
                        <a:rPr lang="en-US" sz="2000" b="1" dirty="0" err="1">
                          <a:effectLst/>
                          <a:latin typeface="Arial" panose="020B0604020202020204" pitchFamily="34" charset="0"/>
                          <a:cs typeface="Arial" panose="020B0604020202020204" pitchFamily="34" charset="0"/>
                        </a:rPr>
                        <a:t>None_b</a:t>
                      </a:r>
                      <a:endParaRPr lang="en-US" sz="2000" b="1" dirty="0">
                        <a:effectLst/>
                        <a:latin typeface="Arial" panose="020B0604020202020204" pitchFamily="34" charset="0"/>
                        <a:ea typeface="Calibri"/>
                        <a:cs typeface="Arial" panose="020B0604020202020204" pitchFamily="34" charset="0"/>
                      </a:endParaRPr>
                    </a:p>
                  </a:txBody>
                  <a:tcPr marL="0" marR="0" marT="0" marB="0"/>
                </a:tc>
                <a:tc>
                  <a:txBody>
                    <a:bodyPr/>
                    <a:lstStyle/>
                    <a:p>
                      <a:pPr marL="38100" marR="38100" algn="r">
                        <a:lnSpc>
                          <a:spcPts val="1600"/>
                        </a:lnSpc>
                        <a:spcBef>
                          <a:spcPts val="0"/>
                        </a:spcBef>
                        <a:spcAft>
                          <a:spcPts val="0"/>
                        </a:spcAft>
                      </a:pPr>
                      <a:r>
                        <a:rPr lang="en-US" sz="2000" b="1" dirty="0">
                          <a:effectLst/>
                          <a:latin typeface="Arial" panose="020B0604020202020204" pitchFamily="34" charset="0"/>
                          <a:cs typeface="Arial" panose="020B0604020202020204" pitchFamily="34" charset="0"/>
                        </a:rPr>
                        <a:t>27.0%</a:t>
                      </a:r>
                      <a:endParaRPr lang="en-US" sz="2000" b="1" dirty="0">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b="1">
                          <a:effectLst/>
                          <a:latin typeface="Arial" panose="020B0604020202020204" pitchFamily="34" charset="0"/>
                          <a:cs typeface="Arial" panose="020B0604020202020204" pitchFamily="34" charset="0"/>
                        </a:rPr>
                        <a:t>73.0%</a:t>
                      </a:r>
                      <a:endParaRPr lang="en-US" sz="2000" b="1">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b="1">
                          <a:effectLst/>
                          <a:latin typeface="Arial" panose="020B0604020202020204" pitchFamily="34" charset="0"/>
                          <a:cs typeface="Arial" panose="020B0604020202020204" pitchFamily="34" charset="0"/>
                        </a:rPr>
                        <a:t>100.0%</a:t>
                      </a:r>
                      <a:endParaRPr lang="en-US" sz="2000" b="1">
                        <a:effectLst/>
                        <a:latin typeface="Arial" panose="020B0604020202020204" pitchFamily="34" charset="0"/>
                        <a:ea typeface="Calibri"/>
                        <a:cs typeface="Arial" panose="020B0604020202020204" pitchFamily="34" charset="0"/>
                      </a:endParaRPr>
                    </a:p>
                  </a:txBody>
                  <a:tcPr marL="0" marR="0" marT="0" marB="0" anchor="ctr"/>
                </a:tc>
              </a:tr>
              <a:tr h="407409">
                <a:tc rowSpan="2" gridSpan="2">
                  <a:txBody>
                    <a:bodyPr/>
                    <a:lstStyle/>
                    <a:p>
                      <a:pPr marL="38100" marR="38100">
                        <a:lnSpc>
                          <a:spcPts val="1600"/>
                        </a:lnSpc>
                        <a:spcBef>
                          <a:spcPts val="0"/>
                        </a:spcBef>
                        <a:spcAft>
                          <a:spcPts val="0"/>
                        </a:spcAft>
                      </a:pPr>
                      <a:endParaRPr lang="en-US" sz="2000" b="1" dirty="0" smtClean="0">
                        <a:effectLst/>
                        <a:latin typeface="Arial" panose="020B0604020202020204" pitchFamily="34" charset="0"/>
                        <a:cs typeface="Arial" panose="020B0604020202020204" pitchFamily="34" charset="0"/>
                      </a:endParaRPr>
                    </a:p>
                    <a:p>
                      <a:pPr marL="38100" marR="38100">
                        <a:lnSpc>
                          <a:spcPts val="1600"/>
                        </a:lnSpc>
                        <a:spcBef>
                          <a:spcPts val="0"/>
                        </a:spcBef>
                        <a:spcAft>
                          <a:spcPts val="0"/>
                        </a:spcAft>
                      </a:pPr>
                      <a:r>
                        <a:rPr lang="en-US" sz="2000" b="1" dirty="0" smtClean="0">
                          <a:effectLst/>
                          <a:latin typeface="Arial" panose="020B0604020202020204" pitchFamily="34" charset="0"/>
                          <a:cs typeface="Arial" panose="020B0604020202020204" pitchFamily="34" charset="0"/>
                        </a:rPr>
                        <a:t>Total</a:t>
                      </a:r>
                      <a:endParaRPr lang="en-US" sz="2000" b="1" dirty="0">
                        <a:effectLst/>
                        <a:latin typeface="Arial" panose="020B0604020202020204" pitchFamily="34" charset="0"/>
                        <a:ea typeface="Calibri"/>
                        <a:cs typeface="Arial" panose="020B0604020202020204" pitchFamily="34" charset="0"/>
                      </a:endParaRPr>
                    </a:p>
                  </a:txBody>
                  <a:tcPr marL="0" marR="0" marT="0" marB="0"/>
                </a:tc>
                <a:tc rowSpan="2" hMerge="1">
                  <a:txBody>
                    <a:bodyPr/>
                    <a:lstStyle/>
                    <a:p>
                      <a:endParaRPr lang="en-US"/>
                    </a:p>
                  </a:txBody>
                  <a:tcPr/>
                </a:tc>
                <a:tc>
                  <a:txBody>
                    <a:bodyPr/>
                    <a:lstStyle/>
                    <a:p>
                      <a:pPr marL="38100" marR="38100">
                        <a:lnSpc>
                          <a:spcPts val="1600"/>
                        </a:lnSpc>
                        <a:spcBef>
                          <a:spcPts val="0"/>
                        </a:spcBef>
                        <a:spcAft>
                          <a:spcPts val="0"/>
                        </a:spcAft>
                      </a:pPr>
                      <a:endParaRPr lang="en-US" sz="2000" b="1" dirty="0" smtClean="0">
                        <a:effectLst/>
                        <a:latin typeface="Arial" panose="020B0604020202020204" pitchFamily="34" charset="0"/>
                        <a:cs typeface="Arial" panose="020B0604020202020204" pitchFamily="34" charset="0"/>
                      </a:endParaRPr>
                    </a:p>
                    <a:p>
                      <a:pPr marL="38100" marR="38100">
                        <a:lnSpc>
                          <a:spcPts val="1600"/>
                        </a:lnSpc>
                        <a:spcBef>
                          <a:spcPts val="0"/>
                        </a:spcBef>
                        <a:spcAft>
                          <a:spcPts val="0"/>
                        </a:spcAft>
                      </a:pPr>
                      <a:r>
                        <a:rPr lang="en-US" sz="2000" b="1" dirty="0" smtClean="0">
                          <a:effectLst/>
                          <a:latin typeface="Arial" panose="020B0604020202020204" pitchFamily="34" charset="0"/>
                          <a:cs typeface="Arial" panose="020B0604020202020204" pitchFamily="34" charset="0"/>
                        </a:rPr>
                        <a:t>Count</a:t>
                      </a:r>
                      <a:endParaRPr lang="en-US" sz="2000" b="1" dirty="0">
                        <a:effectLst/>
                        <a:latin typeface="Arial" panose="020B0604020202020204" pitchFamily="34" charset="0"/>
                        <a:ea typeface="Calibri"/>
                        <a:cs typeface="Arial" panose="020B0604020202020204" pitchFamily="34" charset="0"/>
                      </a:endParaRPr>
                    </a:p>
                  </a:txBody>
                  <a:tcPr marL="0" marR="0" marT="0" marB="0"/>
                </a:tc>
                <a:tc>
                  <a:txBody>
                    <a:bodyPr/>
                    <a:lstStyle/>
                    <a:p>
                      <a:pPr marL="38100" marR="38100" algn="r">
                        <a:lnSpc>
                          <a:spcPts val="1600"/>
                        </a:lnSpc>
                        <a:spcBef>
                          <a:spcPts val="0"/>
                        </a:spcBef>
                        <a:spcAft>
                          <a:spcPts val="0"/>
                        </a:spcAft>
                      </a:pPr>
                      <a:r>
                        <a:rPr lang="en-US" sz="2000" b="1" dirty="0">
                          <a:effectLst/>
                          <a:latin typeface="Arial" panose="020B0604020202020204" pitchFamily="34" charset="0"/>
                          <a:cs typeface="Arial" panose="020B0604020202020204" pitchFamily="34" charset="0"/>
                        </a:rPr>
                        <a:t>425</a:t>
                      </a:r>
                      <a:endParaRPr lang="en-US" sz="2000" b="1" dirty="0">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b="1">
                          <a:effectLst/>
                          <a:latin typeface="Arial" panose="020B0604020202020204" pitchFamily="34" charset="0"/>
                          <a:cs typeface="Arial" panose="020B0604020202020204" pitchFamily="34" charset="0"/>
                        </a:rPr>
                        <a:t>32</a:t>
                      </a:r>
                      <a:endParaRPr lang="en-US" sz="2000" b="1">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b="1">
                          <a:effectLst/>
                          <a:latin typeface="Arial" panose="020B0604020202020204" pitchFamily="34" charset="0"/>
                          <a:cs typeface="Arial" panose="020B0604020202020204" pitchFamily="34" charset="0"/>
                        </a:rPr>
                        <a:t>457</a:t>
                      </a:r>
                      <a:endParaRPr lang="en-US" sz="2000" b="1">
                        <a:effectLst/>
                        <a:latin typeface="Arial" panose="020B0604020202020204" pitchFamily="34" charset="0"/>
                        <a:ea typeface="Calibri"/>
                        <a:cs typeface="Arial" panose="020B0604020202020204" pitchFamily="34" charset="0"/>
                      </a:endParaRPr>
                    </a:p>
                  </a:txBody>
                  <a:tcPr marL="0" marR="0" marT="0" marB="0" anchor="ctr"/>
                </a:tc>
              </a:tr>
              <a:tr h="688921">
                <a:tc gridSpan="2" vMerge="1">
                  <a:txBody>
                    <a:bodyPr/>
                    <a:lstStyle/>
                    <a:p>
                      <a:endParaRPr lang="en-US"/>
                    </a:p>
                  </a:txBody>
                  <a:tcPr/>
                </a:tc>
                <a:tc hMerge="1" vMerge="1">
                  <a:txBody>
                    <a:bodyPr/>
                    <a:lstStyle/>
                    <a:p>
                      <a:endParaRPr lang="en-US"/>
                    </a:p>
                  </a:txBody>
                  <a:tcPr/>
                </a:tc>
                <a:tc>
                  <a:txBody>
                    <a:bodyPr/>
                    <a:lstStyle/>
                    <a:p>
                      <a:pPr marL="38100" marR="38100">
                        <a:lnSpc>
                          <a:spcPts val="1600"/>
                        </a:lnSpc>
                        <a:spcBef>
                          <a:spcPts val="0"/>
                        </a:spcBef>
                        <a:spcAft>
                          <a:spcPts val="0"/>
                        </a:spcAft>
                      </a:pPr>
                      <a:endParaRPr lang="en-US" sz="2000" b="1" dirty="0" smtClean="0">
                        <a:effectLst/>
                        <a:latin typeface="Arial" panose="020B0604020202020204" pitchFamily="34" charset="0"/>
                        <a:cs typeface="Arial" panose="020B0604020202020204" pitchFamily="34" charset="0"/>
                      </a:endParaRPr>
                    </a:p>
                    <a:p>
                      <a:pPr marL="38100" marR="38100">
                        <a:lnSpc>
                          <a:spcPts val="1600"/>
                        </a:lnSpc>
                        <a:spcBef>
                          <a:spcPts val="0"/>
                        </a:spcBef>
                        <a:spcAft>
                          <a:spcPts val="0"/>
                        </a:spcAft>
                      </a:pPr>
                      <a:r>
                        <a:rPr lang="en-US" sz="2000" b="1" dirty="0" smtClean="0">
                          <a:effectLst/>
                          <a:latin typeface="Arial" panose="020B0604020202020204" pitchFamily="34" charset="0"/>
                          <a:cs typeface="Arial" panose="020B0604020202020204" pitchFamily="34" charset="0"/>
                        </a:rPr>
                        <a:t>% </a:t>
                      </a:r>
                      <a:r>
                        <a:rPr lang="en-US" sz="2000" b="1" dirty="0">
                          <a:effectLst/>
                          <a:latin typeface="Arial" panose="020B0604020202020204" pitchFamily="34" charset="0"/>
                          <a:cs typeface="Arial" panose="020B0604020202020204" pitchFamily="34" charset="0"/>
                        </a:rPr>
                        <a:t>within Ins__</a:t>
                      </a:r>
                      <a:r>
                        <a:rPr lang="en-US" sz="2000" b="1" dirty="0" err="1">
                          <a:effectLst/>
                          <a:latin typeface="Arial" panose="020B0604020202020204" pitchFamily="34" charset="0"/>
                          <a:cs typeface="Arial" panose="020B0604020202020204" pitchFamily="34" charset="0"/>
                        </a:rPr>
                        <a:t>None_b</a:t>
                      </a:r>
                      <a:endParaRPr lang="en-US" sz="2000" b="1" dirty="0">
                        <a:effectLst/>
                        <a:latin typeface="Arial" panose="020B0604020202020204" pitchFamily="34" charset="0"/>
                        <a:ea typeface="Calibri"/>
                        <a:cs typeface="Arial" panose="020B0604020202020204" pitchFamily="34" charset="0"/>
                      </a:endParaRPr>
                    </a:p>
                  </a:txBody>
                  <a:tcPr marL="0" marR="0" marT="0" marB="0"/>
                </a:tc>
                <a:tc>
                  <a:txBody>
                    <a:bodyPr/>
                    <a:lstStyle/>
                    <a:p>
                      <a:pPr marL="38100" marR="38100" algn="r">
                        <a:lnSpc>
                          <a:spcPts val="1600"/>
                        </a:lnSpc>
                        <a:spcBef>
                          <a:spcPts val="0"/>
                        </a:spcBef>
                        <a:spcAft>
                          <a:spcPts val="0"/>
                        </a:spcAft>
                      </a:pPr>
                      <a:r>
                        <a:rPr lang="en-US" sz="2000" b="1" dirty="0">
                          <a:effectLst/>
                          <a:latin typeface="Arial" panose="020B0604020202020204" pitchFamily="34" charset="0"/>
                          <a:cs typeface="Arial" panose="020B0604020202020204" pitchFamily="34" charset="0"/>
                        </a:rPr>
                        <a:t>93.0%</a:t>
                      </a:r>
                      <a:endParaRPr lang="en-US" sz="2000" b="1" dirty="0">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b="1" dirty="0">
                          <a:effectLst/>
                          <a:latin typeface="Arial" panose="020B0604020202020204" pitchFamily="34" charset="0"/>
                          <a:cs typeface="Arial" panose="020B0604020202020204" pitchFamily="34" charset="0"/>
                        </a:rPr>
                        <a:t>7.0%</a:t>
                      </a:r>
                      <a:endParaRPr lang="en-US" sz="2000" b="1" dirty="0">
                        <a:effectLst/>
                        <a:latin typeface="Arial" panose="020B0604020202020204" pitchFamily="34" charset="0"/>
                        <a:ea typeface="Calibri"/>
                        <a:cs typeface="Arial" panose="020B0604020202020204" pitchFamily="34" charset="0"/>
                      </a:endParaRPr>
                    </a:p>
                  </a:txBody>
                  <a:tcPr marL="0" marR="0" marT="0" marB="0" anchor="ctr"/>
                </a:tc>
                <a:tc>
                  <a:txBody>
                    <a:bodyPr/>
                    <a:lstStyle/>
                    <a:p>
                      <a:pPr marL="38100" marR="38100" algn="r">
                        <a:lnSpc>
                          <a:spcPts val="1600"/>
                        </a:lnSpc>
                        <a:spcBef>
                          <a:spcPts val="0"/>
                        </a:spcBef>
                        <a:spcAft>
                          <a:spcPts val="0"/>
                        </a:spcAft>
                      </a:pPr>
                      <a:r>
                        <a:rPr lang="en-US" sz="2000" b="1" dirty="0">
                          <a:effectLst/>
                          <a:latin typeface="Arial" panose="020B0604020202020204" pitchFamily="34" charset="0"/>
                          <a:cs typeface="Arial" panose="020B0604020202020204" pitchFamily="34" charset="0"/>
                        </a:rPr>
                        <a:t>100.0%</a:t>
                      </a:r>
                      <a:endParaRPr lang="en-US" sz="2000" b="1" dirty="0">
                        <a:effectLst/>
                        <a:latin typeface="Arial" panose="020B0604020202020204" pitchFamily="34" charset="0"/>
                        <a:ea typeface="Calibri"/>
                        <a:cs typeface="Arial" panose="020B0604020202020204" pitchFamily="34" charset="0"/>
                      </a:endParaRPr>
                    </a:p>
                  </a:txBody>
                  <a:tcPr marL="0" marR="0" marT="0" marB="0" anchor="ctr"/>
                </a:tc>
              </a:tr>
              <a:tr h="407409">
                <a:tc gridSpan="6">
                  <a:txBody>
                    <a:bodyPr/>
                    <a:lstStyle/>
                    <a:p>
                      <a:pPr marL="38100" marR="38100">
                        <a:lnSpc>
                          <a:spcPts val="1600"/>
                        </a:lnSpc>
                        <a:spcBef>
                          <a:spcPts val="0"/>
                        </a:spcBef>
                        <a:spcAft>
                          <a:spcPts val="0"/>
                        </a:spcAft>
                      </a:pPr>
                      <a:endParaRPr lang="en-US" sz="2000" b="1" dirty="0" smtClean="0">
                        <a:effectLst/>
                        <a:latin typeface="Arial" panose="020B0604020202020204" pitchFamily="34" charset="0"/>
                        <a:ea typeface="Calibri"/>
                        <a:cs typeface="Arial" panose="020B0604020202020204" pitchFamily="34" charset="0"/>
                      </a:endParaRPr>
                    </a:p>
                    <a:p>
                      <a:pPr marL="38100" marR="38100">
                        <a:lnSpc>
                          <a:spcPts val="1600"/>
                        </a:lnSpc>
                        <a:spcBef>
                          <a:spcPts val="0"/>
                        </a:spcBef>
                        <a:spcAft>
                          <a:spcPts val="0"/>
                        </a:spcAft>
                      </a:pPr>
                      <a:r>
                        <a:rPr lang="en-US" sz="2000" b="1" dirty="0" smtClean="0">
                          <a:effectLst/>
                          <a:latin typeface="Arial" panose="020B0604020202020204" pitchFamily="34" charset="0"/>
                          <a:ea typeface="Calibri"/>
                          <a:cs typeface="Arial" panose="020B0604020202020204" pitchFamily="34" charset="0"/>
                        </a:rPr>
                        <a:t>Figure</a:t>
                      </a:r>
                      <a:r>
                        <a:rPr lang="en-US" sz="2000" b="1" baseline="0" dirty="0" smtClean="0">
                          <a:effectLst/>
                          <a:latin typeface="Arial" panose="020B0604020202020204" pitchFamily="34" charset="0"/>
                          <a:ea typeface="Calibri"/>
                          <a:cs typeface="Arial" panose="020B0604020202020204" pitchFamily="34" charset="0"/>
                        </a:rPr>
                        <a:t> 4: No Insurance at Time B by No Insurance at Time C</a:t>
                      </a:r>
                      <a:endParaRPr lang="en-US" sz="2000" b="1" dirty="0">
                        <a:effectLst/>
                        <a:latin typeface="Arial" panose="020B0604020202020204" pitchFamily="34" charset="0"/>
                        <a:ea typeface="Calibri"/>
                        <a:cs typeface="Arial" panose="020B0604020202020204" pitchFamily="34" charset="0"/>
                      </a:endParaRPr>
                    </a:p>
                  </a:txBody>
                  <a:tcPr marL="0" marR="0" marT="0" marB="0">
                    <a:solidFill>
                      <a:schemeClr val="bg2">
                        <a:lumMod val="40000"/>
                        <a:lumOff val="60000"/>
                      </a:schemeClr>
                    </a:solidFill>
                  </a:tcPr>
                </a:tc>
                <a:tc hMerge="1">
                  <a:txBody>
                    <a:bodyPr/>
                    <a:lstStyle/>
                    <a:p>
                      <a:endParaRPr lang="en-US"/>
                    </a:p>
                  </a:txBody>
                  <a:tcPr/>
                </a:tc>
                <a:tc hMerge="1">
                  <a:txBody>
                    <a:bodyPr/>
                    <a:lstStyle/>
                    <a:p>
                      <a:pPr marL="38100" marR="38100">
                        <a:lnSpc>
                          <a:spcPts val="1600"/>
                        </a:lnSpc>
                        <a:spcBef>
                          <a:spcPts val="0"/>
                        </a:spcBef>
                        <a:spcAft>
                          <a:spcPts val="0"/>
                        </a:spcAft>
                      </a:pPr>
                      <a:endParaRPr lang="en-US" sz="2000" dirty="0">
                        <a:effectLst/>
                        <a:latin typeface="Arial" panose="020B0604020202020204" pitchFamily="34" charset="0"/>
                        <a:ea typeface="Calibri"/>
                        <a:cs typeface="Arial" panose="020B0604020202020204" pitchFamily="34" charset="0"/>
                      </a:endParaRPr>
                    </a:p>
                  </a:txBody>
                  <a:tcPr marL="0" marR="0" marT="0" marB="0"/>
                </a:tc>
                <a:tc hMerge="1">
                  <a:txBody>
                    <a:bodyPr/>
                    <a:lstStyle/>
                    <a:p>
                      <a:pPr marL="38100" marR="38100" algn="r">
                        <a:lnSpc>
                          <a:spcPts val="1600"/>
                        </a:lnSpc>
                        <a:spcBef>
                          <a:spcPts val="0"/>
                        </a:spcBef>
                        <a:spcAft>
                          <a:spcPts val="0"/>
                        </a:spcAft>
                      </a:pPr>
                      <a:endParaRPr lang="en-US" sz="2000" dirty="0">
                        <a:effectLst/>
                        <a:latin typeface="Arial" panose="020B0604020202020204" pitchFamily="34" charset="0"/>
                        <a:ea typeface="Calibri"/>
                        <a:cs typeface="Arial" panose="020B0604020202020204" pitchFamily="34" charset="0"/>
                      </a:endParaRPr>
                    </a:p>
                  </a:txBody>
                  <a:tcPr marL="0" marR="0" marT="0" marB="0" anchor="ctr"/>
                </a:tc>
                <a:tc hMerge="1">
                  <a:txBody>
                    <a:bodyPr/>
                    <a:lstStyle/>
                    <a:p>
                      <a:pPr marL="38100" marR="38100" algn="r">
                        <a:lnSpc>
                          <a:spcPts val="1600"/>
                        </a:lnSpc>
                        <a:spcBef>
                          <a:spcPts val="0"/>
                        </a:spcBef>
                        <a:spcAft>
                          <a:spcPts val="0"/>
                        </a:spcAft>
                      </a:pPr>
                      <a:endParaRPr lang="en-US" sz="2000" dirty="0">
                        <a:effectLst/>
                        <a:latin typeface="Arial" panose="020B0604020202020204" pitchFamily="34" charset="0"/>
                        <a:ea typeface="Calibri"/>
                        <a:cs typeface="Arial" panose="020B0604020202020204" pitchFamily="34" charset="0"/>
                      </a:endParaRPr>
                    </a:p>
                  </a:txBody>
                  <a:tcPr marL="0" marR="0" marT="0" marB="0" anchor="ctr"/>
                </a:tc>
                <a:tc hMerge="1">
                  <a:txBody>
                    <a:bodyPr/>
                    <a:lstStyle/>
                    <a:p>
                      <a:pPr marL="38100" marR="38100" algn="r">
                        <a:lnSpc>
                          <a:spcPts val="1600"/>
                        </a:lnSpc>
                        <a:spcBef>
                          <a:spcPts val="0"/>
                        </a:spcBef>
                        <a:spcAft>
                          <a:spcPts val="0"/>
                        </a:spcAft>
                      </a:pPr>
                      <a:endParaRPr lang="en-US" sz="2000" dirty="0">
                        <a:effectLst/>
                        <a:latin typeface="Arial" panose="020B0604020202020204" pitchFamily="34" charset="0"/>
                        <a:ea typeface="Calibri"/>
                        <a:cs typeface="Arial" panose="020B0604020202020204" pitchFamily="34" charset="0"/>
                      </a:endParaRPr>
                    </a:p>
                  </a:txBody>
                  <a:tcPr marL="0" marR="0" marT="0" marB="0" anchor="ctr"/>
                </a:tc>
              </a:tr>
            </a:tbl>
          </a:graphicData>
        </a:graphic>
      </p:graphicFrame>
      <p:sp>
        <p:nvSpPr>
          <p:cNvPr id="21" name="TextBox 20"/>
          <p:cNvSpPr txBox="1"/>
          <p:nvPr/>
        </p:nvSpPr>
        <p:spPr>
          <a:xfrm>
            <a:off x="13716000" y="14401800"/>
            <a:ext cx="12801600" cy="1015663"/>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6000" b="1" dirty="0" smtClean="0">
                <a:latin typeface="Arial" panose="020B0604020202020204" pitchFamily="34" charset="0"/>
                <a:cs typeface="Arial" panose="020B0604020202020204" pitchFamily="34" charset="0"/>
              </a:rPr>
              <a:t>Results</a:t>
            </a:r>
            <a:endParaRPr lang="en-US" sz="6000" b="1" dirty="0">
              <a:latin typeface="Arial" panose="020B0604020202020204" pitchFamily="34" charset="0"/>
              <a:cs typeface="Arial" panose="020B0604020202020204" pitchFamily="34"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990</TotalTime>
  <Words>770</Words>
  <Application>Microsoft Macintosh PowerPoint</Application>
  <PresentationFormat>Custom</PresentationFormat>
  <Paragraphs>246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University of Montana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Project IBS-Core</dc:creator>
  <cp:lastModifiedBy>Peter Stone</cp:lastModifiedBy>
  <cp:revision>61</cp:revision>
  <cp:lastPrinted>2014-04-04T21:18:45Z</cp:lastPrinted>
  <dcterms:created xsi:type="dcterms:W3CDTF">2000-07-07T15:10:51Z</dcterms:created>
  <dcterms:modified xsi:type="dcterms:W3CDTF">2014-04-07T23:45:39Z</dcterms:modified>
</cp:coreProperties>
</file>