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0233600" cy="32918400"/>
  <p:notesSz cx="7010400" cy="92964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orient="horz" pos="20160">
          <p15:clr>
            <a:srgbClr val="A4A3A4"/>
          </p15:clr>
        </p15:guide>
        <p15:guide id="3" pos="17280">
          <p15:clr>
            <a:srgbClr val="A4A3A4"/>
          </p15:clr>
        </p15:guide>
        <p15:guide id="4" pos="8064">
          <p15:clr>
            <a:srgbClr val="A4A3A4"/>
          </p15:clr>
        </p15:guide>
        <p15:guide id="5" pos="24768">
          <p15:clr>
            <a:srgbClr val="A4A3A4"/>
          </p15:clr>
        </p15:guide>
        <p15:guide id="6" pos="16704">
          <p15:clr>
            <a:srgbClr val="A4A3A4"/>
          </p15:clr>
        </p15:guide>
        <p15:guide id="7" pos="576">
          <p15:clr>
            <a:srgbClr val="A4A3A4"/>
          </p15:clr>
        </p15:guide>
        <p15:guide id="8"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E1"/>
    <a:srgbClr val="FFFF99"/>
    <a:srgbClr val="FFF2E5"/>
    <a:srgbClr val="EAEAFA"/>
    <a:srgbClr val="EFEFFF"/>
    <a:srgbClr val="FBEFFF"/>
    <a:srgbClr val="F9E9F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63" autoAdjust="0"/>
    <p:restoredTop sz="94406" autoAdjust="0"/>
  </p:normalViewPr>
  <p:slideViewPr>
    <p:cSldViewPr>
      <p:cViewPr>
        <p:scale>
          <a:sx n="33" d="100"/>
          <a:sy n="33" d="100"/>
        </p:scale>
        <p:origin x="-312" y="-80"/>
      </p:cViewPr>
      <p:guideLst>
        <p:guide orient="horz" pos="576"/>
        <p:guide orient="horz" pos="20160"/>
        <p:guide pos="17280"/>
        <p:guide pos="8064"/>
        <p:guide pos="24768"/>
        <p:guide pos="16704"/>
        <p:guide pos="576"/>
        <p:guide pos="8640"/>
      </p:guideLst>
    </p:cSldViewPr>
  </p:slideViewPr>
  <p:outlineViewPr>
    <p:cViewPr>
      <p:scale>
        <a:sx n="33" d="100"/>
        <a:sy n="33" d="100"/>
      </p:scale>
      <p:origin x="0" y="0"/>
    </p:cViewPr>
  </p:outlin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A620C4E-BF26-4998-A5C4-1FD3762475B8}" type="datetimeFigureOut">
              <a:rPr lang="en-US" smtClean="0"/>
              <a:t>4/7/14</a:t>
            </a:fld>
            <a:endParaRPr lang="en-US"/>
          </a:p>
        </p:txBody>
      </p:sp>
      <p:sp>
        <p:nvSpPr>
          <p:cNvPr id="4" name="Slide Image Placeholder 3"/>
          <p:cNvSpPr>
            <a:spLocks noGrp="1" noRot="1" noChangeAspect="1"/>
          </p:cNvSpPr>
          <p:nvPr>
            <p:ph type="sldImg" idx="2"/>
          </p:nvPr>
        </p:nvSpPr>
        <p:spPr>
          <a:xfrm>
            <a:off x="1374775" y="696913"/>
            <a:ext cx="426085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226BC37-BE28-49D8-A831-1760DD0DDCBA}" type="slidenum">
              <a:rPr lang="en-US" smtClean="0"/>
              <a:t>‹#›</a:t>
            </a:fld>
            <a:endParaRPr lang="en-US"/>
          </a:p>
        </p:txBody>
      </p:sp>
    </p:spTree>
    <p:extLst>
      <p:ext uri="{BB962C8B-B14F-4D97-AF65-F5344CB8AC3E}">
        <p14:creationId xmlns:p14="http://schemas.microsoft.com/office/powerpoint/2010/main" val="2009924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6BC37-BE28-49D8-A831-1760DD0DDCBA}" type="slidenum">
              <a:rPr lang="en-US" smtClean="0"/>
              <a:t>1</a:t>
            </a:fld>
            <a:endParaRPr lang="en-US"/>
          </a:p>
        </p:txBody>
      </p:sp>
    </p:spTree>
    <p:extLst>
      <p:ext uri="{BB962C8B-B14F-4D97-AF65-F5344CB8AC3E}">
        <p14:creationId xmlns:p14="http://schemas.microsoft.com/office/powerpoint/2010/main" val="3829914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838" y="10226675"/>
            <a:ext cx="3419792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675" y="18653125"/>
            <a:ext cx="281622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7BCD41-9C54-42C0-9CCE-855EC62F93D8}" type="slidenum">
              <a:rPr lang="en-US" altLang="en-US"/>
              <a:pPr>
                <a:defRPr/>
              </a:pPr>
              <a:t>‹#›</a:t>
            </a:fld>
            <a:endParaRPr lang="en-US" altLang="en-US"/>
          </a:p>
        </p:txBody>
      </p:sp>
    </p:spTree>
    <p:extLst>
      <p:ext uri="{BB962C8B-B14F-4D97-AF65-F5344CB8AC3E}">
        <p14:creationId xmlns:p14="http://schemas.microsoft.com/office/powerpoint/2010/main" val="291439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F143E64-E7E7-40F4-8878-2DF66F866311}" type="slidenum">
              <a:rPr lang="en-US" altLang="en-US"/>
              <a:pPr>
                <a:defRPr/>
              </a:pPr>
              <a:t>‹#›</a:t>
            </a:fld>
            <a:endParaRPr lang="en-US" altLang="en-US"/>
          </a:p>
        </p:txBody>
      </p:sp>
    </p:spTree>
    <p:extLst>
      <p:ext uri="{BB962C8B-B14F-4D97-AF65-F5344CB8AC3E}">
        <p14:creationId xmlns:p14="http://schemas.microsoft.com/office/powerpoint/2010/main" val="291364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67075" y="2925763"/>
            <a:ext cx="8548688" cy="26335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7838" y="2925763"/>
            <a:ext cx="25496837" cy="26335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4288E5-1B69-4709-8AE4-BA79377512A8}" type="slidenum">
              <a:rPr lang="en-US" altLang="en-US"/>
              <a:pPr>
                <a:defRPr/>
              </a:pPr>
              <a:t>‹#›</a:t>
            </a:fld>
            <a:endParaRPr lang="en-US" altLang="en-US"/>
          </a:p>
        </p:txBody>
      </p:sp>
    </p:spTree>
    <p:extLst>
      <p:ext uri="{BB962C8B-B14F-4D97-AF65-F5344CB8AC3E}">
        <p14:creationId xmlns:p14="http://schemas.microsoft.com/office/powerpoint/2010/main" val="6633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5C4847-7D03-4E27-869E-56E51BAA1753}" type="slidenum">
              <a:rPr lang="en-US" altLang="en-US"/>
              <a:pPr>
                <a:defRPr/>
              </a:pPr>
              <a:t>‹#›</a:t>
            </a:fld>
            <a:endParaRPr lang="en-US" altLang="en-US"/>
          </a:p>
        </p:txBody>
      </p:sp>
    </p:spTree>
    <p:extLst>
      <p:ext uri="{BB962C8B-B14F-4D97-AF65-F5344CB8AC3E}">
        <p14:creationId xmlns:p14="http://schemas.microsoft.com/office/powerpoint/2010/main" val="230261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1153438"/>
            <a:ext cx="3419792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5" y="13952538"/>
            <a:ext cx="341979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78A4BBB-0485-4545-8E4A-0A372D53D9DE}" type="slidenum">
              <a:rPr lang="en-US" altLang="en-US"/>
              <a:pPr>
                <a:defRPr/>
              </a:pPr>
              <a:t>‹#›</a:t>
            </a:fld>
            <a:endParaRPr lang="en-US" altLang="en-US"/>
          </a:p>
        </p:txBody>
      </p:sp>
    </p:spTree>
    <p:extLst>
      <p:ext uri="{BB962C8B-B14F-4D97-AF65-F5344CB8AC3E}">
        <p14:creationId xmlns:p14="http://schemas.microsoft.com/office/powerpoint/2010/main" val="805037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7838" y="9510713"/>
            <a:ext cx="17022762"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93000" y="9510713"/>
            <a:ext cx="17022763"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1FE0C6F-71C0-41D8-BCEA-CC1A5D7400E6}" type="slidenum">
              <a:rPr lang="en-US" altLang="en-US"/>
              <a:pPr>
                <a:defRPr/>
              </a:pPr>
              <a:t>‹#›</a:t>
            </a:fld>
            <a:endParaRPr lang="en-US" altLang="en-US"/>
          </a:p>
        </p:txBody>
      </p:sp>
    </p:spTree>
    <p:extLst>
      <p:ext uri="{BB962C8B-B14F-4D97-AF65-F5344CB8AC3E}">
        <p14:creationId xmlns:p14="http://schemas.microsoft.com/office/powerpoint/2010/main" val="111167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7625"/>
            <a:ext cx="3621087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363" y="7369175"/>
            <a:ext cx="1777682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11363" y="10439400"/>
            <a:ext cx="1777682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7475" y="7369175"/>
            <a:ext cx="1778476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437475" y="10439400"/>
            <a:ext cx="1778476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483E7C4-63C1-4696-99DB-7708CF38D254}" type="slidenum">
              <a:rPr lang="en-US" altLang="en-US"/>
              <a:pPr>
                <a:defRPr/>
              </a:pPr>
              <a:t>‹#›</a:t>
            </a:fld>
            <a:endParaRPr lang="en-US" altLang="en-US"/>
          </a:p>
        </p:txBody>
      </p:sp>
    </p:spTree>
    <p:extLst>
      <p:ext uri="{BB962C8B-B14F-4D97-AF65-F5344CB8AC3E}">
        <p14:creationId xmlns:p14="http://schemas.microsoft.com/office/powerpoint/2010/main" val="238083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8AE4194-1C24-4788-8537-4470D6E94B39}" type="slidenum">
              <a:rPr lang="en-US" altLang="en-US"/>
              <a:pPr>
                <a:defRPr/>
              </a:pPr>
              <a:t>‹#›</a:t>
            </a:fld>
            <a:endParaRPr lang="en-US" altLang="en-US"/>
          </a:p>
        </p:txBody>
      </p:sp>
    </p:spTree>
    <p:extLst>
      <p:ext uri="{BB962C8B-B14F-4D97-AF65-F5344CB8AC3E}">
        <p14:creationId xmlns:p14="http://schemas.microsoft.com/office/powerpoint/2010/main" val="478734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AB10CB2-C47B-4BD1-B55D-A88CD312DD4E}" type="slidenum">
              <a:rPr lang="en-US" altLang="en-US"/>
              <a:pPr>
                <a:defRPr/>
              </a:pPr>
              <a:t>‹#›</a:t>
            </a:fld>
            <a:endParaRPr lang="en-US" altLang="en-US"/>
          </a:p>
        </p:txBody>
      </p:sp>
    </p:spTree>
    <p:extLst>
      <p:ext uri="{BB962C8B-B14F-4D97-AF65-F5344CB8AC3E}">
        <p14:creationId xmlns:p14="http://schemas.microsoft.com/office/powerpoint/2010/main" val="2682432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1275"/>
            <a:ext cx="13236575"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730538" y="1311275"/>
            <a:ext cx="224917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363" y="6888163"/>
            <a:ext cx="13236575"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BBBFD7D-B479-481C-94A4-76D5F399330F}" type="slidenum">
              <a:rPr lang="en-US" altLang="en-US"/>
              <a:pPr>
                <a:defRPr/>
              </a:pPr>
              <a:t>‹#›</a:t>
            </a:fld>
            <a:endParaRPr lang="en-US" altLang="en-US"/>
          </a:p>
        </p:txBody>
      </p:sp>
    </p:spTree>
    <p:extLst>
      <p:ext uri="{BB962C8B-B14F-4D97-AF65-F5344CB8AC3E}">
        <p14:creationId xmlns:p14="http://schemas.microsoft.com/office/powerpoint/2010/main" val="10905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3042563"/>
            <a:ext cx="2413952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886700" y="2941638"/>
            <a:ext cx="241395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886700" y="25763538"/>
            <a:ext cx="241395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D0A24C1-3AAF-44D1-A779-5E7F716FBF80}" type="slidenum">
              <a:rPr lang="en-US" altLang="en-US"/>
              <a:pPr>
                <a:defRPr/>
              </a:pPr>
              <a:t>‹#›</a:t>
            </a:fld>
            <a:endParaRPr lang="en-US" altLang="en-US"/>
          </a:p>
        </p:txBody>
      </p:sp>
    </p:spTree>
    <p:extLst>
      <p:ext uri="{BB962C8B-B14F-4D97-AF65-F5344CB8AC3E}">
        <p14:creationId xmlns:p14="http://schemas.microsoft.com/office/powerpoint/2010/main" val="9974064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17838" y="2925763"/>
            <a:ext cx="3419792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07557" tIns="203779" rIns="407557" bIns="203779"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017838" y="9510713"/>
            <a:ext cx="34197925" cy="1975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07557" tIns="203779" rIns="407557" bIns="20377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017838" y="29992638"/>
            <a:ext cx="8382000" cy="219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07557" tIns="203779" rIns="407557" bIns="203779" numCol="1" anchor="t" anchorCtr="0" compatLnSpc="1">
            <a:prstTxWarp prst="textNoShape">
              <a:avLst/>
            </a:prstTxWarp>
          </a:bodyPr>
          <a:lstStyle>
            <a:lvl1pPr defTabSz="4075113">
              <a:defRPr sz="620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13746163" y="29992638"/>
            <a:ext cx="12741275" cy="219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07557" tIns="203779" rIns="407557" bIns="203779" numCol="1" anchor="t" anchorCtr="0" compatLnSpc="1">
            <a:prstTxWarp prst="textNoShape">
              <a:avLst/>
            </a:prstTxWarp>
          </a:bodyPr>
          <a:lstStyle>
            <a:lvl1pPr algn="ctr" defTabSz="4075113">
              <a:defRPr sz="620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28833763" y="29992638"/>
            <a:ext cx="8382000" cy="219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07557" tIns="203779" rIns="407557" bIns="203779" numCol="1" anchor="t" anchorCtr="0" compatLnSpc="1">
            <a:prstTxWarp prst="textNoShape">
              <a:avLst/>
            </a:prstTxWarp>
          </a:bodyPr>
          <a:lstStyle>
            <a:lvl1pPr algn="r" defTabSz="4075113">
              <a:defRPr sz="6200">
                <a:latin typeface="+mn-lt"/>
              </a:defRPr>
            </a:lvl1pPr>
          </a:lstStyle>
          <a:p>
            <a:pPr>
              <a:defRPr/>
            </a:pPr>
            <a:fld id="{8AB4EA29-9474-43FB-8FB9-F1B1138FE3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5113" rtl="0" eaLnBrk="0" fontAlgn="base" hangingPunct="0">
        <a:spcBef>
          <a:spcPct val="0"/>
        </a:spcBef>
        <a:spcAft>
          <a:spcPct val="0"/>
        </a:spcAft>
        <a:defRPr sz="19600">
          <a:solidFill>
            <a:schemeClr val="tx2"/>
          </a:solidFill>
          <a:latin typeface="+mj-lt"/>
          <a:ea typeface="+mj-ea"/>
          <a:cs typeface="+mj-cs"/>
        </a:defRPr>
      </a:lvl1pPr>
      <a:lvl2pPr algn="ctr" defTabSz="4075113" rtl="0" eaLnBrk="0" fontAlgn="base" hangingPunct="0">
        <a:spcBef>
          <a:spcPct val="0"/>
        </a:spcBef>
        <a:spcAft>
          <a:spcPct val="0"/>
        </a:spcAft>
        <a:defRPr sz="19600">
          <a:solidFill>
            <a:schemeClr val="tx2"/>
          </a:solidFill>
          <a:latin typeface="Times New Roman" pitchFamily="18" charset="0"/>
        </a:defRPr>
      </a:lvl2pPr>
      <a:lvl3pPr algn="ctr" defTabSz="4075113" rtl="0" eaLnBrk="0" fontAlgn="base" hangingPunct="0">
        <a:spcBef>
          <a:spcPct val="0"/>
        </a:spcBef>
        <a:spcAft>
          <a:spcPct val="0"/>
        </a:spcAft>
        <a:defRPr sz="19600">
          <a:solidFill>
            <a:schemeClr val="tx2"/>
          </a:solidFill>
          <a:latin typeface="Times New Roman" pitchFamily="18" charset="0"/>
        </a:defRPr>
      </a:lvl3pPr>
      <a:lvl4pPr algn="ctr" defTabSz="4075113" rtl="0" eaLnBrk="0" fontAlgn="base" hangingPunct="0">
        <a:spcBef>
          <a:spcPct val="0"/>
        </a:spcBef>
        <a:spcAft>
          <a:spcPct val="0"/>
        </a:spcAft>
        <a:defRPr sz="19600">
          <a:solidFill>
            <a:schemeClr val="tx2"/>
          </a:solidFill>
          <a:latin typeface="Times New Roman" pitchFamily="18" charset="0"/>
        </a:defRPr>
      </a:lvl4pPr>
      <a:lvl5pPr algn="ctr" defTabSz="4075113" rtl="0" eaLnBrk="0" fontAlgn="base" hangingPunct="0">
        <a:spcBef>
          <a:spcPct val="0"/>
        </a:spcBef>
        <a:spcAft>
          <a:spcPct val="0"/>
        </a:spcAft>
        <a:defRPr sz="19600">
          <a:solidFill>
            <a:schemeClr val="tx2"/>
          </a:solidFill>
          <a:latin typeface="Times New Roman" pitchFamily="18" charset="0"/>
        </a:defRPr>
      </a:lvl5pPr>
      <a:lvl6pPr marL="457200" algn="ctr" defTabSz="4075113" rtl="0" fontAlgn="base">
        <a:spcBef>
          <a:spcPct val="0"/>
        </a:spcBef>
        <a:spcAft>
          <a:spcPct val="0"/>
        </a:spcAft>
        <a:defRPr sz="19600">
          <a:solidFill>
            <a:schemeClr val="tx2"/>
          </a:solidFill>
          <a:latin typeface="Times New Roman" pitchFamily="18" charset="0"/>
        </a:defRPr>
      </a:lvl6pPr>
      <a:lvl7pPr marL="914400" algn="ctr" defTabSz="4075113" rtl="0" fontAlgn="base">
        <a:spcBef>
          <a:spcPct val="0"/>
        </a:spcBef>
        <a:spcAft>
          <a:spcPct val="0"/>
        </a:spcAft>
        <a:defRPr sz="19600">
          <a:solidFill>
            <a:schemeClr val="tx2"/>
          </a:solidFill>
          <a:latin typeface="Times New Roman" pitchFamily="18" charset="0"/>
        </a:defRPr>
      </a:lvl7pPr>
      <a:lvl8pPr marL="1371600" algn="ctr" defTabSz="4075113" rtl="0" fontAlgn="base">
        <a:spcBef>
          <a:spcPct val="0"/>
        </a:spcBef>
        <a:spcAft>
          <a:spcPct val="0"/>
        </a:spcAft>
        <a:defRPr sz="19600">
          <a:solidFill>
            <a:schemeClr val="tx2"/>
          </a:solidFill>
          <a:latin typeface="Times New Roman" pitchFamily="18" charset="0"/>
        </a:defRPr>
      </a:lvl8pPr>
      <a:lvl9pPr marL="1828800" algn="ctr" defTabSz="4075113" rtl="0" fontAlgn="base">
        <a:spcBef>
          <a:spcPct val="0"/>
        </a:spcBef>
        <a:spcAft>
          <a:spcPct val="0"/>
        </a:spcAft>
        <a:defRPr sz="19600">
          <a:solidFill>
            <a:schemeClr val="tx2"/>
          </a:solidFill>
          <a:latin typeface="Times New Roman" pitchFamily="18" charset="0"/>
        </a:defRPr>
      </a:lvl9pPr>
    </p:titleStyle>
    <p:bodyStyle>
      <a:lvl1pPr marL="1528763" indent="-1528763" algn="l" defTabSz="4075113" rtl="0" eaLnBrk="0" fontAlgn="base" hangingPunct="0">
        <a:spcBef>
          <a:spcPct val="20000"/>
        </a:spcBef>
        <a:spcAft>
          <a:spcPct val="0"/>
        </a:spcAft>
        <a:buChar char="•"/>
        <a:defRPr sz="14300">
          <a:solidFill>
            <a:schemeClr val="tx1"/>
          </a:solidFill>
          <a:latin typeface="+mn-lt"/>
          <a:ea typeface="+mn-ea"/>
          <a:cs typeface="+mn-cs"/>
        </a:defRPr>
      </a:lvl1pPr>
      <a:lvl2pPr marL="3311525" indent="-1273175" algn="l" defTabSz="4075113" rtl="0" eaLnBrk="0" fontAlgn="base" hangingPunct="0">
        <a:spcBef>
          <a:spcPct val="20000"/>
        </a:spcBef>
        <a:spcAft>
          <a:spcPct val="0"/>
        </a:spcAft>
        <a:buChar char="–"/>
        <a:defRPr sz="12500">
          <a:solidFill>
            <a:schemeClr val="tx1"/>
          </a:solidFill>
          <a:latin typeface="+mn-lt"/>
        </a:defRPr>
      </a:lvl2pPr>
      <a:lvl3pPr marL="5094288" indent="-1019175" algn="l" defTabSz="4075113" rtl="0" eaLnBrk="0" fontAlgn="base" hangingPunct="0">
        <a:spcBef>
          <a:spcPct val="20000"/>
        </a:spcBef>
        <a:spcAft>
          <a:spcPct val="0"/>
        </a:spcAft>
        <a:buChar char="•"/>
        <a:defRPr sz="10700">
          <a:solidFill>
            <a:schemeClr val="tx1"/>
          </a:solidFill>
          <a:latin typeface="+mn-lt"/>
        </a:defRPr>
      </a:lvl3pPr>
      <a:lvl4pPr marL="7132638" indent="-1019175" algn="l" defTabSz="4075113" rtl="0" eaLnBrk="0" fontAlgn="base" hangingPunct="0">
        <a:spcBef>
          <a:spcPct val="20000"/>
        </a:spcBef>
        <a:spcAft>
          <a:spcPct val="0"/>
        </a:spcAft>
        <a:buChar char="–"/>
        <a:defRPr sz="8900">
          <a:solidFill>
            <a:schemeClr val="tx1"/>
          </a:solidFill>
          <a:latin typeface="+mn-lt"/>
        </a:defRPr>
      </a:lvl4pPr>
      <a:lvl5pPr marL="9169400" indent="-1017588" algn="l" defTabSz="4075113" rtl="0" eaLnBrk="0" fontAlgn="base" hangingPunct="0">
        <a:spcBef>
          <a:spcPct val="20000"/>
        </a:spcBef>
        <a:spcAft>
          <a:spcPct val="0"/>
        </a:spcAft>
        <a:buChar char="»"/>
        <a:defRPr sz="8900">
          <a:solidFill>
            <a:schemeClr val="tx1"/>
          </a:solidFill>
          <a:latin typeface="+mn-lt"/>
        </a:defRPr>
      </a:lvl5pPr>
      <a:lvl6pPr marL="9626600" indent="-1017588" algn="l" defTabSz="4075113" rtl="0" fontAlgn="base">
        <a:spcBef>
          <a:spcPct val="20000"/>
        </a:spcBef>
        <a:spcAft>
          <a:spcPct val="0"/>
        </a:spcAft>
        <a:buChar char="»"/>
        <a:defRPr sz="8900">
          <a:solidFill>
            <a:schemeClr val="tx1"/>
          </a:solidFill>
          <a:latin typeface="+mn-lt"/>
        </a:defRPr>
      </a:lvl6pPr>
      <a:lvl7pPr marL="10083800" indent="-1017588" algn="l" defTabSz="4075113" rtl="0" fontAlgn="base">
        <a:spcBef>
          <a:spcPct val="20000"/>
        </a:spcBef>
        <a:spcAft>
          <a:spcPct val="0"/>
        </a:spcAft>
        <a:buChar char="»"/>
        <a:defRPr sz="8900">
          <a:solidFill>
            <a:schemeClr val="tx1"/>
          </a:solidFill>
          <a:latin typeface="+mn-lt"/>
        </a:defRPr>
      </a:lvl7pPr>
      <a:lvl8pPr marL="10541000" indent="-1017588" algn="l" defTabSz="4075113" rtl="0" fontAlgn="base">
        <a:spcBef>
          <a:spcPct val="20000"/>
        </a:spcBef>
        <a:spcAft>
          <a:spcPct val="0"/>
        </a:spcAft>
        <a:buChar char="»"/>
        <a:defRPr sz="8900">
          <a:solidFill>
            <a:schemeClr val="tx1"/>
          </a:solidFill>
          <a:latin typeface="+mn-lt"/>
        </a:defRPr>
      </a:lvl8pPr>
      <a:lvl9pPr marL="10998200" indent="-1017588" algn="l" defTabSz="4075113" rtl="0" fontAlgn="base">
        <a:spcBef>
          <a:spcPct val="20000"/>
        </a:spcBef>
        <a:spcAft>
          <a:spcPct val="0"/>
        </a:spcAft>
        <a:buChar char="»"/>
        <a:defRPr sz="8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28317825" y="30342622"/>
            <a:ext cx="108966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14300">
                <a:solidFill>
                  <a:schemeClr val="tx1"/>
                </a:solidFill>
                <a:latin typeface="Times New Roman" pitchFamily="18" charset="0"/>
              </a:defRPr>
            </a:lvl1pPr>
            <a:lvl2pPr marL="742950" indent="-285750" eaLnBrk="0" hangingPunct="0">
              <a:spcBef>
                <a:spcPct val="20000"/>
              </a:spcBef>
              <a:buChar char="–"/>
              <a:defRPr sz="12500">
                <a:solidFill>
                  <a:schemeClr val="tx1"/>
                </a:solidFill>
                <a:latin typeface="Times New Roman" pitchFamily="18" charset="0"/>
              </a:defRPr>
            </a:lvl2pPr>
            <a:lvl3pPr marL="1143000" indent="-228600" eaLnBrk="0" hangingPunct="0">
              <a:spcBef>
                <a:spcPct val="20000"/>
              </a:spcBef>
              <a:buChar char="•"/>
              <a:defRPr sz="10700">
                <a:solidFill>
                  <a:schemeClr val="tx1"/>
                </a:solidFill>
                <a:latin typeface="Times New Roman" pitchFamily="18" charset="0"/>
              </a:defRPr>
            </a:lvl3pPr>
            <a:lvl4pPr marL="1600200" indent="-228600" eaLnBrk="0" hangingPunct="0">
              <a:spcBef>
                <a:spcPct val="20000"/>
              </a:spcBef>
              <a:buChar char="–"/>
              <a:defRPr sz="8900">
                <a:solidFill>
                  <a:schemeClr val="tx1"/>
                </a:solidFill>
                <a:latin typeface="Times New Roman" pitchFamily="18" charset="0"/>
              </a:defRPr>
            </a:lvl4pPr>
            <a:lvl5pPr marL="2057400" indent="-228600" eaLnBrk="0" hangingPunct="0">
              <a:spcBef>
                <a:spcPct val="20000"/>
              </a:spcBef>
              <a:buChar char="»"/>
              <a:defRPr sz="8900">
                <a:solidFill>
                  <a:schemeClr val="tx1"/>
                </a:solidFill>
                <a:latin typeface="Times New Roman" pitchFamily="18" charset="0"/>
              </a:defRPr>
            </a:lvl5pPr>
            <a:lvl6pPr marL="2514600" indent="-228600" eaLnBrk="0" fontAlgn="base" hangingPunct="0">
              <a:spcBef>
                <a:spcPct val="20000"/>
              </a:spcBef>
              <a:spcAft>
                <a:spcPct val="0"/>
              </a:spcAft>
              <a:buChar char="»"/>
              <a:defRPr sz="8900">
                <a:solidFill>
                  <a:schemeClr val="tx1"/>
                </a:solidFill>
                <a:latin typeface="Times New Roman" pitchFamily="18" charset="0"/>
              </a:defRPr>
            </a:lvl6pPr>
            <a:lvl7pPr marL="2971800" indent="-228600" eaLnBrk="0" fontAlgn="base" hangingPunct="0">
              <a:spcBef>
                <a:spcPct val="20000"/>
              </a:spcBef>
              <a:spcAft>
                <a:spcPct val="0"/>
              </a:spcAft>
              <a:buChar char="»"/>
              <a:defRPr sz="8900">
                <a:solidFill>
                  <a:schemeClr val="tx1"/>
                </a:solidFill>
                <a:latin typeface="Times New Roman" pitchFamily="18" charset="0"/>
              </a:defRPr>
            </a:lvl7pPr>
            <a:lvl8pPr marL="3429000" indent="-228600" eaLnBrk="0" fontAlgn="base" hangingPunct="0">
              <a:spcBef>
                <a:spcPct val="20000"/>
              </a:spcBef>
              <a:spcAft>
                <a:spcPct val="0"/>
              </a:spcAft>
              <a:buChar char="»"/>
              <a:defRPr sz="8900">
                <a:solidFill>
                  <a:schemeClr val="tx1"/>
                </a:solidFill>
                <a:latin typeface="Times New Roman" pitchFamily="18" charset="0"/>
              </a:defRPr>
            </a:lvl8pPr>
            <a:lvl9pPr marL="3886200" indent="-228600" eaLnBrk="0" fontAlgn="base" hangingPunct="0">
              <a:spcBef>
                <a:spcPct val="20000"/>
              </a:spcBef>
              <a:spcAft>
                <a:spcPct val="0"/>
              </a:spcAft>
              <a:buChar char="»"/>
              <a:defRPr sz="8900">
                <a:solidFill>
                  <a:schemeClr val="tx1"/>
                </a:solidFill>
                <a:latin typeface="Times New Roman" pitchFamily="18" charset="0"/>
              </a:defRPr>
            </a:lvl9pPr>
          </a:lstStyle>
          <a:p>
            <a:pPr eaLnBrk="1" hangingPunct="1">
              <a:spcBef>
                <a:spcPct val="50000"/>
              </a:spcBef>
              <a:buFontTx/>
              <a:buNone/>
            </a:pPr>
            <a:r>
              <a:rPr lang="en-US" altLang="en-US" sz="3200" b="1" dirty="0" smtClean="0">
                <a:latin typeface="Arial" charset="0"/>
                <a:cs typeface="Arial" charset="0"/>
              </a:rPr>
              <a:t>Acknowledgments: </a:t>
            </a:r>
            <a:r>
              <a:rPr lang="en-US" altLang="en-US" sz="3200" dirty="0" smtClean="0">
                <a:latin typeface="Arial" charset="0"/>
                <a:cs typeface="Arial" charset="0"/>
              </a:rPr>
              <a:t>Craig Ravesloot, PhD., Tannis Hargrove, </a:t>
            </a:r>
            <a:r>
              <a:rPr lang="en-US" altLang="en-US" sz="3200" dirty="0" smtClean="0">
                <a:latin typeface="Arial" charset="0"/>
                <a:cs typeface="Arial" charset="0"/>
              </a:rPr>
              <a:t>MS, The Rural Institute, University of Montana.</a:t>
            </a:r>
            <a:endParaRPr lang="en-US" altLang="en-US" sz="3200" b="1" dirty="0">
              <a:latin typeface="Arial" charset="0"/>
              <a:cs typeface="Arial" charset="0"/>
            </a:endParaRPr>
          </a:p>
          <a:p>
            <a:pPr eaLnBrk="1" hangingPunct="1">
              <a:spcBef>
                <a:spcPct val="50000"/>
              </a:spcBef>
              <a:buFontTx/>
              <a:buNone/>
            </a:pPr>
            <a:endParaRPr lang="en-US" altLang="en-US" sz="2400" dirty="0">
              <a:latin typeface="Arial" charset="0"/>
              <a:cs typeface="Arial" charset="0"/>
            </a:endParaRPr>
          </a:p>
        </p:txBody>
      </p:sp>
      <p:sp>
        <p:nvSpPr>
          <p:cNvPr id="2051" name="Text Box 7"/>
          <p:cNvSpPr txBox="1">
            <a:spLocks noChangeArrowheads="1"/>
          </p:cNvSpPr>
          <p:nvPr/>
        </p:nvSpPr>
        <p:spPr bwMode="auto">
          <a:xfrm>
            <a:off x="1104899" y="3810000"/>
            <a:ext cx="11772901" cy="10033513"/>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spcBef>
                <a:spcPct val="20000"/>
              </a:spcBef>
              <a:buChar char="•"/>
              <a:defRPr sz="14300">
                <a:solidFill>
                  <a:schemeClr val="tx1"/>
                </a:solidFill>
                <a:latin typeface="Times New Roman" pitchFamily="18" charset="0"/>
              </a:defRPr>
            </a:lvl1pPr>
            <a:lvl2pPr marL="742950" indent="-285750" eaLnBrk="0" hangingPunct="0">
              <a:spcBef>
                <a:spcPct val="20000"/>
              </a:spcBef>
              <a:buChar char="–"/>
              <a:defRPr sz="12500">
                <a:solidFill>
                  <a:schemeClr val="tx1"/>
                </a:solidFill>
                <a:latin typeface="Times New Roman" pitchFamily="18" charset="0"/>
              </a:defRPr>
            </a:lvl2pPr>
            <a:lvl3pPr marL="1143000" indent="-228600" eaLnBrk="0" hangingPunct="0">
              <a:spcBef>
                <a:spcPct val="20000"/>
              </a:spcBef>
              <a:buChar char="•"/>
              <a:defRPr sz="10700">
                <a:solidFill>
                  <a:schemeClr val="tx1"/>
                </a:solidFill>
                <a:latin typeface="Times New Roman" pitchFamily="18" charset="0"/>
              </a:defRPr>
            </a:lvl3pPr>
            <a:lvl4pPr marL="1600200" indent="-228600" eaLnBrk="0" hangingPunct="0">
              <a:spcBef>
                <a:spcPct val="20000"/>
              </a:spcBef>
              <a:buChar char="–"/>
              <a:defRPr sz="8900">
                <a:solidFill>
                  <a:schemeClr val="tx1"/>
                </a:solidFill>
                <a:latin typeface="Times New Roman" pitchFamily="18" charset="0"/>
              </a:defRPr>
            </a:lvl4pPr>
            <a:lvl5pPr marL="2057400" indent="-228600" eaLnBrk="0" hangingPunct="0">
              <a:spcBef>
                <a:spcPct val="20000"/>
              </a:spcBef>
              <a:buChar char="»"/>
              <a:defRPr sz="8900">
                <a:solidFill>
                  <a:schemeClr val="tx1"/>
                </a:solidFill>
                <a:latin typeface="Times New Roman" pitchFamily="18" charset="0"/>
              </a:defRPr>
            </a:lvl5pPr>
            <a:lvl6pPr marL="2514600" indent="-228600" eaLnBrk="0" fontAlgn="base" hangingPunct="0">
              <a:spcBef>
                <a:spcPct val="20000"/>
              </a:spcBef>
              <a:spcAft>
                <a:spcPct val="0"/>
              </a:spcAft>
              <a:buChar char="»"/>
              <a:defRPr sz="8900">
                <a:solidFill>
                  <a:schemeClr val="tx1"/>
                </a:solidFill>
                <a:latin typeface="Times New Roman" pitchFamily="18" charset="0"/>
              </a:defRPr>
            </a:lvl6pPr>
            <a:lvl7pPr marL="2971800" indent="-228600" eaLnBrk="0" fontAlgn="base" hangingPunct="0">
              <a:spcBef>
                <a:spcPct val="20000"/>
              </a:spcBef>
              <a:spcAft>
                <a:spcPct val="0"/>
              </a:spcAft>
              <a:buChar char="»"/>
              <a:defRPr sz="8900">
                <a:solidFill>
                  <a:schemeClr val="tx1"/>
                </a:solidFill>
                <a:latin typeface="Times New Roman" pitchFamily="18" charset="0"/>
              </a:defRPr>
            </a:lvl7pPr>
            <a:lvl8pPr marL="3429000" indent="-228600" eaLnBrk="0" fontAlgn="base" hangingPunct="0">
              <a:spcBef>
                <a:spcPct val="20000"/>
              </a:spcBef>
              <a:spcAft>
                <a:spcPct val="0"/>
              </a:spcAft>
              <a:buChar char="»"/>
              <a:defRPr sz="8900">
                <a:solidFill>
                  <a:schemeClr val="tx1"/>
                </a:solidFill>
                <a:latin typeface="Times New Roman" pitchFamily="18" charset="0"/>
              </a:defRPr>
            </a:lvl8pPr>
            <a:lvl9pPr marL="3886200" indent="-228600" eaLnBrk="0" fontAlgn="base" hangingPunct="0">
              <a:spcBef>
                <a:spcPct val="20000"/>
              </a:spcBef>
              <a:spcAft>
                <a:spcPct val="0"/>
              </a:spcAft>
              <a:buChar char="»"/>
              <a:defRPr sz="8900">
                <a:solidFill>
                  <a:schemeClr val="tx1"/>
                </a:solidFill>
                <a:latin typeface="Times New Roman" pitchFamily="18" charset="0"/>
              </a:defRPr>
            </a:lvl9pPr>
          </a:lstStyle>
          <a:p>
            <a:pPr algn="ctr" eaLnBrk="1" hangingPunct="1">
              <a:spcBef>
                <a:spcPct val="50000"/>
              </a:spcBef>
              <a:buNone/>
            </a:pPr>
            <a:r>
              <a:rPr lang="en-US" altLang="en-US" sz="4800" b="1" dirty="0" smtClean="0">
                <a:latin typeface="Arial" charset="0"/>
                <a:cs typeface="Arial" charset="0"/>
              </a:rPr>
              <a:t>Introduction, Materials, and Methods</a:t>
            </a:r>
          </a:p>
          <a:p>
            <a:pPr algn="ctr" eaLnBrk="1" hangingPunct="1">
              <a:spcBef>
                <a:spcPct val="50000"/>
              </a:spcBef>
              <a:buFontTx/>
              <a:buNone/>
            </a:pPr>
            <a:r>
              <a:rPr lang="en-US" altLang="en-US" sz="3200" dirty="0" smtClean="0">
                <a:latin typeface="Arial" charset="0"/>
                <a:cs typeface="Arial" charset="0"/>
              </a:rPr>
              <a:t>	In this study a survey of 10,000 households led to a postcard response rate of </a:t>
            </a:r>
            <a:r>
              <a:rPr lang="en-US" altLang="en-US" sz="3200" dirty="0" smtClean="0">
                <a:latin typeface="Arial" charset="0"/>
                <a:cs typeface="Arial" charset="0"/>
              </a:rPr>
              <a:t>604 participants. </a:t>
            </a:r>
            <a:r>
              <a:rPr lang="en-US" altLang="en-US" sz="3200" dirty="0" smtClean="0">
                <a:latin typeface="Arial" charset="0"/>
                <a:cs typeface="Arial" charset="0"/>
              </a:rPr>
              <a:t>564 of </a:t>
            </a:r>
            <a:r>
              <a:rPr lang="en-US" altLang="en-US" sz="3200" dirty="0" smtClean="0">
                <a:latin typeface="Arial" charset="0"/>
                <a:cs typeface="Arial" charset="0"/>
              </a:rPr>
              <a:t>these participants </a:t>
            </a:r>
            <a:r>
              <a:rPr lang="en-US" altLang="en-US" sz="3200" dirty="0" smtClean="0">
                <a:latin typeface="Arial" charset="0"/>
                <a:cs typeface="Arial" charset="0"/>
              </a:rPr>
              <a:t>then returned the Health and Community Survey along with the informed consent. This survey was administered by mail four times. The first three waves of data were used for this particular analysis.</a:t>
            </a:r>
          </a:p>
          <a:p>
            <a:pPr eaLnBrk="1" hangingPunct="1">
              <a:spcBef>
                <a:spcPct val="50000"/>
              </a:spcBef>
              <a:buFontTx/>
              <a:buNone/>
            </a:pPr>
            <a:endParaRPr lang="en-US" altLang="en-US" sz="3200" dirty="0" smtClean="0">
              <a:latin typeface="Arial" charset="0"/>
              <a:cs typeface="Arial" charset="0"/>
            </a:endParaRPr>
          </a:p>
          <a:p>
            <a:pPr eaLnBrk="1" hangingPunct="1">
              <a:spcBef>
                <a:spcPct val="50000"/>
              </a:spcBef>
              <a:buFontTx/>
              <a:buNone/>
            </a:pPr>
            <a:endParaRPr lang="en-US" altLang="en-US" sz="3200" dirty="0">
              <a:latin typeface="Arial" charset="0"/>
              <a:cs typeface="Arial" charset="0"/>
            </a:endParaRPr>
          </a:p>
          <a:p>
            <a:pPr eaLnBrk="1" hangingPunct="1">
              <a:spcBef>
                <a:spcPct val="50000"/>
              </a:spcBef>
              <a:buFontTx/>
              <a:buNone/>
            </a:pPr>
            <a:endParaRPr lang="en-US" altLang="en-US" sz="2800" dirty="0">
              <a:latin typeface="Arial" charset="0"/>
              <a:cs typeface="Arial" charset="0"/>
            </a:endParaRPr>
          </a:p>
          <a:p>
            <a:pPr eaLnBrk="1" hangingPunct="1">
              <a:spcBef>
                <a:spcPct val="50000"/>
              </a:spcBef>
              <a:buFontTx/>
              <a:buNone/>
            </a:pPr>
            <a:endParaRPr lang="en-US" altLang="en-US" sz="2800" b="1" dirty="0" smtClean="0">
              <a:latin typeface="Arial" charset="0"/>
              <a:cs typeface="Arial" charset="0"/>
            </a:endParaRPr>
          </a:p>
          <a:p>
            <a:pPr eaLnBrk="1" hangingPunct="1">
              <a:spcBef>
                <a:spcPct val="50000"/>
              </a:spcBef>
              <a:buFontTx/>
              <a:buNone/>
            </a:pPr>
            <a:endParaRPr lang="en-US" altLang="en-US" sz="2800" b="1" dirty="0">
              <a:latin typeface="Arial" charset="0"/>
              <a:cs typeface="Arial" charset="0"/>
            </a:endParaRPr>
          </a:p>
          <a:p>
            <a:pPr eaLnBrk="1" hangingPunct="1">
              <a:spcBef>
                <a:spcPct val="50000"/>
              </a:spcBef>
              <a:buFontTx/>
              <a:buNone/>
            </a:pPr>
            <a:endParaRPr lang="en-US" altLang="en-US" sz="2800" b="1" dirty="0" smtClean="0">
              <a:latin typeface="Arial" charset="0"/>
              <a:cs typeface="Arial" charset="0"/>
            </a:endParaRPr>
          </a:p>
          <a:p>
            <a:pPr eaLnBrk="1" hangingPunct="1">
              <a:spcBef>
                <a:spcPct val="50000"/>
              </a:spcBef>
              <a:buFontTx/>
              <a:buNone/>
            </a:pPr>
            <a:endParaRPr lang="en-US" altLang="en-US" sz="2800" b="1" dirty="0">
              <a:latin typeface="Arial" charset="0"/>
              <a:cs typeface="Arial" charset="0"/>
            </a:endParaRPr>
          </a:p>
          <a:p>
            <a:pPr eaLnBrk="1" hangingPunct="1">
              <a:spcBef>
                <a:spcPct val="50000"/>
              </a:spcBef>
              <a:buFontTx/>
              <a:buNone/>
            </a:pPr>
            <a:endParaRPr lang="en-US" altLang="en-US" sz="2800" b="1" dirty="0">
              <a:latin typeface="Arial" charset="0"/>
              <a:cs typeface="Arial" charset="0"/>
            </a:endParaRPr>
          </a:p>
          <a:p>
            <a:pPr eaLnBrk="1" hangingPunct="1">
              <a:spcBef>
                <a:spcPct val="50000"/>
              </a:spcBef>
              <a:buFontTx/>
              <a:buNone/>
            </a:pPr>
            <a:endParaRPr lang="en-US" altLang="en-US" sz="2800" b="1" dirty="0">
              <a:latin typeface="Arial" charset="0"/>
              <a:cs typeface="Arial" charset="0"/>
            </a:endParaRPr>
          </a:p>
        </p:txBody>
      </p:sp>
      <p:sp>
        <p:nvSpPr>
          <p:cNvPr id="2056" name="Text Box 8"/>
          <p:cNvSpPr txBox="1">
            <a:spLocks noChangeArrowheads="1"/>
          </p:cNvSpPr>
          <p:nvPr/>
        </p:nvSpPr>
        <p:spPr bwMode="auto">
          <a:xfrm>
            <a:off x="13716000" y="3810000"/>
            <a:ext cx="12801600" cy="10187404"/>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defRPr/>
            </a:pPr>
            <a:r>
              <a:rPr lang="en-US" sz="4800" b="1" dirty="0">
                <a:latin typeface="Arial" panose="020B0604020202020204" pitchFamily="34" charset="0"/>
                <a:cs typeface="Arial" panose="020B0604020202020204" pitchFamily="34" charset="0"/>
              </a:rPr>
              <a:t>Abstract</a:t>
            </a:r>
          </a:p>
          <a:p>
            <a:pPr algn="ctr">
              <a:defRPr/>
            </a:pPr>
            <a:r>
              <a:rPr lang="en-US" dirty="0" smtClean="0">
                <a:latin typeface="Arial" panose="020B0604020202020204" pitchFamily="34" charset="0"/>
                <a:cs typeface="Arial" panose="020B0604020202020204" pitchFamily="34" charset="0"/>
              </a:rPr>
              <a:t>	The </a:t>
            </a:r>
            <a:r>
              <a:rPr lang="en-US" dirty="0">
                <a:latin typeface="Arial" panose="020B0604020202020204" pitchFamily="34" charset="0"/>
                <a:cs typeface="Arial" panose="020B0604020202020204" pitchFamily="34" charset="0"/>
              </a:rPr>
              <a:t>health care system in the United States has changed significantly in recent years. Under the Affordable Care Act, it will continue to change. </a:t>
            </a:r>
            <a:r>
              <a:rPr lang="en-US" dirty="0" smtClean="0">
                <a:latin typeface="Arial" panose="020B0604020202020204" pitchFamily="34" charset="0"/>
                <a:cs typeface="Arial" panose="020B0604020202020204" pitchFamily="34" charset="0"/>
              </a:rPr>
              <a:t>One </a:t>
            </a:r>
            <a:r>
              <a:rPr lang="en-US" dirty="0">
                <a:latin typeface="Arial" panose="020B0604020202020204" pitchFamily="34" charset="0"/>
                <a:cs typeface="Arial" panose="020B0604020202020204" pitchFamily="34" charset="0"/>
              </a:rPr>
              <a:t>of the key factors for improving the healthcare system is an understanding of why people use healthcare services. </a:t>
            </a:r>
            <a:r>
              <a:rPr lang="en-US" dirty="0" smtClean="0">
                <a:latin typeface="Arial" panose="020B0604020202020204" pitchFamily="34" charset="0"/>
                <a:cs typeface="Arial" panose="020B0604020202020204" pitchFamily="34" charset="0"/>
              </a:rPr>
              <a:t>I </a:t>
            </a:r>
            <a:r>
              <a:rPr lang="en-US" dirty="0">
                <a:latin typeface="Arial" panose="020B0604020202020204" pitchFamily="34" charset="0"/>
                <a:cs typeface="Arial" panose="020B0604020202020204" pitchFamily="34" charset="0"/>
              </a:rPr>
              <a:t>examined factors that are predictive of visits to healthcare professionals over time using a longitudinal health and community participation survey. The participants in this study were people in the community, aged 18 to </a:t>
            </a:r>
            <a:r>
              <a:rPr lang="en-US" dirty="0" smtClean="0">
                <a:latin typeface="Arial" panose="020B0604020202020204" pitchFamily="34" charset="0"/>
                <a:cs typeface="Arial" panose="020B0604020202020204" pitchFamily="34" charset="0"/>
              </a:rPr>
              <a:t>99, </a:t>
            </a:r>
            <a:r>
              <a:rPr lang="en-US" dirty="0">
                <a:latin typeface="Arial" panose="020B0604020202020204" pitchFamily="34" charset="0"/>
                <a:cs typeface="Arial" panose="020B0604020202020204" pitchFamily="34" charset="0"/>
              </a:rPr>
              <a:t>who experienced various impairments (e.g., sensory, physical, etc</a:t>
            </a:r>
            <a:r>
              <a:rPr lang="en-US" dirty="0" smtClean="0">
                <a:latin typeface="Arial" panose="020B0604020202020204" pitchFamily="34" charset="0"/>
                <a:cs typeface="Arial" panose="020B0604020202020204" pitchFamily="34" charset="0"/>
              </a:rPr>
              <a:t>.). They completed four paper-pencil surveys at </a:t>
            </a:r>
            <a:r>
              <a:rPr lang="en-US" dirty="0">
                <a:latin typeface="Arial" panose="020B0604020202020204" pitchFamily="34" charset="0"/>
                <a:cs typeface="Arial" panose="020B0604020202020204" pitchFamily="34" charset="0"/>
              </a:rPr>
              <a:t>four month intervals. </a:t>
            </a:r>
            <a:r>
              <a:rPr lang="en-US" dirty="0" smtClean="0">
                <a:latin typeface="Arial" panose="020B0604020202020204" pitchFamily="34" charset="0"/>
                <a:cs typeface="Arial" panose="020B0604020202020204" pitchFamily="34" charset="0"/>
              </a:rPr>
              <a:t>The survey respondents reported on </a:t>
            </a:r>
            <a:r>
              <a:rPr lang="en-US" dirty="0">
                <a:latin typeface="Arial" panose="020B0604020202020204" pitchFamily="34" charset="0"/>
                <a:cs typeface="Arial" panose="020B0604020202020204" pitchFamily="34" charset="0"/>
              </a:rPr>
              <a:t>barriers, participation, and impairments due to pain or other health conditions. </a:t>
            </a:r>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predict healthcare utilization, I analyzed health insurance coverage, income level, depression, total number of health conditions, education level, and environmental barriers. I conducted my analysis </a:t>
            </a:r>
            <a:r>
              <a:rPr lang="en-US" dirty="0" smtClean="0">
                <a:latin typeface="Arial" panose="020B0604020202020204" pitchFamily="34" charset="0"/>
                <a:cs typeface="Arial" panose="020B0604020202020204" pitchFamily="34" charset="0"/>
              </a:rPr>
              <a:t>using a </a:t>
            </a:r>
            <a:r>
              <a:rPr lang="en-US" dirty="0">
                <a:latin typeface="Arial" panose="020B0604020202020204" pitchFamily="34" charset="0"/>
                <a:cs typeface="Arial" panose="020B0604020202020204" pitchFamily="34" charset="0"/>
              </a:rPr>
              <a:t>multiple regression to build  a model showing which factors are predictive of doctor </a:t>
            </a:r>
            <a:r>
              <a:rPr lang="en-US" dirty="0" smtClean="0">
                <a:latin typeface="Arial" panose="020B0604020202020204" pitchFamily="34" charset="0"/>
                <a:cs typeface="Arial" panose="020B0604020202020204" pitchFamily="34" charset="0"/>
              </a:rPr>
              <a:t>visits. The </a:t>
            </a:r>
            <a:r>
              <a:rPr lang="en-US" dirty="0">
                <a:latin typeface="Arial" panose="020B0604020202020204" pitchFamily="34" charset="0"/>
                <a:cs typeface="Arial" panose="020B0604020202020204" pitchFamily="34" charset="0"/>
              </a:rPr>
              <a:t>results of this study will contribute to </a:t>
            </a:r>
            <a:r>
              <a:rPr lang="en-US" dirty="0" smtClean="0">
                <a:latin typeface="Arial" panose="020B0604020202020204" pitchFamily="34" charset="0"/>
                <a:cs typeface="Arial" panose="020B0604020202020204" pitchFamily="34" charset="0"/>
              </a:rPr>
              <a:t>further </a:t>
            </a:r>
            <a:r>
              <a:rPr lang="en-US" dirty="0">
                <a:latin typeface="Arial" panose="020B0604020202020204" pitchFamily="34" charset="0"/>
                <a:cs typeface="Arial" panose="020B0604020202020204" pitchFamily="34" charset="0"/>
              </a:rPr>
              <a:t>understanding of individual characteristics associated </a:t>
            </a:r>
            <a:r>
              <a:rPr lang="en-US" dirty="0" smtClean="0">
                <a:latin typeface="Arial" panose="020B0604020202020204" pitchFamily="34" charset="0"/>
                <a:cs typeface="Arial" panose="020B0604020202020204" pitchFamily="34" charset="0"/>
              </a:rPr>
              <a:t>with participation </a:t>
            </a:r>
            <a:r>
              <a:rPr lang="en-US" dirty="0">
                <a:latin typeface="Arial" panose="020B0604020202020204" pitchFamily="34" charset="0"/>
                <a:cs typeface="Arial" panose="020B0604020202020204" pitchFamily="34" charset="0"/>
              </a:rPr>
              <a:t>in the healthcare system. </a:t>
            </a:r>
            <a:endParaRPr lang="en-US" dirty="0" smtClean="0">
              <a:latin typeface="Arial" panose="020B0604020202020204" pitchFamily="34" charset="0"/>
              <a:cs typeface="Arial" panose="020B0604020202020204" pitchFamily="34" charset="0"/>
            </a:endParaRPr>
          </a:p>
          <a:p>
            <a:pPr>
              <a:defRPr/>
            </a:pPr>
            <a:endParaRPr lang="en-US" dirty="0">
              <a:latin typeface="Arial" panose="020B0604020202020204" pitchFamily="34" charset="0"/>
              <a:cs typeface="Arial" panose="020B0604020202020204" pitchFamily="34" charset="0"/>
            </a:endParaRPr>
          </a:p>
        </p:txBody>
      </p:sp>
      <p:sp>
        <p:nvSpPr>
          <p:cNvPr id="2061" name="Text Box 13"/>
          <p:cNvSpPr txBox="1">
            <a:spLocks noChangeArrowheads="1"/>
          </p:cNvSpPr>
          <p:nvPr/>
        </p:nvSpPr>
        <p:spPr bwMode="auto">
          <a:xfrm>
            <a:off x="27508200" y="3810000"/>
            <a:ext cx="11706225" cy="1723548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spcBef>
                <a:spcPct val="50000"/>
              </a:spcBef>
              <a:defRPr/>
            </a:pPr>
            <a:r>
              <a:rPr lang="en-US" altLang="en-US" sz="4800" b="1" dirty="0">
                <a:latin typeface="Arial" panose="020B0604020202020204" pitchFamily="34" charset="0"/>
                <a:cs typeface="Arial" panose="020B0604020202020204" pitchFamily="34" charset="0"/>
              </a:rPr>
              <a:t>Discussion and </a:t>
            </a:r>
            <a:r>
              <a:rPr lang="en-US" altLang="en-US" sz="4800" b="1" dirty="0" smtClean="0">
                <a:latin typeface="Arial" panose="020B0604020202020204" pitchFamily="34" charset="0"/>
                <a:cs typeface="Arial" panose="020B0604020202020204" pitchFamily="34" charset="0"/>
              </a:rPr>
              <a:t>Conclusions</a:t>
            </a:r>
            <a:endParaRPr lang="en-US" altLang="en-US" sz="2800" dirty="0">
              <a:latin typeface="Arial" panose="020B0604020202020204" pitchFamily="34" charset="0"/>
              <a:cs typeface="Arial" panose="020B0604020202020204" pitchFamily="34" charset="0"/>
            </a:endParaRPr>
          </a:p>
          <a:p>
            <a:pPr marL="457200" indent="-457200">
              <a:spcBef>
                <a:spcPct val="50000"/>
              </a:spcBef>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At Time A, while not yet significant, higher ratings of depression and participant employment status were the two largest predictors of increased visits to a doctor. (See Figure 2).</a:t>
            </a:r>
          </a:p>
          <a:p>
            <a:pPr marL="457200" indent="-457200">
              <a:spcBef>
                <a:spcPct val="50000"/>
              </a:spcBef>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At Time B the number of health conditions a participant had was predictive of more visits to a doctor. Depression ratings, again were predictive of more doctor visits. (See Figure 2).</a:t>
            </a:r>
          </a:p>
          <a:p>
            <a:pPr marL="457200" indent="-457200">
              <a:spcBef>
                <a:spcPct val="50000"/>
              </a:spcBef>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At Time C, having no High school education </a:t>
            </a:r>
            <a:r>
              <a:rPr lang="en-US" altLang="en-US" dirty="0" smtClean="0">
                <a:latin typeface="Arial" panose="020B0604020202020204" pitchFamily="34" charset="0"/>
                <a:cs typeface="Arial" panose="020B0604020202020204" pitchFamily="34" charset="0"/>
              </a:rPr>
              <a:t>and </a:t>
            </a:r>
            <a:r>
              <a:rPr lang="en-US" altLang="en-US" dirty="0" smtClean="0">
                <a:latin typeface="Arial" panose="020B0604020202020204" pitchFamily="34" charset="0"/>
                <a:cs typeface="Arial" panose="020B0604020202020204" pitchFamily="34" charset="0"/>
              </a:rPr>
              <a:t>no health insurance entered as factors predictive of change in doctor visits. No High school was predictive of more visits, while having no insurance was predictive of fewer visits. (See Figure 2).</a:t>
            </a:r>
          </a:p>
          <a:p>
            <a:pPr marL="457200" indent="-457200">
              <a:spcBef>
                <a:spcPct val="50000"/>
              </a:spcBef>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From Time A to Time 23 participants went from having no insurance to having insurance. Moreover, 25 participants without Medicare coverage at Time A had Medicare coverage by Time C. (See Figures 3,4 and 5).</a:t>
            </a:r>
          </a:p>
          <a:p>
            <a:pPr marL="457200" indent="-457200">
              <a:spcBef>
                <a:spcPct val="50000"/>
              </a:spcBef>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At Time C </a:t>
            </a:r>
            <a:r>
              <a:rPr lang="en-US" altLang="en-US" dirty="0">
                <a:latin typeface="Arial" panose="020B0604020202020204" pitchFamily="34" charset="0"/>
                <a:cs typeface="Arial" panose="020B0604020202020204" pitchFamily="34" charset="0"/>
              </a:rPr>
              <a:t>h</a:t>
            </a:r>
            <a:r>
              <a:rPr lang="en-US" altLang="en-US" dirty="0" smtClean="0">
                <a:latin typeface="Arial" panose="020B0604020202020204" pitchFamily="34" charset="0"/>
                <a:cs typeface="Arial" panose="020B0604020202020204" pitchFamily="34" charset="0"/>
              </a:rPr>
              <a:t>aving No Insurance entered as a significant factor predictive of doctor visits. Crosstab analysis showing change in insurance status my be indicative of people aging into Medicare over the course of this study. As the group with No Insurance decreased, the group of new Medicare participants increased. To further explore this, I examined the age distribution of those remaining uninsured at Time C. (See Figure </a:t>
            </a:r>
            <a:r>
              <a:rPr lang="en-US" altLang="en-US" dirty="0">
                <a:latin typeface="Arial" panose="020B0604020202020204" pitchFamily="34" charset="0"/>
                <a:cs typeface="Arial" panose="020B0604020202020204" pitchFamily="34" charset="0"/>
              </a:rPr>
              <a:t>6</a:t>
            </a:r>
            <a:r>
              <a:rPr lang="en-US" altLang="en-US" dirty="0" smtClean="0">
                <a:latin typeface="Arial" panose="020B0604020202020204" pitchFamily="34" charset="0"/>
                <a:cs typeface="Arial" panose="020B0604020202020204" pitchFamily="34" charset="0"/>
              </a:rPr>
              <a:t>)</a:t>
            </a:r>
            <a:r>
              <a:rPr lang="en-US" altLang="en-US" dirty="0" smtClean="0">
                <a:latin typeface="Arial" panose="020B0604020202020204" pitchFamily="34" charset="0"/>
                <a:cs typeface="Arial" panose="020B0604020202020204" pitchFamily="34" charset="0"/>
              </a:rPr>
              <a:t>. </a:t>
            </a:r>
          </a:p>
          <a:p>
            <a:pPr marL="457200" indent="-457200">
              <a:spcBef>
                <a:spcPct val="50000"/>
              </a:spcBef>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No participants over the age of 65 remained uninsured, and the largest age group remaining were those participants aged 50 to 65. Are these participants waiting to age into Medicare? Continued analysis, including Time D, may support this hypothesis.</a:t>
            </a:r>
            <a:endParaRPr lang="en-US" altLang="en-US" dirty="0">
              <a:latin typeface="Arial" panose="020B0604020202020204" pitchFamily="34" charset="0"/>
              <a:cs typeface="Arial" panose="020B0604020202020204" pitchFamily="34" charset="0"/>
            </a:endParaRPr>
          </a:p>
        </p:txBody>
      </p:sp>
      <p:sp>
        <p:nvSpPr>
          <p:cNvPr id="2" name="Text Box 14"/>
          <p:cNvSpPr txBox="1">
            <a:spLocks noChangeArrowheads="1"/>
          </p:cNvSpPr>
          <p:nvPr/>
        </p:nvSpPr>
        <p:spPr bwMode="auto">
          <a:xfrm>
            <a:off x="6924675" y="457200"/>
            <a:ext cx="2639853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14300">
                <a:solidFill>
                  <a:schemeClr val="tx1"/>
                </a:solidFill>
                <a:latin typeface="Times New Roman" pitchFamily="18" charset="0"/>
              </a:defRPr>
            </a:lvl1pPr>
            <a:lvl2pPr marL="742950" indent="-285750" eaLnBrk="0" hangingPunct="0">
              <a:spcBef>
                <a:spcPct val="20000"/>
              </a:spcBef>
              <a:buChar char="–"/>
              <a:defRPr sz="12500">
                <a:solidFill>
                  <a:schemeClr val="tx1"/>
                </a:solidFill>
                <a:latin typeface="Times New Roman" pitchFamily="18" charset="0"/>
              </a:defRPr>
            </a:lvl2pPr>
            <a:lvl3pPr marL="1143000" indent="-228600" eaLnBrk="0" hangingPunct="0">
              <a:spcBef>
                <a:spcPct val="20000"/>
              </a:spcBef>
              <a:buChar char="•"/>
              <a:defRPr sz="10700">
                <a:solidFill>
                  <a:schemeClr val="tx1"/>
                </a:solidFill>
                <a:latin typeface="Times New Roman" pitchFamily="18" charset="0"/>
              </a:defRPr>
            </a:lvl3pPr>
            <a:lvl4pPr marL="1600200" indent="-228600" eaLnBrk="0" hangingPunct="0">
              <a:spcBef>
                <a:spcPct val="20000"/>
              </a:spcBef>
              <a:buChar char="–"/>
              <a:defRPr sz="8900">
                <a:solidFill>
                  <a:schemeClr val="tx1"/>
                </a:solidFill>
                <a:latin typeface="Times New Roman" pitchFamily="18" charset="0"/>
              </a:defRPr>
            </a:lvl4pPr>
            <a:lvl5pPr marL="2057400" indent="-228600" eaLnBrk="0" hangingPunct="0">
              <a:spcBef>
                <a:spcPct val="20000"/>
              </a:spcBef>
              <a:buChar char="»"/>
              <a:defRPr sz="8900">
                <a:solidFill>
                  <a:schemeClr val="tx1"/>
                </a:solidFill>
                <a:latin typeface="Times New Roman" pitchFamily="18" charset="0"/>
              </a:defRPr>
            </a:lvl5pPr>
            <a:lvl6pPr marL="2514600" indent="-228600" eaLnBrk="0" fontAlgn="base" hangingPunct="0">
              <a:spcBef>
                <a:spcPct val="20000"/>
              </a:spcBef>
              <a:spcAft>
                <a:spcPct val="0"/>
              </a:spcAft>
              <a:buChar char="»"/>
              <a:defRPr sz="8900">
                <a:solidFill>
                  <a:schemeClr val="tx1"/>
                </a:solidFill>
                <a:latin typeface="Times New Roman" pitchFamily="18" charset="0"/>
              </a:defRPr>
            </a:lvl6pPr>
            <a:lvl7pPr marL="2971800" indent="-228600" eaLnBrk="0" fontAlgn="base" hangingPunct="0">
              <a:spcBef>
                <a:spcPct val="20000"/>
              </a:spcBef>
              <a:spcAft>
                <a:spcPct val="0"/>
              </a:spcAft>
              <a:buChar char="»"/>
              <a:defRPr sz="8900">
                <a:solidFill>
                  <a:schemeClr val="tx1"/>
                </a:solidFill>
                <a:latin typeface="Times New Roman" pitchFamily="18" charset="0"/>
              </a:defRPr>
            </a:lvl7pPr>
            <a:lvl8pPr marL="3429000" indent="-228600" eaLnBrk="0" fontAlgn="base" hangingPunct="0">
              <a:spcBef>
                <a:spcPct val="20000"/>
              </a:spcBef>
              <a:spcAft>
                <a:spcPct val="0"/>
              </a:spcAft>
              <a:buChar char="»"/>
              <a:defRPr sz="8900">
                <a:solidFill>
                  <a:schemeClr val="tx1"/>
                </a:solidFill>
                <a:latin typeface="Times New Roman" pitchFamily="18" charset="0"/>
              </a:defRPr>
            </a:lvl8pPr>
            <a:lvl9pPr marL="3886200" indent="-228600" eaLnBrk="0" fontAlgn="base" hangingPunct="0">
              <a:spcBef>
                <a:spcPct val="20000"/>
              </a:spcBef>
              <a:spcAft>
                <a:spcPct val="0"/>
              </a:spcAft>
              <a:buChar char="»"/>
              <a:defRPr sz="8900">
                <a:solidFill>
                  <a:schemeClr val="tx1"/>
                </a:solidFill>
                <a:latin typeface="Times New Roman" pitchFamily="18" charset="0"/>
              </a:defRPr>
            </a:lvl9pPr>
          </a:lstStyle>
          <a:p>
            <a:pPr algn="ctr" eaLnBrk="1" hangingPunct="1">
              <a:spcBef>
                <a:spcPct val="50000"/>
              </a:spcBef>
              <a:buFontTx/>
              <a:buNone/>
            </a:pPr>
            <a:r>
              <a:rPr lang="en-US" altLang="en-US" sz="7200" b="1" dirty="0">
                <a:latin typeface="Arial" charset="0"/>
                <a:cs typeface="Arial" charset="0"/>
              </a:rPr>
              <a:t>Analysis of </a:t>
            </a:r>
            <a:r>
              <a:rPr lang="en-US" altLang="en-US" sz="7200" b="1" dirty="0" smtClean="0">
                <a:latin typeface="Arial" charset="0"/>
                <a:cs typeface="Arial" charset="0"/>
              </a:rPr>
              <a:t>Factors that Influence Visits </a:t>
            </a:r>
            <a:r>
              <a:rPr lang="en-US" altLang="en-US" sz="7200" b="1" dirty="0">
                <a:latin typeface="Arial" charset="0"/>
                <a:cs typeface="Arial" charset="0"/>
              </a:rPr>
              <a:t>to a Healthcare Professional</a:t>
            </a:r>
          </a:p>
        </p:txBody>
      </p:sp>
      <p:sp>
        <p:nvSpPr>
          <p:cNvPr id="2059" name="Text Box 18"/>
          <p:cNvSpPr txBox="1">
            <a:spLocks noChangeArrowheads="1"/>
          </p:cNvSpPr>
          <p:nvPr/>
        </p:nvSpPr>
        <p:spPr bwMode="auto">
          <a:xfrm>
            <a:off x="11353800" y="2667000"/>
            <a:ext cx="178308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14300">
                <a:solidFill>
                  <a:schemeClr val="tx1"/>
                </a:solidFill>
                <a:latin typeface="Times New Roman" pitchFamily="18" charset="0"/>
              </a:defRPr>
            </a:lvl1pPr>
            <a:lvl2pPr marL="742950" indent="-285750" eaLnBrk="0" hangingPunct="0">
              <a:spcBef>
                <a:spcPct val="20000"/>
              </a:spcBef>
              <a:buChar char="–"/>
              <a:defRPr sz="12500">
                <a:solidFill>
                  <a:schemeClr val="tx1"/>
                </a:solidFill>
                <a:latin typeface="Times New Roman" pitchFamily="18" charset="0"/>
              </a:defRPr>
            </a:lvl2pPr>
            <a:lvl3pPr marL="1143000" indent="-228600" eaLnBrk="0" hangingPunct="0">
              <a:spcBef>
                <a:spcPct val="20000"/>
              </a:spcBef>
              <a:buChar char="•"/>
              <a:defRPr sz="10700">
                <a:solidFill>
                  <a:schemeClr val="tx1"/>
                </a:solidFill>
                <a:latin typeface="Times New Roman" pitchFamily="18" charset="0"/>
              </a:defRPr>
            </a:lvl3pPr>
            <a:lvl4pPr marL="1600200" indent="-228600" eaLnBrk="0" hangingPunct="0">
              <a:spcBef>
                <a:spcPct val="20000"/>
              </a:spcBef>
              <a:buChar char="–"/>
              <a:defRPr sz="8900">
                <a:solidFill>
                  <a:schemeClr val="tx1"/>
                </a:solidFill>
                <a:latin typeface="Times New Roman" pitchFamily="18" charset="0"/>
              </a:defRPr>
            </a:lvl4pPr>
            <a:lvl5pPr marL="2057400" indent="-228600" eaLnBrk="0" hangingPunct="0">
              <a:spcBef>
                <a:spcPct val="20000"/>
              </a:spcBef>
              <a:buChar char="»"/>
              <a:defRPr sz="8900">
                <a:solidFill>
                  <a:schemeClr val="tx1"/>
                </a:solidFill>
                <a:latin typeface="Times New Roman" pitchFamily="18" charset="0"/>
              </a:defRPr>
            </a:lvl5pPr>
            <a:lvl6pPr marL="2514600" indent="-228600" eaLnBrk="0" fontAlgn="base" hangingPunct="0">
              <a:spcBef>
                <a:spcPct val="20000"/>
              </a:spcBef>
              <a:spcAft>
                <a:spcPct val="0"/>
              </a:spcAft>
              <a:buChar char="»"/>
              <a:defRPr sz="8900">
                <a:solidFill>
                  <a:schemeClr val="tx1"/>
                </a:solidFill>
                <a:latin typeface="Times New Roman" pitchFamily="18" charset="0"/>
              </a:defRPr>
            </a:lvl6pPr>
            <a:lvl7pPr marL="2971800" indent="-228600" eaLnBrk="0" fontAlgn="base" hangingPunct="0">
              <a:spcBef>
                <a:spcPct val="20000"/>
              </a:spcBef>
              <a:spcAft>
                <a:spcPct val="0"/>
              </a:spcAft>
              <a:buChar char="»"/>
              <a:defRPr sz="8900">
                <a:solidFill>
                  <a:schemeClr val="tx1"/>
                </a:solidFill>
                <a:latin typeface="Times New Roman" pitchFamily="18" charset="0"/>
              </a:defRPr>
            </a:lvl7pPr>
            <a:lvl8pPr marL="3429000" indent="-228600" eaLnBrk="0" fontAlgn="base" hangingPunct="0">
              <a:spcBef>
                <a:spcPct val="20000"/>
              </a:spcBef>
              <a:spcAft>
                <a:spcPct val="0"/>
              </a:spcAft>
              <a:buChar char="»"/>
              <a:defRPr sz="8900">
                <a:solidFill>
                  <a:schemeClr val="tx1"/>
                </a:solidFill>
                <a:latin typeface="Times New Roman" pitchFamily="18" charset="0"/>
              </a:defRPr>
            </a:lvl8pPr>
            <a:lvl9pPr marL="3886200" indent="-228600" eaLnBrk="0" fontAlgn="base" hangingPunct="0">
              <a:spcBef>
                <a:spcPct val="20000"/>
              </a:spcBef>
              <a:spcAft>
                <a:spcPct val="0"/>
              </a:spcAft>
              <a:buChar char="»"/>
              <a:defRPr sz="8900">
                <a:solidFill>
                  <a:schemeClr val="tx1"/>
                </a:solidFill>
                <a:latin typeface="Times New Roman" pitchFamily="18" charset="0"/>
              </a:defRPr>
            </a:lvl9pPr>
          </a:lstStyle>
          <a:p>
            <a:pPr algn="ctr" eaLnBrk="1" hangingPunct="1">
              <a:spcBef>
                <a:spcPct val="50000"/>
              </a:spcBef>
              <a:buFontTx/>
              <a:buNone/>
            </a:pPr>
            <a:r>
              <a:rPr lang="en-US" altLang="en-US" sz="4400" dirty="0">
                <a:latin typeface="Arial" charset="0"/>
                <a:cs typeface="Arial" charset="0"/>
              </a:rPr>
              <a:t>Alexandra Schiwal		</a:t>
            </a:r>
            <a:r>
              <a:rPr lang="en-US" altLang="en-US" sz="4400" dirty="0" smtClean="0">
                <a:latin typeface="Arial" charset="0"/>
                <a:cs typeface="Arial" charset="0"/>
              </a:rPr>
              <a:t>Psychology, </a:t>
            </a:r>
            <a:r>
              <a:rPr lang="en-US" altLang="en-US" sz="4400" dirty="0">
                <a:latin typeface="Arial" charset="0"/>
                <a:cs typeface="Arial" charset="0"/>
              </a:rPr>
              <a:t>University of Montana</a:t>
            </a:r>
          </a:p>
        </p:txBody>
      </p:sp>
      <p:sp>
        <p:nvSpPr>
          <p:cNvPr id="2067" name="Text Box 34"/>
          <p:cNvSpPr txBox="1">
            <a:spLocks noChangeArrowheads="1"/>
          </p:cNvSpPr>
          <p:nvPr/>
        </p:nvSpPr>
        <p:spPr bwMode="auto">
          <a:xfrm>
            <a:off x="27584400" y="31394400"/>
            <a:ext cx="11963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14300">
                <a:solidFill>
                  <a:schemeClr val="tx1"/>
                </a:solidFill>
                <a:latin typeface="Times New Roman" pitchFamily="18" charset="0"/>
              </a:defRPr>
            </a:lvl1pPr>
            <a:lvl2pPr marL="742950" indent="-285750" eaLnBrk="0" hangingPunct="0">
              <a:spcBef>
                <a:spcPct val="20000"/>
              </a:spcBef>
              <a:buChar char="–"/>
              <a:defRPr sz="12500">
                <a:solidFill>
                  <a:schemeClr val="tx1"/>
                </a:solidFill>
                <a:latin typeface="Times New Roman" pitchFamily="18" charset="0"/>
              </a:defRPr>
            </a:lvl2pPr>
            <a:lvl3pPr marL="1143000" indent="-228600" eaLnBrk="0" hangingPunct="0">
              <a:spcBef>
                <a:spcPct val="20000"/>
              </a:spcBef>
              <a:buChar char="•"/>
              <a:defRPr sz="10700">
                <a:solidFill>
                  <a:schemeClr val="tx1"/>
                </a:solidFill>
                <a:latin typeface="Times New Roman" pitchFamily="18" charset="0"/>
              </a:defRPr>
            </a:lvl3pPr>
            <a:lvl4pPr marL="1600200" indent="-228600" eaLnBrk="0" hangingPunct="0">
              <a:spcBef>
                <a:spcPct val="20000"/>
              </a:spcBef>
              <a:buChar char="–"/>
              <a:defRPr sz="8900">
                <a:solidFill>
                  <a:schemeClr val="tx1"/>
                </a:solidFill>
                <a:latin typeface="Times New Roman" pitchFamily="18" charset="0"/>
              </a:defRPr>
            </a:lvl4pPr>
            <a:lvl5pPr marL="2057400" indent="-228600" eaLnBrk="0" hangingPunct="0">
              <a:spcBef>
                <a:spcPct val="20000"/>
              </a:spcBef>
              <a:buChar char="»"/>
              <a:defRPr sz="8900">
                <a:solidFill>
                  <a:schemeClr val="tx1"/>
                </a:solidFill>
                <a:latin typeface="Times New Roman" pitchFamily="18" charset="0"/>
              </a:defRPr>
            </a:lvl5pPr>
            <a:lvl6pPr marL="2514600" indent="-228600" eaLnBrk="0" fontAlgn="base" hangingPunct="0">
              <a:spcBef>
                <a:spcPct val="20000"/>
              </a:spcBef>
              <a:spcAft>
                <a:spcPct val="0"/>
              </a:spcAft>
              <a:buChar char="»"/>
              <a:defRPr sz="8900">
                <a:solidFill>
                  <a:schemeClr val="tx1"/>
                </a:solidFill>
                <a:latin typeface="Times New Roman" pitchFamily="18" charset="0"/>
              </a:defRPr>
            </a:lvl6pPr>
            <a:lvl7pPr marL="2971800" indent="-228600" eaLnBrk="0" fontAlgn="base" hangingPunct="0">
              <a:spcBef>
                <a:spcPct val="20000"/>
              </a:spcBef>
              <a:spcAft>
                <a:spcPct val="0"/>
              </a:spcAft>
              <a:buChar char="»"/>
              <a:defRPr sz="8900">
                <a:solidFill>
                  <a:schemeClr val="tx1"/>
                </a:solidFill>
                <a:latin typeface="Times New Roman" pitchFamily="18" charset="0"/>
              </a:defRPr>
            </a:lvl7pPr>
            <a:lvl8pPr marL="3429000" indent="-228600" eaLnBrk="0" fontAlgn="base" hangingPunct="0">
              <a:spcBef>
                <a:spcPct val="20000"/>
              </a:spcBef>
              <a:spcAft>
                <a:spcPct val="0"/>
              </a:spcAft>
              <a:buChar char="»"/>
              <a:defRPr sz="8900">
                <a:solidFill>
                  <a:schemeClr val="tx1"/>
                </a:solidFill>
                <a:latin typeface="Times New Roman" pitchFamily="18" charset="0"/>
              </a:defRPr>
            </a:lvl8pPr>
            <a:lvl9pPr marL="3886200" indent="-228600" eaLnBrk="0" fontAlgn="base" hangingPunct="0">
              <a:spcBef>
                <a:spcPct val="20000"/>
              </a:spcBef>
              <a:spcAft>
                <a:spcPct val="0"/>
              </a:spcAft>
              <a:buChar char="»"/>
              <a:defRPr sz="8900">
                <a:solidFill>
                  <a:schemeClr val="tx1"/>
                </a:solidFill>
                <a:latin typeface="Times New Roman" pitchFamily="18" charset="0"/>
              </a:defRPr>
            </a:lvl9pPr>
          </a:lstStyle>
          <a:p>
            <a:pPr eaLnBrk="1" hangingPunct="1">
              <a:spcBef>
                <a:spcPct val="50000"/>
              </a:spcBef>
              <a:buFontTx/>
              <a:buNone/>
            </a:pPr>
            <a:endParaRPr lang="en-US" altLang="en-US" sz="3200">
              <a:latin typeface="Arial" charset="0"/>
              <a:cs typeface="Arial" charset="0"/>
            </a:endParaRPr>
          </a:p>
        </p:txBody>
      </p:sp>
      <p:sp>
        <p:nvSpPr>
          <p:cNvPr id="6" name="TextBox 5"/>
          <p:cNvSpPr txBox="1"/>
          <p:nvPr/>
        </p:nvSpPr>
        <p:spPr>
          <a:xfrm>
            <a:off x="1104898" y="14706600"/>
            <a:ext cx="11772902" cy="7432803"/>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4800" b="1" dirty="0" smtClean="0">
                <a:latin typeface="Arial" panose="020B0604020202020204" pitchFamily="34" charset="0"/>
                <a:cs typeface="Arial" panose="020B0604020202020204" pitchFamily="34" charset="0"/>
              </a:rPr>
              <a:t>Demographics</a:t>
            </a:r>
            <a:endParaRPr lang="en-US" sz="4800" b="1" dirty="0">
              <a:latin typeface="Arial" panose="020B0604020202020204" pitchFamily="34" charset="0"/>
              <a:cs typeface="Arial" panose="020B0604020202020204" pitchFamily="34" charset="0"/>
            </a:endParaRPr>
          </a:p>
          <a:p>
            <a:pPr marL="457200" indent="-457200" eaLnBrk="1" hangingPunct="1">
              <a:spcBef>
                <a:spcPts val="600"/>
              </a:spcBef>
              <a:buFont typeface="Arial" panose="020B0604020202020204" pitchFamily="34" charset="0"/>
              <a:buChar char="•"/>
              <a:defRPr/>
            </a:pPr>
            <a:r>
              <a:rPr lang="en-US" b="1" dirty="0">
                <a:latin typeface="Arial" panose="020B0604020202020204" pitchFamily="34" charset="0"/>
                <a:cs typeface="Arial" panose="020B0604020202020204" pitchFamily="34" charset="0"/>
              </a:rPr>
              <a:t>Age:</a:t>
            </a:r>
            <a:r>
              <a:rPr lang="en-US" dirty="0">
                <a:latin typeface="Arial" panose="020B0604020202020204" pitchFamily="34" charset="0"/>
                <a:cs typeface="Arial" panose="020B0604020202020204" pitchFamily="34" charset="0"/>
              </a:rPr>
              <a:t>  average age is </a:t>
            </a:r>
            <a:r>
              <a:rPr lang="en-US" dirty="0" smtClean="0">
                <a:latin typeface="Arial" panose="020B0604020202020204" pitchFamily="34" charset="0"/>
                <a:cs typeface="Arial" panose="020B0604020202020204" pitchFamily="34" charset="0"/>
              </a:rPr>
              <a:t>62, </a:t>
            </a:r>
            <a:r>
              <a:rPr lang="en-US" dirty="0">
                <a:latin typeface="Arial" panose="020B0604020202020204" pitchFamily="34" charset="0"/>
                <a:cs typeface="Arial" panose="020B0604020202020204" pitchFamily="34" charset="0"/>
              </a:rPr>
              <a:t>SD </a:t>
            </a:r>
            <a:r>
              <a:rPr lang="en-US" dirty="0" smtClean="0">
                <a:latin typeface="Arial" panose="020B0604020202020204" pitchFamily="34" charset="0"/>
                <a:cs typeface="Arial" panose="020B0604020202020204" pitchFamily="34" charset="0"/>
              </a:rPr>
              <a:t>16.3 </a:t>
            </a:r>
            <a:endParaRPr lang="en-US" dirty="0">
              <a:latin typeface="Arial" panose="020B0604020202020204" pitchFamily="34" charset="0"/>
              <a:cs typeface="Arial" panose="020B0604020202020204" pitchFamily="34" charset="0"/>
            </a:endParaRPr>
          </a:p>
          <a:p>
            <a:pPr marL="457200" indent="-457200" eaLnBrk="1" hangingPunct="1">
              <a:spcBef>
                <a:spcPts val="600"/>
              </a:spcBef>
              <a:buFont typeface="Arial" panose="020B0604020202020204" pitchFamily="34" charset="0"/>
              <a:buChar char="•"/>
              <a:defRPr/>
            </a:pPr>
            <a:r>
              <a:rPr lang="en-US" b="1" dirty="0">
                <a:latin typeface="Arial" panose="020B0604020202020204" pitchFamily="34" charset="0"/>
                <a:cs typeface="Arial" panose="020B0604020202020204" pitchFamily="34" charset="0"/>
              </a:rPr>
              <a:t>Ethnicity:</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96% </a:t>
            </a:r>
            <a:r>
              <a:rPr lang="en-US" dirty="0">
                <a:latin typeface="Arial" panose="020B0604020202020204" pitchFamily="34" charset="0"/>
                <a:cs typeface="Arial" panose="020B0604020202020204" pitchFamily="34" charset="0"/>
              </a:rPr>
              <a:t>White; </a:t>
            </a:r>
            <a:r>
              <a:rPr lang="en-US" dirty="0" smtClean="0">
                <a:latin typeface="Arial" panose="020B0604020202020204" pitchFamily="34" charset="0"/>
                <a:cs typeface="Arial" panose="020B0604020202020204" pitchFamily="34" charset="0"/>
              </a:rPr>
              <a:t>4% </a:t>
            </a:r>
            <a:r>
              <a:rPr lang="en-US" dirty="0">
                <a:latin typeface="Arial" panose="020B0604020202020204" pitchFamily="34" charset="0"/>
                <a:cs typeface="Arial" panose="020B0604020202020204" pitchFamily="34" charset="0"/>
              </a:rPr>
              <a:t>American Indian </a:t>
            </a:r>
          </a:p>
          <a:p>
            <a:pPr marL="457200" indent="-457200" eaLnBrk="1" hangingPunct="1">
              <a:spcBef>
                <a:spcPts val="600"/>
              </a:spcBef>
              <a:buFont typeface="Arial" panose="020B0604020202020204" pitchFamily="34" charset="0"/>
              <a:buChar char="•"/>
              <a:defRPr/>
            </a:pPr>
            <a:r>
              <a:rPr lang="en-US" b="1" dirty="0">
                <a:latin typeface="Arial" panose="020B0604020202020204" pitchFamily="34" charset="0"/>
                <a:cs typeface="Arial" panose="020B0604020202020204" pitchFamily="34" charset="0"/>
              </a:rPr>
              <a:t>Education: </a:t>
            </a:r>
          </a:p>
          <a:p>
            <a:pPr marL="914400" lvl="1" indent="-457200" eaLnBrk="1" hangingPunct="1">
              <a:spcBef>
                <a:spcPts val="600"/>
              </a:spcBef>
              <a:buFont typeface="Arial" panose="020B0604020202020204" pitchFamily="34" charset="0"/>
              <a:buChar char="•"/>
              <a:defRPr/>
            </a:pPr>
            <a:r>
              <a:rPr lang="en-US" dirty="0">
                <a:latin typeface="Arial" panose="020B0604020202020204" pitchFamily="34" charset="0"/>
                <a:cs typeface="Arial" panose="020B0604020202020204" pitchFamily="34" charset="0"/>
              </a:rPr>
              <a:t>Less than H.S. = </a:t>
            </a:r>
            <a:r>
              <a:rPr lang="en-US" dirty="0" smtClean="0">
                <a:latin typeface="Arial" panose="020B0604020202020204" pitchFamily="34" charset="0"/>
                <a:cs typeface="Arial" panose="020B0604020202020204" pitchFamily="34" charset="0"/>
              </a:rPr>
              <a:t>7.3%</a:t>
            </a:r>
            <a:endParaRPr lang="en-US" dirty="0">
              <a:latin typeface="Arial" panose="020B0604020202020204" pitchFamily="34" charset="0"/>
              <a:cs typeface="Arial" panose="020B0604020202020204" pitchFamily="34" charset="0"/>
            </a:endParaRPr>
          </a:p>
          <a:p>
            <a:pPr marL="914400" lvl="1" indent="-457200" eaLnBrk="1" hangingPunct="1">
              <a:spcBef>
                <a:spcPts val="600"/>
              </a:spcBef>
              <a:buFont typeface="Arial" panose="020B0604020202020204" pitchFamily="34" charset="0"/>
              <a:buChar char="•"/>
              <a:defRPr/>
            </a:pPr>
            <a:r>
              <a:rPr lang="en-US" dirty="0">
                <a:latin typeface="Arial" panose="020B0604020202020204" pitchFamily="34" charset="0"/>
                <a:cs typeface="Arial" panose="020B0604020202020204" pitchFamily="34" charset="0"/>
              </a:rPr>
              <a:t>H.S. or GED = </a:t>
            </a:r>
            <a:r>
              <a:rPr lang="en-US" dirty="0" smtClean="0">
                <a:latin typeface="Arial" panose="020B0604020202020204" pitchFamily="34" charset="0"/>
                <a:cs typeface="Arial" panose="020B0604020202020204" pitchFamily="34" charset="0"/>
              </a:rPr>
              <a:t>21.4%</a:t>
            </a:r>
            <a:endParaRPr lang="en-US" dirty="0">
              <a:latin typeface="Arial" panose="020B0604020202020204" pitchFamily="34" charset="0"/>
              <a:cs typeface="Arial" panose="020B0604020202020204" pitchFamily="34" charset="0"/>
            </a:endParaRPr>
          </a:p>
          <a:p>
            <a:pPr marL="914400" lvl="1" indent="-457200" eaLnBrk="1" hangingPunct="1">
              <a:spcBef>
                <a:spcPts val="600"/>
              </a:spcBef>
              <a:buFont typeface="Arial" panose="020B0604020202020204" pitchFamily="34" charset="0"/>
              <a:buChar char="•"/>
              <a:defRPr/>
            </a:pPr>
            <a:r>
              <a:rPr lang="en-US" dirty="0">
                <a:latin typeface="Arial" panose="020B0604020202020204" pitchFamily="34" charset="0"/>
                <a:cs typeface="Arial" panose="020B0604020202020204" pitchFamily="34" charset="0"/>
              </a:rPr>
              <a:t>Some college/training or Associates = </a:t>
            </a:r>
            <a:r>
              <a:rPr lang="en-US" dirty="0" smtClean="0">
                <a:latin typeface="Arial" panose="020B0604020202020204" pitchFamily="34" charset="0"/>
                <a:cs typeface="Arial" panose="020B0604020202020204" pitchFamily="34" charset="0"/>
              </a:rPr>
              <a:t>38.1%</a:t>
            </a:r>
            <a:endParaRPr lang="en-US" dirty="0">
              <a:latin typeface="Arial" panose="020B0604020202020204" pitchFamily="34" charset="0"/>
              <a:cs typeface="Arial" panose="020B0604020202020204" pitchFamily="34" charset="0"/>
            </a:endParaRPr>
          </a:p>
          <a:p>
            <a:pPr marL="914400" lvl="1" indent="-457200" eaLnBrk="1" hangingPunct="1">
              <a:spcBef>
                <a:spcPts val="600"/>
              </a:spcBef>
              <a:buFont typeface="Arial" panose="020B0604020202020204" pitchFamily="34" charset="0"/>
              <a:buChar char="•"/>
              <a:defRPr/>
            </a:pPr>
            <a:r>
              <a:rPr lang="en-US" dirty="0">
                <a:latin typeface="Arial" panose="020B0604020202020204" pitchFamily="34" charset="0"/>
                <a:cs typeface="Arial" panose="020B0604020202020204" pitchFamily="34" charset="0"/>
              </a:rPr>
              <a:t>Bachelor’s or higher = </a:t>
            </a:r>
            <a:r>
              <a:rPr lang="en-US" dirty="0" smtClean="0">
                <a:latin typeface="Arial" panose="020B0604020202020204" pitchFamily="34" charset="0"/>
                <a:cs typeface="Arial" panose="020B0604020202020204" pitchFamily="34" charset="0"/>
              </a:rPr>
              <a:t>33.2%</a:t>
            </a:r>
            <a:endParaRPr lang="en-US" dirty="0">
              <a:latin typeface="Arial" panose="020B0604020202020204" pitchFamily="34" charset="0"/>
              <a:cs typeface="Arial" panose="020B0604020202020204" pitchFamily="34" charset="0"/>
            </a:endParaRPr>
          </a:p>
          <a:p>
            <a:pPr marL="457200" indent="-457200" eaLnBrk="1" hangingPunct="1">
              <a:spcBef>
                <a:spcPts val="600"/>
              </a:spcBef>
              <a:buFont typeface="Arial" panose="020B0604020202020204" pitchFamily="34" charset="0"/>
              <a:buChar char="•"/>
              <a:defRPr/>
            </a:pPr>
            <a:r>
              <a:rPr lang="en-US" b="1" dirty="0">
                <a:latin typeface="Arial" panose="020B0604020202020204" pitchFamily="34" charset="0"/>
                <a:cs typeface="Arial" panose="020B0604020202020204" pitchFamily="34" charset="0"/>
              </a:rPr>
              <a:t>Employment:</a:t>
            </a:r>
            <a:r>
              <a:rPr lang="en-US" dirty="0">
                <a:latin typeface="Arial" panose="020B0604020202020204" pitchFamily="34" charset="0"/>
                <a:cs typeface="Arial" panose="020B0604020202020204" pitchFamily="34" charset="0"/>
              </a:rPr>
              <a:t> Not employed </a:t>
            </a:r>
            <a:r>
              <a:rPr lang="en-US" dirty="0" smtClean="0">
                <a:latin typeface="Arial" panose="020B0604020202020204" pitchFamily="34" charset="0"/>
                <a:cs typeface="Arial" panose="020B0604020202020204" pitchFamily="34" charset="0"/>
              </a:rPr>
              <a:t>(Including those who are retired) = 71.8%; </a:t>
            </a:r>
            <a:r>
              <a:rPr lang="en-US" dirty="0">
                <a:latin typeface="Arial" panose="020B0604020202020204" pitchFamily="34" charset="0"/>
                <a:cs typeface="Arial" panose="020B0604020202020204" pitchFamily="34" charset="0"/>
              </a:rPr>
              <a:t>Employed = </a:t>
            </a:r>
            <a:r>
              <a:rPr lang="en-US" dirty="0" smtClean="0">
                <a:latin typeface="Arial" panose="020B0604020202020204" pitchFamily="34" charset="0"/>
                <a:cs typeface="Arial" panose="020B0604020202020204" pitchFamily="34" charset="0"/>
              </a:rPr>
              <a:t>28.2%</a:t>
            </a:r>
            <a:endParaRPr lang="en-US" dirty="0">
              <a:latin typeface="Arial" panose="020B0604020202020204" pitchFamily="34" charset="0"/>
              <a:cs typeface="Arial" panose="020B0604020202020204" pitchFamily="34" charset="0"/>
            </a:endParaRPr>
          </a:p>
          <a:p>
            <a:pPr marL="457200" indent="-457200" eaLnBrk="1" hangingPunct="1">
              <a:spcBef>
                <a:spcPts val="600"/>
              </a:spcBef>
              <a:buFont typeface="Arial" panose="020B0604020202020204" pitchFamily="34" charset="0"/>
              <a:buChar char="•"/>
              <a:defRPr/>
            </a:pPr>
            <a:r>
              <a:rPr lang="en-US" b="1" dirty="0">
                <a:latin typeface="Arial" panose="020B0604020202020204" pitchFamily="34" charset="0"/>
                <a:cs typeface="Arial" panose="020B0604020202020204" pitchFamily="34" charset="0"/>
              </a:rPr>
              <a:t>Relationship Status</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Married = 47.1; Unmarried (including single, divorced, widowed, member of unmarried couple) = </a:t>
            </a:r>
            <a:r>
              <a:rPr lang="en-US" dirty="0" smtClean="0">
                <a:latin typeface="Arial" panose="020B0604020202020204" pitchFamily="34" charset="0"/>
                <a:cs typeface="Arial" panose="020B0604020202020204" pitchFamily="34" charset="0"/>
              </a:rPr>
              <a:t>52.9</a:t>
            </a:r>
            <a:endParaRPr lang="en-US" dirty="0">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636552822"/>
              </p:ext>
            </p:extLst>
          </p:nvPr>
        </p:nvGraphicFramePr>
        <p:xfrm>
          <a:off x="1104899" y="22936203"/>
          <a:ext cx="11772901" cy="8153396"/>
        </p:xfrm>
        <a:graphic>
          <a:graphicData uri="http://schemas.openxmlformats.org/drawingml/2006/table">
            <a:tbl>
              <a:tblPr firstRow="1" firstCol="1" bandRow="1">
                <a:tableStyleId>{5C22544A-7EE6-4342-B048-85BDC9FD1C3A}</a:tableStyleId>
              </a:tblPr>
              <a:tblGrid>
                <a:gridCol w="5808792"/>
                <a:gridCol w="2683850"/>
                <a:gridCol w="1677406"/>
                <a:gridCol w="1602853"/>
              </a:tblGrid>
              <a:tr h="531143">
                <a:tc gridSpan="4">
                  <a:txBody>
                    <a:bodyPr/>
                    <a:lstStyle/>
                    <a:p>
                      <a:pPr marL="0" marR="0" algn="ctr">
                        <a:lnSpc>
                          <a:spcPct val="107000"/>
                        </a:lnSpc>
                        <a:spcBef>
                          <a:spcPts val="0"/>
                        </a:spcBef>
                        <a:spcAft>
                          <a:spcPts val="0"/>
                        </a:spcAft>
                      </a:pPr>
                      <a:r>
                        <a:rPr lang="en-US" sz="2300" baseline="0" dirty="0" smtClean="0">
                          <a:solidFill>
                            <a:schemeClr val="tx1"/>
                          </a:solidFill>
                          <a:effectLst/>
                          <a:latin typeface="Arial" panose="020B0604020202020204" pitchFamily="34" charset="0"/>
                          <a:ea typeface="Calibri"/>
                          <a:cs typeface="Arial" panose="020B0604020202020204" pitchFamily="34" charset="0"/>
                        </a:rPr>
                        <a:t>Multiple Regression Results Table - Predicting Change in Number of Doctor Visits</a:t>
                      </a:r>
                      <a:endParaRPr lang="en-US" sz="2300" baseline="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solidFill>
                      <a:schemeClr val="accent3">
                        <a:lumMod val="85000"/>
                      </a:schemeClr>
                    </a:solidFill>
                  </a:tcPr>
                </a:tc>
                <a:tc hMerge="1">
                  <a:txBody>
                    <a:bodyPr/>
                    <a:lstStyle/>
                    <a:p>
                      <a:pPr marL="0" marR="0" algn="ctr">
                        <a:lnSpc>
                          <a:spcPct val="1070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c hMerge="1">
                  <a:txBody>
                    <a:bodyPr/>
                    <a:lstStyle/>
                    <a:p>
                      <a:pPr marL="0" marR="0" algn="ctr">
                        <a:lnSpc>
                          <a:spcPct val="1070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c hMerge="1">
                  <a:txBody>
                    <a:bodyPr/>
                    <a:lstStyle/>
                    <a:p>
                      <a:pPr marL="0" marR="0" algn="ctr">
                        <a:lnSpc>
                          <a:spcPct val="1070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Variable</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Beta</a:t>
                      </a:r>
                      <a:r>
                        <a:rPr lang="en-US" sz="2200" baseline="-25000">
                          <a:effectLst/>
                          <a:latin typeface="Arial" panose="020B0604020202020204" pitchFamily="34" charset="0"/>
                          <a:cs typeface="Arial" panose="020B0604020202020204" pitchFamily="34" charset="0"/>
                        </a:rPr>
                        <a:t>Standardized</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p</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Change R</a:t>
                      </a:r>
                      <a:r>
                        <a:rPr lang="en-US" sz="2200" baseline="30000">
                          <a:effectLst/>
                          <a:latin typeface="Arial" panose="020B0604020202020204" pitchFamily="34" charset="0"/>
                          <a:cs typeface="Arial" panose="020B0604020202020204" pitchFamily="34" charset="0"/>
                        </a:rPr>
                        <a:t>2</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Step 1- Time A</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Depression</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.191</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&lt; .00</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Employed</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-.090</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.046</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573">
                <a:tc>
                  <a:txBody>
                    <a:bodyPr/>
                    <a:lstStyle/>
                    <a:p>
                      <a:pPr marL="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.045</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Step 2 – Time B</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Number of Conditions</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.182</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&lt; .00</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Depression</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.139</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.007</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.075*</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Step 3 – Time C</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Number of Conditions</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.294</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&lt; .00</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No High school</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.125</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.006</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a:effectLst/>
                          <a:latin typeface="Arial" panose="020B0604020202020204" pitchFamily="34" charset="0"/>
                          <a:cs typeface="Arial" panose="020B0604020202020204" pitchFamily="34" charset="0"/>
                        </a:rPr>
                        <a:t> </a:t>
                      </a:r>
                      <a:endParaRPr lang="en-US" sz="220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457200" marR="0" algn="l">
                        <a:lnSpc>
                          <a:spcPct val="107000"/>
                        </a:lnSpc>
                        <a:spcBef>
                          <a:spcPts val="0"/>
                        </a:spcBef>
                        <a:spcAft>
                          <a:spcPts val="0"/>
                        </a:spcAft>
                      </a:pPr>
                      <a:r>
                        <a:rPr lang="en-US" sz="2200">
                          <a:effectLst/>
                          <a:latin typeface="Arial" panose="020B0604020202020204" pitchFamily="34" charset="0"/>
                          <a:cs typeface="Arial" panose="020B0604020202020204" pitchFamily="34" charset="0"/>
                        </a:rPr>
                        <a:t>No Insurance</a:t>
                      </a:r>
                      <a:endParaRPr lang="en-US" sz="220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-.099</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.029</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r>
              <a:tr h="508120">
                <a:tc>
                  <a:txBody>
                    <a:bodyPr/>
                    <a:lstStyle/>
                    <a:p>
                      <a:pPr marL="0" marR="0" algn="l">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 </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200" dirty="0">
                          <a:effectLst/>
                          <a:latin typeface="Arial" panose="020B0604020202020204" pitchFamily="34" charset="0"/>
                          <a:cs typeface="Arial" panose="020B0604020202020204" pitchFamily="34" charset="0"/>
                        </a:rPr>
                        <a:t>.120*</a:t>
                      </a:r>
                      <a:endParaRPr lang="en-US" sz="2200" dirty="0">
                        <a:effectLst/>
                        <a:latin typeface="Arial" panose="020B0604020202020204" pitchFamily="34" charset="0"/>
                        <a:ea typeface="Calibri"/>
                        <a:cs typeface="Arial" panose="020B0604020202020204" pitchFamily="34" charset="0"/>
                      </a:endParaRPr>
                    </a:p>
                  </a:txBody>
                  <a:tcPr marL="68580" marR="68580" marT="0" marB="0"/>
                </a:tc>
              </a:tr>
              <a:tr h="508120">
                <a:tc gridSpan="4">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altLang="en-US" sz="2200" baseline="0" dirty="0" smtClean="0">
                          <a:solidFill>
                            <a:schemeClr val="tx1"/>
                          </a:solidFill>
                          <a:latin typeface="Arial" panose="020B0604020202020204" pitchFamily="34" charset="0"/>
                          <a:cs typeface="Arial" panose="020B0604020202020204" pitchFamily="34" charset="0"/>
                        </a:rPr>
                        <a:t>   Figure 2                                                                       Note: * indicates significance.</a:t>
                      </a:r>
                    </a:p>
                  </a:txBody>
                  <a:tcPr marL="68580" marR="68580" marT="0" marB="0">
                    <a:solidFill>
                      <a:schemeClr val="bg2">
                        <a:lumMod val="40000"/>
                        <a:lumOff val="60000"/>
                      </a:schemeClr>
                    </a:solidFill>
                  </a:tcPr>
                </a:tc>
                <a:tc hMerge="1">
                  <a:txBody>
                    <a:bodyPr/>
                    <a:lstStyle/>
                    <a:p>
                      <a:pPr marL="0" marR="0" algn="ctr">
                        <a:lnSpc>
                          <a:spcPct val="1070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c hMerge="1">
                  <a:txBody>
                    <a:bodyPr/>
                    <a:lstStyle/>
                    <a:p>
                      <a:pPr marL="0" marR="0" algn="ctr">
                        <a:lnSpc>
                          <a:spcPct val="1070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c hMerge="1">
                  <a:txBody>
                    <a:bodyPr/>
                    <a:lstStyle/>
                    <a:p>
                      <a:pPr marL="0" marR="0" algn="ctr">
                        <a:lnSpc>
                          <a:spcPct val="1070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675958"/>
              </p:ext>
            </p:extLst>
          </p:nvPr>
        </p:nvGraphicFramePr>
        <p:xfrm>
          <a:off x="2057400" y="8077200"/>
          <a:ext cx="9677400" cy="5080756"/>
        </p:xfrm>
        <a:graphic>
          <a:graphicData uri="http://schemas.openxmlformats.org/drawingml/2006/table">
            <a:tbl>
              <a:tblPr firstRow="1" firstCol="1" bandRow="1">
                <a:tableStyleId>{5C22544A-7EE6-4342-B048-85BDC9FD1C3A}</a:tableStyleId>
              </a:tblPr>
              <a:tblGrid>
                <a:gridCol w="3810000"/>
                <a:gridCol w="5867400"/>
              </a:tblGrid>
              <a:tr h="609096">
                <a:tc gridSpan="2">
                  <a:txBody>
                    <a:bodyPr/>
                    <a:lstStyle/>
                    <a:p>
                      <a:pPr marL="0" marR="0" indent="0" algn="ctr">
                        <a:lnSpc>
                          <a:spcPct val="115000"/>
                        </a:lnSpc>
                        <a:spcBef>
                          <a:spcPts val="0"/>
                        </a:spcBef>
                        <a:spcAft>
                          <a:spcPts val="0"/>
                        </a:spcAft>
                        <a:buFont typeface="Arial" panose="020B0604020202020204" pitchFamily="34" charset="0"/>
                        <a:buNone/>
                      </a:pPr>
                      <a:r>
                        <a:rPr lang="en-US" sz="2400" dirty="0" smtClean="0">
                          <a:solidFill>
                            <a:schemeClr val="tx1"/>
                          </a:solidFill>
                          <a:effectLst/>
                          <a:latin typeface="Arial" panose="020B0604020202020204" pitchFamily="34" charset="0"/>
                          <a:ea typeface="Calibri"/>
                          <a:cs typeface="Arial" panose="020B0604020202020204" pitchFamily="34" charset="0"/>
                        </a:rPr>
                        <a:t>Survey</a:t>
                      </a:r>
                      <a:r>
                        <a:rPr lang="en-US" sz="2400" baseline="0" dirty="0" smtClean="0">
                          <a:solidFill>
                            <a:schemeClr val="tx1"/>
                          </a:solidFill>
                          <a:effectLst/>
                          <a:latin typeface="Arial" panose="020B0604020202020204" pitchFamily="34" charset="0"/>
                          <a:ea typeface="Calibri"/>
                          <a:cs typeface="Arial" panose="020B0604020202020204" pitchFamily="34" charset="0"/>
                        </a:rPr>
                        <a:t> Send Dates and Response Rates for all Waves of Data </a:t>
                      </a:r>
                      <a:endParaRPr lang="en-US" sz="24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solidFill>
                      <a:schemeClr val="bg2">
                        <a:lumMod val="40000"/>
                        <a:lumOff val="60000"/>
                      </a:schemeClr>
                    </a:solidFill>
                  </a:tcPr>
                </a:tc>
                <a:tc hMerge="1">
                  <a:txBody>
                    <a:bodyPr/>
                    <a:lstStyle/>
                    <a:p>
                      <a:pPr marL="0" marR="0" algn="ctr">
                        <a:lnSpc>
                          <a:spcPct val="115000"/>
                        </a:lnSpc>
                        <a:spcBef>
                          <a:spcPts val="0"/>
                        </a:spcBef>
                        <a:spcAft>
                          <a:spcPts val="0"/>
                        </a:spcAft>
                      </a:pPr>
                      <a:endParaRPr lang="en-US" sz="2200" dirty="0">
                        <a:effectLst/>
                        <a:latin typeface="Arial" panose="020B0604020202020204" pitchFamily="34" charset="0"/>
                        <a:ea typeface="Calibri"/>
                        <a:cs typeface="Arial" panose="020B0604020202020204" pitchFamily="34" charset="0"/>
                      </a:endParaRPr>
                    </a:p>
                  </a:txBody>
                  <a:tcPr marL="68580" marR="68580" marT="0" marB="0"/>
                </a:tc>
              </a:tr>
              <a:tr h="609096">
                <a:tc>
                  <a:txBody>
                    <a:bodyPr/>
                    <a:lstStyle/>
                    <a:p>
                      <a:pPr marL="0" marR="0" algn="ctr">
                        <a:lnSpc>
                          <a:spcPct val="115000"/>
                        </a:lnSpc>
                        <a:spcBef>
                          <a:spcPts val="0"/>
                        </a:spcBef>
                        <a:spcAft>
                          <a:spcPts val="0"/>
                        </a:spcAft>
                      </a:pPr>
                      <a:r>
                        <a:rPr lang="en-US" sz="2200" u="sng" dirty="0">
                          <a:effectLst/>
                          <a:latin typeface="Arial" panose="020B0604020202020204" pitchFamily="34" charset="0"/>
                          <a:cs typeface="Arial" panose="020B0604020202020204" pitchFamily="34" charset="0"/>
                        </a:rPr>
                        <a:t>SURVEY SEND DATE</a:t>
                      </a:r>
                      <a:endParaRPr lang="en-US" sz="2200" u="sng"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2200" u="sng" dirty="0">
                          <a:effectLst/>
                          <a:latin typeface="Arial" panose="020B0604020202020204" pitchFamily="34" charset="0"/>
                          <a:cs typeface="Arial" panose="020B0604020202020204" pitchFamily="34" charset="0"/>
                        </a:rPr>
                        <a:t>RESPONSE RATE</a:t>
                      </a:r>
                      <a:endParaRPr lang="en-US" sz="2200" u="sng" dirty="0">
                        <a:effectLst/>
                        <a:latin typeface="Arial" panose="020B0604020202020204" pitchFamily="34" charset="0"/>
                        <a:ea typeface="Calibri"/>
                        <a:cs typeface="Arial" panose="020B0604020202020204" pitchFamily="34" charset="0"/>
                      </a:endParaRPr>
                    </a:p>
                  </a:txBody>
                  <a:tcPr marL="68580" marR="68580" marT="0" marB="0"/>
                </a:tc>
              </a:tr>
              <a:tr h="756748">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OCTOBER 2012</a:t>
                      </a:r>
                    </a:p>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TIME A</a:t>
                      </a:r>
                      <a:endParaRPr lang="en-US" sz="2200" dirty="0">
                        <a:effectLst/>
                        <a:latin typeface="Arial" panose="020B0604020202020204" pitchFamily="34" charset="0"/>
                        <a:ea typeface="Calibri"/>
                        <a:cs typeface="Arial" panose="020B0604020202020204" pitchFamily="34" charset="0"/>
                      </a:endParaRPr>
                    </a:p>
                  </a:txBody>
                  <a:tcPr marL="68580" marR="68580" marT="0" marB="0">
                    <a:solidFill>
                      <a:schemeClr val="accent1"/>
                    </a:solidFill>
                  </a:tcPr>
                </a:tc>
                <a:tc>
                  <a:txBody>
                    <a:bodyPr/>
                    <a:lstStyle/>
                    <a:p>
                      <a:pPr marL="0" marR="0" algn="ctr">
                        <a:lnSpc>
                          <a:spcPct val="115000"/>
                        </a:lnSpc>
                        <a:spcBef>
                          <a:spcPts val="0"/>
                        </a:spcBef>
                        <a:spcAft>
                          <a:spcPts val="0"/>
                        </a:spcAft>
                      </a:pPr>
                      <a:r>
                        <a:rPr lang="en-US" sz="2200">
                          <a:effectLst/>
                          <a:latin typeface="Arial" panose="020B0604020202020204" pitchFamily="34" charset="0"/>
                          <a:cs typeface="Arial" panose="020B0604020202020204" pitchFamily="34" charset="0"/>
                        </a:rPr>
                        <a:t>564</a:t>
                      </a:r>
                      <a:endParaRPr lang="en-US" sz="2200">
                        <a:effectLst/>
                        <a:latin typeface="Arial" panose="020B0604020202020204" pitchFamily="34" charset="0"/>
                        <a:ea typeface="Calibri"/>
                        <a:cs typeface="Arial" panose="020B0604020202020204" pitchFamily="34" charset="0"/>
                      </a:endParaRPr>
                    </a:p>
                  </a:txBody>
                  <a:tcPr marL="68580" marR="68580" marT="0" marB="0"/>
                </a:tc>
              </a:tr>
              <a:tr h="756748">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FEBRUARY 2013</a:t>
                      </a:r>
                    </a:p>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TIME B</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488</a:t>
                      </a:r>
                      <a:endParaRPr lang="en-US" sz="2200" dirty="0">
                        <a:effectLst/>
                        <a:latin typeface="Arial" panose="020B0604020202020204" pitchFamily="34" charset="0"/>
                        <a:ea typeface="Calibri"/>
                        <a:cs typeface="Arial" panose="020B0604020202020204" pitchFamily="34" charset="0"/>
                      </a:endParaRPr>
                    </a:p>
                  </a:txBody>
                  <a:tcPr marL="68580" marR="68580" marT="0" marB="0"/>
                </a:tc>
              </a:tr>
              <a:tr h="756748">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SEPTEMBER 2013</a:t>
                      </a:r>
                    </a:p>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TIME C</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477</a:t>
                      </a:r>
                      <a:endParaRPr lang="en-US" sz="2200" dirty="0">
                        <a:effectLst/>
                        <a:latin typeface="Arial" panose="020B0604020202020204" pitchFamily="34" charset="0"/>
                        <a:ea typeface="Calibri"/>
                        <a:cs typeface="Arial" panose="020B0604020202020204" pitchFamily="34" charset="0"/>
                      </a:endParaRPr>
                    </a:p>
                  </a:txBody>
                  <a:tcPr marL="68580" marR="68580" marT="0" marB="0"/>
                </a:tc>
              </a:tr>
              <a:tr h="1135122">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JANUARY 2014</a:t>
                      </a:r>
                    </a:p>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TIME D (not included in this analysis)</a:t>
                      </a:r>
                      <a:endParaRPr lang="en-US" sz="22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2200" dirty="0">
                          <a:effectLst/>
                          <a:latin typeface="Arial" panose="020B0604020202020204" pitchFamily="34" charset="0"/>
                          <a:cs typeface="Arial" panose="020B0604020202020204" pitchFamily="34" charset="0"/>
                        </a:rPr>
                        <a:t>457</a:t>
                      </a:r>
                      <a:endParaRPr lang="en-US" sz="2200" dirty="0">
                        <a:effectLst/>
                        <a:latin typeface="Arial" panose="020B0604020202020204" pitchFamily="34" charset="0"/>
                        <a:ea typeface="Calibri"/>
                        <a:cs typeface="Arial" panose="020B0604020202020204" pitchFamily="34" charset="0"/>
                      </a:endParaRPr>
                    </a:p>
                  </a:txBody>
                  <a:tcPr marL="68580" marR="68580" marT="0" marB="0"/>
                </a:tc>
              </a:tr>
              <a:tr h="392417">
                <a:tc gridSpan="2">
                  <a:txBody>
                    <a:bodyPr/>
                    <a:lstStyle/>
                    <a:p>
                      <a:pPr marL="0" marR="0" algn="l">
                        <a:lnSpc>
                          <a:spcPct val="115000"/>
                        </a:lnSpc>
                        <a:spcBef>
                          <a:spcPts val="0"/>
                        </a:spcBef>
                        <a:spcAft>
                          <a:spcPts val="0"/>
                        </a:spcAft>
                      </a:pPr>
                      <a:r>
                        <a:rPr lang="en-US" sz="2200" baseline="0" dirty="0" smtClean="0">
                          <a:solidFill>
                            <a:schemeClr val="tx1"/>
                          </a:solidFill>
                          <a:effectLst/>
                          <a:latin typeface="Arial" panose="020B0604020202020204" pitchFamily="34" charset="0"/>
                          <a:ea typeface="Calibri"/>
                          <a:cs typeface="Arial" panose="020B0604020202020204" pitchFamily="34" charset="0"/>
                        </a:rPr>
                        <a:t>Figure 1</a:t>
                      </a:r>
                      <a:endParaRPr lang="en-US" sz="2200" baseline="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solidFill>
                      <a:schemeClr val="bg2">
                        <a:lumMod val="40000"/>
                        <a:lumOff val="60000"/>
                      </a:schemeClr>
                    </a:solidFill>
                  </a:tcPr>
                </a:tc>
                <a:tc hMerge="1">
                  <a:txBody>
                    <a:bodyPr/>
                    <a:lstStyle/>
                    <a:p>
                      <a:pPr marL="0" marR="0" algn="ctr">
                        <a:lnSpc>
                          <a:spcPct val="115000"/>
                        </a:lnSpc>
                        <a:spcBef>
                          <a:spcPts val="0"/>
                        </a:spcBef>
                        <a:spcAft>
                          <a:spcPts val="0"/>
                        </a:spcAft>
                      </a:pPr>
                      <a:endParaRPr lang="en-US" sz="2200" dirty="0">
                        <a:effectLst/>
                        <a:latin typeface="Arial" panose="020B0604020202020204" pitchFamily="34" charset="0"/>
                        <a:ea typeface="Calibri"/>
                        <a:cs typeface="Arial" panose="020B0604020202020204" pitchFamily="34" charset="0"/>
                      </a:endParaRPr>
                    </a:p>
                  </a:txBody>
                  <a:tcPr marL="68580" marR="68580" marT="0" marB="0"/>
                </a:tc>
              </a:tr>
            </a:tbl>
          </a:graphicData>
        </a:graphic>
      </p:graphicFrame>
      <p:pic>
        <p:nvPicPr>
          <p:cNvPr id="28" name="Picture 27"/>
          <p:cNvPicPr/>
          <p:nvPr/>
        </p:nvPicPr>
        <p:blipFill>
          <a:blip r:embed="rId3">
            <a:grayscl/>
            <a:extLst>
              <a:ext uri="{28A0092B-C50C-407E-A947-70E740481C1C}">
                <a14:useLocalDpi xmlns:a14="http://schemas.microsoft.com/office/drawing/2010/main" val="0"/>
              </a:ext>
            </a:extLst>
          </a:blip>
          <a:srcRect/>
          <a:stretch>
            <a:fillRect/>
          </a:stretch>
        </p:blipFill>
        <p:spPr bwMode="auto">
          <a:xfrm>
            <a:off x="27508200" y="21488400"/>
            <a:ext cx="11706225" cy="8816122"/>
          </a:xfrm>
          <a:prstGeom prst="rect">
            <a:avLst/>
          </a:prstGeom>
          <a:ln/>
        </p:spPr>
        <p:style>
          <a:lnRef idx="2">
            <a:schemeClr val="accent5"/>
          </a:lnRef>
          <a:fillRef idx="1">
            <a:schemeClr val="lt1"/>
          </a:fillRef>
          <a:effectRef idx="0">
            <a:schemeClr val="accent5"/>
          </a:effectRef>
          <a:fontRef idx="minor">
            <a:schemeClr val="dk1"/>
          </a:fontRef>
        </p:style>
      </p:pic>
      <p:sp>
        <p:nvSpPr>
          <p:cNvPr id="9" name="TextBox 8"/>
          <p:cNvSpPr txBox="1"/>
          <p:nvPr/>
        </p:nvSpPr>
        <p:spPr>
          <a:xfrm>
            <a:off x="29146500" y="21854805"/>
            <a:ext cx="6324600" cy="830997"/>
          </a:xfrm>
          <a:prstGeom prst="rect">
            <a:avLst/>
          </a:prstGeom>
          <a:noFill/>
        </p:spPr>
        <p:txBody>
          <a:bodyPr wrap="square" rtlCol="0">
            <a:spAutoFit/>
          </a:bodyPr>
          <a:lstStyle/>
          <a:p>
            <a:r>
              <a:rPr lang="en-US" sz="2400" dirty="0" smtClean="0"/>
              <a:t>Figure </a:t>
            </a:r>
            <a:r>
              <a:rPr lang="en-US" sz="2400" dirty="0" smtClean="0"/>
              <a:t>6: </a:t>
            </a:r>
            <a:r>
              <a:rPr lang="en-US" sz="2400" dirty="0" smtClean="0"/>
              <a:t>Age Distribution of those With No Insurance at Time C</a:t>
            </a:r>
            <a:endParaRPr lang="en-US" sz="2400" dirty="0"/>
          </a:p>
        </p:txBody>
      </p:sp>
      <p:graphicFrame>
        <p:nvGraphicFramePr>
          <p:cNvPr id="16" name="Table 15"/>
          <p:cNvGraphicFramePr>
            <a:graphicFrameLocks noGrp="1"/>
          </p:cNvGraphicFramePr>
          <p:nvPr>
            <p:extLst>
              <p:ext uri="{D42A27DB-BD31-4B8C-83A1-F6EECF244321}">
                <p14:modId xmlns:p14="http://schemas.microsoft.com/office/powerpoint/2010/main" val="4200330947"/>
              </p:ext>
            </p:extLst>
          </p:nvPr>
        </p:nvGraphicFramePr>
        <p:xfrm>
          <a:off x="14706599" y="26174993"/>
          <a:ext cx="10820401" cy="4810523"/>
        </p:xfrm>
        <a:graphic>
          <a:graphicData uri="http://schemas.openxmlformats.org/drawingml/2006/table">
            <a:tbl>
              <a:tblPr>
                <a:tableStyleId>{3C2FFA5D-87B4-456A-9821-1D502468CF0F}</a:tableStyleId>
              </a:tblPr>
              <a:tblGrid>
                <a:gridCol w="2201616"/>
                <a:gridCol w="2354344"/>
                <a:gridCol w="2529075"/>
                <a:gridCol w="1245122"/>
                <a:gridCol w="1245122"/>
                <a:gridCol w="1245122"/>
              </a:tblGrid>
              <a:tr h="420627">
                <a:tc gridSpan="6">
                  <a:txBody>
                    <a:bodyPr/>
                    <a:lstStyle/>
                    <a:p>
                      <a:pPr marL="38100" marR="38100" algn="ctr">
                        <a:lnSpc>
                          <a:spcPts val="1600"/>
                        </a:lnSpc>
                        <a:spcBef>
                          <a:spcPts val="0"/>
                        </a:spcBef>
                        <a:spcAft>
                          <a:spcPts val="0"/>
                        </a:spcAft>
                      </a:pPr>
                      <a:r>
                        <a:rPr lang="en-US" sz="2400" b="1" dirty="0" err="1">
                          <a:effectLst/>
                          <a:latin typeface="Arial" panose="020B0604020202020204" pitchFamily="34" charset="0"/>
                          <a:cs typeface="Arial" panose="020B0604020202020204" pitchFamily="34" charset="0"/>
                        </a:rPr>
                        <a:t>Medicare_a</a:t>
                      </a:r>
                      <a:r>
                        <a:rPr lang="en-US" sz="2400" b="1" dirty="0">
                          <a:effectLst/>
                          <a:latin typeface="Arial" panose="020B0604020202020204" pitchFamily="34" charset="0"/>
                          <a:cs typeface="Arial" panose="020B0604020202020204" pitchFamily="34" charset="0"/>
                        </a:rPr>
                        <a:t> * </a:t>
                      </a:r>
                      <a:r>
                        <a:rPr lang="en-US" sz="2400" b="1" dirty="0" err="1">
                          <a:effectLst/>
                          <a:latin typeface="Arial" panose="020B0604020202020204" pitchFamily="34" charset="0"/>
                          <a:cs typeface="Arial" panose="020B0604020202020204" pitchFamily="34" charset="0"/>
                        </a:rPr>
                        <a:t>Medicare_c</a:t>
                      </a:r>
                      <a:r>
                        <a:rPr lang="en-US" sz="2400" b="1" dirty="0">
                          <a:effectLst/>
                          <a:latin typeface="Arial" panose="020B0604020202020204" pitchFamily="34" charset="0"/>
                          <a:cs typeface="Arial" panose="020B0604020202020204" pitchFamily="34" charset="0"/>
                        </a:rPr>
                        <a:t> </a:t>
                      </a:r>
                      <a:r>
                        <a:rPr lang="en-US" sz="2400" b="1" dirty="0" err="1">
                          <a:effectLst/>
                          <a:latin typeface="Arial" panose="020B0604020202020204" pitchFamily="34" charset="0"/>
                          <a:cs typeface="Arial" panose="020B0604020202020204" pitchFamily="34" charset="0"/>
                        </a:rPr>
                        <a:t>Crosstabulation</a:t>
                      </a:r>
                      <a:endParaRPr lang="en-US" sz="2400" b="1"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6064">
                <a:tc rowSpan="2" gridSpan="3">
                  <a:txBody>
                    <a:bodyPr/>
                    <a:lstStyle/>
                    <a:p>
                      <a:pPr marL="0" marR="0">
                        <a:lnSpc>
                          <a:spcPct val="115000"/>
                        </a:lnSpc>
                        <a:spcBef>
                          <a:spcPts val="0"/>
                        </a:spcBef>
                        <a:spcAft>
                          <a:spcPts val="0"/>
                        </a:spcAft>
                      </a:pPr>
                      <a:r>
                        <a:rPr lang="en-US" sz="2000" b="1" dirty="0">
                          <a:effectLst/>
                          <a:latin typeface="Arial" panose="020B0604020202020204" pitchFamily="34" charset="0"/>
                          <a:cs typeface="Arial" panose="020B0604020202020204" pitchFamily="34" charset="0"/>
                        </a:rPr>
                        <a:t> </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rowSpan="2" hMerge="1">
                  <a:txBody>
                    <a:bodyPr/>
                    <a:lstStyle/>
                    <a:p>
                      <a:endParaRPr lang="en-US"/>
                    </a:p>
                  </a:txBody>
                  <a:tcPr/>
                </a:tc>
                <a:tc rowSpan="2" hMerge="1">
                  <a:txBody>
                    <a:bodyPr/>
                    <a:lstStyle/>
                    <a:p>
                      <a:endParaRPr lang="en-US"/>
                    </a:p>
                  </a:txBody>
                  <a:tcPr/>
                </a:tc>
                <a:tc gridSpan="2">
                  <a:txBody>
                    <a:bodyPr/>
                    <a:lstStyle/>
                    <a:p>
                      <a:pPr marL="38100" marR="38100" algn="ctr">
                        <a:lnSpc>
                          <a:spcPts val="1600"/>
                        </a:lnSpc>
                        <a:spcBef>
                          <a:spcPts val="0"/>
                        </a:spcBef>
                        <a:spcAft>
                          <a:spcPts val="0"/>
                        </a:spcAft>
                      </a:pPr>
                      <a:r>
                        <a:rPr lang="en-US" sz="2000" b="1">
                          <a:effectLst/>
                          <a:latin typeface="Arial" panose="020B0604020202020204" pitchFamily="34" charset="0"/>
                          <a:cs typeface="Arial" panose="020B0604020202020204" pitchFamily="34" charset="0"/>
                        </a:rPr>
                        <a:t>Medicare_c</a:t>
                      </a:r>
                      <a:endParaRPr lang="en-US" sz="2000" b="1">
                        <a:effectLst/>
                        <a:latin typeface="Arial" panose="020B0604020202020204" pitchFamily="34" charset="0"/>
                        <a:ea typeface="Calibri"/>
                        <a:cs typeface="Arial" panose="020B0604020202020204" pitchFamily="34" charset="0"/>
                      </a:endParaRPr>
                    </a:p>
                  </a:txBody>
                  <a:tcPr marL="0" marR="0" marT="0" marB="0" anchor="b"/>
                </a:tc>
                <a:tc hMerge="1">
                  <a:txBody>
                    <a:bodyPr/>
                    <a:lstStyle/>
                    <a:p>
                      <a:endParaRPr lang="en-US"/>
                    </a:p>
                  </a:txBody>
                  <a:tcPr/>
                </a:tc>
                <a:tc rowSpan="2">
                  <a:txBody>
                    <a:bodyPr/>
                    <a:lstStyle/>
                    <a:p>
                      <a:pPr marL="38100" marR="38100" algn="ctr">
                        <a:lnSpc>
                          <a:spcPts val="1600"/>
                        </a:lnSpc>
                        <a:spcBef>
                          <a:spcPts val="0"/>
                        </a:spcBef>
                        <a:spcAft>
                          <a:spcPts val="0"/>
                        </a:spcAft>
                      </a:pPr>
                      <a:r>
                        <a:rPr lang="en-US" sz="2000" b="1">
                          <a:effectLst/>
                          <a:latin typeface="Arial" panose="020B0604020202020204" pitchFamily="34" charset="0"/>
                          <a:cs typeface="Arial" panose="020B0604020202020204" pitchFamily="34" charset="0"/>
                        </a:rPr>
                        <a:t>Total</a:t>
                      </a:r>
                      <a:endParaRPr lang="en-US" sz="2000" b="1">
                        <a:effectLst/>
                        <a:latin typeface="Arial" panose="020B0604020202020204" pitchFamily="34" charset="0"/>
                        <a:ea typeface="Calibri"/>
                        <a:cs typeface="Arial" panose="020B0604020202020204" pitchFamily="34" charset="0"/>
                      </a:endParaRPr>
                    </a:p>
                  </a:txBody>
                  <a:tcPr marL="0" marR="0" marT="0" marB="0" anchor="b"/>
                </a:tc>
              </a:tr>
              <a:tr h="296064">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38100" marR="38100" algn="ctr">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0</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a:txBody>
                    <a:bodyPr/>
                    <a:lstStyle/>
                    <a:p>
                      <a:pPr marL="38100" marR="38100" algn="ct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a:t>
                      </a:r>
                      <a:endParaRPr lang="en-US" sz="2000" b="1">
                        <a:effectLst/>
                        <a:latin typeface="Arial" panose="020B0604020202020204" pitchFamily="34" charset="0"/>
                        <a:ea typeface="Calibri"/>
                        <a:cs typeface="Arial" panose="020B0604020202020204" pitchFamily="34" charset="0"/>
                      </a:endParaRPr>
                    </a:p>
                  </a:txBody>
                  <a:tcPr marL="0" marR="0" marT="0" marB="0" anchor="b"/>
                </a:tc>
                <a:tc vMerge="1">
                  <a:txBody>
                    <a:bodyPr/>
                    <a:lstStyle/>
                    <a:p>
                      <a:endParaRPr lang="en-US"/>
                    </a:p>
                  </a:txBody>
                  <a:tcPr/>
                </a:tc>
              </a:tr>
              <a:tr h="403013">
                <a:tc rowSpan="4">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err="1" smtClean="0">
                          <a:effectLst/>
                          <a:latin typeface="Arial" panose="020B0604020202020204" pitchFamily="34" charset="0"/>
                          <a:cs typeface="Arial" panose="020B0604020202020204" pitchFamily="34" charset="0"/>
                        </a:rPr>
                        <a:t>Medicare_a</a:t>
                      </a:r>
                      <a:endParaRPr lang="en-US" sz="2000" b="1" dirty="0">
                        <a:effectLst/>
                        <a:latin typeface="Arial" panose="020B0604020202020204" pitchFamily="34" charset="0"/>
                        <a:ea typeface="Calibri"/>
                        <a:cs typeface="Arial" panose="020B0604020202020204" pitchFamily="34" charset="0"/>
                      </a:endParaRPr>
                    </a:p>
                  </a:txBody>
                  <a:tcPr marL="0" marR="0" marT="0" marB="0"/>
                </a:tc>
                <a:tc row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0</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196</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25</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221</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04519">
                <a:tc vMerge="1">
                  <a:txBody>
                    <a:bodyPr/>
                    <a:lstStyle/>
                    <a:p>
                      <a:endParaRPr lang="en-US"/>
                    </a:p>
                  </a:txBody>
                  <a:tcPr/>
                </a:tc>
                <a:tc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a:t>
                      </a:r>
                      <a:r>
                        <a:rPr lang="en-US" sz="2000" b="1" dirty="0" err="1">
                          <a:effectLst/>
                          <a:latin typeface="Arial" panose="020B0604020202020204" pitchFamily="34" charset="0"/>
                          <a:cs typeface="Arial" panose="020B0604020202020204" pitchFamily="34" charset="0"/>
                        </a:rPr>
                        <a:t>Medicare_a</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88.7%</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11.3%</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100.0%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403013">
                <a:tc vMerge="1">
                  <a:txBody>
                    <a:bodyPr/>
                    <a:lstStyle/>
                    <a:p>
                      <a:endParaRPr lang="en-US"/>
                    </a:p>
                  </a:txBody>
                  <a:tcPr/>
                </a:tc>
                <a:tc row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1.0</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240</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250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04519">
                <a:tc vMerge="1">
                  <a:txBody>
                    <a:bodyPr/>
                    <a:lstStyle/>
                    <a:p>
                      <a:endParaRPr lang="en-US"/>
                    </a:p>
                  </a:txBody>
                  <a:tcPr/>
                </a:tc>
                <a:tc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a:t>
                      </a:r>
                      <a:r>
                        <a:rPr lang="en-US" sz="2000" b="1" dirty="0" err="1">
                          <a:effectLst/>
                          <a:latin typeface="Arial" panose="020B0604020202020204" pitchFamily="34" charset="0"/>
                          <a:cs typeface="Arial" panose="020B0604020202020204" pitchFamily="34" charset="0"/>
                        </a:rPr>
                        <a:t>Medicare_a</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4.0%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96.0%</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100.0%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403013">
                <a:tc rowSpan="2" grid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Total</a:t>
                      </a:r>
                      <a:endParaRPr lang="en-US" sz="2000" b="1" dirty="0">
                        <a:effectLst/>
                        <a:latin typeface="Arial" panose="020B0604020202020204" pitchFamily="34" charset="0"/>
                        <a:ea typeface="Calibri"/>
                        <a:cs typeface="Arial" panose="020B0604020202020204" pitchFamily="34" charset="0"/>
                      </a:endParaRPr>
                    </a:p>
                  </a:txBody>
                  <a:tcPr marL="0" marR="0" marT="0" marB="0"/>
                </a:tc>
                <a:tc rowSpan="2" h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206</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265</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471</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749769">
                <a:tc gridSpan="2" vMerge="1">
                  <a:txBody>
                    <a:bodyPr/>
                    <a:lstStyle/>
                    <a:p>
                      <a:endParaRPr lang="en-US"/>
                    </a:p>
                  </a:txBody>
                  <a:tcPr/>
                </a:tc>
                <a:tc hMerge="1"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a:t>
                      </a:r>
                      <a:r>
                        <a:rPr lang="en-US" sz="2000" b="1" dirty="0" err="1">
                          <a:effectLst/>
                          <a:latin typeface="Arial" panose="020B0604020202020204" pitchFamily="34" charset="0"/>
                          <a:cs typeface="Arial" panose="020B0604020202020204" pitchFamily="34" charset="0"/>
                        </a:rPr>
                        <a:t>Medicare_a</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43.7%</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56.3%</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100.0%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r>
              <a:tr h="604519">
                <a:tc gridSpan="6">
                  <a:txBody>
                    <a:bodyPr/>
                    <a:lstStyle/>
                    <a:p>
                      <a:pPr marL="38100" marR="38100" lvl="0" indent="0" algn="l" defTabSz="914400" rtl="0" eaLnBrk="1" fontAlgn="auto" latinLnBrk="0" hangingPunct="1">
                        <a:lnSpc>
                          <a:spcPts val="1600"/>
                        </a:lnSpc>
                        <a:spcBef>
                          <a:spcPts val="0"/>
                        </a:spcBef>
                        <a:spcAft>
                          <a:spcPts val="0"/>
                        </a:spcAft>
                        <a:buClrTx/>
                        <a:buSzTx/>
                        <a:buFontTx/>
                        <a:buNone/>
                        <a:tabLst/>
                        <a:defRPr/>
                      </a:pPr>
                      <a:r>
                        <a:rPr kumimoji="0" lang="en-US" alt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38100" marR="38100" lvl="0" indent="0" algn="l" defTabSz="914400" rtl="0" eaLnBrk="1" fontAlgn="auto" latinLnBrk="0" hangingPunct="1">
                        <a:lnSpc>
                          <a:spcPts val="1600"/>
                        </a:lnSpc>
                        <a:spcBef>
                          <a:spcPts val="0"/>
                        </a:spcBef>
                        <a:spcAft>
                          <a:spcPts val="0"/>
                        </a:spcAft>
                        <a:buClrTx/>
                        <a:buSzTx/>
                        <a:buFontTx/>
                        <a:buNone/>
                        <a:tabLst/>
                        <a:defRPr/>
                      </a:pPr>
                      <a:r>
                        <a:rPr kumimoji="0" lang="en-US" alt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Figure 5: Medicare change from Time A to Time C crosstabs.</a:t>
                      </a:r>
                      <a:endParaRPr kumimoji="0" lang="en-US" altLang="en-US" sz="3200" b="1" i="0" u="none" strike="noStrike" cap="none" normalizeH="0" baseline="0" dirty="0" smtClean="0">
                        <a:ln>
                          <a:noFill/>
                        </a:ln>
                        <a:solidFill>
                          <a:schemeClr val="tx1"/>
                        </a:solidFill>
                        <a:effectLst/>
                        <a:latin typeface="Arial" pitchFamily="34" charset="0"/>
                        <a:cs typeface="Arial" pitchFamily="34" charset="0"/>
                      </a:endParaRPr>
                    </a:p>
                    <a:p>
                      <a:pPr marL="38100" marR="38100">
                        <a:lnSpc>
                          <a:spcPts val="1600"/>
                        </a:lnSpc>
                        <a:spcBef>
                          <a:spcPts val="0"/>
                        </a:spcBef>
                        <a:spcAft>
                          <a:spcPts val="0"/>
                        </a:spcAft>
                      </a:pPr>
                      <a:endParaRPr lang="en-US" sz="2000" b="1" dirty="0">
                        <a:effectLst/>
                        <a:latin typeface="Arial" panose="020B0604020202020204" pitchFamily="34" charset="0"/>
                        <a:ea typeface="Calibri"/>
                        <a:cs typeface="Arial" panose="020B0604020202020204" pitchFamily="34" charset="0"/>
                      </a:endParaRPr>
                    </a:p>
                  </a:txBody>
                  <a:tcPr marL="0" marR="0" marT="0" marB="0">
                    <a:solidFill>
                      <a:schemeClr val="bg2">
                        <a:lumMod val="40000"/>
                        <a:lumOff val="60000"/>
                      </a:schemeClr>
                    </a:solidFill>
                  </a:tcPr>
                </a:tc>
                <a:tc hMerge="1">
                  <a:txBody>
                    <a:bodyPr/>
                    <a:lstStyle/>
                    <a:p>
                      <a:endParaRPr lang="en-US"/>
                    </a:p>
                  </a:txBody>
                  <a:tcPr/>
                </a:tc>
                <a:tc hMerge="1">
                  <a:txBody>
                    <a:bodyPr/>
                    <a:lstStyle/>
                    <a:p>
                      <a:pPr marL="38100" marR="38100">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776926158"/>
              </p:ext>
            </p:extLst>
          </p:nvPr>
        </p:nvGraphicFramePr>
        <p:xfrm>
          <a:off x="14744699" y="15773400"/>
          <a:ext cx="10744201" cy="4649108"/>
        </p:xfrm>
        <a:graphic>
          <a:graphicData uri="http://schemas.openxmlformats.org/drawingml/2006/table">
            <a:tbl>
              <a:tblPr>
                <a:tableStyleId>{3C2FFA5D-87B4-456A-9821-1D502468CF0F}</a:tableStyleId>
              </a:tblPr>
              <a:tblGrid>
                <a:gridCol w="2246206"/>
                <a:gridCol w="2246206"/>
                <a:gridCol w="2246206"/>
                <a:gridCol w="1492336"/>
                <a:gridCol w="1492336"/>
                <a:gridCol w="1020911"/>
              </a:tblGrid>
              <a:tr h="382928">
                <a:tc gridSpan="6">
                  <a:txBody>
                    <a:bodyPr/>
                    <a:lstStyle/>
                    <a:p>
                      <a:pPr marL="38100" marR="38100" algn="ctr">
                        <a:lnSpc>
                          <a:spcPts val="1600"/>
                        </a:lnSpc>
                        <a:spcBef>
                          <a:spcPts val="0"/>
                        </a:spcBef>
                        <a:spcAft>
                          <a:spcPts val="0"/>
                        </a:spcAft>
                      </a:pPr>
                      <a:r>
                        <a:rPr lang="en-US" sz="2400" b="1" dirty="0">
                          <a:effectLst/>
                          <a:latin typeface="Arial" panose="020B0604020202020204" pitchFamily="34" charset="0"/>
                          <a:cs typeface="Arial" panose="020B0604020202020204" pitchFamily="34" charset="0"/>
                        </a:rPr>
                        <a:t>Ins__</a:t>
                      </a:r>
                      <a:r>
                        <a:rPr lang="en-US" sz="2400" b="1" dirty="0" err="1">
                          <a:effectLst/>
                          <a:latin typeface="Arial" panose="020B0604020202020204" pitchFamily="34" charset="0"/>
                          <a:cs typeface="Arial" panose="020B0604020202020204" pitchFamily="34" charset="0"/>
                        </a:rPr>
                        <a:t>None_a</a:t>
                      </a:r>
                      <a:r>
                        <a:rPr lang="en-US" sz="2400" b="1" dirty="0">
                          <a:effectLst/>
                          <a:latin typeface="Arial" panose="020B0604020202020204" pitchFamily="34" charset="0"/>
                          <a:cs typeface="Arial" panose="020B0604020202020204" pitchFamily="34" charset="0"/>
                        </a:rPr>
                        <a:t> * Ins__</a:t>
                      </a:r>
                      <a:r>
                        <a:rPr lang="en-US" sz="2400" b="1" dirty="0" err="1">
                          <a:effectLst/>
                          <a:latin typeface="Arial" panose="020B0604020202020204" pitchFamily="34" charset="0"/>
                          <a:cs typeface="Arial" panose="020B0604020202020204" pitchFamily="34" charset="0"/>
                        </a:rPr>
                        <a:t>None_b</a:t>
                      </a:r>
                      <a:r>
                        <a:rPr lang="en-US" sz="2400" b="1" dirty="0">
                          <a:effectLst/>
                          <a:latin typeface="Arial" panose="020B0604020202020204" pitchFamily="34" charset="0"/>
                          <a:cs typeface="Arial" panose="020B0604020202020204" pitchFamily="34" charset="0"/>
                        </a:rPr>
                        <a:t> </a:t>
                      </a:r>
                      <a:r>
                        <a:rPr lang="en-US" sz="2400" b="1" dirty="0" err="1">
                          <a:effectLst/>
                          <a:latin typeface="Arial" panose="020B0604020202020204" pitchFamily="34" charset="0"/>
                          <a:cs typeface="Arial" panose="020B0604020202020204" pitchFamily="34" charset="0"/>
                        </a:rPr>
                        <a:t>Crosstabulation</a:t>
                      </a:r>
                      <a:endParaRPr lang="en-US" sz="2400" b="1"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7062">
                <a:tc rowSpan="2" gridSpan="3">
                  <a:txBody>
                    <a:bodyPr/>
                    <a:lstStyle/>
                    <a:p>
                      <a:pPr marL="0" marR="0">
                        <a:lnSpc>
                          <a:spcPct val="115000"/>
                        </a:lnSpc>
                        <a:spcBef>
                          <a:spcPts val="0"/>
                        </a:spcBef>
                        <a:spcAft>
                          <a:spcPts val="0"/>
                        </a:spcAft>
                      </a:pPr>
                      <a:r>
                        <a:rPr lang="en-US" sz="2000" b="1" dirty="0">
                          <a:effectLst/>
                          <a:latin typeface="Arial" panose="020B0604020202020204" pitchFamily="34" charset="0"/>
                          <a:cs typeface="Arial" panose="020B0604020202020204" pitchFamily="34" charset="0"/>
                        </a:rPr>
                        <a:t> </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rowSpan="2" hMerge="1">
                  <a:txBody>
                    <a:bodyPr/>
                    <a:lstStyle/>
                    <a:p>
                      <a:endParaRPr lang="en-US"/>
                    </a:p>
                  </a:txBody>
                  <a:tcPr/>
                </a:tc>
                <a:tc rowSpan="2" hMerge="1">
                  <a:txBody>
                    <a:bodyPr/>
                    <a:lstStyle/>
                    <a:p>
                      <a:endParaRPr lang="en-US"/>
                    </a:p>
                  </a:txBody>
                  <a:tcPr/>
                </a:tc>
                <a:tc gridSpan="2">
                  <a:txBody>
                    <a:bodyPr/>
                    <a:lstStyle/>
                    <a:p>
                      <a:pPr marL="38100" marR="38100" algn="ctr">
                        <a:lnSpc>
                          <a:spcPts val="1600"/>
                        </a:lnSpc>
                        <a:spcBef>
                          <a:spcPts val="0"/>
                        </a:spcBef>
                        <a:spcAft>
                          <a:spcPts val="0"/>
                        </a:spcAft>
                      </a:pPr>
                      <a:r>
                        <a:rPr lang="en-US" sz="2000" b="1">
                          <a:effectLst/>
                          <a:latin typeface="Arial" panose="020B0604020202020204" pitchFamily="34" charset="0"/>
                          <a:cs typeface="Arial" panose="020B0604020202020204" pitchFamily="34" charset="0"/>
                        </a:rPr>
                        <a:t>Ins__None_b</a:t>
                      </a:r>
                      <a:endParaRPr lang="en-US" sz="2000" b="1">
                        <a:effectLst/>
                        <a:latin typeface="Arial" panose="020B0604020202020204" pitchFamily="34" charset="0"/>
                        <a:ea typeface="Calibri"/>
                        <a:cs typeface="Arial" panose="020B0604020202020204" pitchFamily="34" charset="0"/>
                      </a:endParaRPr>
                    </a:p>
                  </a:txBody>
                  <a:tcPr marL="0" marR="0" marT="0" marB="0" anchor="b"/>
                </a:tc>
                <a:tc hMerge="1">
                  <a:txBody>
                    <a:bodyPr/>
                    <a:lstStyle/>
                    <a:p>
                      <a:endParaRPr lang="en-US"/>
                    </a:p>
                  </a:txBody>
                  <a:tcPr/>
                </a:tc>
                <a:tc rowSpan="2">
                  <a:txBody>
                    <a:bodyPr/>
                    <a:lstStyle/>
                    <a:p>
                      <a:pPr marL="38100" marR="38100" algn="ctr">
                        <a:lnSpc>
                          <a:spcPts val="1600"/>
                        </a:lnSpc>
                        <a:spcBef>
                          <a:spcPts val="0"/>
                        </a:spcBef>
                        <a:spcAft>
                          <a:spcPts val="0"/>
                        </a:spcAft>
                      </a:pPr>
                      <a:r>
                        <a:rPr lang="en-US" sz="2000" b="1">
                          <a:effectLst/>
                          <a:latin typeface="Arial" panose="020B0604020202020204" pitchFamily="34" charset="0"/>
                          <a:cs typeface="Arial" panose="020B0604020202020204" pitchFamily="34" charset="0"/>
                        </a:rPr>
                        <a:t>Total</a:t>
                      </a:r>
                      <a:endParaRPr lang="en-US" sz="2000" b="1">
                        <a:effectLst/>
                        <a:latin typeface="Arial" panose="020B0604020202020204" pitchFamily="34" charset="0"/>
                        <a:ea typeface="Calibri"/>
                        <a:cs typeface="Arial" panose="020B0604020202020204" pitchFamily="34" charset="0"/>
                      </a:endParaRPr>
                    </a:p>
                  </a:txBody>
                  <a:tcPr marL="0" marR="0" marT="0" marB="0" anchor="b"/>
                </a:tc>
              </a:tr>
              <a:tr h="256569">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38100" marR="38100" algn="ct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0</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a:txBody>
                    <a:bodyPr/>
                    <a:lstStyle/>
                    <a:p>
                      <a:pPr marL="38100" marR="38100" algn="ctr">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1.0</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vMerge="1">
                  <a:txBody>
                    <a:bodyPr/>
                    <a:lstStyle/>
                    <a:p>
                      <a:endParaRPr lang="en-US"/>
                    </a:p>
                  </a:txBody>
                  <a:tcPr/>
                </a:tc>
              </a:tr>
              <a:tr h="427468">
                <a:tc rowSpan="4">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Ins</a:t>
                      </a:r>
                      <a:r>
                        <a:rPr lang="en-US" sz="2000" b="1" dirty="0">
                          <a:effectLst/>
                          <a:latin typeface="Arial" panose="020B0604020202020204" pitchFamily="34" charset="0"/>
                          <a:cs typeface="Arial" panose="020B0604020202020204" pitchFamily="34" charset="0"/>
                        </a:rPr>
                        <a:t>__</a:t>
                      </a:r>
                      <a:r>
                        <a:rPr lang="en-US" sz="2000" b="1" dirty="0" err="1">
                          <a:effectLst/>
                          <a:latin typeface="Arial" panose="020B0604020202020204" pitchFamily="34" charset="0"/>
                          <a:cs typeface="Arial" panose="020B0604020202020204" pitchFamily="34" charset="0"/>
                        </a:rPr>
                        <a:t>None_a</a:t>
                      </a:r>
                      <a:endParaRPr lang="en-US" sz="2000" b="1" dirty="0">
                        <a:effectLst/>
                        <a:latin typeface="Arial" panose="020B0604020202020204" pitchFamily="34" charset="0"/>
                        <a:ea typeface="Calibri"/>
                        <a:cs typeface="Arial" panose="020B0604020202020204" pitchFamily="34" charset="0"/>
                      </a:endParaRPr>
                    </a:p>
                  </a:txBody>
                  <a:tcPr marL="0" marR="0" marT="0" marB="0"/>
                </a:tc>
                <a:tc row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0</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429</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3</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432</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37559">
                <a:tc vMerge="1">
                  <a:txBody>
                    <a:bodyPr/>
                    <a:lstStyle/>
                    <a:p>
                      <a:endParaRPr lang="en-US"/>
                    </a:p>
                  </a:txBody>
                  <a:tcPr/>
                </a:tc>
                <a:tc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Ins__</a:t>
                      </a:r>
                      <a:r>
                        <a:rPr lang="en-US" sz="2000" b="1" dirty="0" err="1">
                          <a:effectLst/>
                          <a:latin typeface="Arial" panose="020B0604020202020204" pitchFamily="34" charset="0"/>
                          <a:cs typeface="Arial" panose="020B0604020202020204" pitchFamily="34" charset="0"/>
                        </a:rPr>
                        <a:t>None_a</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99.3%</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0.7%</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100.0%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427468">
                <a:tc vMerge="1">
                  <a:txBody>
                    <a:bodyPr/>
                    <a:lstStyle/>
                    <a:p>
                      <a:endParaRPr lang="en-US"/>
                    </a:p>
                  </a:txBody>
                  <a:tcPr/>
                </a:tc>
                <a:tc row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1.0</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14</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36</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50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37559">
                <a:tc vMerge="1">
                  <a:txBody>
                    <a:bodyPr/>
                    <a:lstStyle/>
                    <a:p>
                      <a:endParaRPr lang="en-US"/>
                    </a:p>
                  </a:txBody>
                  <a:tcPr/>
                </a:tc>
                <a:tc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Ins__</a:t>
                      </a:r>
                      <a:r>
                        <a:rPr lang="en-US" sz="2000" b="1" dirty="0" err="1">
                          <a:effectLst/>
                          <a:latin typeface="Arial" panose="020B0604020202020204" pitchFamily="34" charset="0"/>
                          <a:cs typeface="Arial" panose="020B0604020202020204" pitchFamily="34" charset="0"/>
                        </a:rPr>
                        <a:t>None_a</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28.0%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72.0%</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100.0%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427468">
                <a:tc rowSpan="2" grid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Total</a:t>
                      </a:r>
                      <a:endParaRPr lang="en-US" sz="2000" b="1" dirty="0">
                        <a:effectLst/>
                        <a:latin typeface="Arial" panose="020B0604020202020204" pitchFamily="34" charset="0"/>
                        <a:ea typeface="Calibri"/>
                        <a:cs typeface="Arial" panose="020B0604020202020204" pitchFamily="34" charset="0"/>
                      </a:endParaRPr>
                    </a:p>
                  </a:txBody>
                  <a:tcPr marL="0" marR="0" marT="0" marB="0"/>
                </a:tc>
                <a:tc rowSpan="2" h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443</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39</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482</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37559">
                <a:tc gridSpan="2" vMerge="1">
                  <a:txBody>
                    <a:bodyPr/>
                    <a:lstStyle/>
                    <a:p>
                      <a:endParaRPr lang="en-US"/>
                    </a:p>
                  </a:txBody>
                  <a:tcPr/>
                </a:tc>
                <a:tc hMerge="1"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Ins__</a:t>
                      </a:r>
                      <a:r>
                        <a:rPr lang="en-US" sz="2000" b="1" dirty="0" err="1">
                          <a:effectLst/>
                          <a:latin typeface="Arial" panose="020B0604020202020204" pitchFamily="34" charset="0"/>
                          <a:cs typeface="Arial" panose="020B0604020202020204" pitchFamily="34" charset="0"/>
                        </a:rPr>
                        <a:t>None_a</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91.9%</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8.1%</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100.0%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r>
              <a:tr h="427468">
                <a:tc gridSpan="6">
                  <a:txBody>
                    <a:bodyPr/>
                    <a:lstStyle/>
                    <a:p>
                      <a:pPr marL="38100" marR="38100">
                        <a:lnSpc>
                          <a:spcPts val="1600"/>
                        </a:lnSpc>
                        <a:spcBef>
                          <a:spcPts val="0"/>
                        </a:spcBef>
                        <a:spcAft>
                          <a:spcPts val="0"/>
                        </a:spcAft>
                      </a:pPr>
                      <a:endParaRPr lang="en-US" sz="2000" b="1" dirty="0" smtClean="0">
                        <a:effectLst/>
                        <a:latin typeface="Arial" panose="020B0604020202020204" pitchFamily="34" charset="0"/>
                        <a:ea typeface="Calibri"/>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ea typeface="Calibri"/>
                          <a:cs typeface="Arial" panose="020B0604020202020204" pitchFamily="34" charset="0"/>
                        </a:rPr>
                        <a:t>Figure 3: No Insurance at Time A by No Insurance Time</a:t>
                      </a:r>
                      <a:r>
                        <a:rPr lang="en-US" sz="2000" b="1" baseline="0" dirty="0" smtClean="0">
                          <a:effectLst/>
                          <a:latin typeface="Arial" panose="020B0604020202020204" pitchFamily="34" charset="0"/>
                          <a:ea typeface="Calibri"/>
                          <a:cs typeface="Arial" panose="020B0604020202020204" pitchFamily="34" charset="0"/>
                        </a:rPr>
                        <a:t> B</a:t>
                      </a:r>
                      <a:endParaRPr lang="en-US" sz="2000" b="1" dirty="0">
                        <a:effectLst/>
                        <a:latin typeface="Arial" panose="020B0604020202020204" pitchFamily="34" charset="0"/>
                        <a:ea typeface="Calibri"/>
                        <a:cs typeface="Arial" panose="020B0604020202020204" pitchFamily="34" charset="0"/>
                      </a:endParaRPr>
                    </a:p>
                  </a:txBody>
                  <a:tcPr marL="0" marR="0" marT="0" marB="0">
                    <a:solidFill>
                      <a:schemeClr val="bg2">
                        <a:lumMod val="40000"/>
                        <a:lumOff val="60000"/>
                      </a:schemeClr>
                    </a:solidFill>
                  </a:tcPr>
                </a:tc>
                <a:tc hMerge="1">
                  <a:txBody>
                    <a:bodyPr/>
                    <a:lstStyle/>
                    <a:p>
                      <a:endParaRPr lang="en-US"/>
                    </a:p>
                  </a:txBody>
                  <a:tcPr/>
                </a:tc>
                <a:tc hMerge="1">
                  <a:txBody>
                    <a:bodyPr/>
                    <a:lstStyle/>
                    <a:p>
                      <a:pPr marL="38100" marR="38100">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99423104"/>
              </p:ext>
            </p:extLst>
          </p:nvPr>
        </p:nvGraphicFramePr>
        <p:xfrm>
          <a:off x="14706601" y="20878800"/>
          <a:ext cx="10820398" cy="4765477"/>
        </p:xfrm>
        <a:graphic>
          <a:graphicData uri="http://schemas.openxmlformats.org/drawingml/2006/table">
            <a:tbl>
              <a:tblPr>
                <a:tableStyleId>{3C2FFA5D-87B4-456A-9821-1D502468CF0F}</a:tableStyleId>
              </a:tblPr>
              <a:tblGrid>
                <a:gridCol w="2500583"/>
                <a:gridCol w="2500583"/>
                <a:gridCol w="2500583"/>
                <a:gridCol w="1136525"/>
                <a:gridCol w="1136525"/>
                <a:gridCol w="1045599"/>
              </a:tblGrid>
              <a:tr h="405127">
                <a:tc gridSpan="6">
                  <a:txBody>
                    <a:bodyPr/>
                    <a:lstStyle/>
                    <a:p>
                      <a:pPr marL="38100" marR="38100" algn="ctr">
                        <a:lnSpc>
                          <a:spcPts val="1600"/>
                        </a:lnSpc>
                        <a:spcBef>
                          <a:spcPts val="0"/>
                        </a:spcBef>
                        <a:spcAft>
                          <a:spcPts val="0"/>
                        </a:spcAft>
                      </a:pPr>
                      <a:r>
                        <a:rPr lang="en-US" sz="2400" b="1" dirty="0">
                          <a:effectLst/>
                          <a:latin typeface="Arial" panose="020B0604020202020204" pitchFamily="34" charset="0"/>
                          <a:cs typeface="Arial" panose="020B0604020202020204" pitchFamily="34" charset="0"/>
                        </a:rPr>
                        <a:t>Ins__</a:t>
                      </a:r>
                      <a:r>
                        <a:rPr lang="en-US" sz="2400" b="1" dirty="0" err="1">
                          <a:effectLst/>
                          <a:latin typeface="Arial" panose="020B0604020202020204" pitchFamily="34" charset="0"/>
                          <a:cs typeface="Arial" panose="020B0604020202020204" pitchFamily="34" charset="0"/>
                        </a:rPr>
                        <a:t>None_b</a:t>
                      </a:r>
                      <a:r>
                        <a:rPr lang="en-US" sz="2400" b="1" dirty="0">
                          <a:effectLst/>
                          <a:latin typeface="Arial" panose="020B0604020202020204" pitchFamily="34" charset="0"/>
                          <a:cs typeface="Arial" panose="020B0604020202020204" pitchFamily="34" charset="0"/>
                        </a:rPr>
                        <a:t> * Ins__</a:t>
                      </a:r>
                      <a:r>
                        <a:rPr lang="en-US" sz="2400" b="1" dirty="0" err="1">
                          <a:effectLst/>
                          <a:latin typeface="Arial" panose="020B0604020202020204" pitchFamily="34" charset="0"/>
                          <a:cs typeface="Arial" panose="020B0604020202020204" pitchFamily="34" charset="0"/>
                        </a:rPr>
                        <a:t>None_c</a:t>
                      </a:r>
                      <a:r>
                        <a:rPr lang="en-US" sz="2400" b="1" dirty="0">
                          <a:effectLst/>
                          <a:latin typeface="Arial" panose="020B0604020202020204" pitchFamily="34" charset="0"/>
                          <a:cs typeface="Arial" panose="020B0604020202020204" pitchFamily="34" charset="0"/>
                        </a:rPr>
                        <a:t> </a:t>
                      </a:r>
                      <a:r>
                        <a:rPr lang="en-US" sz="2400" b="1" dirty="0" err="1">
                          <a:effectLst/>
                          <a:latin typeface="Arial" panose="020B0604020202020204" pitchFamily="34" charset="0"/>
                          <a:cs typeface="Arial" panose="020B0604020202020204" pitchFamily="34" charset="0"/>
                        </a:rPr>
                        <a:t>Crosstabulation</a:t>
                      </a:r>
                      <a:endParaRPr lang="en-US" sz="2400" b="1"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1906">
                <a:tc rowSpan="2" gridSpan="3">
                  <a:txBody>
                    <a:bodyPr/>
                    <a:lstStyle/>
                    <a:p>
                      <a:pPr marL="0" marR="0">
                        <a:lnSpc>
                          <a:spcPct val="115000"/>
                        </a:lnSpc>
                        <a:spcBef>
                          <a:spcPts val="0"/>
                        </a:spcBef>
                        <a:spcAft>
                          <a:spcPts val="0"/>
                        </a:spcAft>
                      </a:pPr>
                      <a:r>
                        <a:rPr lang="en-US" sz="2000" b="1" dirty="0">
                          <a:effectLst/>
                          <a:latin typeface="Arial" panose="020B0604020202020204" pitchFamily="34" charset="0"/>
                          <a:cs typeface="Arial" panose="020B0604020202020204" pitchFamily="34" charset="0"/>
                        </a:rPr>
                        <a:t> </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rowSpan="2" hMerge="1">
                  <a:txBody>
                    <a:bodyPr/>
                    <a:lstStyle/>
                    <a:p>
                      <a:endParaRPr lang="en-US"/>
                    </a:p>
                  </a:txBody>
                  <a:tcPr/>
                </a:tc>
                <a:tc rowSpan="2" hMerge="1">
                  <a:txBody>
                    <a:bodyPr/>
                    <a:lstStyle/>
                    <a:p>
                      <a:endParaRPr lang="en-US"/>
                    </a:p>
                  </a:txBody>
                  <a:tcPr/>
                </a:tc>
                <a:tc gridSpan="2">
                  <a:txBody>
                    <a:bodyPr/>
                    <a:lstStyle/>
                    <a:p>
                      <a:pPr marL="38100" marR="38100" algn="ct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Ins__</a:t>
                      </a:r>
                      <a:r>
                        <a:rPr lang="en-US" sz="2000" b="1" dirty="0" err="1">
                          <a:effectLst/>
                          <a:latin typeface="Arial" panose="020B0604020202020204" pitchFamily="34" charset="0"/>
                          <a:cs typeface="Arial" panose="020B0604020202020204" pitchFamily="34" charset="0"/>
                        </a:rPr>
                        <a:t>None_c</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hMerge="1">
                  <a:txBody>
                    <a:bodyPr/>
                    <a:lstStyle/>
                    <a:p>
                      <a:endParaRPr lang="en-US"/>
                    </a:p>
                  </a:txBody>
                  <a:tcPr/>
                </a:tc>
                <a:tc rowSpan="2">
                  <a:txBody>
                    <a:bodyPr/>
                    <a:lstStyle/>
                    <a:p>
                      <a:pPr marL="38100" marR="38100" algn="ctr">
                        <a:lnSpc>
                          <a:spcPts val="1600"/>
                        </a:lnSpc>
                        <a:spcBef>
                          <a:spcPts val="0"/>
                        </a:spcBef>
                        <a:spcAft>
                          <a:spcPts val="0"/>
                        </a:spcAft>
                      </a:pPr>
                      <a:r>
                        <a:rPr lang="en-US" sz="2000" b="1">
                          <a:effectLst/>
                          <a:latin typeface="Arial" panose="020B0604020202020204" pitchFamily="34" charset="0"/>
                          <a:cs typeface="Arial" panose="020B0604020202020204" pitchFamily="34" charset="0"/>
                        </a:rPr>
                        <a:t>Total</a:t>
                      </a:r>
                      <a:endParaRPr lang="en-US" sz="2000" b="1">
                        <a:effectLst/>
                        <a:latin typeface="Arial" panose="020B0604020202020204" pitchFamily="34" charset="0"/>
                        <a:ea typeface="Calibri"/>
                        <a:cs typeface="Arial" panose="020B0604020202020204" pitchFamily="34" charset="0"/>
                      </a:endParaRPr>
                    </a:p>
                  </a:txBody>
                  <a:tcPr marL="0" marR="0" marT="0" marB="0" anchor="b"/>
                </a:tc>
              </a:tr>
              <a:tr h="352167">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38100" marR="38100" algn="ctr">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0</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a:txBody>
                    <a:bodyPr/>
                    <a:lstStyle/>
                    <a:p>
                      <a:pPr marL="38100" marR="38100" algn="ct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1.0</a:t>
                      </a:r>
                      <a:endParaRPr lang="en-US" sz="2000" b="1" dirty="0">
                        <a:effectLst/>
                        <a:latin typeface="Arial" panose="020B0604020202020204" pitchFamily="34" charset="0"/>
                        <a:ea typeface="Calibri"/>
                        <a:cs typeface="Arial" panose="020B0604020202020204" pitchFamily="34" charset="0"/>
                      </a:endParaRPr>
                    </a:p>
                  </a:txBody>
                  <a:tcPr marL="0" marR="0" marT="0" marB="0" anchor="b"/>
                </a:tc>
                <a:tc vMerge="1">
                  <a:txBody>
                    <a:bodyPr/>
                    <a:lstStyle/>
                    <a:p>
                      <a:endParaRPr lang="en-US"/>
                    </a:p>
                  </a:txBody>
                  <a:tcPr/>
                </a:tc>
              </a:tr>
              <a:tr h="407409">
                <a:tc rowSpan="4">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Ins</a:t>
                      </a:r>
                      <a:r>
                        <a:rPr lang="en-US" sz="2000" b="1" dirty="0">
                          <a:effectLst/>
                          <a:latin typeface="Arial" panose="020B0604020202020204" pitchFamily="34" charset="0"/>
                          <a:cs typeface="Arial" panose="020B0604020202020204" pitchFamily="34" charset="0"/>
                        </a:rPr>
                        <a:t>__</a:t>
                      </a:r>
                      <a:r>
                        <a:rPr lang="en-US" sz="2000" b="1" dirty="0" err="1">
                          <a:effectLst/>
                          <a:latin typeface="Arial" panose="020B0604020202020204" pitchFamily="34" charset="0"/>
                          <a:cs typeface="Arial" panose="020B0604020202020204" pitchFamily="34" charset="0"/>
                        </a:rPr>
                        <a:t>None_b</a:t>
                      </a:r>
                      <a:endParaRPr lang="en-US" sz="2000" b="1" dirty="0">
                        <a:effectLst/>
                        <a:latin typeface="Arial" panose="020B0604020202020204" pitchFamily="34" charset="0"/>
                        <a:ea typeface="Calibri"/>
                        <a:cs typeface="Arial" panose="020B0604020202020204" pitchFamily="34" charset="0"/>
                      </a:endParaRPr>
                    </a:p>
                  </a:txBody>
                  <a:tcPr marL="0" marR="0" marT="0" marB="0"/>
                </a:tc>
                <a:tc row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0</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415</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5</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420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11115">
                <a:tc vMerge="1">
                  <a:txBody>
                    <a:bodyPr/>
                    <a:lstStyle/>
                    <a:p>
                      <a:endParaRPr lang="en-US"/>
                    </a:p>
                  </a:txBody>
                  <a:tcPr/>
                </a:tc>
                <a:tc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Ins__</a:t>
                      </a:r>
                      <a:r>
                        <a:rPr lang="en-US" sz="2000" b="1" dirty="0" err="1">
                          <a:effectLst/>
                          <a:latin typeface="Arial" panose="020B0604020202020204" pitchFamily="34" charset="0"/>
                          <a:cs typeface="Arial" panose="020B0604020202020204" pitchFamily="34" charset="0"/>
                        </a:rPr>
                        <a:t>None_b</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98.8%</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1.2%</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100.0%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407409">
                <a:tc vMerge="1">
                  <a:txBody>
                    <a:bodyPr/>
                    <a:lstStyle/>
                    <a:p>
                      <a:endParaRPr lang="en-US"/>
                    </a:p>
                  </a:txBody>
                  <a:tcPr/>
                </a:tc>
                <a:tc row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1.0</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27</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37</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16605">
                <a:tc vMerge="1">
                  <a:txBody>
                    <a:bodyPr/>
                    <a:lstStyle/>
                    <a:p>
                      <a:endParaRPr lang="en-US"/>
                    </a:p>
                  </a:txBody>
                  <a:tcPr/>
                </a:tc>
                <a:tc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Ins__</a:t>
                      </a:r>
                      <a:r>
                        <a:rPr lang="en-US" sz="2000" b="1" dirty="0" err="1">
                          <a:effectLst/>
                          <a:latin typeface="Arial" panose="020B0604020202020204" pitchFamily="34" charset="0"/>
                          <a:cs typeface="Arial" panose="020B0604020202020204" pitchFamily="34" charset="0"/>
                        </a:rPr>
                        <a:t>None_b</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27.0%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73.0%</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100.0%</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407409">
                <a:tc rowSpan="2" gridSpan="2">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Total</a:t>
                      </a:r>
                      <a:endParaRPr lang="en-US" sz="2000" b="1" dirty="0">
                        <a:effectLst/>
                        <a:latin typeface="Arial" panose="020B0604020202020204" pitchFamily="34" charset="0"/>
                        <a:ea typeface="Calibri"/>
                        <a:cs typeface="Arial" panose="020B0604020202020204" pitchFamily="34" charset="0"/>
                      </a:endParaRPr>
                    </a:p>
                  </a:txBody>
                  <a:tcPr marL="0" marR="0" marT="0" marB="0"/>
                </a:tc>
                <a:tc rowSpan="2" h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Count</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425</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32</a:t>
                      </a:r>
                      <a:endParaRPr lang="en-US" sz="2000" b="1">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a:effectLst/>
                          <a:latin typeface="Arial" panose="020B0604020202020204" pitchFamily="34" charset="0"/>
                          <a:cs typeface="Arial" panose="020B0604020202020204" pitchFamily="34" charset="0"/>
                        </a:rPr>
                        <a:t>457</a:t>
                      </a:r>
                      <a:endParaRPr lang="en-US" sz="2000" b="1">
                        <a:effectLst/>
                        <a:latin typeface="Arial" panose="020B0604020202020204" pitchFamily="34" charset="0"/>
                        <a:ea typeface="Calibri"/>
                        <a:cs typeface="Arial" panose="020B0604020202020204" pitchFamily="34" charset="0"/>
                      </a:endParaRPr>
                    </a:p>
                  </a:txBody>
                  <a:tcPr marL="0" marR="0" marT="0" marB="0" anchor="ctr"/>
                </a:tc>
              </a:tr>
              <a:tr h="688921">
                <a:tc gridSpan="2" vMerge="1">
                  <a:txBody>
                    <a:bodyPr/>
                    <a:lstStyle/>
                    <a:p>
                      <a:endParaRPr lang="en-US"/>
                    </a:p>
                  </a:txBody>
                  <a:tcPr/>
                </a:tc>
                <a:tc hMerge="1" vMerge="1">
                  <a:txBody>
                    <a:bodyPr/>
                    <a:lstStyle/>
                    <a:p>
                      <a:endParaRPr lang="en-US"/>
                    </a:p>
                  </a:txBody>
                  <a:tcPr/>
                </a:tc>
                <a:tc>
                  <a:txBody>
                    <a:bodyPr/>
                    <a:lstStyle/>
                    <a:p>
                      <a:pPr marL="38100" marR="38100">
                        <a:lnSpc>
                          <a:spcPts val="1600"/>
                        </a:lnSpc>
                        <a:spcBef>
                          <a:spcPts val="0"/>
                        </a:spcBef>
                        <a:spcAft>
                          <a:spcPts val="0"/>
                        </a:spcAft>
                      </a:pPr>
                      <a:endParaRPr lang="en-US" sz="2000" b="1" dirty="0" smtClean="0">
                        <a:effectLst/>
                        <a:latin typeface="Arial" panose="020B0604020202020204" pitchFamily="34" charset="0"/>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cs typeface="Arial" panose="020B0604020202020204" pitchFamily="34" charset="0"/>
                        </a:rPr>
                        <a:t>within Ins__</a:t>
                      </a:r>
                      <a:r>
                        <a:rPr lang="en-US" sz="2000" b="1" dirty="0" err="1">
                          <a:effectLst/>
                          <a:latin typeface="Arial" panose="020B0604020202020204" pitchFamily="34" charset="0"/>
                          <a:cs typeface="Arial" panose="020B0604020202020204" pitchFamily="34" charset="0"/>
                        </a:rPr>
                        <a:t>None_b</a:t>
                      </a:r>
                      <a:endParaRPr lang="en-US" sz="2000" b="1" dirty="0">
                        <a:effectLst/>
                        <a:latin typeface="Arial" panose="020B0604020202020204" pitchFamily="34" charset="0"/>
                        <a:ea typeface="Calibri"/>
                        <a:cs typeface="Arial" panose="020B0604020202020204" pitchFamily="34" charset="0"/>
                      </a:endParaRPr>
                    </a:p>
                  </a:txBody>
                  <a:tcPr marL="0" marR="0" marT="0" marB="0"/>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93.0%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7.0%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b="1" dirty="0">
                          <a:effectLst/>
                          <a:latin typeface="Arial" panose="020B0604020202020204" pitchFamily="34" charset="0"/>
                          <a:cs typeface="Arial" panose="020B0604020202020204" pitchFamily="34" charset="0"/>
                        </a:rPr>
                        <a:t>100.0%</a:t>
                      </a:r>
                      <a:endParaRPr lang="en-US" sz="2000" b="1" dirty="0">
                        <a:effectLst/>
                        <a:latin typeface="Arial" panose="020B0604020202020204" pitchFamily="34" charset="0"/>
                        <a:ea typeface="Calibri"/>
                        <a:cs typeface="Arial" panose="020B0604020202020204" pitchFamily="34" charset="0"/>
                      </a:endParaRPr>
                    </a:p>
                  </a:txBody>
                  <a:tcPr marL="0" marR="0" marT="0" marB="0" anchor="ctr"/>
                </a:tc>
              </a:tr>
              <a:tr h="407409">
                <a:tc gridSpan="6">
                  <a:txBody>
                    <a:bodyPr/>
                    <a:lstStyle/>
                    <a:p>
                      <a:pPr marL="38100" marR="38100">
                        <a:lnSpc>
                          <a:spcPts val="1600"/>
                        </a:lnSpc>
                        <a:spcBef>
                          <a:spcPts val="0"/>
                        </a:spcBef>
                        <a:spcAft>
                          <a:spcPts val="0"/>
                        </a:spcAft>
                      </a:pPr>
                      <a:endParaRPr lang="en-US" sz="2000" b="1" dirty="0" smtClean="0">
                        <a:effectLst/>
                        <a:latin typeface="Arial" panose="020B0604020202020204" pitchFamily="34" charset="0"/>
                        <a:ea typeface="Calibri"/>
                        <a:cs typeface="Arial" panose="020B0604020202020204" pitchFamily="34" charset="0"/>
                      </a:endParaRPr>
                    </a:p>
                    <a:p>
                      <a:pPr marL="38100" marR="38100">
                        <a:lnSpc>
                          <a:spcPts val="1600"/>
                        </a:lnSpc>
                        <a:spcBef>
                          <a:spcPts val="0"/>
                        </a:spcBef>
                        <a:spcAft>
                          <a:spcPts val="0"/>
                        </a:spcAft>
                      </a:pPr>
                      <a:r>
                        <a:rPr lang="en-US" sz="2000" b="1" dirty="0" smtClean="0">
                          <a:effectLst/>
                          <a:latin typeface="Arial" panose="020B0604020202020204" pitchFamily="34" charset="0"/>
                          <a:ea typeface="Calibri"/>
                          <a:cs typeface="Arial" panose="020B0604020202020204" pitchFamily="34" charset="0"/>
                        </a:rPr>
                        <a:t>Figure</a:t>
                      </a:r>
                      <a:r>
                        <a:rPr lang="en-US" sz="2000" b="1" baseline="0" dirty="0" smtClean="0">
                          <a:effectLst/>
                          <a:latin typeface="Arial" panose="020B0604020202020204" pitchFamily="34" charset="0"/>
                          <a:ea typeface="Calibri"/>
                          <a:cs typeface="Arial" panose="020B0604020202020204" pitchFamily="34" charset="0"/>
                        </a:rPr>
                        <a:t> 4: No Insurance at Time B by No Insurance at Time C</a:t>
                      </a:r>
                      <a:endParaRPr lang="en-US" sz="2000" b="1" dirty="0">
                        <a:effectLst/>
                        <a:latin typeface="Arial" panose="020B0604020202020204" pitchFamily="34" charset="0"/>
                        <a:ea typeface="Calibri"/>
                        <a:cs typeface="Arial" panose="020B0604020202020204" pitchFamily="34" charset="0"/>
                      </a:endParaRPr>
                    </a:p>
                  </a:txBody>
                  <a:tcPr marL="0" marR="0" marT="0" marB="0">
                    <a:solidFill>
                      <a:schemeClr val="bg2">
                        <a:lumMod val="40000"/>
                        <a:lumOff val="60000"/>
                      </a:schemeClr>
                    </a:solidFill>
                  </a:tcPr>
                </a:tc>
                <a:tc hMerge="1">
                  <a:txBody>
                    <a:bodyPr/>
                    <a:lstStyle/>
                    <a:p>
                      <a:endParaRPr lang="en-US"/>
                    </a:p>
                  </a:txBody>
                  <a:tcPr/>
                </a:tc>
                <a:tc hMerge="1">
                  <a:txBody>
                    <a:bodyPr/>
                    <a:lstStyle/>
                    <a:p>
                      <a:pPr marL="38100" marR="38100">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c hMerge="1">
                  <a:txBody>
                    <a:bodyPr/>
                    <a:lstStyle/>
                    <a:p>
                      <a:pPr marL="38100" marR="38100" algn="r">
                        <a:lnSpc>
                          <a:spcPts val="1600"/>
                        </a:lnSpc>
                        <a:spcBef>
                          <a:spcPts val="0"/>
                        </a:spcBef>
                        <a:spcAft>
                          <a:spcPts val="0"/>
                        </a:spcAft>
                      </a:pPr>
                      <a:endParaRPr lang="en-US" sz="2000" dirty="0">
                        <a:effectLst/>
                        <a:latin typeface="Arial" panose="020B0604020202020204" pitchFamily="34" charset="0"/>
                        <a:ea typeface="Calibri"/>
                        <a:cs typeface="Arial" panose="020B0604020202020204" pitchFamily="34" charset="0"/>
                      </a:endParaRPr>
                    </a:p>
                  </a:txBody>
                  <a:tcPr marL="0" marR="0" marT="0" marB="0" anchor="ctr"/>
                </a:tc>
              </a:tr>
            </a:tbl>
          </a:graphicData>
        </a:graphic>
      </p:graphicFrame>
      <p:sp>
        <p:nvSpPr>
          <p:cNvPr id="21" name="TextBox 20"/>
          <p:cNvSpPr txBox="1"/>
          <p:nvPr/>
        </p:nvSpPr>
        <p:spPr>
          <a:xfrm>
            <a:off x="13716000" y="14401800"/>
            <a:ext cx="12801600" cy="1015663"/>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6000" b="1" dirty="0" smtClean="0">
                <a:latin typeface="Arial" panose="020B0604020202020204" pitchFamily="34" charset="0"/>
                <a:cs typeface="Arial" panose="020B0604020202020204" pitchFamily="34" charset="0"/>
              </a:rPr>
              <a:t>Results</a:t>
            </a:r>
            <a:endParaRPr lang="en-US" sz="6000" b="1" dirty="0">
              <a:latin typeface="Arial" panose="020B0604020202020204" pitchFamily="34" charset="0"/>
              <a:cs typeface="Arial" panose="020B0604020202020204" pitchFamily="34"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TotalTime>
  <Words>770</Words>
  <Application>Microsoft Macintosh PowerPoint</Application>
  <PresentationFormat>Custom</PresentationFormat>
  <Paragraphs>246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University of Montana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Project IBS-Core</dc:creator>
  <cp:lastModifiedBy>Peter Stone</cp:lastModifiedBy>
  <cp:revision>61</cp:revision>
  <cp:lastPrinted>2014-04-04T21:18:45Z</cp:lastPrinted>
  <dcterms:created xsi:type="dcterms:W3CDTF">2000-07-07T15:10:51Z</dcterms:created>
  <dcterms:modified xsi:type="dcterms:W3CDTF">2014-04-07T23:45:39Z</dcterms:modified>
</cp:coreProperties>
</file>