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82" r:id="rId2"/>
    <p:sldId id="290" r:id="rId3"/>
    <p:sldId id="316" r:id="rId4"/>
    <p:sldId id="294" r:id="rId5"/>
    <p:sldId id="307" r:id="rId6"/>
    <p:sldId id="292" r:id="rId7"/>
    <p:sldId id="308" r:id="rId8"/>
    <p:sldId id="295" r:id="rId9"/>
    <p:sldId id="293" r:id="rId10"/>
    <p:sldId id="296" r:id="rId11"/>
    <p:sldId id="260" r:id="rId12"/>
    <p:sldId id="311" r:id="rId13"/>
    <p:sldId id="261" r:id="rId14"/>
    <p:sldId id="283" r:id="rId15"/>
    <p:sldId id="264" r:id="rId16"/>
    <p:sldId id="262" r:id="rId17"/>
    <p:sldId id="297" r:id="rId18"/>
    <p:sldId id="315" r:id="rId19"/>
    <p:sldId id="313" r:id="rId20"/>
    <p:sldId id="299" r:id="rId21"/>
    <p:sldId id="300" r:id="rId22"/>
    <p:sldId id="301" r:id="rId23"/>
    <p:sldId id="302" r:id="rId24"/>
    <p:sldId id="303" r:id="rId25"/>
    <p:sldId id="304" r:id="rId26"/>
    <p:sldId id="287" r:id="rId27"/>
    <p:sldId id="310" r:id="rId28"/>
    <p:sldId id="272" r:id="rId29"/>
    <p:sldId id="273" r:id="rId30"/>
    <p:sldId id="275" r:id="rId31"/>
    <p:sldId id="277" r:id="rId32"/>
    <p:sldId id="288" r:id="rId33"/>
    <p:sldId id="289" r:id="rId34"/>
    <p:sldId id="317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F1D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88612" autoAdjust="0"/>
  </p:normalViewPr>
  <p:slideViewPr>
    <p:cSldViewPr>
      <p:cViewPr>
        <p:scale>
          <a:sx n="66" d="100"/>
          <a:sy n="66" d="100"/>
        </p:scale>
        <p:origin x="-170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4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anharris:Downloads: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anharris:Downloads: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anharris:Downloads:graphs%20(1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Internal Rotation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Graphs!$L$9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Graphs!$K$10:$K$13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Graphs!$L$10:$L$13</c:f>
              <c:numCache>
                <c:formatCode>General</c:formatCode>
                <c:ptCount val="4"/>
                <c:pt idx="0">
                  <c:v>55.2</c:v>
                </c:pt>
                <c:pt idx="1">
                  <c:v>56.6</c:v>
                </c:pt>
                <c:pt idx="2">
                  <c:v>55.4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Graphs!$M$9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Graphs!$K$10:$K$13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Graphs!$M$10:$M$13</c:f>
              <c:numCache>
                <c:formatCode>General</c:formatCode>
                <c:ptCount val="4"/>
                <c:pt idx="0">
                  <c:v>56.5</c:v>
                </c:pt>
                <c:pt idx="1">
                  <c:v>56.1</c:v>
                </c:pt>
                <c:pt idx="2">
                  <c:v>57.6</c:v>
                </c:pt>
                <c:pt idx="3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77920"/>
        <c:axId val="73779456"/>
      </c:barChart>
      <c:catAx>
        <c:axId val="73777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779456"/>
        <c:crosses val="autoZero"/>
        <c:auto val="1"/>
        <c:lblAlgn val="ctr"/>
        <c:lblOffset val="100"/>
        <c:noMultiLvlLbl val="0"/>
      </c:catAx>
      <c:valAx>
        <c:axId val="73779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3777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External Rotation</a:t>
            </a:r>
          </a:p>
        </c:rich>
      </c:tx>
      <c:layout>
        <c:manualLayout>
          <c:xMode val="edge"/>
          <c:yMode val="edge"/>
          <c:x val="0.28168744531933498"/>
          <c:y val="2.77777777777778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Graphs!$L$2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Graphs!$K$3:$K$6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Graphs!$L$3:$L$6</c:f>
              <c:numCache>
                <c:formatCode>General</c:formatCode>
                <c:ptCount val="4"/>
                <c:pt idx="0">
                  <c:v>106.6</c:v>
                </c:pt>
                <c:pt idx="1">
                  <c:v>108.7</c:v>
                </c:pt>
                <c:pt idx="2">
                  <c:v>105.5</c:v>
                </c:pt>
                <c:pt idx="3">
                  <c:v>112.4</c:v>
                </c:pt>
              </c:numCache>
            </c:numRef>
          </c:val>
        </c:ser>
        <c:ser>
          <c:idx val="1"/>
          <c:order val="1"/>
          <c:tx>
            <c:strRef>
              <c:f>Graphs!$M$2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Graphs!$K$3:$K$6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Graphs!$M$3:$M$6</c:f>
              <c:numCache>
                <c:formatCode>General</c:formatCode>
                <c:ptCount val="4"/>
                <c:pt idx="0">
                  <c:v>109.5</c:v>
                </c:pt>
                <c:pt idx="1">
                  <c:v>111.2</c:v>
                </c:pt>
                <c:pt idx="2">
                  <c:v>107.6</c:v>
                </c:pt>
                <c:pt idx="3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71104"/>
        <c:axId val="77472896"/>
      </c:barChart>
      <c:catAx>
        <c:axId val="77471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472896"/>
        <c:crosses val="autoZero"/>
        <c:auto val="1"/>
        <c:lblAlgn val="ctr"/>
        <c:lblOffset val="100"/>
        <c:noMultiLvlLbl val="0"/>
      </c:catAx>
      <c:valAx>
        <c:axId val="77472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471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Lateral</a:t>
            </a:r>
            <a:r>
              <a:rPr lang="en-US" sz="2400" baseline="0" dirty="0"/>
              <a:t> Sca</a:t>
            </a:r>
            <a:r>
              <a:rPr lang="en-US" sz="2800" baseline="0" dirty="0"/>
              <a:t>pu</a:t>
            </a:r>
            <a:r>
              <a:rPr lang="en-US" sz="2400" baseline="0" dirty="0"/>
              <a:t>lar Slide Test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Graphs!$L$15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Graphs!$K$16:$K$19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Graphs!$L$16:$L$19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8.7000000000000011</c:v>
                </c:pt>
                <c:pt idx="2">
                  <c:v>8.3000000000000007</c:v>
                </c:pt>
                <c:pt idx="3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Graphs!$M$15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Graphs!$K$16:$K$19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Graphs!$M$16:$M$19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8.6</c:v>
                </c:pt>
                <c:pt idx="2">
                  <c:v>8.7000000000000011</c:v>
                </c:pt>
                <c:pt idx="3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27040"/>
        <c:axId val="75132928"/>
      </c:barChart>
      <c:catAx>
        <c:axId val="75127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132928"/>
        <c:crosses val="autoZero"/>
        <c:auto val="1"/>
        <c:lblAlgn val="ctr"/>
        <c:lblOffset val="100"/>
        <c:noMultiLvlLbl val="0"/>
      </c:catAx>
      <c:valAx>
        <c:axId val="75132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127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Posterior Shoulder Tightness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Graphs!$L$21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Graphs!$K$22:$K$25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Graphs!$L$22:$L$25</c:f>
              <c:numCache>
                <c:formatCode>General</c:formatCode>
                <c:ptCount val="4"/>
                <c:pt idx="0">
                  <c:v>6.6</c:v>
                </c:pt>
                <c:pt idx="1">
                  <c:v>7</c:v>
                </c:pt>
                <c:pt idx="2">
                  <c:v>8.1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Graphs!$M$21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Graphs!$K$22:$K$25</c:f>
              <c:strCache>
                <c:ptCount val="4"/>
                <c:pt idx="0">
                  <c:v>Control</c:v>
                </c:pt>
                <c:pt idx="1">
                  <c:v>Stretch</c:v>
                </c:pt>
                <c:pt idx="2">
                  <c:v>Diathermy</c:v>
                </c:pt>
                <c:pt idx="3">
                  <c:v>Diathermy + Stretch</c:v>
                </c:pt>
              </c:strCache>
            </c:strRef>
          </c:cat>
          <c:val>
            <c:numRef>
              <c:f>Graphs!$M$22:$M$25</c:f>
              <c:numCache>
                <c:formatCode>General</c:formatCode>
                <c:ptCount val="4"/>
                <c:pt idx="0">
                  <c:v>6.2</c:v>
                </c:pt>
                <c:pt idx="1">
                  <c:v>5.7</c:v>
                </c:pt>
                <c:pt idx="2">
                  <c:v>6.5</c:v>
                </c:pt>
                <c:pt idx="3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22048"/>
        <c:axId val="77523584"/>
      </c:barChart>
      <c:catAx>
        <c:axId val="77522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523584"/>
        <c:crosses val="autoZero"/>
        <c:auto val="1"/>
        <c:lblAlgn val="ctr"/>
        <c:lblOffset val="100"/>
        <c:noMultiLvlLbl val="0"/>
      </c:catAx>
      <c:valAx>
        <c:axId val="77523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7522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461B7-4084-4B9F-87C2-1D809FF2F76B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BB8C-D688-47F6-9989-E8A9A7921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65FC-684A-42FB-A123-F882F2646991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069F-1F59-4F88-928D-03D0503DF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info?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real-time digital</a:t>
            </a:r>
            <a:r>
              <a:rPr lang="en-US" baseline="0" dirty="0" smtClean="0"/>
              <a:t> readings of angles in horizontal/vertical plane</a:t>
            </a:r>
          </a:p>
          <a:p>
            <a:r>
              <a:rPr lang="en-US" baseline="0" dirty="0" smtClean="0"/>
              <a:t>Accurate within 1 degree</a:t>
            </a:r>
          </a:p>
          <a:p>
            <a:r>
              <a:rPr lang="en-US" baseline="0" dirty="0" smtClean="0"/>
              <a:t>Three measurements of each before and after treatment = </a:t>
            </a:r>
            <a:r>
              <a:rPr lang="en-US" baseline="0" dirty="0" err="1" smtClean="0"/>
              <a:t>intratester</a:t>
            </a:r>
            <a:r>
              <a:rPr lang="en-US" baseline="0" dirty="0" smtClean="0"/>
              <a:t>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Kibler</a:t>
            </a:r>
            <a:endParaRPr lang="en-US" sz="2800" dirty="0" smtClean="0"/>
          </a:p>
          <a:p>
            <a:pPr lvl="1"/>
            <a:r>
              <a:rPr lang="en-US" dirty="0" smtClean="0"/>
              <a:t>Standing</a:t>
            </a:r>
          </a:p>
          <a:p>
            <a:pPr lvl="1"/>
            <a:r>
              <a:rPr lang="en-US" dirty="0" smtClean="0"/>
              <a:t>Step 1: Arms at side and measure distance from spinous process to inferior angle of scapula</a:t>
            </a:r>
          </a:p>
          <a:p>
            <a:pPr lvl="1"/>
            <a:r>
              <a:rPr lang="en-US" dirty="0" smtClean="0"/>
              <a:t>Step 2: Hands on hips and measure distance from spinous process to inferior angle of scapula</a:t>
            </a:r>
          </a:p>
          <a:p>
            <a:pPr lvl="1"/>
            <a:r>
              <a:rPr lang="en-US" dirty="0" smtClean="0"/>
              <a:t>Step 3: 90 abduction and internally rotate humerus and measure distance from spinous process to inferior angle of scapula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reference for</a:t>
            </a:r>
            <a:r>
              <a:rPr lang="en-US" baseline="0" dirty="0" smtClean="0"/>
              <a:t> this technique of measurement</a:t>
            </a:r>
          </a:p>
          <a:p>
            <a:r>
              <a:rPr lang="en-US" baseline="0" dirty="0" smtClean="0"/>
              <a:t>Reliability of .95 and validity of .80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indicate main effect for time- however, we should check this graph- control is increasing and the others decreasing- they all should be decreasing???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 gating mechanism which</a:t>
            </a:r>
            <a:r>
              <a:rPr lang="en-US" b="1" baseline="0" dirty="0" smtClean="0"/>
              <a:t> may have an indirect effect on ROM; same with </a:t>
            </a:r>
            <a:r>
              <a:rPr lang="en-US" b="1" baseline="0" dirty="0" err="1" smtClean="0"/>
              <a:t>vasodilation</a:t>
            </a:r>
            <a:r>
              <a:rPr lang="en-US" b="1" baseline="0" dirty="0" smtClean="0"/>
              <a:t> and subsequent decrease in spasm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Lower extremity studies both performed on </a:t>
            </a:r>
            <a:r>
              <a:rPr lang="en-US" b="1" baseline="0" dirty="0" err="1" smtClean="0"/>
              <a:t>dorsiflexion</a:t>
            </a:r>
            <a:r>
              <a:rPr lang="en-US" b="1" baseline="0" dirty="0" smtClean="0"/>
              <a:t> ROM</a:t>
            </a:r>
          </a:p>
          <a:p>
            <a:endParaRPr lang="en-US" b="1" baseline="0" dirty="0" smtClean="0"/>
          </a:p>
          <a:p>
            <a:r>
              <a:rPr lang="en-US" b="1" baseline="0" dirty="0" smtClean="0">
                <a:solidFill>
                  <a:srgbClr val="FF0000"/>
                </a:solidFill>
              </a:rPr>
              <a:t>Our results did not show an acute effect on shoulder ROM; however, maybe more treatments were necessary? (not sure if the Peres or Robertson study did multiple treatments or single treatments to achieve their results?</a:t>
            </a:r>
          </a:p>
          <a:p>
            <a:endParaRPr lang="en-US" b="1" baseline="0" dirty="0" smtClean="0">
              <a:solidFill>
                <a:srgbClr val="FF0000"/>
              </a:solidFill>
            </a:endParaRPr>
          </a:p>
          <a:p>
            <a:r>
              <a:rPr lang="en-US" b="1" baseline="0" dirty="0" smtClean="0">
                <a:solidFill>
                  <a:srgbClr val="FF0000"/>
                </a:solidFill>
              </a:rPr>
              <a:t>RABINI – the effects of diathermy on disability, shoulder function and pain were equal to </a:t>
            </a:r>
            <a:r>
              <a:rPr lang="en-US" b="1" baseline="0" dirty="0" err="1" smtClean="0">
                <a:solidFill>
                  <a:srgbClr val="FF0000"/>
                </a:solidFill>
              </a:rPr>
              <a:t>subacromial</a:t>
            </a:r>
            <a:r>
              <a:rPr lang="en-US" b="1" baseline="0" dirty="0" smtClean="0">
                <a:solidFill>
                  <a:srgbClr val="FF0000"/>
                </a:solidFill>
              </a:rPr>
              <a:t> corticosteroid injections</a:t>
            </a:r>
          </a:p>
          <a:p>
            <a:r>
              <a:rPr lang="en-US" b="1" baseline="0" dirty="0" smtClean="0">
                <a:solidFill>
                  <a:srgbClr val="FF0000"/>
                </a:solidFill>
              </a:rPr>
              <a:t>LUENG- deep heating and stretching produced greater increase in pain relief and resulted in better performance of ADL for ROM than superficial heating</a:t>
            </a:r>
          </a:p>
          <a:p>
            <a:endParaRPr lang="en-US" b="1" baseline="0" dirty="0" smtClean="0">
              <a:solidFill>
                <a:srgbClr val="FF0000"/>
              </a:solidFill>
            </a:endParaRPr>
          </a:p>
          <a:p>
            <a:r>
              <a:rPr lang="en-US" b="1" baseline="0" dirty="0" smtClean="0">
                <a:solidFill>
                  <a:srgbClr val="FF0000"/>
                </a:solidFill>
              </a:rPr>
              <a:t>Peres- 14 treatments in 3 weeks diathermy and stretch produced greater ROM gains in </a:t>
            </a:r>
            <a:r>
              <a:rPr lang="en-US" b="1" baseline="0" dirty="0" err="1" smtClean="0">
                <a:solidFill>
                  <a:srgbClr val="FF0000"/>
                </a:solidFill>
              </a:rPr>
              <a:t>dorsiflexion</a:t>
            </a:r>
            <a:r>
              <a:rPr lang="en-US" b="1" baseline="0" dirty="0" smtClean="0">
                <a:solidFill>
                  <a:srgbClr val="FF0000"/>
                </a:solidFill>
              </a:rPr>
              <a:t> than stretching alone</a:t>
            </a:r>
          </a:p>
          <a:p>
            <a:r>
              <a:rPr lang="en-US" b="1" baseline="0" dirty="0" smtClean="0">
                <a:solidFill>
                  <a:srgbClr val="FF0000"/>
                </a:solidFill>
              </a:rPr>
              <a:t>knight– 3 days a week for 6 weeks- deep heat and stretching is more effective than </a:t>
            </a:r>
            <a:r>
              <a:rPr lang="en-US" b="1" baseline="0" dirty="0" err="1" smtClean="0">
                <a:solidFill>
                  <a:srgbClr val="FF0000"/>
                </a:solidFill>
              </a:rPr>
              <a:t>superfical</a:t>
            </a:r>
            <a:r>
              <a:rPr lang="en-US" b="1" baseline="0" dirty="0" smtClean="0">
                <a:solidFill>
                  <a:srgbClr val="FF0000"/>
                </a:solidFill>
              </a:rPr>
              <a:t> and stretch or stretching alone for ankle </a:t>
            </a:r>
            <a:r>
              <a:rPr lang="en-US" b="1" baseline="0" dirty="0" err="1" smtClean="0">
                <a:solidFill>
                  <a:srgbClr val="FF0000"/>
                </a:solidFill>
              </a:rPr>
              <a:t>dorsiflexion</a:t>
            </a:r>
            <a:endParaRPr lang="en-US" b="1" baseline="0" dirty="0" smtClean="0">
              <a:solidFill>
                <a:srgbClr val="FF0000"/>
              </a:solidFill>
            </a:endParaRPr>
          </a:p>
          <a:p>
            <a:r>
              <a:rPr lang="en-US" b="1" baseline="0" dirty="0" smtClean="0">
                <a:solidFill>
                  <a:srgbClr val="FF0000"/>
                </a:solidFill>
              </a:rPr>
              <a:t>Draper- 1 treatment a day for 5 days –PSWD with stretching is better than stretching alone or placebo with stretching (did 10 minutes of diathermy, 5 of diathermy with concurrent stretch and 5 minutes of stretching alone)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Stretching gains</a:t>
            </a:r>
            <a:r>
              <a:rPr lang="en-US" baseline="0" dirty="0" smtClean="0"/>
              <a:t> are usually noted in programs conducted over 4-6 weeks; this study specifically looked at acute effects of static stretching; you should bring in the comparison with the </a:t>
            </a:r>
            <a:r>
              <a:rPr lang="en-US" baseline="0" dirty="0" err="1" smtClean="0"/>
              <a:t>Laudner</a:t>
            </a:r>
            <a:r>
              <a:rPr lang="en-US" baseline="0" dirty="0" smtClean="0"/>
              <a:t> study (Acute effects of sleeper stretch- then you have something to compare to specifically)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Laudner</a:t>
            </a:r>
            <a:r>
              <a:rPr lang="en-US" baseline="0" dirty="0" smtClean="0"/>
              <a:t> et al- 3 sets of 30 second passive sleeper stretches produced acute gains in posterior shoulder tightness (inclinometer horizontal adduction). Though these gains may be clinically insignificant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dirty="0" smtClean="0"/>
              <a:t>Digital inclinometer- learning curve</a:t>
            </a:r>
          </a:p>
          <a:p>
            <a:r>
              <a:rPr lang="en-US" dirty="0" smtClean="0"/>
              <a:t>PST</a:t>
            </a:r>
            <a:r>
              <a:rPr lang="en-US" baseline="0" dirty="0" smtClean="0"/>
              <a:t> is a hard measurement to get – SEE INVITED COMMENTARY OF TYLER ET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2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Borsa</a:t>
            </a:r>
            <a:r>
              <a:rPr lang="en-US" baseline="0" dirty="0" smtClean="0"/>
              <a:t> et al- forceful propulsion of an object via maximal external rotation to internal rotation that uses the eccentric contractions of the  posterior </a:t>
            </a:r>
            <a:r>
              <a:rPr lang="en-US" baseline="0" dirty="0" err="1" smtClean="0"/>
              <a:t>muscualture</a:t>
            </a:r>
            <a:r>
              <a:rPr lang="en-US" baseline="0" dirty="0" smtClean="0"/>
              <a:t> as a brake during internal rotation and horizontal adduction in the follow-through phase – </a:t>
            </a:r>
          </a:p>
          <a:p>
            <a:r>
              <a:rPr lang="en-US" baseline="0" dirty="0" smtClean="0"/>
              <a:t>This leads to adaptive shortening and tightness in the </a:t>
            </a:r>
            <a:r>
              <a:rPr lang="en-US" dirty="0" smtClean="0"/>
              <a:t>post </a:t>
            </a:r>
            <a:r>
              <a:rPr lang="en-US" dirty="0" err="1" smtClean="0"/>
              <a:t>delt</a:t>
            </a:r>
            <a:r>
              <a:rPr lang="en-US" dirty="0" smtClean="0"/>
              <a:t>, </a:t>
            </a:r>
            <a:r>
              <a:rPr lang="en-US" dirty="0" err="1" smtClean="0"/>
              <a:t>infraspinatus</a:t>
            </a:r>
            <a:r>
              <a:rPr lang="en-US" dirty="0" smtClean="0"/>
              <a:t>, </a:t>
            </a:r>
            <a:r>
              <a:rPr lang="en-US" dirty="0" err="1" smtClean="0"/>
              <a:t>teres</a:t>
            </a:r>
            <a:r>
              <a:rPr lang="en-US" dirty="0" smtClean="0"/>
              <a:t> minor, lat </a:t>
            </a:r>
            <a:r>
              <a:rPr lang="en-US" dirty="0" err="1" smtClean="0"/>
              <a:t>dorsi</a:t>
            </a:r>
            <a:r>
              <a:rPr lang="en-US" baseline="0" dirty="0" smtClean="0"/>
              <a:t> as well as increased humeral head retroversion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picture here – </a:t>
            </a:r>
            <a:r>
              <a:rPr lang="en-US" b="1" dirty="0" smtClean="0"/>
              <a:t>maybe a picture of your shirt </a:t>
            </a:r>
            <a:r>
              <a:rPr lang="en-US" dirty="0" smtClean="0"/>
              <a:t>that was the incentive????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year </a:t>
            </a:r>
            <a:r>
              <a:rPr lang="en-US" dirty="0" err="1" smtClean="0"/>
              <a:t>bacurau</a:t>
            </a:r>
            <a:r>
              <a:rPr lang="en-US" dirty="0" smtClean="0"/>
              <a:t> study</a:t>
            </a:r>
          </a:p>
          <a:p>
            <a:endParaRPr lang="en-US" dirty="0" smtClean="0"/>
          </a:p>
          <a:p>
            <a:r>
              <a:rPr lang="en-US" dirty="0" smtClean="0"/>
              <a:t>Prentice</a:t>
            </a:r>
            <a:r>
              <a:rPr lang="en-US" baseline="0" dirty="0" smtClean="0"/>
              <a:t> says 3-60 seconds. Erika – look at timing info in static stretching document</a:t>
            </a:r>
          </a:p>
          <a:p>
            <a:r>
              <a:rPr lang="en-US" baseline="0" dirty="0" smtClean="0"/>
              <a:t>Of particular importance is posterior capsule stretching for overhead athletes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 in performance if done pre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3-5</a:t>
            </a:r>
            <a:r>
              <a:rPr lang="en-US" baseline="0" dirty="0" smtClean="0"/>
              <a:t> cm</a:t>
            </a:r>
          </a:p>
          <a:p>
            <a:r>
              <a:rPr lang="en-US" baseline="0" dirty="0" smtClean="0"/>
              <a:t>$3,000-$25,000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price for diathermy trending down?—YES!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Increasing</a:t>
            </a:r>
            <a:r>
              <a:rPr lang="en-US" baseline="0" dirty="0" smtClean="0"/>
              <a:t> collagen extensibility to increase ROM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PSWD is more effective than 1 MHz</a:t>
            </a:r>
            <a:r>
              <a:rPr lang="en-US" sz="1200" baseline="0" dirty="0" smtClean="0"/>
              <a:t> </a:t>
            </a:r>
            <a:r>
              <a:rPr lang="en-US" sz="1200" dirty="0" smtClean="0"/>
              <a:t>ultrasound in heating a large muscle mass and resulted in the muscles retaining</a:t>
            </a:r>
            <a:r>
              <a:rPr lang="en-US" sz="1200" baseline="0" dirty="0" smtClean="0"/>
              <a:t> the heat longer – Garret et al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 Height: 66.91 in +- 5.9</a:t>
            </a:r>
          </a:p>
          <a:p>
            <a:r>
              <a:rPr lang="en-US" dirty="0" smtClean="0"/>
              <a:t>Mean Weight: 155.09 lbs +-19.3</a:t>
            </a:r>
          </a:p>
          <a:p>
            <a:r>
              <a:rPr lang="en-US" dirty="0" smtClean="0"/>
              <a:t>Mean</a:t>
            </a:r>
            <a:r>
              <a:rPr lang="en-US" baseline="0" dirty="0" smtClean="0"/>
              <a:t> age: 22.5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 +- 3.0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Include years for studies cited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HP-posterior</a:t>
            </a:r>
            <a:r>
              <a:rPr lang="en-US" baseline="0" dirty="0" smtClean="0"/>
              <a:t> aspect for 20 minutes in prone position </a:t>
            </a:r>
          </a:p>
          <a:p>
            <a:r>
              <a:rPr lang="en-US" baseline="0" dirty="0" err="1" smtClean="0"/>
              <a:t>Hydroc</a:t>
            </a:r>
            <a:r>
              <a:rPr lang="en-US" baseline="0" dirty="0" smtClean="0"/>
              <a:t> temp = 140 to 160</a:t>
            </a:r>
          </a:p>
          <a:p>
            <a:r>
              <a:rPr lang="en-US" baseline="0" dirty="0" smtClean="0"/>
              <a:t>HP holds heat for up to 30 min</a:t>
            </a:r>
          </a:p>
          <a:p>
            <a:r>
              <a:rPr lang="en-US" baseline="0" dirty="0" smtClean="0"/>
              <a:t>Studies show Increase temp 6.5 at 1 cm deep and 1.4 at 3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069F-1F59-4F88-928D-03D0503DFE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91592C-F1CB-4848-ACF2-490C902AB46C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5F246F-4A9A-4C11-8932-CFF622F3F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341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Taylor Baldwin, Erika </a:t>
            </a:r>
            <a:r>
              <a:rPr lang="en-US" sz="2800" dirty="0" err="1" smtClean="0"/>
              <a:t>Stinchcomb</a:t>
            </a:r>
            <a:endParaRPr lang="en-US" sz="2800" dirty="0" smtClean="0"/>
          </a:p>
          <a:p>
            <a:r>
              <a:rPr lang="en-US" sz="2800" dirty="0" smtClean="0"/>
              <a:t>Dr. Valerie Moody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619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Comparing the Effects of Static Stretching and Pulsed Short Wave Diathermy on Shoulder Range of Motion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10600" y="6642556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DTM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UMA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8820" y="4953000"/>
            <a:ext cx="6303579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0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Most thermotherapy research focuses on improving ROM of the lower extremity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To date, little research exists comparing the different between PSWD and Static Stretching on shoulder ROM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Provide clinical evidence if PSWD increases shoulder ROM as much as or more than Static Stretching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Significance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IRB  approval through the University of Montana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Incentive provided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Participants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/>
              <a:t>Ten participants</a:t>
            </a:r>
          </a:p>
          <a:p>
            <a:pPr lvl="2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5</a:t>
            </a:r>
            <a:r>
              <a:rPr lang="en-US" dirty="0" smtClean="0"/>
              <a:t> males, 5 females</a:t>
            </a:r>
          </a:p>
          <a:p>
            <a:pPr lvl="2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No upper extremity injury in the last 6 months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62599"/>
              </p:ext>
            </p:extLst>
          </p:nvPr>
        </p:nvGraphicFramePr>
        <p:xfrm>
          <a:off x="609600" y="4267200"/>
          <a:ext cx="7696200" cy="23545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(yrs)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 (in)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(lbs)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(n =10)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22.5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66.9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155.1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19.3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Males (n</a:t>
                      </a:r>
                      <a:r>
                        <a:rPr lang="en-US" baseline="0" dirty="0" smtClean="0"/>
                        <a:t> =5)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24.0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baseline="0" dirty="0" smtClean="0"/>
                        <a:t> 3.8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70.8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169.6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12.4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Females (n =5)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21.0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baseline="0" dirty="0" smtClean="0"/>
                        <a:t> 1.0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63.0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baseline="0" dirty="0" smtClean="0"/>
                        <a:t> 4.7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140.6 </a:t>
                      </a:r>
                      <a:r>
                        <a:rPr lang="en-US" u="sng" dirty="0" smtClean="0"/>
                        <a:t>+</a:t>
                      </a:r>
                      <a:r>
                        <a:rPr lang="en-US" u="none" dirty="0" smtClean="0"/>
                        <a:t> 12.6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Weightlifting (general)</a:t>
            </a:r>
          </a:p>
          <a:p>
            <a:r>
              <a:rPr lang="en-US" dirty="0" smtClean="0"/>
              <a:t>Volleyball</a:t>
            </a:r>
          </a:p>
          <a:p>
            <a:r>
              <a:rPr lang="en-US" dirty="0" err="1" smtClean="0"/>
              <a:t>Crossfit</a:t>
            </a:r>
            <a:endParaRPr lang="en-US" dirty="0" smtClean="0"/>
          </a:p>
          <a:p>
            <a:r>
              <a:rPr lang="en-US" dirty="0" smtClean="0"/>
              <a:t>Baseball</a:t>
            </a:r>
          </a:p>
          <a:p>
            <a:r>
              <a:rPr lang="en-US" dirty="0" smtClean="0"/>
              <a:t>Rock Climbing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Sports and Activities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709862" cy="194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3587005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igroupnyc.com/news/wp-content/uploads/2011/05/BS0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10662" r="21363" b="24206"/>
          <a:stretch/>
        </p:blipFill>
        <p:spPr bwMode="auto">
          <a:xfrm>
            <a:off x="3810000" y="3276600"/>
            <a:ext cx="2743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4820" y="5181600"/>
            <a:ext cx="251918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38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Static Stretch</a:t>
            </a:r>
          </a:p>
          <a:p>
            <a:r>
              <a:rPr lang="en-US" sz="3200" b="1" dirty="0" smtClean="0"/>
              <a:t>4 trials 15 seconds on 15 off</a:t>
            </a:r>
          </a:p>
          <a:p>
            <a:r>
              <a:rPr lang="en-US" sz="3200" b="1" dirty="0" smtClean="0"/>
              <a:t>Crossover,  Overhead, Towel, Sleeper,  Door stretch 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(Prentice, 1990; </a:t>
            </a:r>
            <a:r>
              <a:rPr lang="en-US" sz="1800" dirty="0" err="1" smtClean="0"/>
              <a:t>Mcclure</a:t>
            </a:r>
            <a:r>
              <a:rPr lang="en-US" sz="1800" dirty="0" smtClean="0"/>
              <a:t> et al., 2007; Morrison et al., 1997; </a:t>
            </a:r>
          </a:p>
          <a:p>
            <a:pPr algn="ctr">
              <a:buNone/>
            </a:pPr>
            <a:r>
              <a:rPr lang="en-US" sz="1800" dirty="0" smtClean="0"/>
              <a:t> </a:t>
            </a:r>
            <a:r>
              <a:rPr lang="en-US" sz="1800" dirty="0" err="1" smtClean="0"/>
              <a:t>Laudner</a:t>
            </a:r>
            <a:r>
              <a:rPr lang="en-US" sz="1800" dirty="0" smtClean="0"/>
              <a:t> et al., 2008; </a:t>
            </a:r>
            <a:r>
              <a:rPr lang="en-US" sz="1800" dirty="0" err="1" smtClean="0"/>
              <a:t>Sauers</a:t>
            </a:r>
            <a:r>
              <a:rPr lang="en-US" sz="1800" dirty="0" smtClean="0"/>
              <a:t> et al, 2007)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  <p:pic>
        <p:nvPicPr>
          <p:cNvPr id="6" name="Picture 5" descr="er stret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505200"/>
            <a:ext cx="1575594" cy="21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owel stretch.JPG"/>
          <p:cNvPicPr>
            <a:picLocks noChangeAspect="1"/>
          </p:cNvPicPr>
          <p:nvPr/>
        </p:nvPicPr>
        <p:blipFill>
          <a:blip r:embed="rId4" cstate="print"/>
          <a:srcRect l="833" t="6667" b="30000"/>
          <a:stretch>
            <a:fillRect/>
          </a:stretch>
        </p:blipFill>
        <p:spPr>
          <a:xfrm rot="5400000">
            <a:off x="2988149" y="4098451"/>
            <a:ext cx="2277318" cy="1090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IMG_0296.JPG"/>
          <p:cNvPicPr>
            <a:picLocks noChangeAspect="1"/>
          </p:cNvPicPr>
          <p:nvPr/>
        </p:nvPicPr>
        <p:blipFill>
          <a:blip r:embed="rId5" cstate="print"/>
          <a:srcRect l="4166" t="31111" b="7778"/>
          <a:stretch>
            <a:fillRect/>
          </a:stretch>
        </p:blipFill>
        <p:spPr>
          <a:xfrm rot="5400000">
            <a:off x="1271795" y="4062205"/>
            <a:ext cx="2427284" cy="116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G_4749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00" y="3937000"/>
            <a:ext cx="2311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643890" y="4025118"/>
            <a:ext cx="4191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IMG_4609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2235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4953000" y="4343400"/>
            <a:ext cx="3810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en-US" sz="3200" b="1" dirty="0" smtClean="0"/>
              <a:t>Pulsed Short Wave Diathermy</a:t>
            </a:r>
          </a:p>
          <a:p>
            <a:pPr lvl="1">
              <a:buClr>
                <a:schemeClr val="accent4"/>
              </a:buClr>
            </a:pPr>
            <a:r>
              <a:rPr lang="en-US" sz="2800" dirty="0" err="1" smtClean="0"/>
              <a:t>Intelect</a:t>
            </a:r>
            <a:r>
              <a:rPr lang="en-US" sz="2800" dirty="0" smtClean="0"/>
              <a:t> SWD 100 Model 1600 Shortwave Diathermy</a:t>
            </a:r>
          </a:p>
          <a:p>
            <a:pPr lvl="2">
              <a:buClr>
                <a:schemeClr val="accent4"/>
              </a:buClr>
            </a:pPr>
            <a:r>
              <a:rPr lang="en-US" sz="2400" dirty="0" err="1" smtClean="0"/>
              <a:t>Diplode</a:t>
            </a:r>
            <a:endParaRPr lang="en-US" sz="2400" dirty="0" smtClean="0"/>
          </a:p>
          <a:p>
            <a:pPr lvl="1">
              <a:buClr>
                <a:schemeClr val="accent4"/>
              </a:buClr>
            </a:pPr>
            <a:r>
              <a:rPr lang="en-US" sz="2800" dirty="0" smtClean="0"/>
              <a:t>Heats 3-5 cm deep without heating superficial tissues</a:t>
            </a:r>
          </a:p>
          <a:p>
            <a:pPr lvl="1"/>
            <a:r>
              <a:rPr lang="en-US" sz="2700" dirty="0" smtClean="0"/>
              <a:t>Dose IV</a:t>
            </a:r>
          </a:p>
          <a:p>
            <a:pPr lvl="2"/>
            <a:r>
              <a:rPr lang="en-US" dirty="0" smtClean="0"/>
              <a:t>800 Hz</a:t>
            </a:r>
          </a:p>
          <a:p>
            <a:pPr lvl="2"/>
            <a:r>
              <a:rPr lang="en-US" dirty="0" smtClean="0"/>
              <a:t>Pulse Width: 400 µsec</a:t>
            </a:r>
          </a:p>
          <a:p>
            <a:pPr lvl="2"/>
            <a:r>
              <a:rPr lang="en-US" dirty="0" err="1" smtClean="0"/>
              <a:t>Avg</a:t>
            </a:r>
            <a:r>
              <a:rPr lang="en-US" dirty="0" smtClean="0"/>
              <a:t> Output: 48 watts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038600"/>
            <a:ext cx="2032000" cy="195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05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 testing conditions completed over 1 month</a:t>
            </a:r>
          </a:p>
          <a:p>
            <a:pPr lvl="1"/>
            <a:r>
              <a:rPr lang="en-US" sz="2800" dirty="0" smtClean="0"/>
              <a:t>Random order of conditions</a:t>
            </a:r>
          </a:p>
          <a:p>
            <a:pPr lvl="1"/>
            <a:r>
              <a:rPr lang="en-US" sz="2800" dirty="0" smtClean="0"/>
              <a:t>Control, SS, PSWD, PSWD+SS</a:t>
            </a:r>
          </a:p>
          <a:p>
            <a:r>
              <a:rPr lang="en-US" sz="2800" dirty="0" smtClean="0"/>
              <a:t>ROM measurements completed before and after each testing condition</a:t>
            </a:r>
          </a:p>
          <a:p>
            <a:pPr lvl="1"/>
            <a:r>
              <a:rPr lang="en-US" sz="2800" dirty="0" smtClean="0"/>
              <a:t>Posterior Shoulder Tightness, Lateral Scapular Slide, Internal and External Rotation</a:t>
            </a:r>
          </a:p>
          <a:p>
            <a:pPr lvl="1"/>
            <a:r>
              <a:rPr lang="en-US" sz="2800" dirty="0" smtClean="0"/>
              <a:t>3 measurements were recorded</a:t>
            </a:r>
          </a:p>
          <a:p>
            <a:pPr lvl="1"/>
            <a:r>
              <a:rPr lang="en-US" sz="2800" dirty="0" smtClean="0"/>
              <a:t>Inclinometer reading taken by same researcher (TB) </a:t>
            </a:r>
          </a:p>
          <a:p>
            <a:pPr lvl="1"/>
            <a:r>
              <a:rPr lang="en-US" sz="2800" dirty="0" smtClean="0"/>
              <a:t>Order of ROM measurements was also randomized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1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72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/>
              <a:t>Digital Inclinometer</a:t>
            </a:r>
          </a:p>
          <a:p>
            <a:pPr lvl="1"/>
            <a:r>
              <a:rPr lang="en-US" dirty="0" smtClean="0"/>
              <a:t>Provides a real-time digital </a:t>
            </a:r>
          </a:p>
          <a:p>
            <a:pPr lvl="1"/>
            <a:r>
              <a:rPr lang="en-US" dirty="0" smtClean="0"/>
              <a:t>reading of angles</a:t>
            </a:r>
          </a:p>
          <a:p>
            <a:pPr lvl="1"/>
            <a:r>
              <a:rPr lang="en-US" dirty="0" smtClean="0"/>
              <a:t>Can be used in either a </a:t>
            </a:r>
          </a:p>
          <a:p>
            <a:pPr lvl="1"/>
            <a:r>
              <a:rPr lang="en-US" dirty="0" smtClean="0"/>
              <a:t>horizontal or vertical reference</a:t>
            </a:r>
          </a:p>
          <a:p>
            <a:pPr lvl="1"/>
            <a:r>
              <a:rPr lang="en-US" dirty="0" smtClean="0"/>
              <a:t>Is accurate up to 0.1°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dirty="0"/>
              <a:t>Carpenter’s </a:t>
            </a:r>
            <a:r>
              <a:rPr lang="en-US" dirty="0" smtClean="0"/>
              <a:t>Square		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Instrumentation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114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 dirty="0"/>
              <a:t>Tape Measure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3292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2129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 t="18919" b="16216"/>
          <a:stretch>
            <a:fillRect/>
          </a:stretch>
        </p:blipFill>
        <p:spPr>
          <a:xfrm>
            <a:off x="5562600" y="1676400"/>
            <a:ext cx="2819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96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Inclinometer Measurements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05" y="1524000"/>
            <a:ext cx="4440381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Internal and External Rotation </a:t>
            </a:r>
            <a:r>
              <a:rPr lang="en-US" sz="1800" dirty="0" smtClean="0"/>
              <a:t>(</a:t>
            </a:r>
            <a:r>
              <a:rPr lang="en-US" sz="1800" dirty="0" err="1" smtClean="0"/>
              <a:t>Laudner</a:t>
            </a:r>
            <a:r>
              <a:rPr lang="en-US" sz="1800" dirty="0" smtClean="0"/>
              <a:t> et al, 2008)</a:t>
            </a:r>
          </a:p>
          <a:p>
            <a:pPr lvl="1"/>
            <a:r>
              <a:rPr lang="en-US" sz="2800" dirty="0" smtClean="0"/>
              <a:t>Supine 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houlder and elbow in 90° of abduction and flexion, respectively</a:t>
            </a:r>
          </a:p>
          <a:p>
            <a:pPr lvl="1"/>
            <a:r>
              <a:rPr lang="en-US" sz="2800" dirty="0" smtClean="0"/>
              <a:t>Inclinometer aligned with the ulna</a:t>
            </a:r>
          </a:p>
          <a:p>
            <a:pPr lvl="1"/>
            <a:r>
              <a:rPr lang="en-US" sz="2800" dirty="0" smtClean="0"/>
              <a:t>Actively rotate shoulder</a:t>
            </a:r>
          </a:p>
          <a:p>
            <a:endParaRPr lang="en-US" dirty="0"/>
          </a:p>
        </p:txBody>
      </p:sp>
      <p:pic>
        <p:nvPicPr>
          <p:cNvPr id="6146" name="Picture 2" descr="C:\Users\Taylor\Pictures\iCloud Photos\My Photo Stream\IMG_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2076" y="1958340"/>
            <a:ext cx="429768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924801" y="2057400"/>
            <a:ext cx="651116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Scapular Slide Test</a:t>
            </a:r>
            <a:endParaRPr lang="en-US" dirty="0"/>
          </a:p>
        </p:txBody>
      </p:sp>
      <p:pic>
        <p:nvPicPr>
          <p:cNvPr id="5122" name="Picture 2" descr="C:\Users\Taylor\Pictures\iCloud Photos\My Photo Stream\IMG_0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7501" y="3378200"/>
            <a:ext cx="3759201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ylor\Pictures\iCloud Photos\My Photo Stream\IMG_0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8278" y="1783834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ylor\Pictures\iCloud Photos\My Photo Stream\IMG_0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420533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50" y="228599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Position 1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306319" y="3548559"/>
            <a:ext cx="1933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Position </a:t>
            </a:r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352800" y="4895334"/>
            <a:ext cx="1933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Position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Kibler</a:t>
            </a:r>
            <a:r>
              <a:rPr lang="en-US" dirty="0" smtClean="0"/>
              <a:t>, 1998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Posterior Shoulder Tightness</a:t>
            </a:r>
          </a:p>
          <a:p>
            <a:pPr lvl="1"/>
            <a:r>
              <a:rPr lang="en-US" dirty="0" smtClean="0"/>
              <a:t>Side lying</a:t>
            </a:r>
          </a:p>
          <a:p>
            <a:pPr lvl="1"/>
            <a:r>
              <a:rPr lang="en-US" dirty="0" smtClean="0"/>
              <a:t>Researcher stabilizes scapula while the participant pinches scapulas and passively move into horizontal adduction</a:t>
            </a:r>
          </a:p>
          <a:p>
            <a:pPr lvl="1"/>
            <a:r>
              <a:rPr lang="en-US" dirty="0" smtClean="0"/>
              <a:t>Measure distance from table to medial epicondyle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sz="1946" dirty="0" smtClean="0"/>
              <a:t>Tyler et al. 1999; </a:t>
            </a:r>
            <a:r>
              <a:rPr lang="en-US" sz="1946" dirty="0" err="1" smtClean="0"/>
              <a:t>Mcclure</a:t>
            </a:r>
            <a:r>
              <a:rPr lang="en-US" sz="1946" dirty="0" smtClean="0"/>
              <a:t> et al. 2007</a:t>
            </a:r>
            <a:endParaRPr lang="en-US" sz="1946" dirty="0"/>
          </a:p>
        </p:txBody>
      </p:sp>
      <p:pic>
        <p:nvPicPr>
          <p:cNvPr id="7170" name="Picture 2" descr="C:\Users\Taylor\Pictures\iCloud Photos\My Photo Stream\IMG_0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6068" y="1929711"/>
            <a:ext cx="460666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99242" y="3429000"/>
            <a:ext cx="935157" cy="838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</a:p>
          <a:p>
            <a:r>
              <a:rPr lang="en-US" sz="3600" dirty="0" smtClean="0"/>
              <a:t>Methods</a:t>
            </a:r>
          </a:p>
          <a:p>
            <a:r>
              <a:rPr lang="en-US" sz="3600" dirty="0" smtClean="0"/>
              <a:t>Results</a:t>
            </a:r>
          </a:p>
          <a:p>
            <a:r>
              <a:rPr lang="en-US" sz="3600" dirty="0" smtClean="0"/>
              <a:t>Discussion</a:t>
            </a:r>
          </a:p>
          <a:p>
            <a:r>
              <a:rPr lang="en-US" sz="3600" dirty="0" smtClean="0"/>
              <a:t>Limitations</a:t>
            </a:r>
          </a:p>
          <a:p>
            <a:r>
              <a:rPr lang="en-US" sz="3600" dirty="0" smtClean="0"/>
              <a:t>Future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 of Presentation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505200" cy="4075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Data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4 Repeated Measures ANOVA (time x condition) </a:t>
            </a:r>
          </a:p>
          <a:p>
            <a:pPr lvl="1"/>
            <a:r>
              <a:rPr lang="en-US" dirty="0" smtClean="0"/>
              <a:t>Internal rotation</a:t>
            </a:r>
          </a:p>
          <a:p>
            <a:pPr lvl="1"/>
            <a:r>
              <a:rPr lang="en-US" dirty="0" smtClean="0"/>
              <a:t>External rotation</a:t>
            </a:r>
          </a:p>
          <a:p>
            <a:pPr lvl="1"/>
            <a:r>
              <a:rPr lang="en-US" dirty="0" smtClean="0"/>
              <a:t>Lateral Scapular Slide</a:t>
            </a:r>
          </a:p>
          <a:p>
            <a:pPr lvl="1"/>
            <a:r>
              <a:rPr lang="en-US" dirty="0" smtClean="0"/>
              <a:t>Posterior Shoulder Tightness</a:t>
            </a:r>
          </a:p>
          <a:p>
            <a:r>
              <a:rPr lang="en-US" dirty="0" smtClean="0"/>
              <a:t>IBM SPSS version 21</a:t>
            </a:r>
          </a:p>
          <a:p>
            <a:r>
              <a:rPr lang="en-US" dirty="0" smtClean="0"/>
              <a:t>Microsoft Excel 2010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578976" cy="257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42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Internal Rotation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4 ANOVA not significant (p = 0.96)</a:t>
            </a:r>
          </a:p>
          <a:p>
            <a:pPr lvl="1"/>
            <a:r>
              <a:rPr lang="en-US" dirty="0" smtClean="0"/>
              <a:t>Clinical significance of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2-3 degrees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External Rotation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4 ANOVA not significant (p = 0.98)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1295400"/>
            <a:ext cx="4495800" cy="480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Lateral Scapular Slide</a:t>
            </a:r>
          </a:p>
          <a:p>
            <a:pPr lvl="1"/>
            <a:r>
              <a:rPr lang="en-US" dirty="0" smtClean="0"/>
              <a:t>2 x 4 ANOVA not significant (p=.74)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Numbers are stable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Posterior Shoulder Tightness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chemeClr val="tx2"/>
                </a:solidFill>
              </a:rPr>
              <a:t>2 x 4 ANOVA not significant (p=.638)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en-US" dirty="0" smtClean="0">
                <a:solidFill>
                  <a:schemeClr val="tx2"/>
                </a:solidFill>
              </a:rPr>
              <a:t>Main effect for time (p= .08)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5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332173"/>
              </p:ext>
            </p:extLst>
          </p:nvPr>
        </p:nvGraphicFramePr>
        <p:xfrm>
          <a:off x="381000" y="533400"/>
          <a:ext cx="8382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001152"/>
              </p:ext>
            </p:extLst>
          </p:nvPr>
        </p:nvGraphicFramePr>
        <p:xfrm>
          <a:off x="304800" y="457200"/>
          <a:ext cx="8534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7192505"/>
              </p:ext>
            </p:extLst>
          </p:nvPr>
        </p:nvGraphicFramePr>
        <p:xfrm>
          <a:off x="381000" y="381000"/>
          <a:ext cx="838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Main effect time p = 0.08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85220035"/>
              </p:ext>
            </p:extLst>
          </p:nvPr>
        </p:nvGraphicFramePr>
        <p:xfrm>
          <a:off x="304800" y="304800"/>
          <a:ext cx="8534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/>
          <p:cNvSpPr/>
          <p:nvPr/>
        </p:nvSpPr>
        <p:spPr>
          <a:xfrm rot="16200000">
            <a:off x="3810000" y="-2057400"/>
            <a:ext cx="876300" cy="68199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685800"/>
            <a:ext cx="33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Thermotherapy has often been a choice for warming up tissues and muscles prior to activity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/>
          </a:p>
          <a:p>
            <a:pPr marL="822960" lvl="1" indent="-457200">
              <a:buFont typeface="Wingdings" pitchFamily="2" charset="2"/>
              <a:buChar char="v"/>
            </a:pPr>
            <a:r>
              <a:rPr lang="en-US" dirty="0" smtClean="0"/>
              <a:t>PSWD is effective in decreasing pain and increasing shoulder ROM for conditions like frozen shoulder and rotator cuff </a:t>
            </a:r>
            <a:r>
              <a:rPr lang="en-US" dirty="0" err="1" smtClean="0"/>
              <a:t>tendinopathy</a:t>
            </a:r>
            <a:r>
              <a:rPr lang="en-US" dirty="0" smtClean="0"/>
              <a:t>. </a:t>
            </a:r>
            <a:r>
              <a:rPr lang="en-US" sz="1800" dirty="0" smtClean="0"/>
              <a:t>(</a:t>
            </a:r>
            <a:r>
              <a:rPr lang="en-US" sz="1800" dirty="0" err="1" smtClean="0"/>
              <a:t>Rabini</a:t>
            </a:r>
            <a:r>
              <a:rPr lang="en-US" sz="1800" dirty="0" smtClean="0"/>
              <a:t> et al, 2012; </a:t>
            </a:r>
            <a:r>
              <a:rPr lang="en-US" sz="1800" dirty="0" err="1" smtClean="0"/>
              <a:t>Lueing</a:t>
            </a:r>
            <a:r>
              <a:rPr lang="en-US" sz="1800" dirty="0" smtClean="0"/>
              <a:t>, Cheing,2008)</a:t>
            </a:r>
          </a:p>
          <a:p>
            <a:pPr marL="822960" lvl="1" indent="-457200">
              <a:buNone/>
            </a:pPr>
            <a:endParaRPr lang="en-US" dirty="0" smtClean="0"/>
          </a:p>
          <a:p>
            <a:pPr marL="822960" lvl="1" indent="-457200">
              <a:buFont typeface="Wingdings" pitchFamily="2" charset="2"/>
              <a:buChar char="v"/>
            </a:pPr>
            <a:r>
              <a:rPr lang="en-US" dirty="0" smtClean="0"/>
              <a:t>Literature of diathermy on lower extremity indicates stretching with diathermy produces more ROM and flexibility gains than stretching alone. </a:t>
            </a:r>
            <a:r>
              <a:rPr lang="en-US" sz="1800" dirty="0" smtClean="0"/>
              <a:t>(Peres et al. 2002 ; Knight et al. 2001; Draper et al., 2004) </a:t>
            </a:r>
          </a:p>
          <a:p>
            <a:pPr marL="36576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822960" lvl="1" indent="-45720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4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Static stretching is extremely effective in improving in flexibility and range of motion. </a:t>
            </a:r>
          </a:p>
          <a:p>
            <a:pPr marL="457200" indent="-457200">
              <a:buNone/>
            </a:pPr>
            <a:r>
              <a:rPr lang="en-US" sz="3200" dirty="0" smtClean="0"/>
              <a:t>	</a:t>
            </a:r>
            <a:r>
              <a:rPr lang="en-US" sz="2118" dirty="0" smtClean="0"/>
              <a:t>(Prentice, 2004)</a:t>
            </a:r>
          </a:p>
          <a:p>
            <a:pPr marL="457200" indent="-457200">
              <a:buNone/>
            </a:pPr>
            <a:endParaRPr lang="en-US" sz="32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Cool-down or independent stretches may be better for gains in flexibility without loss of power or strength prior to event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2118" dirty="0" smtClean="0"/>
              <a:t>(</a:t>
            </a:r>
            <a:r>
              <a:rPr lang="en-US" sz="2118" dirty="0" smtClean="0"/>
              <a:t>Frederick, Szymanski, 2001  ; </a:t>
            </a:r>
            <a:r>
              <a:rPr lang="en-US" sz="2118" dirty="0" err="1" smtClean="0"/>
              <a:t>Behm</a:t>
            </a:r>
            <a:r>
              <a:rPr lang="en-US" sz="2118" dirty="0" smtClean="0"/>
              <a:t>, </a:t>
            </a:r>
            <a:r>
              <a:rPr lang="en-US" sz="2118" dirty="0" err="1" smtClean="0"/>
              <a:t>Chaouachi</a:t>
            </a:r>
            <a:r>
              <a:rPr lang="en-US" sz="2118" dirty="0" smtClean="0"/>
              <a:t>, 2011 ; Schilling, Stone, 2000)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500" dirty="0" smtClean="0">
                <a:solidFill>
                  <a:schemeClr val="tx1"/>
                </a:solidFill>
              </a:rPr>
              <a:t>Our results suggest that there were no differences between PSWD, stretching or a combination of the two on acute gains for shoulder ROM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 smtClean="0"/>
          </a:p>
          <a:p>
            <a:pPr marL="457200" indent="-45720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Discussion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1590347"/>
            <a:ext cx="8229600" cy="4572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Measurement error</a:t>
            </a:r>
          </a:p>
          <a:p>
            <a:r>
              <a:rPr lang="en-US" sz="3200" dirty="0" smtClean="0"/>
              <a:t>Small sample size</a:t>
            </a:r>
          </a:p>
          <a:p>
            <a:r>
              <a:rPr lang="en-US" sz="3200" dirty="0" smtClean="0"/>
              <a:t>Limiting Overhead activity</a:t>
            </a:r>
          </a:p>
          <a:p>
            <a:r>
              <a:rPr lang="en-US" sz="3200" dirty="0" smtClean="0"/>
              <a:t>Fitness levels</a:t>
            </a:r>
          </a:p>
          <a:p>
            <a:r>
              <a:rPr lang="en-US" sz="3200" dirty="0" smtClean="0"/>
              <a:t>Different people stabilizing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Limitations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1" y="4209860"/>
            <a:ext cx="3511038" cy="2297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495800"/>
            <a:ext cx="2667000" cy="200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676400"/>
            <a:ext cx="29261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74306" y="1143000"/>
            <a:ext cx="8229600" cy="4572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Overhead athletic population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Larger sample size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See if multiple treatments improves effect on ROM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dirty="0" smtClean="0"/>
              <a:t>Change parameters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816" y="-1524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/>
              <a:t>Future Research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18409"/>
          <a:stretch/>
        </p:blipFill>
        <p:spPr bwMode="auto">
          <a:xfrm>
            <a:off x="5486400" y="4114800"/>
            <a:ext cx="2590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6" y="4512183"/>
            <a:ext cx="3664293" cy="1812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372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791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Baseball, tennis, handball and other overhead sports require repetitive overhead motions that use the posterior rotator cuff musculature to decelerate the arm</a:t>
            </a:r>
          </a:p>
          <a:p>
            <a:pPr lvl="0"/>
            <a:r>
              <a:rPr lang="en-US" sz="2400" dirty="0" smtClean="0"/>
              <a:t>Impingement and reduced internal rotation reflect posterior shoulder tightness </a:t>
            </a:r>
          </a:p>
          <a:p>
            <a:pPr lvl="0"/>
            <a:r>
              <a:rPr lang="en-US" sz="2400" dirty="0" smtClean="0"/>
              <a:t>Tightening of posterior shoulder capsule leads to approximation of humeral head and the </a:t>
            </a:r>
            <a:r>
              <a:rPr lang="en-US" sz="2400" dirty="0" err="1" smtClean="0"/>
              <a:t>acromion</a:t>
            </a:r>
            <a:r>
              <a:rPr lang="en-US" sz="2400" dirty="0" smtClean="0"/>
              <a:t>, causing impingement</a:t>
            </a:r>
            <a:endParaRPr lang="en-US" dirty="0" smtClean="0"/>
          </a:p>
          <a:p>
            <a:pPr marL="0" lv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sz="1800" dirty="0" err="1" smtClean="0"/>
              <a:t>Mcclure</a:t>
            </a:r>
            <a:r>
              <a:rPr lang="en-US" sz="1800" dirty="0" smtClean="0"/>
              <a:t> </a:t>
            </a:r>
            <a:r>
              <a:rPr lang="en-US" sz="1800" dirty="0" smtClean="0"/>
              <a:t>et al. 2007; </a:t>
            </a:r>
            <a:r>
              <a:rPr lang="en-US" sz="1800" dirty="0" err="1" smtClean="0"/>
              <a:t>Borsa</a:t>
            </a:r>
            <a:r>
              <a:rPr lang="en-US" sz="1800" dirty="0" smtClean="0"/>
              <a:t> et al., 2008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pPr algn="ctr"/>
            <a:r>
              <a:rPr b="1" dirty="0" smtClean="0"/>
              <a:t>GIRD/ ERG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207845"/>
            <a:ext cx="3057347" cy="203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886200"/>
            <a:ext cx="2209800" cy="273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500" dirty="0" smtClean="0"/>
              <a:t>Stretching alone is just as effective as stretching combined with diathermy</a:t>
            </a:r>
          </a:p>
          <a:p>
            <a:pPr marL="822960" lvl="1" indent="-457200">
              <a:buFont typeface="Wingdings" pitchFamily="2" charset="2"/>
              <a:buChar char="q"/>
            </a:pPr>
            <a:r>
              <a:rPr lang="en-US" sz="3300" dirty="0" smtClean="0"/>
              <a:t>However in this study neither treatment produced significant acute gains in ROM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500" dirty="0" smtClean="0"/>
          </a:p>
          <a:p>
            <a:pPr marL="457200" indent="-457200">
              <a:buNone/>
            </a:pPr>
            <a:endParaRPr lang="en-US" sz="3500" dirty="0" smtClean="0"/>
          </a:p>
          <a:p>
            <a:pPr marL="457200" indent="-457200">
              <a:buNone/>
            </a:pPr>
            <a:endParaRPr lang="en-US" sz="3500" dirty="0" smtClean="0"/>
          </a:p>
          <a:p>
            <a:pPr marL="457200" indent="-45720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200400"/>
            <a:ext cx="25908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err="1" smtClean="0"/>
              <a:t>Awan</a:t>
            </a:r>
            <a:r>
              <a:rPr lang="en-US" sz="1400" dirty="0" smtClean="0"/>
              <a:t> R, Smith J, Boon A.J. Measuring Shoulder Internal Rotation Range of Motion: A Comparison of 3 Techniques. </a:t>
            </a:r>
            <a:r>
              <a:rPr lang="en-US" sz="1400" i="1" dirty="0" smtClean="0"/>
              <a:t>Archives of Physical Medicine and Rehabilitation</a:t>
            </a:r>
            <a:r>
              <a:rPr lang="en-US" sz="1400" dirty="0" smtClean="0"/>
              <a:t>. 2002; Volume 83(9): 1229–1234.</a:t>
            </a:r>
          </a:p>
          <a:p>
            <a:r>
              <a:rPr lang="en-US" sz="1400" dirty="0" err="1" smtClean="0"/>
              <a:t>Bacurau</a:t>
            </a:r>
            <a:r>
              <a:rPr lang="en-US" sz="1400" dirty="0" smtClean="0"/>
              <a:t>, RFP.  </a:t>
            </a:r>
            <a:r>
              <a:rPr lang="en-US" sz="1400" dirty="0" err="1" smtClean="0"/>
              <a:t>Monteiro</a:t>
            </a:r>
            <a:r>
              <a:rPr lang="en-US" sz="1400" dirty="0" smtClean="0"/>
              <a:t>, GA. </a:t>
            </a:r>
            <a:r>
              <a:rPr lang="en-US" sz="1400" dirty="0" err="1" smtClean="0"/>
              <a:t>Ugrinowitsch</a:t>
            </a:r>
            <a:r>
              <a:rPr lang="en-US" sz="1400" dirty="0" smtClean="0"/>
              <a:t>, C. </a:t>
            </a:r>
            <a:r>
              <a:rPr lang="en-US" sz="1400" dirty="0" err="1" smtClean="0"/>
              <a:t>Tricoli</a:t>
            </a:r>
            <a:r>
              <a:rPr lang="en-US" sz="1400" dirty="0" smtClean="0"/>
              <a:t>, V. Cabral, LF. Aoki, MS. Acute Effect of a Ballistic and Static Stretching Exercise Bout on Flexibility and Maximal Strength. </a:t>
            </a:r>
            <a:r>
              <a:rPr lang="en-US" sz="1400" i="1" dirty="0" smtClean="0"/>
              <a:t>Journal of Strength and Conditioning Research.</a:t>
            </a:r>
            <a:r>
              <a:rPr lang="en-US" sz="1400" dirty="0" smtClean="0"/>
              <a:t> 2009; Volume 23(1): 304-308.</a:t>
            </a:r>
          </a:p>
          <a:p>
            <a:r>
              <a:rPr lang="en-US" sz="1400" dirty="0" err="1" smtClean="0"/>
              <a:t>Behm</a:t>
            </a:r>
            <a:r>
              <a:rPr lang="en-US" sz="1400" dirty="0" smtClean="0"/>
              <a:t>, DG. </a:t>
            </a:r>
            <a:r>
              <a:rPr lang="en-US" sz="1400" dirty="0" err="1" smtClean="0"/>
              <a:t>Chaouachi</a:t>
            </a:r>
            <a:r>
              <a:rPr lang="en-US" sz="1400" dirty="0" smtClean="0"/>
              <a:t>, A. A Review of the Acute Effects of Static and Dynamic Stretching on Performance. </a:t>
            </a:r>
            <a:r>
              <a:rPr lang="en-US" sz="1400" i="1" dirty="0" smtClean="0"/>
              <a:t>European Journal of Applied Physiology</a:t>
            </a:r>
            <a:r>
              <a:rPr lang="en-US" sz="1400" dirty="0" smtClean="0"/>
              <a:t>. 2011; 111(11): 2633-51.</a:t>
            </a:r>
          </a:p>
          <a:p>
            <a:r>
              <a:rPr lang="en-US" sz="1400" dirty="0" err="1" smtClean="0"/>
              <a:t>Borsa</a:t>
            </a:r>
            <a:r>
              <a:rPr lang="en-US" sz="1400" dirty="0" smtClean="0"/>
              <a:t>, PA. </a:t>
            </a:r>
            <a:r>
              <a:rPr lang="en-US" sz="1400" dirty="0" err="1" smtClean="0"/>
              <a:t>Laudner</a:t>
            </a:r>
            <a:r>
              <a:rPr lang="en-US" sz="1400" dirty="0" smtClean="0"/>
              <a:t>, KG. </a:t>
            </a:r>
            <a:r>
              <a:rPr lang="en-US" sz="1400" dirty="0" err="1" smtClean="0"/>
              <a:t>Sauers</a:t>
            </a:r>
            <a:r>
              <a:rPr lang="en-US" sz="1400" dirty="0" smtClean="0"/>
              <a:t>, EL. Mobility and Stability Adaptations in the Shoulder of the Overhead Athlete. Sports Medicine Journal. 2008; 38(1): 17- 36</a:t>
            </a:r>
          </a:p>
          <a:p>
            <a:r>
              <a:rPr lang="en-US" sz="1400" dirty="0" smtClean="0"/>
              <a:t>Clarkson, H.M. Musculoskeletal Assessment: Joint Range of Motion and Manual Muscle 	Strength. Baltimore, MD: Lippincott Williams &amp; Wilkins; 2000. </a:t>
            </a:r>
          </a:p>
          <a:p>
            <a:r>
              <a:rPr lang="en-US" sz="1400" dirty="0" smtClean="0"/>
              <a:t>Draper, DO. Castro, JL. </a:t>
            </a:r>
            <a:r>
              <a:rPr lang="en-US" sz="1400" dirty="0" err="1" smtClean="0"/>
              <a:t>Feland</a:t>
            </a:r>
            <a:r>
              <a:rPr lang="en-US" sz="1400" dirty="0" smtClean="0"/>
              <a:t>, B. </a:t>
            </a:r>
            <a:r>
              <a:rPr lang="en-US" sz="1400" dirty="0" err="1" smtClean="0"/>
              <a:t>Schulthies</a:t>
            </a:r>
            <a:r>
              <a:rPr lang="en-US" sz="1400" dirty="0" smtClean="0"/>
              <a:t>, S. </a:t>
            </a:r>
            <a:r>
              <a:rPr lang="en-US" sz="1400" dirty="0" err="1" smtClean="0"/>
              <a:t>Eggett</a:t>
            </a:r>
            <a:r>
              <a:rPr lang="en-US" sz="1400" dirty="0" smtClean="0"/>
              <a:t>, D. Shortwave Diathermy and Prolonged Stretching Increase Hamstring Flexibility More than Prolonged Stretching Alone. Journal of Orthopedic Sports Physical Therapy. 2004; Volume 34(1):13-20.</a:t>
            </a:r>
          </a:p>
          <a:p>
            <a:r>
              <a:rPr lang="en-US" sz="1400" dirty="0" smtClean="0"/>
              <a:t>Frederick, GA. Szymanski, DJ. Baseball: Dynamic Flexibility. National Strength and Conditioning Association. 2001; 23(1): 21-30.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01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Garrett, CL. Draper, D.O., Knight, K.L. Heat Distribution in the Lower Leg from Pulsed Short-Wave Diathermy and Ultrasound Treatments. </a:t>
            </a:r>
            <a:r>
              <a:rPr lang="en-US" sz="1400" i="1" dirty="0" smtClean="0"/>
              <a:t>Journal of Athletic Training</a:t>
            </a:r>
            <a:r>
              <a:rPr lang="en-US" sz="1400" dirty="0" smtClean="0"/>
              <a:t>. 2000; Volume 35(1), 50</a:t>
            </a:r>
          </a:p>
          <a:p>
            <a:pPr fontAlgn="base"/>
            <a:r>
              <a:rPr lang="en-US" sz="1400" dirty="0" err="1" smtClean="0"/>
              <a:t>Kibler</a:t>
            </a:r>
            <a:r>
              <a:rPr lang="en-US" sz="1400" dirty="0" smtClean="0"/>
              <a:t>, BW. The Role of the Scapula in Athletic Shoulder Function. </a:t>
            </a:r>
            <a:r>
              <a:rPr lang="en-US" sz="1400" i="1" dirty="0" smtClean="0"/>
              <a:t>The American Journal of Sports Medicine.</a:t>
            </a:r>
            <a:r>
              <a:rPr lang="en-US" sz="1400" dirty="0" smtClean="0"/>
              <a:t> </a:t>
            </a:r>
            <a:r>
              <a:rPr lang="en-US" sz="1400" i="1" dirty="0" smtClean="0"/>
              <a:t>1998; </a:t>
            </a:r>
            <a:r>
              <a:rPr lang="en-US" sz="1400" dirty="0" smtClean="0"/>
              <a:t>26(2): 325- 336</a:t>
            </a:r>
          </a:p>
          <a:p>
            <a:pPr fontAlgn="base"/>
            <a:r>
              <a:rPr lang="en-US" sz="1400" dirty="0" smtClean="0"/>
              <a:t>Knight, K.L., Draper, D.O. Therapeutic Modalities: The Art and Science. Baltimore, MD:   </a:t>
            </a:r>
            <a:r>
              <a:rPr lang="en-US" sz="1400" dirty="0" err="1" smtClean="0"/>
              <a:t>Lippencott</a:t>
            </a:r>
            <a:r>
              <a:rPr lang="en-US" sz="1400" dirty="0" smtClean="0"/>
              <a:t> Williams &amp; Wilkins. 2008; 205.</a:t>
            </a:r>
          </a:p>
          <a:p>
            <a:pPr fontAlgn="base"/>
            <a:r>
              <a:rPr lang="en-US" sz="1400" dirty="0" smtClean="0"/>
              <a:t>Knight, C. Rutledge, C. Cox, M. Acosta, M . Hall, S. Effect of Superficial 	Heat, Deep Heat, and Active Exercise Warm-up on the Extensibility of the Plantar Flexors. </a:t>
            </a:r>
            <a:r>
              <a:rPr lang="en-US" sz="1400" i="1" dirty="0" smtClean="0"/>
              <a:t>Physical Therapy</a:t>
            </a:r>
            <a:r>
              <a:rPr lang="en-US" sz="1400" dirty="0" smtClean="0"/>
              <a:t>. 2001; Volume 81:1206–1214.</a:t>
            </a:r>
          </a:p>
          <a:p>
            <a:pPr fontAlgn="base"/>
            <a:r>
              <a:rPr lang="en-US" sz="1400" dirty="0" smtClean="0"/>
              <a:t>Leung, MSF. </a:t>
            </a:r>
            <a:r>
              <a:rPr lang="en-US" sz="1400" dirty="0" err="1" smtClean="0"/>
              <a:t>Cheing</a:t>
            </a:r>
            <a:r>
              <a:rPr lang="en-US" sz="1400" dirty="0" smtClean="0"/>
              <a:t>, GLY. Effects of Deep and Superficial Heating in the Management of Frozen Shoulder. </a:t>
            </a:r>
            <a:r>
              <a:rPr lang="en-US" sz="1400" i="1" dirty="0" smtClean="0"/>
              <a:t>Journal of Rehabilitation Medicine</a:t>
            </a:r>
            <a:r>
              <a:rPr lang="en-US" sz="1400" dirty="0" smtClean="0"/>
              <a:t> . 2008; 40(2): 145.</a:t>
            </a:r>
          </a:p>
          <a:p>
            <a:pPr fontAlgn="base"/>
            <a:r>
              <a:rPr lang="en-US" sz="1400" dirty="0" err="1" smtClean="0"/>
              <a:t>Laudner</a:t>
            </a:r>
            <a:r>
              <a:rPr lang="en-US" sz="1400" dirty="0" smtClean="0"/>
              <a:t>, K.G., </a:t>
            </a:r>
            <a:r>
              <a:rPr lang="en-US" sz="1400" dirty="0" err="1" smtClean="0"/>
              <a:t>Sipes</a:t>
            </a:r>
            <a:r>
              <a:rPr lang="en-US" sz="1400" dirty="0" smtClean="0"/>
              <a:t>, R.C., Wilson, J.T. The Acute Effects of Sleeper Stretches on Shoulder Range of Motion. </a:t>
            </a:r>
            <a:r>
              <a:rPr lang="en-US" sz="1400" i="1" dirty="0" smtClean="0"/>
              <a:t>Journal of Athletic Training. </a:t>
            </a:r>
            <a:r>
              <a:rPr lang="en-US" sz="1400" dirty="0" smtClean="0"/>
              <a:t>2008; Volume</a:t>
            </a:r>
            <a:r>
              <a:rPr lang="en-US" sz="1400" i="1" dirty="0" smtClean="0"/>
              <a:t> </a:t>
            </a:r>
            <a:r>
              <a:rPr lang="en-US" sz="1400" dirty="0" smtClean="0"/>
              <a:t>40(4), 359-363.</a:t>
            </a:r>
          </a:p>
          <a:p>
            <a:r>
              <a:rPr lang="en-US" sz="1400" dirty="0" err="1" smtClean="0"/>
              <a:t>Mcclure</a:t>
            </a:r>
            <a:r>
              <a:rPr lang="en-US" sz="1400" dirty="0" smtClean="0"/>
              <a:t>, P. </a:t>
            </a:r>
            <a:r>
              <a:rPr lang="en-US" sz="1400" dirty="0" err="1" smtClean="0"/>
              <a:t>Balaicuis</a:t>
            </a:r>
            <a:r>
              <a:rPr lang="en-US" sz="1400" dirty="0" smtClean="0"/>
              <a:t>, J. </a:t>
            </a:r>
            <a:r>
              <a:rPr lang="en-US" sz="1400" dirty="0" err="1" smtClean="0"/>
              <a:t>Heiland</a:t>
            </a:r>
            <a:r>
              <a:rPr lang="en-US" sz="1400" dirty="0" smtClean="0"/>
              <a:t>, D. </a:t>
            </a:r>
            <a:r>
              <a:rPr lang="en-US" sz="1400" dirty="0" err="1" smtClean="0"/>
              <a:t>Broersma</a:t>
            </a:r>
            <a:r>
              <a:rPr lang="en-US" sz="1400" dirty="0" smtClean="0"/>
              <a:t>, ME. Thorndike, CK. Wood, A. A Randomized Control Comparison of </a:t>
            </a:r>
            <a:r>
              <a:rPr lang="en-US" sz="1400" dirty="0" err="1" smtClean="0"/>
              <a:t>Strethching</a:t>
            </a:r>
            <a:r>
              <a:rPr lang="en-US" sz="1400" dirty="0" smtClean="0"/>
              <a:t> Procedures for Posterior Shoulder Tightness</a:t>
            </a:r>
            <a:r>
              <a:rPr lang="en-US" sz="1400" i="1" dirty="0" smtClean="0"/>
              <a:t>. Journal of Orthopedic and Sports Physical Therapy. </a:t>
            </a:r>
            <a:r>
              <a:rPr lang="en-US" sz="1400" dirty="0" smtClean="0"/>
              <a:t>2007; Volume 37(3): 108-114.</a:t>
            </a:r>
          </a:p>
          <a:p>
            <a:r>
              <a:rPr lang="en-US" sz="1400" dirty="0" smtClean="0"/>
              <a:t>Morrison, DS. </a:t>
            </a:r>
            <a:r>
              <a:rPr lang="en-US" sz="1400" dirty="0" err="1" smtClean="0"/>
              <a:t>Frogameni</a:t>
            </a:r>
            <a:r>
              <a:rPr lang="en-US" sz="1400" dirty="0" smtClean="0"/>
              <a:t>, AD. Woodworth, P. Non-Operative Treatment of </a:t>
            </a:r>
            <a:r>
              <a:rPr lang="en-US" sz="1400" dirty="0" err="1" smtClean="0"/>
              <a:t>Subacromial</a:t>
            </a:r>
            <a:r>
              <a:rPr lang="en-US" sz="1400" dirty="0" smtClean="0"/>
              <a:t> Impingement Syndrome. </a:t>
            </a:r>
            <a:r>
              <a:rPr lang="en-US" sz="1400" i="1" dirty="0" smtClean="0"/>
              <a:t>Journal of Bone and Joint Surgery</a:t>
            </a:r>
            <a:r>
              <a:rPr lang="en-US" sz="1400" dirty="0" smtClean="0"/>
              <a:t>. 1997; 79: 732-737.</a:t>
            </a:r>
          </a:p>
          <a:p>
            <a:endParaRPr lang="en-US" sz="1400" dirty="0" smtClean="0"/>
          </a:p>
          <a:p>
            <a:pPr fontAlgn="base"/>
            <a:endParaRPr lang="en-US" sz="1400" dirty="0" smtClean="0"/>
          </a:p>
          <a:p>
            <a:pPr fontAlgn="base"/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r>
              <a:rPr lang="en-US" sz="1400" dirty="0" smtClean="0"/>
              <a:t>Peres, SE. Draper, DO. Knight, KL. </a:t>
            </a:r>
            <a:r>
              <a:rPr lang="en-US" sz="1400" dirty="0" err="1" smtClean="0"/>
              <a:t>Ricard</a:t>
            </a:r>
            <a:r>
              <a:rPr lang="en-US" sz="1400" dirty="0" smtClean="0"/>
              <a:t>, MD. Pulsed Shortwave Diathermy and Prolonged Long- Duration Stretching Increase </a:t>
            </a:r>
            <a:r>
              <a:rPr lang="en-US" sz="1400" dirty="0" err="1" smtClean="0"/>
              <a:t>Dorsiflexion</a:t>
            </a:r>
            <a:r>
              <a:rPr lang="en-US" sz="1400" dirty="0" smtClean="0"/>
              <a:t> Range of Motion More Than Identical Stretching Without Diathermy. Journal of Athletic Training. 2002; Volume 37(1): 43–50.</a:t>
            </a:r>
          </a:p>
          <a:p>
            <a:r>
              <a:rPr lang="en-US" sz="1400" dirty="0" smtClean="0"/>
              <a:t> Prentice, WE. Therapeutic Modalities in Sports Medicine. St. Louis, MO: Times Mirror/ Mosby. 1990; 90-92.</a:t>
            </a:r>
          </a:p>
          <a:p>
            <a:r>
              <a:rPr lang="en-US" sz="1400" dirty="0" err="1" smtClean="0"/>
              <a:t>Rabini</a:t>
            </a:r>
            <a:r>
              <a:rPr lang="en-US" sz="1400" dirty="0" smtClean="0"/>
              <a:t>, A. </a:t>
            </a:r>
            <a:r>
              <a:rPr lang="en-US" sz="1400" dirty="0" err="1" smtClean="0"/>
              <a:t>Giombini</a:t>
            </a:r>
            <a:r>
              <a:rPr lang="en-US" sz="1400" dirty="0" smtClean="0"/>
              <a:t>, A. </a:t>
            </a:r>
            <a:r>
              <a:rPr lang="en-US" sz="1400" dirty="0" err="1" smtClean="0"/>
              <a:t>Dragoni</a:t>
            </a:r>
            <a:r>
              <a:rPr lang="en-US" sz="1400" dirty="0" smtClean="0"/>
              <a:t>, S. </a:t>
            </a:r>
            <a:r>
              <a:rPr lang="en-US" sz="1400" dirty="0" err="1" smtClean="0"/>
              <a:t>Agnello</a:t>
            </a:r>
            <a:r>
              <a:rPr lang="en-US" sz="1400" dirty="0" smtClean="0"/>
              <a:t>, L. </a:t>
            </a:r>
            <a:r>
              <a:rPr lang="en-US" sz="1400" dirty="0" err="1" smtClean="0"/>
              <a:t>Ripani</a:t>
            </a:r>
            <a:r>
              <a:rPr lang="en-US" sz="1400" dirty="0" smtClean="0"/>
              <a:t>, M. </a:t>
            </a:r>
            <a:r>
              <a:rPr lang="en-US" sz="1400" dirty="0" err="1" smtClean="0"/>
              <a:t>Saraceni</a:t>
            </a:r>
            <a:r>
              <a:rPr lang="en-US" sz="1400" dirty="0" smtClean="0"/>
              <a:t>, VM. </a:t>
            </a:r>
            <a:r>
              <a:rPr lang="en-US" sz="1400" dirty="0" err="1" smtClean="0"/>
              <a:t>Maffulli</a:t>
            </a:r>
            <a:r>
              <a:rPr lang="en-US" sz="1400" dirty="0" smtClean="0"/>
              <a:t>, N. Effects of Local Microwave Diathermy on Shoulder Pain and Function in Patients With Rotator Cuff </a:t>
            </a:r>
            <a:r>
              <a:rPr lang="en-US" sz="1400" dirty="0" err="1" smtClean="0"/>
              <a:t>Tendinopathy</a:t>
            </a:r>
            <a:r>
              <a:rPr lang="en-US" sz="1400" dirty="0" smtClean="0"/>
              <a:t> in Comparison to </a:t>
            </a:r>
            <a:r>
              <a:rPr lang="en-US" sz="1400" dirty="0" err="1" smtClean="0"/>
              <a:t>Subacromial</a:t>
            </a:r>
            <a:r>
              <a:rPr lang="en-US" sz="1400" dirty="0" smtClean="0"/>
              <a:t> Corticosteroid Injections: A Single-Blind Randomized Trial. </a:t>
            </a:r>
            <a:r>
              <a:rPr lang="en-US" sz="1400" i="1" dirty="0" smtClean="0"/>
              <a:t>The Journal of Orthopedic and Sports Physical Therapy</a:t>
            </a:r>
            <a:r>
              <a:rPr lang="en-US" sz="1400" dirty="0" smtClean="0"/>
              <a:t>. 2012; 42(4): 363.</a:t>
            </a:r>
          </a:p>
          <a:p>
            <a:r>
              <a:rPr lang="en-US" sz="1400" dirty="0" smtClean="0"/>
              <a:t>Roberts, JM. Wilson, K. Effect of Stretching Duration and Passive ROM in the Lower Extremity. </a:t>
            </a:r>
            <a:r>
              <a:rPr lang="en-US" sz="1400" i="1" dirty="0" smtClean="0"/>
              <a:t>British Journal of Sports Medicine</a:t>
            </a:r>
            <a:r>
              <a:rPr lang="en-US" sz="1400" dirty="0" smtClean="0"/>
              <a:t>. 1999; Volume 33: 259-263.</a:t>
            </a:r>
          </a:p>
          <a:p>
            <a:r>
              <a:rPr lang="en-US" sz="1400" dirty="0" err="1" smtClean="0"/>
              <a:t>Saures</a:t>
            </a:r>
            <a:r>
              <a:rPr lang="en-US" sz="1400" dirty="0" smtClean="0"/>
              <a:t>, E. August, A. Snyder A. </a:t>
            </a:r>
            <a:r>
              <a:rPr lang="en-US" sz="1400" dirty="0" err="1" smtClean="0"/>
              <a:t>Fauls</a:t>
            </a:r>
            <a:r>
              <a:rPr lang="en-US" sz="1400" dirty="0" smtClean="0"/>
              <a:t> Stretching Routine Produces Acute Gains in Throwing Shoulder Mobility in Collegiate Baseball Players. </a:t>
            </a:r>
            <a:r>
              <a:rPr lang="en-US" sz="1400" i="1" dirty="0" smtClean="0"/>
              <a:t>Journal of Sports Rehabilitation</a:t>
            </a:r>
            <a:r>
              <a:rPr lang="en-US" sz="1400" dirty="0" smtClean="0"/>
              <a:t>. 2007; 16(1):28-40.</a:t>
            </a:r>
          </a:p>
          <a:p>
            <a:r>
              <a:rPr lang="en-US" sz="1400" dirty="0" smtClean="0"/>
              <a:t>Schilling, BK. Stone, MH. Stretching: Acute Effects on Strength and Power Performance.</a:t>
            </a:r>
            <a:r>
              <a:rPr lang="en-US" sz="1400" i="1" dirty="0" smtClean="0"/>
              <a:t> Strength and Conditioning Journal.</a:t>
            </a:r>
            <a:r>
              <a:rPr lang="en-US" sz="1400" dirty="0" smtClean="0"/>
              <a:t> 2000; 22(1): 44-47.</a:t>
            </a:r>
          </a:p>
          <a:p>
            <a:r>
              <a:rPr lang="en-US" sz="1400" dirty="0" smtClean="0"/>
              <a:t>Tyler, TF. Roy, T. Nicholas, SJ. </a:t>
            </a:r>
            <a:r>
              <a:rPr lang="en-US" sz="1400" dirty="0" err="1" smtClean="0"/>
              <a:t>Gleim</a:t>
            </a:r>
            <a:r>
              <a:rPr lang="en-US" sz="1400" dirty="0" smtClean="0"/>
              <a:t>, GW. Reliability and Validity of a New Method of Measuring Posterior Shoulder Tightness. </a:t>
            </a:r>
            <a:r>
              <a:rPr lang="en-US" sz="1400" i="1" dirty="0" smtClean="0"/>
              <a:t>Journal of Orthopedic and Sports Physical Therapy. </a:t>
            </a:r>
            <a:r>
              <a:rPr lang="en-US" sz="1400" dirty="0" smtClean="0"/>
              <a:t>1999; 29(5): 262-274.</a:t>
            </a:r>
          </a:p>
          <a:p>
            <a:r>
              <a:rPr lang="en-US" sz="1400" dirty="0" smtClean="0"/>
              <a:t>Prentice, WE. Rehabilitation Techniques for Sports Medicine and Athletic Training.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Edition. New York City, NY: McGraw-Hill Companies Inc. 2004.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3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Davidson Honors College</a:t>
            </a:r>
          </a:p>
          <a:p>
            <a:r>
              <a:rPr lang="en-US" dirty="0" smtClean="0"/>
              <a:t>Dr. Valerie Moody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You….</a:t>
            </a:r>
            <a:endParaRPr lang="en-US" dirty="0"/>
          </a:p>
        </p:txBody>
      </p:sp>
      <p:pic>
        <p:nvPicPr>
          <p:cNvPr id="4" name="Picture 3" descr="DHC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8077200" cy="261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09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Questions?!?!?!?!</a:t>
            </a:r>
            <a:endParaRPr lang="en-US" b="1" dirty="0"/>
          </a:p>
        </p:txBody>
      </p:sp>
      <p:pic>
        <p:nvPicPr>
          <p:cNvPr id="3074" name="Picture 2" descr="https://encrypted-tbn2.gstatic.com/images?q=tbn:ANd9GcRQVe8Kcjv_Kq4WtjULsOPLGjpRzNGgfY9nmYGt14ijM90UqRI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21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Static-stretching is traditionally a part of a warm-up to enhance subsequent performance, reduce the risk of injury and alleviate muscle soreness symptoms. </a:t>
            </a:r>
            <a:r>
              <a:rPr lang="en-US" sz="1800" dirty="0" smtClean="0"/>
              <a:t>(</a:t>
            </a:r>
            <a:r>
              <a:rPr lang="en-US" sz="1800" dirty="0" err="1" smtClean="0"/>
              <a:t>Bacurau</a:t>
            </a:r>
            <a:r>
              <a:rPr lang="en-US" sz="1800" dirty="0" smtClean="0"/>
              <a:t> et al., 2009 )</a:t>
            </a:r>
          </a:p>
          <a:p>
            <a:r>
              <a:rPr lang="en-US" sz="2800" dirty="0" smtClean="0"/>
              <a:t>Decrease in maximal strength; not good for sports needing high amounts of force </a:t>
            </a:r>
          </a:p>
          <a:p>
            <a:pPr lvl="0"/>
            <a:r>
              <a:rPr lang="en-US" sz="2800" dirty="0" smtClean="0"/>
              <a:t>Posterior capsule stretching important for the overhead athlete in particular</a:t>
            </a:r>
          </a:p>
          <a:p>
            <a:pPr lvl="0">
              <a:buNone/>
            </a:pPr>
            <a:r>
              <a:rPr lang="en-US" sz="1800" dirty="0" smtClean="0"/>
              <a:t>	(Prentice, 2004; Roberts, Wilson, 1999)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Static Stretch</a:t>
            </a:r>
            <a:endParaRPr lang="en-US" b="1" dirty="0"/>
          </a:p>
        </p:txBody>
      </p:sp>
      <p:pic>
        <p:nvPicPr>
          <p:cNvPr id="1028" name="Picture 4" descr="http://babyboomerfitnesschallenge.com/wp-content/uploads/2013/07/Shoul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83665"/>
            <a:ext cx="2133600" cy="207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Increases in ROM</a:t>
            </a:r>
          </a:p>
          <a:p>
            <a:r>
              <a:rPr lang="en-US" dirty="0" smtClean="0"/>
              <a:t>Easy and safe</a:t>
            </a:r>
          </a:p>
          <a:p>
            <a:r>
              <a:rPr lang="en-US" dirty="0" smtClean="0"/>
              <a:t>Short duration lower intensity static stretching is good for sports that need a high degree of flexibility to minimize impairments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1989104"/>
          </a:xfrm>
        </p:spPr>
        <p:txBody>
          <a:bodyPr>
            <a:normAutofit/>
          </a:bodyPr>
          <a:lstStyle/>
          <a:p>
            <a:r>
              <a:rPr lang="en-US" dirty="0" smtClean="0"/>
              <a:t>Time consuming</a:t>
            </a:r>
          </a:p>
          <a:p>
            <a:r>
              <a:rPr lang="en-US" dirty="0" smtClean="0"/>
              <a:t>Decrease in performance (strength and power)</a:t>
            </a:r>
          </a:p>
          <a:p>
            <a:r>
              <a:rPr lang="en-US" dirty="0" smtClean="0"/>
              <a:t>Uncomfortable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Stretching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Disadvantages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91000"/>
            <a:ext cx="1695958" cy="245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3200" dirty="0" smtClean="0"/>
              <a:t>Heats deeper tissues (3-5 cm)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3200" dirty="0" smtClean="0"/>
              <a:t>Effects: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Circulation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Metabolism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Inflammation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Analgesic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Collagen Extensibility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Muscle Spasm</a:t>
            </a:r>
          </a:p>
          <a:p>
            <a:pPr marL="925830" lvl="1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en-US" sz="2000" dirty="0" smtClean="0"/>
              <a:t>Joint/Tissue Stiffness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Deep Thermotherapy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48200"/>
            <a:ext cx="2895600" cy="1944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533400" y="2743200"/>
            <a:ext cx="457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3400" y="4724400"/>
            <a:ext cx="484632" cy="82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 l="29904" t="-284" r="22096"/>
          <a:stretch>
            <a:fillRect/>
          </a:stretch>
        </p:blipFill>
        <p:spPr>
          <a:xfrm>
            <a:off x="6705600" y="1371600"/>
            <a:ext cx="2438400" cy="363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Provides deepest heating</a:t>
            </a:r>
          </a:p>
          <a:p>
            <a:r>
              <a:rPr lang="en-US" dirty="0" smtClean="0"/>
              <a:t>Larger  treatment size than ultrasound</a:t>
            </a:r>
          </a:p>
          <a:p>
            <a:r>
              <a:rPr lang="en-US" dirty="0" smtClean="0"/>
              <a:t>Don’t need to stay with the patient</a:t>
            </a:r>
          </a:p>
          <a:p>
            <a:r>
              <a:rPr lang="en-US" dirty="0" smtClean="0"/>
              <a:t>Longer lasting heating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Large machines</a:t>
            </a:r>
          </a:p>
          <a:p>
            <a:r>
              <a:rPr lang="en-US" dirty="0" smtClean="0"/>
              <a:t>Misinformation</a:t>
            </a:r>
          </a:p>
          <a:p>
            <a:r>
              <a:rPr lang="en-US" dirty="0" smtClean="0"/>
              <a:t>Lacks research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Pulsed Short Wave Diathermy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Disadvantages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Vigorous heating is used to increase extensibility of collagen fibers </a:t>
            </a:r>
            <a:r>
              <a:rPr lang="en-US" sz="1600" dirty="0" smtClean="0"/>
              <a:t>(Knight &amp; Draper, 2013)</a:t>
            </a:r>
          </a:p>
          <a:p>
            <a:r>
              <a:rPr lang="en-US" sz="2400" dirty="0" smtClean="0"/>
              <a:t>Intensity is sufficient to sufficient to cause increases in tissue temperature because of long wavelengths</a:t>
            </a:r>
          </a:p>
          <a:p>
            <a:r>
              <a:rPr lang="en-US" sz="2400" dirty="0" smtClean="0"/>
              <a:t>Better at heating large muscle groups for longer than ultrasound </a:t>
            </a:r>
            <a:r>
              <a:rPr lang="en-US" sz="1600" dirty="0" smtClean="0"/>
              <a:t>(Garrett et al., 2000)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Pulsed Short Wave Diathermy</a:t>
            </a:r>
            <a:endParaRPr lang="en-US" b="1" dirty="0"/>
          </a:p>
        </p:txBody>
      </p:sp>
      <p:pic>
        <p:nvPicPr>
          <p:cNvPr id="2050" name="Picture 2" descr="C:\Users\Taylor\Pictures\iCloud Photos\My Photo Stream\IMG_0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4191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ylor\Pictures\iCloud Photos\My Photo Stream\IMG_0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6925" y="4105275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60775" y="4776652"/>
            <a:ext cx="304800" cy="304800"/>
          </a:xfrm>
          <a:prstGeom prst="ellipse">
            <a:avLst/>
          </a:prstGeom>
          <a:solidFill>
            <a:srgbClr val="00000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4343400"/>
            <a:ext cx="381000" cy="381000"/>
          </a:xfrm>
          <a:prstGeom prst="ellipse">
            <a:avLst/>
          </a:prstGeom>
          <a:solidFill>
            <a:srgbClr val="00000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compare the effects of a deep heating modality (PSWD)  to static stretching on their ability to improve shoulder ROM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4" y="3581400"/>
            <a:ext cx="3124200" cy="248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819400" cy="2505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4549</TotalTime>
  <Words>2262</Words>
  <Application>Microsoft Office PowerPoint</Application>
  <PresentationFormat>On-screen Show (4:3)</PresentationFormat>
  <Paragraphs>325</Paragraphs>
  <Slides>35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Comparing the Effects of Static Stretching and Pulsed Short Wave Diathermy on Shoulder Range of Motion</vt:lpstr>
      <vt:lpstr>Overview of Presentation</vt:lpstr>
      <vt:lpstr>GIRD/ ERG</vt:lpstr>
      <vt:lpstr>Static Stretch</vt:lpstr>
      <vt:lpstr>Stretching</vt:lpstr>
      <vt:lpstr>Deep Thermotherapy</vt:lpstr>
      <vt:lpstr>Pulsed Short Wave Diathermy</vt:lpstr>
      <vt:lpstr>Pulsed Short Wave Diathermy</vt:lpstr>
      <vt:lpstr>Purpose</vt:lpstr>
      <vt:lpstr>Significance</vt:lpstr>
      <vt:lpstr>Methods</vt:lpstr>
      <vt:lpstr>Sports and Activities</vt:lpstr>
      <vt:lpstr>Methods</vt:lpstr>
      <vt:lpstr>Methods</vt:lpstr>
      <vt:lpstr>Methods</vt:lpstr>
      <vt:lpstr>Instrumentation</vt:lpstr>
      <vt:lpstr>Inclinometer Measurements</vt:lpstr>
      <vt:lpstr>Lateral Scapular Slide Test</vt:lpstr>
      <vt:lpstr>Other Measurements</vt:lpstr>
      <vt:lpstr>Data Analysis</vt:lpstr>
      <vt:lpstr>Results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</vt:lpstr>
      <vt:lpstr>Limitations</vt:lpstr>
      <vt:lpstr>Future Research</vt:lpstr>
      <vt:lpstr>Conclusion</vt:lpstr>
      <vt:lpstr>References</vt:lpstr>
      <vt:lpstr>References</vt:lpstr>
      <vt:lpstr>References</vt:lpstr>
      <vt:lpstr>Thank You….</vt:lpstr>
      <vt:lpstr>Questions?!?!?!?!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</dc:creator>
  <cp:lastModifiedBy>ML Lobby</cp:lastModifiedBy>
  <cp:revision>103</cp:revision>
  <cp:lastPrinted>2013-03-06T18:10:03Z</cp:lastPrinted>
  <dcterms:created xsi:type="dcterms:W3CDTF">2014-03-11T23:20:53Z</dcterms:created>
  <dcterms:modified xsi:type="dcterms:W3CDTF">2014-04-06T22:52:40Z</dcterms:modified>
</cp:coreProperties>
</file>