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8" r:id="rId1"/>
  </p:sldMasterIdLst>
  <p:notesMasterIdLst>
    <p:notesMasterId r:id="rId24"/>
  </p:notesMasterIdLst>
  <p:sldIdLst>
    <p:sldId id="256" r:id="rId2"/>
    <p:sldId id="277" r:id="rId3"/>
    <p:sldId id="258" r:id="rId4"/>
    <p:sldId id="259" r:id="rId5"/>
    <p:sldId id="263" r:id="rId6"/>
    <p:sldId id="264" r:id="rId7"/>
    <p:sldId id="273" r:id="rId8"/>
    <p:sldId id="281" r:id="rId9"/>
    <p:sldId id="272" r:id="rId10"/>
    <p:sldId id="279" r:id="rId11"/>
    <p:sldId id="266" r:id="rId12"/>
    <p:sldId id="278" r:id="rId13"/>
    <p:sldId id="282" r:id="rId14"/>
    <p:sldId id="283" r:id="rId15"/>
    <p:sldId id="285" r:id="rId16"/>
    <p:sldId id="284" r:id="rId17"/>
    <p:sldId id="267" r:id="rId18"/>
    <p:sldId id="286" r:id="rId19"/>
    <p:sldId id="270" r:id="rId20"/>
    <p:sldId id="269" r:id="rId21"/>
    <p:sldId id="276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990B"/>
    <a:srgbClr val="FFFFFF"/>
    <a:srgbClr val="CFD3C4"/>
    <a:srgbClr val="C5C8B8"/>
    <a:srgbClr val="96150F"/>
    <a:srgbClr val="CFD1C5"/>
    <a:srgbClr val="5E7745"/>
    <a:srgbClr val="3B6833"/>
    <a:srgbClr val="7C8168"/>
    <a:srgbClr val="B0B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8977" autoAdjust="0"/>
    <p:restoredTop sz="91711" autoAdjust="0"/>
  </p:normalViewPr>
  <p:slideViewPr>
    <p:cSldViewPr snapToGrid="0" snapToObjects="1"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iscovery:Downloads:predation_isolates%20(2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iscovery:Downloads:predation_isolates%20(2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iscovery:Downloads:predation_isolates%20(2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iscovery:Downloads:predation_isolates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/>
              <a:t> 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'Proportion of particles'!$J$1</c:f>
              <c:strCache>
                <c:ptCount val="1"/>
                <c:pt idx="0">
                  <c:v>mean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'Proportion of particles'!$K$2:$K$9</c:f>
                <c:numCache>
                  <c:formatCode>General</c:formatCode>
                  <c:ptCount val="8"/>
                  <c:pt idx="0">
                    <c:v>1.17708781077952E-2</c:v>
                  </c:pt>
                  <c:pt idx="1">
                    <c:v>0.15683180253288601</c:v>
                  </c:pt>
                  <c:pt idx="2">
                    <c:v>4.5685063204509199E-2</c:v>
                  </c:pt>
                  <c:pt idx="3">
                    <c:v>7.7275019064563001E-3</c:v>
                  </c:pt>
                  <c:pt idx="4">
                    <c:v>0.159470328632902</c:v>
                  </c:pt>
                  <c:pt idx="5">
                    <c:v>1.292837411057E-2</c:v>
                  </c:pt>
                  <c:pt idx="6">
                    <c:v>2.13704569106846E-2</c:v>
                  </c:pt>
                  <c:pt idx="7">
                    <c:v>2.9760952365713799E-3</c:v>
                  </c:pt>
                </c:numCache>
              </c:numRef>
            </c:plus>
            <c:minus>
              <c:numRef>
                <c:f>'Proportion of particles'!$K$2:$K$9</c:f>
                <c:numCache>
                  <c:formatCode>General</c:formatCode>
                  <c:ptCount val="8"/>
                  <c:pt idx="0">
                    <c:v>1.17708781077952E-2</c:v>
                  </c:pt>
                  <c:pt idx="1">
                    <c:v>0.15683180253288601</c:v>
                  </c:pt>
                  <c:pt idx="2">
                    <c:v>4.5685063204509199E-2</c:v>
                  </c:pt>
                  <c:pt idx="3">
                    <c:v>7.7275019064563001E-3</c:v>
                  </c:pt>
                  <c:pt idx="4">
                    <c:v>0.159470328632902</c:v>
                  </c:pt>
                  <c:pt idx="5">
                    <c:v>1.292837411057E-2</c:v>
                  </c:pt>
                  <c:pt idx="6">
                    <c:v>2.13704569106846E-2</c:v>
                  </c:pt>
                  <c:pt idx="7">
                    <c:v>2.9760952365713799E-3</c:v>
                  </c:pt>
                </c:numCache>
              </c:numRef>
            </c:minus>
          </c:errBars>
          <c:cat>
            <c:strRef>
              <c:f>'Proportion of particles'!$A$2:$A$9</c:f>
              <c:strCache>
                <c:ptCount val="8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K1</c:v>
                </c:pt>
                <c:pt idx="6">
                  <c:v>K2</c:v>
                </c:pt>
                <c:pt idx="7">
                  <c:v>K3</c:v>
                </c:pt>
              </c:strCache>
            </c:strRef>
          </c:cat>
          <c:val>
            <c:numRef>
              <c:f>'Proportion of particles'!$J$2:$J$9</c:f>
              <c:numCache>
                <c:formatCode>General</c:formatCode>
                <c:ptCount val="8"/>
                <c:pt idx="0">
                  <c:v>1.9625E-2</c:v>
                </c:pt>
                <c:pt idx="1">
                  <c:v>0.12225</c:v>
                </c:pt>
                <c:pt idx="2">
                  <c:v>3.6374999999999998E-2</c:v>
                </c:pt>
                <c:pt idx="3">
                  <c:v>7.0000000000000001E-3</c:v>
                </c:pt>
                <c:pt idx="4">
                  <c:v>0.31974999999999998</c:v>
                </c:pt>
                <c:pt idx="5">
                  <c:v>8.5000000000000006E-3</c:v>
                </c:pt>
                <c:pt idx="6">
                  <c:v>1.1124999999999999E-2</c:v>
                </c:pt>
                <c:pt idx="7">
                  <c:v>1.5E-3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159616"/>
        <c:axId val="71745536"/>
      </c:barChart>
      <c:catAx>
        <c:axId val="54159616"/>
        <c:scaling>
          <c:orientation val="minMax"/>
        </c:scaling>
        <c:delete val="0"/>
        <c:axPos val="b"/>
        <c:majorTickMark val="out"/>
        <c:minorTickMark val="none"/>
        <c:tickLblPos val="nextTo"/>
        <c:crossAx val="71745536"/>
        <c:crosses val="autoZero"/>
        <c:auto val="1"/>
        <c:lblAlgn val="ctr"/>
        <c:lblOffset val="100"/>
        <c:noMultiLvlLbl val="0"/>
      </c:catAx>
      <c:valAx>
        <c:axId val="71745536"/>
        <c:scaling>
          <c:orientation val="minMax"/>
          <c:max val="0.5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/>
                  <a:t>Proportion of Particles that are Multicellular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4159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'Proportion of area'!$J$1</c:f>
              <c:strCache>
                <c:ptCount val="1"/>
                <c:pt idx="0">
                  <c:v>mean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'Proportion of area'!$K$2:$K$9</c:f>
                <c:numCache>
                  <c:formatCode>General</c:formatCode>
                  <c:ptCount val="8"/>
                  <c:pt idx="0">
                    <c:v>4.4590197513419E-2</c:v>
                  </c:pt>
                  <c:pt idx="1">
                    <c:v>0.43963978761839001</c:v>
                  </c:pt>
                  <c:pt idx="2">
                    <c:v>0.24617237717850099</c:v>
                  </c:pt>
                  <c:pt idx="3">
                    <c:v>2.3740662324776202E-2</c:v>
                  </c:pt>
                  <c:pt idx="4">
                    <c:v>0.13612225335022499</c:v>
                  </c:pt>
                  <c:pt idx="5">
                    <c:v>0.114310354486622</c:v>
                  </c:pt>
                  <c:pt idx="6">
                    <c:v>0.123982717689661</c:v>
                  </c:pt>
                  <c:pt idx="7">
                    <c:v>2.2303106766290898E-2</c:v>
                  </c:pt>
                </c:numCache>
              </c:numRef>
            </c:plus>
            <c:minus>
              <c:numRef>
                <c:f>'Proportion of area'!$K$2:$K$9</c:f>
                <c:numCache>
                  <c:formatCode>General</c:formatCode>
                  <c:ptCount val="8"/>
                  <c:pt idx="0">
                    <c:v>4.4590197513419E-2</c:v>
                  </c:pt>
                  <c:pt idx="1">
                    <c:v>0.43963978761839001</c:v>
                  </c:pt>
                  <c:pt idx="2">
                    <c:v>0.24617237717850099</c:v>
                  </c:pt>
                  <c:pt idx="3">
                    <c:v>2.3740662324776202E-2</c:v>
                  </c:pt>
                  <c:pt idx="4">
                    <c:v>0.13612225335022499</c:v>
                  </c:pt>
                  <c:pt idx="5">
                    <c:v>0.114310354486622</c:v>
                  </c:pt>
                  <c:pt idx="6">
                    <c:v>0.123982717689661</c:v>
                  </c:pt>
                  <c:pt idx="7">
                    <c:v>2.2303106766290898E-2</c:v>
                  </c:pt>
                </c:numCache>
              </c:numRef>
            </c:minus>
          </c:errBars>
          <c:cat>
            <c:strRef>
              <c:f>'Proportion of area'!$A$2:$A$9</c:f>
              <c:strCache>
                <c:ptCount val="8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K1</c:v>
                </c:pt>
                <c:pt idx="6">
                  <c:v>K2</c:v>
                </c:pt>
                <c:pt idx="7">
                  <c:v>K3</c:v>
                </c:pt>
              </c:strCache>
            </c:strRef>
          </c:cat>
          <c:val>
            <c:numRef>
              <c:f>'Proportion of area'!$J$2:$J$9</c:f>
              <c:numCache>
                <c:formatCode>General</c:formatCode>
                <c:ptCount val="8"/>
                <c:pt idx="0">
                  <c:v>7.0000000000000007E-2</c:v>
                </c:pt>
                <c:pt idx="1">
                  <c:v>0.38850000000000001</c:v>
                </c:pt>
                <c:pt idx="2">
                  <c:v>0.201625</c:v>
                </c:pt>
                <c:pt idx="3">
                  <c:v>2.3428571428571399E-2</c:v>
                </c:pt>
                <c:pt idx="4">
                  <c:v>0.77387499999999998</c:v>
                </c:pt>
                <c:pt idx="5">
                  <c:v>6.0499999999999998E-2</c:v>
                </c:pt>
                <c:pt idx="6">
                  <c:v>0.06</c:v>
                </c:pt>
                <c:pt idx="7">
                  <c:v>1.0999999999999999E-2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037888"/>
        <c:axId val="72039424"/>
      </c:barChart>
      <c:catAx>
        <c:axId val="72037888"/>
        <c:scaling>
          <c:orientation val="minMax"/>
        </c:scaling>
        <c:delete val="0"/>
        <c:axPos val="b"/>
        <c:majorTickMark val="out"/>
        <c:minorTickMark val="none"/>
        <c:tickLblPos val="nextTo"/>
        <c:crossAx val="72039424"/>
        <c:crosses val="autoZero"/>
        <c:auto val="1"/>
        <c:lblAlgn val="ctr"/>
        <c:lblOffset val="100"/>
        <c:noMultiLvlLbl val="0"/>
      </c:catAx>
      <c:valAx>
        <c:axId val="720394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Estimated Proportion of Cells that are  in Multicellular Structures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2037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000268822328"/>
          <c:y val="7.3863636363636395E-2"/>
          <c:w val="0.80056866767316204"/>
          <c:h val="0.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'Proportion of area'!$J$1</c:f>
              <c:strCache>
                <c:ptCount val="1"/>
                <c:pt idx="0">
                  <c:v>mean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'Proportion of area'!$K$2:$K$9</c:f>
                <c:numCache>
                  <c:formatCode>General</c:formatCode>
                  <c:ptCount val="8"/>
                  <c:pt idx="0">
                    <c:v>4.4590197513419E-2</c:v>
                  </c:pt>
                  <c:pt idx="1">
                    <c:v>0.43963978761839001</c:v>
                  </c:pt>
                  <c:pt idx="2">
                    <c:v>0.24617237717850099</c:v>
                  </c:pt>
                  <c:pt idx="3">
                    <c:v>2.3740662324776202E-2</c:v>
                  </c:pt>
                  <c:pt idx="4">
                    <c:v>0.13612225335022499</c:v>
                  </c:pt>
                  <c:pt idx="5">
                    <c:v>0.114310354486622</c:v>
                  </c:pt>
                  <c:pt idx="6">
                    <c:v>0.123982717689661</c:v>
                  </c:pt>
                  <c:pt idx="7">
                    <c:v>2.2303106766290898E-2</c:v>
                  </c:pt>
                </c:numCache>
              </c:numRef>
            </c:plus>
            <c:minus>
              <c:numRef>
                <c:f>'Proportion of area'!$K$2:$K$9</c:f>
                <c:numCache>
                  <c:formatCode>General</c:formatCode>
                  <c:ptCount val="8"/>
                  <c:pt idx="0">
                    <c:v>4.4590197513419E-2</c:v>
                  </c:pt>
                  <c:pt idx="1">
                    <c:v>0.43963978761839001</c:v>
                  </c:pt>
                  <c:pt idx="2">
                    <c:v>0.24617237717850099</c:v>
                  </c:pt>
                  <c:pt idx="3">
                    <c:v>2.3740662324776202E-2</c:v>
                  </c:pt>
                  <c:pt idx="4">
                    <c:v>0.13612225335022499</c:v>
                  </c:pt>
                  <c:pt idx="5">
                    <c:v>0.114310354486622</c:v>
                  </c:pt>
                  <c:pt idx="6">
                    <c:v>0.123982717689661</c:v>
                  </c:pt>
                  <c:pt idx="7">
                    <c:v>2.2303106766290898E-2</c:v>
                  </c:pt>
                </c:numCache>
              </c:numRef>
            </c:minus>
          </c:errBars>
          <c:cat>
            <c:strRef>
              <c:f>'Proportion of area'!$A$2:$A$9</c:f>
              <c:strCache>
                <c:ptCount val="8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K1</c:v>
                </c:pt>
                <c:pt idx="6">
                  <c:v>K2</c:v>
                </c:pt>
                <c:pt idx="7">
                  <c:v>K3</c:v>
                </c:pt>
              </c:strCache>
            </c:strRef>
          </c:cat>
          <c:val>
            <c:numRef>
              <c:f>'Proportion of area'!$J$2:$J$9</c:f>
              <c:numCache>
                <c:formatCode>General</c:formatCode>
                <c:ptCount val="8"/>
                <c:pt idx="0">
                  <c:v>7.0000000000000007E-2</c:v>
                </c:pt>
                <c:pt idx="1">
                  <c:v>0.38850000000000001</c:v>
                </c:pt>
                <c:pt idx="2">
                  <c:v>0.201625</c:v>
                </c:pt>
                <c:pt idx="3">
                  <c:v>2.3428571428571399E-2</c:v>
                </c:pt>
                <c:pt idx="4">
                  <c:v>0.77387499999999998</c:v>
                </c:pt>
                <c:pt idx="5">
                  <c:v>6.0499999999999998E-2</c:v>
                </c:pt>
                <c:pt idx="6">
                  <c:v>0.06</c:v>
                </c:pt>
                <c:pt idx="7">
                  <c:v>1.0999999999999999E-2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081792"/>
        <c:axId val="72083328"/>
      </c:barChart>
      <c:catAx>
        <c:axId val="72081792"/>
        <c:scaling>
          <c:orientation val="minMax"/>
        </c:scaling>
        <c:delete val="0"/>
        <c:axPos val="b"/>
        <c:majorTickMark val="out"/>
        <c:minorTickMark val="none"/>
        <c:tickLblPos val="nextTo"/>
        <c:crossAx val="72083328"/>
        <c:crosses val="autoZero"/>
        <c:auto val="1"/>
        <c:lblAlgn val="ctr"/>
        <c:lblOffset val="100"/>
        <c:noMultiLvlLbl val="0"/>
      </c:catAx>
      <c:valAx>
        <c:axId val="72083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20817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000268822328"/>
          <c:y val="7.3863636363636395E-2"/>
          <c:w val="0.80056866767316204"/>
          <c:h val="0.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'Proportion of area'!$J$1</c:f>
              <c:strCache>
                <c:ptCount val="1"/>
                <c:pt idx="0">
                  <c:v>mean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'Proportion of area'!$K$2:$K$9</c:f>
                <c:numCache>
                  <c:formatCode>General</c:formatCode>
                  <c:ptCount val="8"/>
                  <c:pt idx="0">
                    <c:v>4.4590197513419E-2</c:v>
                  </c:pt>
                  <c:pt idx="1">
                    <c:v>0.43963978761839001</c:v>
                  </c:pt>
                  <c:pt idx="2">
                    <c:v>0.24617237717850099</c:v>
                  </c:pt>
                  <c:pt idx="3">
                    <c:v>2.3740662324776202E-2</c:v>
                  </c:pt>
                  <c:pt idx="4">
                    <c:v>0.13612225335022499</c:v>
                  </c:pt>
                  <c:pt idx="5">
                    <c:v>0.114310354486622</c:v>
                  </c:pt>
                  <c:pt idx="6">
                    <c:v>0.123982717689661</c:v>
                  </c:pt>
                  <c:pt idx="7">
                    <c:v>2.2303106766290898E-2</c:v>
                  </c:pt>
                </c:numCache>
              </c:numRef>
            </c:plus>
            <c:minus>
              <c:numRef>
                <c:f>'Proportion of area'!$K$2:$K$9</c:f>
                <c:numCache>
                  <c:formatCode>General</c:formatCode>
                  <c:ptCount val="8"/>
                  <c:pt idx="0">
                    <c:v>4.4590197513419E-2</c:v>
                  </c:pt>
                  <c:pt idx="1">
                    <c:v>0.43963978761839001</c:v>
                  </c:pt>
                  <c:pt idx="2">
                    <c:v>0.24617237717850099</c:v>
                  </c:pt>
                  <c:pt idx="3">
                    <c:v>2.3740662324776202E-2</c:v>
                  </c:pt>
                  <c:pt idx="4">
                    <c:v>0.13612225335022499</c:v>
                  </c:pt>
                  <c:pt idx="5">
                    <c:v>0.114310354486622</c:v>
                  </c:pt>
                  <c:pt idx="6">
                    <c:v>0.123982717689661</c:v>
                  </c:pt>
                  <c:pt idx="7">
                    <c:v>2.2303106766290898E-2</c:v>
                  </c:pt>
                </c:numCache>
              </c:numRef>
            </c:minus>
          </c:errBars>
          <c:cat>
            <c:strRef>
              <c:f>'Proportion of area'!$A$2:$A$9</c:f>
              <c:strCache>
                <c:ptCount val="8"/>
                <c:pt idx="0">
                  <c:v>B1</c:v>
                </c:pt>
                <c:pt idx="1">
                  <c:v>B2</c:v>
                </c:pt>
                <c:pt idx="2">
                  <c:v>B3</c:v>
                </c:pt>
                <c:pt idx="3">
                  <c:v>B4</c:v>
                </c:pt>
                <c:pt idx="4">
                  <c:v>B5</c:v>
                </c:pt>
                <c:pt idx="5">
                  <c:v>K1</c:v>
                </c:pt>
                <c:pt idx="6">
                  <c:v>K2</c:v>
                </c:pt>
                <c:pt idx="7">
                  <c:v>K3</c:v>
                </c:pt>
              </c:strCache>
            </c:strRef>
          </c:cat>
          <c:val>
            <c:numRef>
              <c:f>'Proportion of area'!$J$2:$J$9</c:f>
              <c:numCache>
                <c:formatCode>General</c:formatCode>
                <c:ptCount val="8"/>
                <c:pt idx="0">
                  <c:v>7.0000000000000007E-2</c:v>
                </c:pt>
                <c:pt idx="1">
                  <c:v>0.38850000000000001</c:v>
                </c:pt>
                <c:pt idx="2">
                  <c:v>0.201625</c:v>
                </c:pt>
                <c:pt idx="3">
                  <c:v>2.3428571428571399E-2</c:v>
                </c:pt>
                <c:pt idx="4">
                  <c:v>0.77387499999999998</c:v>
                </c:pt>
                <c:pt idx="5">
                  <c:v>6.0499999999999998E-2</c:v>
                </c:pt>
                <c:pt idx="6">
                  <c:v>0.06</c:v>
                </c:pt>
                <c:pt idx="7">
                  <c:v>1.0999999999999999E-2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387008"/>
        <c:axId val="81990400"/>
      </c:barChart>
      <c:catAx>
        <c:axId val="73387008"/>
        <c:scaling>
          <c:orientation val="minMax"/>
        </c:scaling>
        <c:delete val="0"/>
        <c:axPos val="b"/>
        <c:majorTickMark val="out"/>
        <c:minorTickMark val="none"/>
        <c:tickLblPos val="nextTo"/>
        <c:crossAx val="81990400"/>
        <c:crosses val="autoZero"/>
        <c:auto val="1"/>
        <c:lblAlgn val="ctr"/>
        <c:lblOffset val="100"/>
        <c:noMultiLvlLbl val="0"/>
      </c:catAx>
      <c:valAx>
        <c:axId val="81990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33870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0299B-19AB-ED4B-8BDA-AFF1ECE0B271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4686F-8711-8F40-84DC-3ADB2FFD5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7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4686F-8711-8F40-84DC-3ADB2FFD5EB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That is to say,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multicell</a:t>
            </a:r>
            <a:r>
              <a:rPr lang="en-US" baseline="0" dirty="0" smtClean="0"/>
              <a:t> can evolve by the incorporation of </a:t>
            </a:r>
            <a:r>
              <a:rPr lang="en-US" baseline="0" dirty="0" err="1" smtClean="0"/>
              <a:t>palmella</a:t>
            </a:r>
            <a:r>
              <a:rPr lang="en-US" baseline="0" dirty="0" smtClean="0"/>
              <a:t> formation as a permanent strategy, something which could only happen if a heavy predation force was applied over a long period of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4686F-8711-8F40-84DC-3ADB2FFD5EB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4686F-8711-8F40-84DC-3ADB2FFD5EB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First arrow: plate a random sample of each population to isolate genetically distinct individuals,</a:t>
            </a:r>
            <a:r>
              <a:rPr lang="en-US" baseline="0" dirty="0" smtClean="0"/>
              <a:t> second arrow: repeat plate until </a:t>
            </a:r>
            <a:r>
              <a:rPr lang="en-US" baseline="0" dirty="0" err="1" smtClean="0"/>
              <a:t>axenic</a:t>
            </a:r>
            <a:r>
              <a:rPr lang="en-US" baseline="0" dirty="0" smtClean="0"/>
              <a:t>, then pick 5 colonies and grow in test tubes, third arrow: mix isolates with 4 concentrations of predator filtrate, fourth arrow: measure </a:t>
            </a:r>
            <a:r>
              <a:rPr lang="en-US" baseline="0" dirty="0" err="1" smtClean="0"/>
              <a:t>palmella</a:t>
            </a:r>
            <a:r>
              <a:rPr lang="en-US" baseline="0" dirty="0" smtClean="0"/>
              <a:t>: single cell counts for each of 4 treatments X 3 replicates X 5 isolates X 5 replicate populations X 8 crosses = 2400 cell counts per reaction norm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4686F-8711-8F40-84DC-3ADB2FFD5EB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Although genomes are very similar</a:t>
            </a:r>
            <a:r>
              <a:rPr lang="en-US" baseline="0" dirty="0" smtClean="0"/>
              <a:t> (4 loci changes) the diversification of </a:t>
            </a:r>
            <a:r>
              <a:rPr lang="en-US" baseline="0" dirty="0" err="1" smtClean="0"/>
              <a:t>pherophorin</a:t>
            </a:r>
            <a:r>
              <a:rPr lang="en-US" baseline="0" dirty="0" smtClean="0"/>
              <a:t> proteins and cell cycle proteins is widespread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4686F-8711-8F40-84DC-3ADB2FFD5EB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 progress in this research, we will begin to help answer a number of long-standing questions. Transition from acting in the interest of a single selfish individual</a:t>
            </a:r>
            <a:r>
              <a:rPr lang="en-US" baseline="0" dirty="0" smtClean="0"/>
              <a:t> to a group of selfish clones, how evolution can work to produce highly integrated forms.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4686F-8711-8F40-84DC-3ADB2FFD5EB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14E25-B981-4743-A0CA-01416CB4DEAC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907D-6DBB-B840-83FD-4BB12C6E0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14E25-B981-4743-A0CA-01416CB4DEAC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907D-6DBB-B840-83FD-4BB12C6E0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14E25-B981-4743-A0CA-01416CB4DEAC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907D-6DBB-B840-83FD-4BB12C6E0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14E25-B981-4743-A0CA-01416CB4DEAC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907D-6DBB-B840-83FD-4BB12C6E0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14E25-B981-4743-A0CA-01416CB4DEAC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907D-6DBB-B840-83FD-4BB12C6E0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14E25-B981-4743-A0CA-01416CB4DEAC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907D-6DBB-B840-83FD-4BB12C6E0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14E25-B981-4743-A0CA-01416CB4DEAC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907D-6DBB-B840-83FD-4BB12C6E0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14E25-B981-4743-A0CA-01416CB4DEAC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907D-6DBB-B840-83FD-4BB12C6E0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14E25-B981-4743-A0CA-01416CB4DEAC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907D-6DBB-B840-83FD-4BB12C6E0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14E25-B981-4743-A0CA-01416CB4DEAC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907D-6DBB-B840-83FD-4BB12C6E0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14E25-B981-4743-A0CA-01416CB4DEAC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E907D-6DBB-B840-83FD-4BB12C6E0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C8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14E25-B981-4743-A0CA-01416CB4DEAC}" type="datetimeFigureOut">
              <a:rPr lang="en-US" smtClean="0"/>
              <a:pPr/>
              <a:t>4/15/2014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907D-6DBB-B840-83FD-4BB12C6E0C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chart" Target="../charts/chart4.xml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11138" y="2130425"/>
            <a:ext cx="8247062" cy="2035175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644900" y="5346700"/>
            <a:ext cx="5651500" cy="1828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800" dirty="0" smtClean="0">
                <a:solidFill>
                  <a:srgbClr val="1E1C11"/>
                </a:solidFill>
                <a:latin typeface="Franklin Gothic Medium"/>
                <a:ea typeface="+mn-ea"/>
                <a:cs typeface="Franklin Gothic Medium"/>
              </a:rPr>
              <a:t>Jacob Boswell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1138" y="1409700"/>
            <a:ext cx="8432800" cy="322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1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rPr>
              <a:t>Experimental Evolution of </a:t>
            </a:r>
            <a:r>
              <a:rPr kumimoji="0" lang="en-US" sz="4200" b="0" i="0" u="none" strike="noStrike" kern="1200" cap="none" spc="15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Franklin Gothic Medium"/>
              </a:rPr>
              <a:t>Multicellularity</a:t>
            </a:r>
            <a:endParaRPr kumimoji="0" lang="en-US" sz="4200" b="0" i="1" u="none" strike="noStrike" kern="1200" cap="none" spc="15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Medium"/>
              <a:ea typeface="+mj-ea"/>
              <a:cs typeface="Franklin Gothic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0431"/>
            <a:ext cx="8229600" cy="1143000"/>
          </a:xfrm>
        </p:spPr>
        <p:txBody>
          <a:bodyPr/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13" y="1047235"/>
            <a:ext cx="3298587" cy="25304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13" y="4121150"/>
            <a:ext cx="3298587" cy="244474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11813" y="1047235"/>
            <a:ext cx="5321300" cy="2552992"/>
            <a:chOff x="3711813" y="1047235"/>
            <a:chExt cx="5321300" cy="255299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5864" y="1047235"/>
              <a:ext cx="3397249" cy="2552992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>
              <a:off x="3711813" y="2075935"/>
              <a:ext cx="1701800" cy="6477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ImageJ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711814" y="4121150"/>
            <a:ext cx="5321300" cy="2444749"/>
            <a:chOff x="3711814" y="4121150"/>
            <a:chExt cx="5321300" cy="244474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35865" y="4121150"/>
              <a:ext cx="3397249" cy="2444749"/>
            </a:xfrm>
            <a:prstGeom prst="rect">
              <a:avLst/>
            </a:prstGeom>
          </p:spPr>
        </p:pic>
        <p:sp>
          <p:nvSpPr>
            <p:cNvPr id="15" name="Right Arrow 14"/>
            <p:cNvSpPr/>
            <p:nvPr/>
          </p:nvSpPr>
          <p:spPr>
            <a:xfrm>
              <a:off x="3711814" y="4914899"/>
              <a:ext cx="1701800" cy="701447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ImageJ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57900" y="4686300"/>
            <a:ext cx="262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Produces .</a:t>
            </a:r>
            <a:r>
              <a:rPr lang="en-US" dirty="0" err="1" smtClean="0"/>
              <a:t>csv</a:t>
            </a:r>
            <a:r>
              <a:rPr lang="en-US" dirty="0" smtClean="0"/>
              <a:t> dataset that assigns each particle an ID number and a size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47900" y="0"/>
            <a:ext cx="8229600" cy="114300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752600" y="958334"/>
            <a:ext cx="402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Raw Particle Counts</a:t>
            </a:r>
            <a:endParaRPr lang="en-US" dirty="0"/>
          </a:p>
        </p:txBody>
      </p:sp>
      <p:graphicFrame>
        <p:nvGraphicFramePr>
          <p:cNvPr id="16" name="Chart 15"/>
          <p:cNvGraphicFramePr/>
          <p:nvPr/>
        </p:nvGraphicFramePr>
        <p:xfrm>
          <a:off x="349250" y="1676400"/>
          <a:ext cx="8445500" cy="466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2479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1787" y="773668"/>
            <a:ext cx="284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Particle-Based Calculations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685800" y="2260600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143000" y="2260600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295400" y="1600200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38200" y="1765300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2209800" y="195580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Generation 0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6159500" y="1765300"/>
            <a:ext cx="270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Raw </a:t>
            </a:r>
            <a:r>
              <a:rPr lang="en-US" dirty="0" err="1" smtClean="0"/>
              <a:t>Multicell</a:t>
            </a:r>
            <a:r>
              <a:rPr lang="en-US" dirty="0" smtClean="0"/>
              <a:t> Proportion:</a:t>
            </a:r>
          </a:p>
          <a:p>
            <a:r>
              <a:rPr lang="en-US" dirty="0" smtClean="0"/>
              <a:t>.20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247151" y="1705970"/>
            <a:ext cx="704924" cy="884830"/>
            <a:chOff x="4247151" y="1705970"/>
            <a:chExt cx="704924" cy="884830"/>
          </a:xfrm>
        </p:grpSpPr>
        <p:sp>
          <p:nvSpPr>
            <p:cNvPr id="14" name="Oval 13"/>
            <p:cNvSpPr/>
            <p:nvPr/>
          </p:nvSpPr>
          <p:spPr>
            <a:xfrm>
              <a:off x="4433670" y="1751231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247151" y="2001903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647274" y="1994932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457744" y="2246531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4247151" y="1705970"/>
              <a:ext cx="704924" cy="88483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Oval 35"/>
          <p:cNvSpPr/>
          <p:nvPr/>
        </p:nvSpPr>
        <p:spPr>
          <a:xfrm>
            <a:off x="341974" y="46196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964274" y="50895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951574" y="39592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99174" y="44545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421474" y="49117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878674" y="49117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561174" y="39592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408774" y="44164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89574" y="57499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811874" y="58007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46774" y="52927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37174" y="50895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408774" y="60801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865974" y="60801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018374" y="54197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269074" y="5470525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Down Arrow 67"/>
          <p:cNvSpPr/>
          <p:nvPr/>
        </p:nvSpPr>
        <p:spPr>
          <a:xfrm>
            <a:off x="964274" y="2847975"/>
            <a:ext cx="762000" cy="8763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own Arrow 68"/>
          <p:cNvSpPr/>
          <p:nvPr/>
        </p:nvSpPr>
        <p:spPr>
          <a:xfrm>
            <a:off x="4227248" y="2847975"/>
            <a:ext cx="762000" cy="8763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120474" y="478609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Raw </a:t>
            </a:r>
            <a:r>
              <a:rPr lang="en-US" dirty="0" err="1" smtClean="0"/>
              <a:t>Multicell</a:t>
            </a:r>
            <a:r>
              <a:rPr lang="en-US" dirty="0" smtClean="0"/>
              <a:t> Proportion:</a:t>
            </a:r>
          </a:p>
          <a:p>
            <a:r>
              <a:rPr lang="en-US" dirty="0" smtClean="0"/>
              <a:t>.06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2323174" y="4619625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Generation 1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865347" y="4607609"/>
            <a:ext cx="1429983" cy="1624231"/>
            <a:chOff x="3865347" y="4607609"/>
            <a:chExt cx="1429983" cy="1624231"/>
          </a:xfrm>
        </p:grpSpPr>
        <p:sp>
          <p:nvSpPr>
            <p:cNvPr id="52" name="Oval 51"/>
            <p:cNvSpPr/>
            <p:nvPr/>
          </p:nvSpPr>
          <p:spPr>
            <a:xfrm>
              <a:off x="4039650" y="4835525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3881417" y="5140325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294813" y="5179231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3968648" y="5470525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544748" y="4620994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319035" y="4823857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4782373" y="4849031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544748" y="5025172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273492" y="5488011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164783" y="5762625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563798" y="5597525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459711" y="5854984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952074" y="5137719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673403" y="5277134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934773" y="5457825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799675" y="5749925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865347" y="4607609"/>
              <a:ext cx="1429983" cy="16242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70" grpId="0"/>
      <p:bldP spid="71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68" grpId="0" animBg="1"/>
      <p:bldP spid="69" grpId="0" animBg="1"/>
      <p:bldP spid="72" grpId="0"/>
      <p:bldP spid="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2479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3996" y="773668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Area-Based Calculations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85800" y="2260600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43000" y="2260600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295400" y="1600200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38200" y="1765300"/>
            <a:ext cx="304800" cy="330200"/>
          </a:xfrm>
          <a:prstGeom prst="ellipse">
            <a:avLst/>
          </a:prstGeom>
          <a:solidFill>
            <a:srgbClr val="16990B"/>
          </a:solidFill>
          <a:ln>
            <a:solidFill>
              <a:srgbClr val="3B68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2222500" y="1936234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Generation 0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664200" y="1765300"/>
            <a:ext cx="347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Area-based </a:t>
            </a:r>
            <a:r>
              <a:rPr lang="en-US" dirty="0" err="1" smtClean="0"/>
              <a:t>Multicell</a:t>
            </a:r>
            <a:r>
              <a:rPr lang="en-US" dirty="0" smtClean="0"/>
              <a:t> Proportion:</a:t>
            </a:r>
          </a:p>
          <a:p>
            <a:r>
              <a:rPr lang="en-US" dirty="0" smtClean="0"/>
              <a:t>~.5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018624" y="6089650"/>
            <a:ext cx="509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Serves as a proxy for measuring the proportion of CELLS that are in a </a:t>
            </a:r>
            <a:r>
              <a:rPr lang="en-US" dirty="0" err="1" smtClean="0"/>
              <a:t>multicellular</a:t>
            </a:r>
            <a:r>
              <a:rPr lang="en-US" dirty="0" smtClean="0"/>
              <a:t> structure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76200" y="2857500"/>
            <a:ext cx="10160000" cy="3562350"/>
            <a:chOff x="76200" y="2857500"/>
            <a:chExt cx="10160000" cy="3562350"/>
          </a:xfrm>
        </p:grpSpPr>
        <p:sp>
          <p:nvSpPr>
            <p:cNvPr id="14" name="Oval 13"/>
            <p:cNvSpPr/>
            <p:nvPr/>
          </p:nvSpPr>
          <p:spPr>
            <a:xfrm>
              <a:off x="381000" y="46291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03300" y="50990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990600" y="39687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838200" y="44640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460500" y="49212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917700" y="49212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600200" y="39687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447800" y="44259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28600" y="57594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50900" y="58102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85800" y="53022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6200" y="50990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447800" y="60896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905000" y="60896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057400" y="54292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308100" y="5480050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Down Arrow 45"/>
            <p:cNvSpPr/>
            <p:nvPr/>
          </p:nvSpPr>
          <p:spPr>
            <a:xfrm>
              <a:off x="1003300" y="2857500"/>
              <a:ext cx="762000" cy="8763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Down Arrow 46"/>
            <p:cNvSpPr/>
            <p:nvPr/>
          </p:nvSpPr>
          <p:spPr>
            <a:xfrm>
              <a:off x="4266274" y="2857500"/>
              <a:ext cx="762000" cy="8763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664200" y="4795619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 smtClean="0"/>
                <a:t>Area-based </a:t>
              </a:r>
              <a:r>
                <a:rPr lang="en-US" dirty="0" err="1" smtClean="0"/>
                <a:t>Multicell</a:t>
              </a:r>
              <a:r>
                <a:rPr lang="en-US" dirty="0" smtClean="0"/>
                <a:t> Proportion:</a:t>
              </a:r>
            </a:p>
            <a:p>
              <a:r>
                <a:rPr lang="en-US" dirty="0" smtClean="0"/>
                <a:t>~.5</a:t>
              </a:r>
              <a:endParaRPr 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62200" y="4629150"/>
              <a:ext cx="1638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Generation 1</a:t>
              </a:r>
              <a:endParaRPr lang="en-US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247151" y="1705970"/>
            <a:ext cx="704924" cy="884830"/>
            <a:chOff x="4247151" y="1705970"/>
            <a:chExt cx="704924" cy="884830"/>
          </a:xfrm>
        </p:grpSpPr>
        <p:sp>
          <p:nvSpPr>
            <p:cNvPr id="55" name="Oval 54"/>
            <p:cNvSpPr/>
            <p:nvPr/>
          </p:nvSpPr>
          <p:spPr>
            <a:xfrm>
              <a:off x="4433670" y="1751231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247151" y="2001903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647274" y="1994932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4457744" y="2246531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247151" y="1705970"/>
              <a:ext cx="704924" cy="88483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969886" y="4328209"/>
            <a:ext cx="1429983" cy="1624231"/>
            <a:chOff x="3865347" y="4607609"/>
            <a:chExt cx="1429983" cy="1624231"/>
          </a:xfrm>
        </p:grpSpPr>
        <p:sp>
          <p:nvSpPr>
            <p:cNvPr id="61" name="Oval 60"/>
            <p:cNvSpPr/>
            <p:nvPr/>
          </p:nvSpPr>
          <p:spPr>
            <a:xfrm>
              <a:off x="4039650" y="4835525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3881417" y="5140325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294813" y="5179231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3968648" y="5470525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544748" y="4620994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4319035" y="4823857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782373" y="4849031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544748" y="5025172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4273492" y="5488011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4164783" y="5762625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563798" y="5597525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459711" y="5854984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4952074" y="5137719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4673403" y="5277134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4934773" y="5457825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799675" y="5749925"/>
              <a:ext cx="304800" cy="330200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3B683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3865347" y="4607609"/>
              <a:ext cx="1429983" cy="162423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48" grpId="0"/>
      <p:bldP spid="49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2247900" y="0"/>
            <a:ext cx="8229600" cy="114300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52600" y="844034"/>
            <a:ext cx="402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Particle Areas</a:t>
            </a:r>
            <a:endParaRPr lang="en-US" dirty="0"/>
          </a:p>
        </p:txBody>
      </p:sp>
      <p:graphicFrame>
        <p:nvGraphicFramePr>
          <p:cNvPr id="7" name="Chart 6"/>
          <p:cNvGraphicFramePr/>
          <p:nvPr/>
        </p:nvGraphicFramePr>
        <p:xfrm>
          <a:off x="296862" y="1327666"/>
          <a:ext cx="8550275" cy="524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929384" y="0"/>
            <a:ext cx="6373844" cy="6477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Results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276193" y="647700"/>
            <a:ext cx="402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Closer Look at B2</a:t>
            </a:r>
            <a:endParaRPr lang="en-US" sz="2400" dirty="0"/>
          </a:p>
        </p:txBody>
      </p:sp>
      <p:graphicFrame>
        <p:nvGraphicFramePr>
          <p:cNvPr id="7" name="Chart 6"/>
          <p:cNvGraphicFramePr/>
          <p:nvPr/>
        </p:nvGraphicFramePr>
        <p:xfrm>
          <a:off x="5463667" y="95766"/>
          <a:ext cx="3042902" cy="223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11" descr="B2.04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93" y="1306422"/>
            <a:ext cx="3853355" cy="2884578"/>
          </a:xfrm>
          <a:prstGeom prst="rect">
            <a:avLst/>
          </a:prstGeom>
        </p:spPr>
      </p:pic>
      <p:pic>
        <p:nvPicPr>
          <p:cNvPr id="13" name="Picture 12" descr="B2.03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93" y="1642156"/>
            <a:ext cx="3886076" cy="2815543"/>
          </a:xfrm>
          <a:prstGeom prst="rect">
            <a:avLst/>
          </a:prstGeom>
        </p:spPr>
      </p:pic>
      <p:pic>
        <p:nvPicPr>
          <p:cNvPr id="14" name="Picture 13" descr="B2.04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05" y="1900510"/>
            <a:ext cx="3867494" cy="2815952"/>
          </a:xfrm>
          <a:prstGeom prst="rect">
            <a:avLst/>
          </a:prstGeom>
        </p:spPr>
      </p:pic>
      <p:pic>
        <p:nvPicPr>
          <p:cNvPr id="15" name="Picture 14" descr="B2.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792" y="2330965"/>
            <a:ext cx="4196875" cy="2826228"/>
          </a:xfrm>
          <a:prstGeom prst="rect">
            <a:avLst/>
          </a:prstGeom>
        </p:spPr>
      </p:pic>
      <p:pic>
        <p:nvPicPr>
          <p:cNvPr id="16" name="Picture 15" descr="B2.07b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946" y="2612873"/>
            <a:ext cx="4301193" cy="3156253"/>
          </a:xfrm>
          <a:prstGeom prst="rect">
            <a:avLst/>
          </a:prstGeom>
        </p:spPr>
      </p:pic>
      <p:pic>
        <p:nvPicPr>
          <p:cNvPr id="1026" name="Picture 2" descr="C:\Users\Frank\Downloads\B2.04a_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56" y="3426456"/>
            <a:ext cx="5087" cy="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rank\Downloads\B2.04a_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56" y="3426456"/>
            <a:ext cx="5087" cy="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rank\Downloads\B2.04a_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56" y="3426456"/>
            <a:ext cx="5087" cy="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rank\Desktop\B2.04a_C002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9765" y="2375567"/>
            <a:ext cx="4905407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Frank\Downloads\B2.04a_C002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56" y="3426456"/>
            <a:ext cx="5087" cy="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Frank\Downloads\B2.04a_C002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9762" y="2375567"/>
            <a:ext cx="4905407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2338165" y="0"/>
            <a:ext cx="7194042" cy="6477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Results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276193" y="647700"/>
            <a:ext cx="4025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Closer Look at B5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93" y="1549400"/>
            <a:ext cx="3668205" cy="2907544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/>
        </p:nvGraphicFramePr>
        <p:xfrm>
          <a:off x="5463667" y="95766"/>
          <a:ext cx="3042902" cy="223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89" y="1955800"/>
            <a:ext cx="3668204" cy="2652604"/>
          </a:xfrm>
          <a:prstGeom prst="rect">
            <a:avLst/>
          </a:prstGeom>
        </p:spPr>
      </p:pic>
      <p:pic>
        <p:nvPicPr>
          <p:cNvPr id="11" name="Picture 10" descr="B5.05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156" y="2149827"/>
            <a:ext cx="3668204" cy="2745975"/>
          </a:xfrm>
          <a:prstGeom prst="rect">
            <a:avLst/>
          </a:prstGeom>
        </p:spPr>
      </p:pic>
      <p:pic>
        <p:nvPicPr>
          <p:cNvPr id="12" name="Picture 11" descr="B5.08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73" y="2690509"/>
            <a:ext cx="3668204" cy="2796269"/>
          </a:xfrm>
          <a:prstGeom prst="rect">
            <a:avLst/>
          </a:prstGeom>
        </p:spPr>
      </p:pic>
      <p:pic>
        <p:nvPicPr>
          <p:cNvPr id="13" name="Picture 12" descr="B5.08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9856" y="3235416"/>
            <a:ext cx="3668204" cy="2745976"/>
          </a:xfrm>
          <a:prstGeom prst="rect">
            <a:avLst/>
          </a:prstGeom>
        </p:spPr>
      </p:pic>
      <p:pic>
        <p:nvPicPr>
          <p:cNvPr id="2050" name="Picture 2" descr="C:\Users\Frank\Downloads\B5.01a_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22" y="2330966"/>
            <a:ext cx="4845541" cy="416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Frank\Downloads\B5.01a_C002 (1)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65" y="3426465"/>
            <a:ext cx="5069" cy="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Frank\Downloads\B5.01a_C002 (1).t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22" y="2330965"/>
            <a:ext cx="4845541" cy="416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162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Repeat </a:t>
            </a:r>
            <a:r>
              <a:rPr lang="en-US" dirty="0" err="1" smtClean="0"/>
              <a:t>ImageJ</a:t>
            </a:r>
            <a:r>
              <a:rPr lang="en-US" dirty="0" smtClean="0"/>
              <a:t> analysis with more replication</a:t>
            </a:r>
          </a:p>
          <a:p>
            <a:endParaRPr lang="en-US" dirty="0" smtClean="0"/>
          </a:p>
          <a:p>
            <a:r>
              <a:rPr lang="en-US" dirty="0" smtClean="0"/>
              <a:t>Characterize life-cycle of evolved </a:t>
            </a:r>
            <a:r>
              <a:rPr lang="en-US" dirty="0" err="1" smtClean="0"/>
              <a:t>multicells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Determine genetic basis for phenotypes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2298700"/>
            <a:ext cx="1838325" cy="245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686" y="535896"/>
            <a:ext cx="8229600" cy="1143000"/>
          </a:xfrm>
        </p:spPr>
        <p:txBody>
          <a:bodyPr/>
          <a:lstStyle/>
          <a:p>
            <a:r>
              <a:rPr lang="en-US" dirty="0" smtClean="0"/>
              <a:t>Life-Cycle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7709" y="1389130"/>
            <a:ext cx="9171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How are the evolved </a:t>
            </a:r>
            <a:r>
              <a:rPr lang="en-US" sz="2800" dirty="0" err="1" smtClean="0"/>
              <a:t>multicells</a:t>
            </a:r>
            <a:r>
              <a:rPr lang="en-US" sz="2800" dirty="0" smtClean="0"/>
              <a:t> reproducing?</a:t>
            </a:r>
            <a:endParaRPr lang="en-US" sz="2800" dirty="0"/>
          </a:p>
        </p:txBody>
      </p:sp>
      <p:pic>
        <p:nvPicPr>
          <p:cNvPr id="4" name="Every 5 seconds w scale ba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2643764" y="2605881"/>
            <a:ext cx="3382963" cy="3382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740560" y="-10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Future Plans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280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68337"/>
            <a:ext cx="8229600" cy="1143000"/>
          </a:xfrm>
        </p:spPr>
        <p:txBody>
          <a:bodyPr/>
          <a:lstStyle/>
          <a:p>
            <a:r>
              <a:rPr lang="en-US" dirty="0" smtClean="0"/>
              <a:t>Genetic Analysis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9880" y="1631858"/>
            <a:ext cx="8229600" cy="4525963"/>
          </a:xfrm>
        </p:spPr>
        <p:txBody>
          <a:bodyPr/>
          <a:lstStyle/>
          <a:p>
            <a:r>
              <a:rPr lang="en-US" dirty="0" smtClean="0"/>
              <a:t>Bulked </a:t>
            </a:r>
            <a:r>
              <a:rPr lang="en-US" dirty="0" err="1" smtClean="0"/>
              <a:t>Segregant</a:t>
            </a:r>
            <a:endParaRPr lang="en-US" dirty="0" smtClean="0"/>
          </a:p>
        </p:txBody>
      </p:sp>
      <p:grpSp>
        <p:nvGrpSpPr>
          <p:cNvPr id="111" name="Group 110"/>
          <p:cNvGrpSpPr/>
          <p:nvPr/>
        </p:nvGrpSpPr>
        <p:grpSpPr>
          <a:xfrm>
            <a:off x="2360612" y="3759994"/>
            <a:ext cx="1270794" cy="1041400"/>
            <a:chOff x="2360612" y="3759994"/>
            <a:chExt cx="1270794" cy="1041400"/>
          </a:xfrm>
        </p:grpSpPr>
        <p:cxnSp>
          <p:nvCxnSpPr>
            <p:cNvPr id="26" name="Straight Connector 25"/>
            <p:cNvCxnSpPr/>
            <p:nvPr/>
          </p:nvCxnSpPr>
          <p:spPr>
            <a:xfrm rot="5400000">
              <a:off x="1840706" y="4279900"/>
              <a:ext cx="1041400" cy="1588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2360612" y="4267200"/>
              <a:ext cx="1270794" cy="158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>
            <a:off x="418306" y="2997488"/>
            <a:ext cx="2159322" cy="2886363"/>
            <a:chOff x="418306" y="2997488"/>
            <a:chExt cx="2159322" cy="2886363"/>
          </a:xfrm>
        </p:grpSpPr>
        <p:grpSp>
          <p:nvGrpSpPr>
            <p:cNvPr id="109" name="Group 108"/>
            <p:cNvGrpSpPr/>
            <p:nvPr/>
          </p:nvGrpSpPr>
          <p:grpSpPr>
            <a:xfrm>
              <a:off x="418306" y="2997488"/>
              <a:ext cx="1254759" cy="2552988"/>
              <a:chOff x="418306" y="2997488"/>
              <a:chExt cx="1254759" cy="2552988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418306" y="2997488"/>
                <a:ext cx="1254759" cy="584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Ancestral Single Cell</a:t>
                </a:r>
                <a:endParaRPr lang="en-US" sz="1600" b="1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18306" y="4965700"/>
                <a:ext cx="1254759" cy="584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Evolved Multi-cell</a:t>
                </a:r>
                <a:endParaRPr lang="en-US" sz="1600" b="1" dirty="0"/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1929606" y="3000790"/>
              <a:ext cx="622300" cy="581474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1939453" y="5217101"/>
              <a:ext cx="638175" cy="666750"/>
              <a:chOff x="1736725" y="1736725"/>
              <a:chExt cx="638175" cy="666750"/>
            </a:xfrm>
          </p:grpSpPr>
          <p:sp>
            <p:nvSpPr>
              <p:cNvPr id="72" name="Teardrop 71"/>
              <p:cNvSpPr/>
              <p:nvPr/>
            </p:nvSpPr>
            <p:spPr>
              <a:xfrm rot="6511881">
                <a:off x="1773882" y="2010477"/>
                <a:ext cx="336550" cy="330200"/>
              </a:xfrm>
              <a:prstGeom prst="teardrop">
                <a:avLst>
                  <a:gd name="adj" fmla="val 69594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ardrop 72"/>
              <p:cNvSpPr/>
              <p:nvPr/>
            </p:nvSpPr>
            <p:spPr>
              <a:xfrm>
                <a:off x="1736725" y="17653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ardrop 73"/>
              <p:cNvSpPr/>
              <p:nvPr/>
            </p:nvSpPr>
            <p:spPr>
              <a:xfrm rot="6511881">
                <a:off x="2041525" y="20701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ardrop 74"/>
              <p:cNvSpPr/>
              <p:nvPr/>
            </p:nvSpPr>
            <p:spPr>
              <a:xfrm rot="3002190">
                <a:off x="2025650" y="17399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ardrop 75"/>
              <p:cNvSpPr/>
              <p:nvPr/>
            </p:nvSpPr>
            <p:spPr>
              <a:xfrm>
                <a:off x="1889125" y="19177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2" name="Group 111"/>
          <p:cNvGrpSpPr/>
          <p:nvPr/>
        </p:nvGrpSpPr>
        <p:grpSpPr>
          <a:xfrm>
            <a:off x="3631406" y="3373479"/>
            <a:ext cx="2209800" cy="2037009"/>
            <a:chOff x="3631406" y="3373479"/>
            <a:chExt cx="2209800" cy="2037009"/>
          </a:xfrm>
        </p:grpSpPr>
        <p:sp>
          <p:nvSpPr>
            <p:cNvPr id="39" name="TextBox 38"/>
            <p:cNvSpPr txBox="1"/>
            <p:nvPr/>
          </p:nvSpPr>
          <p:spPr>
            <a:xfrm>
              <a:off x="3631406" y="5071934"/>
              <a:ext cx="22098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Offspring</a:t>
              </a:r>
              <a:endParaRPr lang="en-US" sz="1600" b="1" dirty="0"/>
            </a:p>
          </p:txBody>
        </p:sp>
        <p:sp>
          <p:nvSpPr>
            <p:cNvPr id="43" name="Oval 42"/>
            <p:cNvSpPr/>
            <p:nvPr/>
          </p:nvSpPr>
          <p:spPr>
            <a:xfrm>
              <a:off x="4857748" y="3737453"/>
              <a:ext cx="309562" cy="314775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125118" y="4704927"/>
              <a:ext cx="309562" cy="314775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5472110" y="4267200"/>
              <a:ext cx="309562" cy="314775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537870" y="4106415"/>
              <a:ext cx="309562" cy="314775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3631406" y="3424876"/>
              <a:ext cx="309562" cy="314775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176836" y="3373479"/>
              <a:ext cx="309562" cy="314775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3796505" y="3773040"/>
              <a:ext cx="638175" cy="666750"/>
              <a:chOff x="1736725" y="1736725"/>
              <a:chExt cx="638175" cy="666750"/>
            </a:xfrm>
          </p:grpSpPr>
          <p:sp>
            <p:nvSpPr>
              <p:cNvPr id="78" name="Teardrop 77"/>
              <p:cNvSpPr/>
              <p:nvPr/>
            </p:nvSpPr>
            <p:spPr>
              <a:xfrm rot="6511881">
                <a:off x="1773882" y="2010477"/>
                <a:ext cx="336550" cy="330200"/>
              </a:xfrm>
              <a:prstGeom prst="teardrop">
                <a:avLst>
                  <a:gd name="adj" fmla="val 69594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ardrop 78"/>
              <p:cNvSpPr/>
              <p:nvPr/>
            </p:nvSpPr>
            <p:spPr>
              <a:xfrm>
                <a:off x="1736725" y="17653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ardrop 79"/>
              <p:cNvSpPr/>
              <p:nvPr/>
            </p:nvSpPr>
            <p:spPr>
              <a:xfrm rot="6511881">
                <a:off x="2041525" y="20701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ardrop 80"/>
              <p:cNvSpPr/>
              <p:nvPr/>
            </p:nvSpPr>
            <p:spPr>
              <a:xfrm rot="3002190">
                <a:off x="2025650" y="17399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Teardrop 81"/>
              <p:cNvSpPr/>
              <p:nvPr/>
            </p:nvSpPr>
            <p:spPr>
              <a:xfrm>
                <a:off x="1889125" y="19177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4833935" y="4686327"/>
              <a:ext cx="638175" cy="666750"/>
              <a:chOff x="1736725" y="1736725"/>
              <a:chExt cx="638175" cy="666750"/>
            </a:xfrm>
          </p:grpSpPr>
          <p:sp>
            <p:nvSpPr>
              <p:cNvPr id="84" name="Teardrop 83"/>
              <p:cNvSpPr/>
              <p:nvPr/>
            </p:nvSpPr>
            <p:spPr>
              <a:xfrm rot="6511881">
                <a:off x="1773882" y="2010477"/>
                <a:ext cx="336550" cy="330200"/>
              </a:xfrm>
              <a:prstGeom prst="teardrop">
                <a:avLst>
                  <a:gd name="adj" fmla="val 69594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ardrop 84"/>
              <p:cNvSpPr/>
              <p:nvPr/>
            </p:nvSpPr>
            <p:spPr>
              <a:xfrm>
                <a:off x="1736725" y="17653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ardrop 85"/>
              <p:cNvSpPr/>
              <p:nvPr/>
            </p:nvSpPr>
            <p:spPr>
              <a:xfrm rot="6511881">
                <a:off x="2041525" y="20701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ardrop 86"/>
              <p:cNvSpPr/>
              <p:nvPr/>
            </p:nvSpPr>
            <p:spPr>
              <a:xfrm rot="3002190">
                <a:off x="2025650" y="17399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ardrop 87"/>
              <p:cNvSpPr/>
              <p:nvPr/>
            </p:nvSpPr>
            <p:spPr>
              <a:xfrm>
                <a:off x="1889125" y="19177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3" name="Group 112"/>
          <p:cNvGrpSpPr/>
          <p:nvPr/>
        </p:nvGrpSpPr>
        <p:grpSpPr>
          <a:xfrm>
            <a:off x="5781672" y="2272351"/>
            <a:ext cx="3031334" cy="4003176"/>
            <a:chOff x="5781672" y="2272351"/>
            <a:chExt cx="3031334" cy="4003176"/>
          </a:xfrm>
        </p:grpSpPr>
        <p:cxnSp>
          <p:nvCxnSpPr>
            <p:cNvPr id="49" name="Straight Arrow Connector 48"/>
            <p:cNvCxnSpPr/>
            <p:nvPr/>
          </p:nvCxnSpPr>
          <p:spPr>
            <a:xfrm flipV="1">
              <a:off x="5781672" y="2997488"/>
              <a:ext cx="821534" cy="58477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5781672" y="5089621"/>
              <a:ext cx="1116808" cy="816298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7442669" y="5346165"/>
              <a:ext cx="309562" cy="314775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752231" y="5818327"/>
              <a:ext cx="309562" cy="314775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7287888" y="5960752"/>
              <a:ext cx="309562" cy="314775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8211812" y="5960752"/>
              <a:ext cx="309562" cy="314775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8057031" y="5369229"/>
              <a:ext cx="309562" cy="314775"/>
            </a:xfrm>
            <a:prstGeom prst="ellipse">
              <a:avLst/>
            </a:prstGeom>
            <a:solidFill>
              <a:srgbClr val="16990B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6881812" y="2758126"/>
              <a:ext cx="638175" cy="666750"/>
              <a:chOff x="1736725" y="1736725"/>
              <a:chExt cx="638175" cy="666750"/>
            </a:xfrm>
          </p:grpSpPr>
          <p:sp>
            <p:nvSpPr>
              <p:cNvPr id="90" name="Teardrop 89"/>
              <p:cNvSpPr/>
              <p:nvPr/>
            </p:nvSpPr>
            <p:spPr>
              <a:xfrm rot="6511881">
                <a:off x="1773882" y="2010477"/>
                <a:ext cx="336550" cy="330200"/>
              </a:xfrm>
              <a:prstGeom prst="teardrop">
                <a:avLst>
                  <a:gd name="adj" fmla="val 69594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ardrop 90"/>
              <p:cNvSpPr/>
              <p:nvPr/>
            </p:nvSpPr>
            <p:spPr>
              <a:xfrm>
                <a:off x="1736725" y="17653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ardrop 91"/>
              <p:cNvSpPr/>
              <p:nvPr/>
            </p:nvSpPr>
            <p:spPr>
              <a:xfrm rot="6511881">
                <a:off x="2041525" y="20701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Teardrop 92"/>
              <p:cNvSpPr/>
              <p:nvPr/>
            </p:nvSpPr>
            <p:spPr>
              <a:xfrm rot="3002190">
                <a:off x="2025650" y="17399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ardrop 93"/>
              <p:cNvSpPr/>
              <p:nvPr/>
            </p:nvSpPr>
            <p:spPr>
              <a:xfrm>
                <a:off x="1889125" y="19177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7829549" y="2272351"/>
              <a:ext cx="638175" cy="666750"/>
              <a:chOff x="1736725" y="1736725"/>
              <a:chExt cx="638175" cy="666750"/>
            </a:xfrm>
          </p:grpSpPr>
          <p:sp>
            <p:nvSpPr>
              <p:cNvPr id="96" name="Teardrop 95"/>
              <p:cNvSpPr/>
              <p:nvPr/>
            </p:nvSpPr>
            <p:spPr>
              <a:xfrm rot="6511881">
                <a:off x="1773882" y="2010477"/>
                <a:ext cx="336550" cy="330200"/>
              </a:xfrm>
              <a:prstGeom prst="teardrop">
                <a:avLst>
                  <a:gd name="adj" fmla="val 69594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Teardrop 96"/>
              <p:cNvSpPr/>
              <p:nvPr/>
            </p:nvSpPr>
            <p:spPr>
              <a:xfrm>
                <a:off x="1736725" y="17653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ardrop 97"/>
              <p:cNvSpPr/>
              <p:nvPr/>
            </p:nvSpPr>
            <p:spPr>
              <a:xfrm rot="6511881">
                <a:off x="2041525" y="20701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ardrop 98"/>
              <p:cNvSpPr/>
              <p:nvPr/>
            </p:nvSpPr>
            <p:spPr>
              <a:xfrm rot="3002190">
                <a:off x="2025650" y="17399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ardrop 99"/>
              <p:cNvSpPr/>
              <p:nvPr/>
            </p:nvSpPr>
            <p:spPr>
              <a:xfrm>
                <a:off x="1889125" y="19177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7662861" y="3021504"/>
              <a:ext cx="638175" cy="666750"/>
              <a:chOff x="1736725" y="1736725"/>
              <a:chExt cx="638175" cy="666750"/>
            </a:xfrm>
          </p:grpSpPr>
          <p:sp>
            <p:nvSpPr>
              <p:cNvPr id="102" name="Teardrop 101"/>
              <p:cNvSpPr/>
              <p:nvPr/>
            </p:nvSpPr>
            <p:spPr>
              <a:xfrm rot="6511881">
                <a:off x="1773882" y="2010477"/>
                <a:ext cx="336550" cy="330200"/>
              </a:xfrm>
              <a:prstGeom prst="teardrop">
                <a:avLst>
                  <a:gd name="adj" fmla="val 69594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ardrop 102"/>
              <p:cNvSpPr/>
              <p:nvPr/>
            </p:nvSpPr>
            <p:spPr>
              <a:xfrm>
                <a:off x="1736725" y="17653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ardrop 103"/>
              <p:cNvSpPr/>
              <p:nvPr/>
            </p:nvSpPr>
            <p:spPr>
              <a:xfrm rot="6511881">
                <a:off x="2041525" y="20701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Teardrop 104"/>
              <p:cNvSpPr/>
              <p:nvPr/>
            </p:nvSpPr>
            <p:spPr>
              <a:xfrm rot="3002190">
                <a:off x="2025650" y="17399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eardrop 105"/>
              <p:cNvSpPr/>
              <p:nvPr/>
            </p:nvSpPr>
            <p:spPr>
              <a:xfrm>
                <a:off x="1889125" y="1917700"/>
                <a:ext cx="336550" cy="330200"/>
              </a:xfrm>
              <a:prstGeom prst="teardrop">
                <a:avLst>
                  <a:gd name="adj" fmla="val 60000"/>
                </a:avLst>
              </a:prstGeom>
              <a:solidFill>
                <a:srgbClr val="16990B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6603206" y="4243421"/>
              <a:ext cx="220980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Sequencing Pools</a:t>
              </a:r>
              <a:endParaRPr lang="en-US" sz="1600" b="1" dirty="0"/>
            </a:p>
          </p:txBody>
        </p:sp>
      </p:grpSp>
      <p:sp>
        <p:nvSpPr>
          <p:cNvPr id="65" name="Title 1"/>
          <p:cNvSpPr txBox="1">
            <a:spLocks/>
          </p:cNvSpPr>
          <p:nvPr/>
        </p:nvSpPr>
        <p:spPr>
          <a:xfrm>
            <a:off x="-2740560" y="-10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Future Plans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Multicellularity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0460" y="3419078"/>
            <a:ext cx="4475440" cy="837406"/>
          </a:xfrm>
        </p:spPr>
        <p:txBody>
          <a:bodyPr/>
          <a:lstStyle/>
          <a:p>
            <a:r>
              <a:rPr lang="en-US" dirty="0" smtClean="0"/>
              <a:t>Cellular Differentiation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89572"/>
            <a:ext cx="3876885" cy="3108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92360" y="1785938"/>
            <a:ext cx="4475440" cy="8374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Stickiness </a:t>
            </a:r>
            <a:r>
              <a:rPr lang="en-US" sz="3200" dirty="0" smtClean="0"/>
              <a:t>ensures a predictable habitat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68560" y="4966494"/>
            <a:ext cx="4475440" cy="8374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 to Predation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03460" y="4775200"/>
            <a:ext cx="4475440" cy="1028700"/>
          </a:xfrm>
          <a:prstGeom prst="rect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92300" y="544288"/>
            <a:ext cx="8229600" cy="1143000"/>
          </a:xfrm>
        </p:spPr>
        <p:txBody>
          <a:bodyPr/>
          <a:lstStyle/>
          <a:p>
            <a:r>
              <a:rPr lang="en-US" dirty="0" smtClean="0"/>
              <a:t>Genetic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1909"/>
            <a:ext cx="4289425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Compare to other </a:t>
            </a:r>
            <a:r>
              <a:rPr lang="en-US" dirty="0" err="1" smtClean="0"/>
              <a:t>volvocine</a:t>
            </a:r>
            <a:r>
              <a:rPr lang="en-US" dirty="0" smtClean="0"/>
              <a:t> species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0" y="1155701"/>
            <a:ext cx="4305300" cy="53619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8950" y="878702"/>
            <a:ext cx="2781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Prochnik</a:t>
            </a:r>
            <a:r>
              <a:rPr lang="en-US" sz="1200" dirty="0" smtClean="0"/>
              <a:t> et al (2010)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28975"/>
            <a:ext cx="4445000" cy="23653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67150" y="3333091"/>
            <a:ext cx="520700" cy="431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3239623" y="4412128"/>
            <a:ext cx="2285345" cy="1588"/>
          </a:xfrm>
          <a:prstGeom prst="line">
            <a:avLst/>
          </a:prstGeom>
          <a:ln w="762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flipV="1">
            <a:off x="4289425" y="3270249"/>
            <a:ext cx="137795" cy="5016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740560" y="-10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Future Plans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4463"/>
            <a:ext cx="8229600" cy="1143000"/>
          </a:xfrm>
        </p:spPr>
        <p:txBody>
          <a:bodyPr/>
          <a:lstStyle/>
          <a:p>
            <a:r>
              <a:rPr lang="en-US" dirty="0" smtClean="0"/>
              <a:t>Broader Impact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241300"/>
            <a:ext cx="8229600" cy="45259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0" y="2445327"/>
            <a:ext cx="16002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800" y="2445327"/>
            <a:ext cx="14478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300" y="2445327"/>
            <a:ext cx="952500" cy="190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300" y="2445327"/>
            <a:ext cx="1435100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445327"/>
            <a:ext cx="1562100" cy="190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4400" y="2445327"/>
            <a:ext cx="1358900" cy="1905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55000" y="4088717"/>
            <a:ext cx="863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1"/>
                </a:solidFill>
              </a:rPr>
              <a:t>Tol.org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5900"/>
            <a:ext cx="8229600" cy="1143000"/>
          </a:xfrm>
        </p:spPr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1" y="4547831"/>
            <a:ext cx="2895600" cy="196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152" y="1250266"/>
            <a:ext cx="1790700" cy="256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14300" y="3901500"/>
            <a:ext cx="325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Frank </a:t>
            </a:r>
            <a:r>
              <a:rPr lang="en-US" dirty="0" err="1" smtClean="0"/>
              <a:t>Rosenzweig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9251" y="753814"/>
            <a:ext cx="325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Matthew Herron			</a:t>
            </a:r>
            <a:endParaRPr lang="en-US" dirty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6954" y="2039566"/>
            <a:ext cx="2036446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3400" y="2273300"/>
            <a:ext cx="3227704" cy="104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009900" y="4596359"/>
            <a:ext cx="642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400" dirty="0" err="1" smtClean="0"/>
              <a:t>Lurling</a:t>
            </a:r>
            <a:r>
              <a:rPr lang="en-US" sz="1400" dirty="0" smtClean="0"/>
              <a:t>, M., and W. </a:t>
            </a:r>
            <a:r>
              <a:rPr lang="en-US" sz="1400" dirty="0" err="1" smtClean="0"/>
              <a:t>Beekman</a:t>
            </a:r>
            <a:r>
              <a:rPr lang="en-US" sz="1400" dirty="0" smtClean="0"/>
              <a:t>. 2006. </a:t>
            </a:r>
            <a:r>
              <a:rPr lang="en-US" sz="1400" dirty="0" err="1" smtClean="0"/>
              <a:t>Palmelloids</a:t>
            </a:r>
            <a:r>
              <a:rPr lang="en-US" sz="1400" dirty="0" smtClean="0"/>
              <a:t> formation in </a:t>
            </a:r>
            <a:r>
              <a:rPr lang="en-US" sz="1400" dirty="0" err="1" smtClean="0"/>
              <a:t>Chlamydomonas</a:t>
            </a:r>
            <a:r>
              <a:rPr lang="en-US" sz="1400" dirty="0" smtClean="0"/>
              <a:t> </a:t>
            </a:r>
            <a:r>
              <a:rPr lang="en-US" sz="1400" dirty="0" err="1" smtClean="0"/>
              <a:t>reinhardtii</a:t>
            </a:r>
            <a:r>
              <a:rPr lang="en-US" sz="1400" dirty="0" smtClean="0"/>
              <a:t>: </a:t>
            </a:r>
            <a:r>
              <a:rPr lang="en-US" sz="1400" dirty="0" err="1" smtClean="0"/>
              <a:t>defence</a:t>
            </a:r>
            <a:r>
              <a:rPr lang="en-US" sz="1400" dirty="0" smtClean="0"/>
              <a:t> against rotifer predators? </a:t>
            </a:r>
            <a:r>
              <a:rPr lang="en-US" sz="1400" dirty="0" err="1" smtClean="0"/>
              <a:t>Annales</a:t>
            </a:r>
            <a:r>
              <a:rPr lang="en-US" sz="1400" dirty="0" smtClean="0"/>
              <a:t> de </a:t>
            </a:r>
            <a:r>
              <a:rPr lang="en-US" sz="1400" dirty="0" err="1" smtClean="0"/>
              <a:t>Limnologie</a:t>
            </a:r>
            <a:r>
              <a:rPr lang="en-US" sz="1400" dirty="0" smtClean="0"/>
              <a:t> - International Journal of Limnology 42:65–72.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1400" dirty="0" smtClean="0"/>
              <a:t>Ratcliff, W. C., R. F. Denison, M. </a:t>
            </a:r>
            <a:r>
              <a:rPr lang="en-US" sz="1400" dirty="0" err="1" smtClean="0"/>
              <a:t>Borrello</a:t>
            </a:r>
            <a:r>
              <a:rPr lang="en-US" sz="1400" dirty="0" smtClean="0"/>
              <a:t>, and M. </a:t>
            </a:r>
            <a:r>
              <a:rPr lang="en-US" sz="1400" dirty="0" err="1" smtClean="0"/>
              <a:t>Travisano</a:t>
            </a:r>
            <a:r>
              <a:rPr lang="en-US" sz="1400" dirty="0" smtClean="0"/>
              <a:t>. 2012. Experimental evolution of </a:t>
            </a:r>
            <a:r>
              <a:rPr lang="en-US" sz="1400" dirty="0" err="1" smtClean="0"/>
              <a:t>multicellularity</a:t>
            </a:r>
            <a:r>
              <a:rPr lang="en-US" sz="1400" dirty="0" smtClean="0"/>
              <a:t>. PNAS 109:1595–1600.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1400" dirty="0" smtClean="0"/>
              <a:t>Bonner, J. T. 1998. The origins of </a:t>
            </a:r>
            <a:r>
              <a:rPr lang="en-US" sz="1400" dirty="0" err="1" smtClean="0"/>
              <a:t>multicellularity</a:t>
            </a:r>
            <a:r>
              <a:rPr lang="en-US" sz="1400" dirty="0" smtClean="0"/>
              <a:t>. </a:t>
            </a:r>
            <a:r>
              <a:rPr lang="en-US" sz="1400" i="1" dirty="0" smtClean="0"/>
              <a:t>Integrative Biology</a:t>
            </a:r>
            <a:r>
              <a:rPr lang="en-US" sz="1400" dirty="0" smtClean="0"/>
              <a:t> 1: 27-36.</a:t>
            </a:r>
          </a:p>
          <a:p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365500" y="1400145"/>
            <a:ext cx="224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Funding</a:t>
            </a:r>
            <a:endParaRPr lang="en-US" sz="28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7550" y="4121325"/>
            <a:ext cx="224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References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187707" y="152400"/>
            <a:ext cx="4738273" cy="711200"/>
          </a:xfrm>
          <a:prstGeom prst="rect">
            <a:avLst/>
          </a:prstGeom>
          <a:solidFill>
            <a:srgbClr val="FFFFFF">
              <a:alpha val="65000"/>
            </a:srgbClr>
          </a:solidFill>
          <a:ln>
            <a:solidFill>
              <a:srgbClr val="B0B79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74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smtClean="0"/>
              <a:t>Origins of Multicellularity 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6265" y="1054641"/>
            <a:ext cx="5081466" cy="5474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2187706" cy="210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Freeform 11"/>
          <p:cNvSpPr/>
          <p:nvPr/>
        </p:nvSpPr>
        <p:spPr>
          <a:xfrm>
            <a:off x="5514430" y="4828490"/>
            <a:ext cx="617799" cy="640747"/>
          </a:xfrm>
          <a:custGeom>
            <a:avLst/>
            <a:gdLst>
              <a:gd name="connsiteX0" fmla="*/ 617799 w 617799"/>
              <a:gd name="connsiteY0" fmla="*/ 377583 h 640747"/>
              <a:gd name="connsiteX1" fmla="*/ 194492 w 617799"/>
              <a:gd name="connsiteY1" fmla="*/ 0 h 640747"/>
              <a:gd name="connsiteX2" fmla="*/ 80085 w 617799"/>
              <a:gd name="connsiteY2" fmla="*/ 125861 h 640747"/>
              <a:gd name="connsiteX3" fmla="*/ 0 w 617799"/>
              <a:gd name="connsiteY3" fmla="*/ 183070 h 640747"/>
              <a:gd name="connsiteX4" fmla="*/ 388984 w 617799"/>
              <a:gd name="connsiteY4" fmla="*/ 640747 h 640747"/>
              <a:gd name="connsiteX5" fmla="*/ 526273 w 617799"/>
              <a:gd name="connsiteY5" fmla="*/ 526328 h 640747"/>
              <a:gd name="connsiteX6" fmla="*/ 617799 w 617799"/>
              <a:gd name="connsiteY6" fmla="*/ 377583 h 640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799" h="640747">
                <a:moveTo>
                  <a:pt x="617799" y="377583"/>
                </a:moveTo>
                <a:lnTo>
                  <a:pt x="194492" y="0"/>
                </a:lnTo>
                <a:lnTo>
                  <a:pt x="80085" y="125861"/>
                </a:lnTo>
                <a:lnTo>
                  <a:pt x="0" y="183070"/>
                </a:lnTo>
                <a:lnTo>
                  <a:pt x="388984" y="640747"/>
                </a:lnTo>
                <a:lnTo>
                  <a:pt x="526273" y="526328"/>
                </a:lnTo>
                <a:lnTo>
                  <a:pt x="617799" y="377583"/>
                </a:lnTo>
                <a:close/>
              </a:path>
            </a:pathLst>
          </a:custGeom>
          <a:solidFill>
            <a:srgbClr val="FFFF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2317612">
            <a:off x="3791479" y="1666769"/>
            <a:ext cx="617799" cy="640747"/>
          </a:xfrm>
          <a:custGeom>
            <a:avLst/>
            <a:gdLst>
              <a:gd name="connsiteX0" fmla="*/ 617799 w 617799"/>
              <a:gd name="connsiteY0" fmla="*/ 377583 h 640747"/>
              <a:gd name="connsiteX1" fmla="*/ 194492 w 617799"/>
              <a:gd name="connsiteY1" fmla="*/ 0 h 640747"/>
              <a:gd name="connsiteX2" fmla="*/ 80085 w 617799"/>
              <a:gd name="connsiteY2" fmla="*/ 125861 h 640747"/>
              <a:gd name="connsiteX3" fmla="*/ 0 w 617799"/>
              <a:gd name="connsiteY3" fmla="*/ 183070 h 640747"/>
              <a:gd name="connsiteX4" fmla="*/ 388984 w 617799"/>
              <a:gd name="connsiteY4" fmla="*/ 640747 h 640747"/>
              <a:gd name="connsiteX5" fmla="*/ 526273 w 617799"/>
              <a:gd name="connsiteY5" fmla="*/ 526328 h 640747"/>
              <a:gd name="connsiteX6" fmla="*/ 617799 w 617799"/>
              <a:gd name="connsiteY6" fmla="*/ 377583 h 640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799" h="640747">
                <a:moveTo>
                  <a:pt x="617799" y="377583"/>
                </a:moveTo>
                <a:lnTo>
                  <a:pt x="194492" y="0"/>
                </a:lnTo>
                <a:lnTo>
                  <a:pt x="80085" y="125861"/>
                </a:lnTo>
                <a:lnTo>
                  <a:pt x="0" y="183070"/>
                </a:lnTo>
                <a:lnTo>
                  <a:pt x="388984" y="640747"/>
                </a:lnTo>
                <a:lnTo>
                  <a:pt x="526273" y="526328"/>
                </a:lnTo>
                <a:lnTo>
                  <a:pt x="617799" y="377583"/>
                </a:lnTo>
                <a:close/>
              </a:path>
            </a:pathLst>
          </a:custGeom>
          <a:solidFill>
            <a:srgbClr val="FFFF00">
              <a:alpha val="3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5980" y="4928427"/>
            <a:ext cx="2218019" cy="192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Freeform 14"/>
          <p:cNvSpPr/>
          <p:nvPr/>
        </p:nvSpPr>
        <p:spPr>
          <a:xfrm>
            <a:off x="3470521" y="1972090"/>
            <a:ext cx="364526" cy="552638"/>
          </a:xfrm>
          <a:custGeom>
            <a:avLst/>
            <a:gdLst>
              <a:gd name="connsiteX0" fmla="*/ 293972 w 364526"/>
              <a:gd name="connsiteY0" fmla="*/ 552638 h 552638"/>
              <a:gd name="connsiteX1" fmla="*/ 364526 w 364526"/>
              <a:gd name="connsiteY1" fmla="*/ 517364 h 552638"/>
              <a:gd name="connsiteX2" fmla="*/ 58795 w 364526"/>
              <a:gd name="connsiteY2" fmla="*/ 0 h 552638"/>
              <a:gd name="connsiteX3" fmla="*/ 0 w 364526"/>
              <a:gd name="connsiteY3" fmla="*/ 47033 h 552638"/>
              <a:gd name="connsiteX4" fmla="*/ 293972 w 364526"/>
              <a:gd name="connsiteY4" fmla="*/ 552638 h 55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26" h="552638">
                <a:moveTo>
                  <a:pt x="293972" y="552638"/>
                </a:moveTo>
                <a:lnTo>
                  <a:pt x="364526" y="517364"/>
                </a:lnTo>
                <a:lnTo>
                  <a:pt x="58795" y="0"/>
                </a:lnTo>
                <a:lnTo>
                  <a:pt x="0" y="47033"/>
                </a:lnTo>
                <a:lnTo>
                  <a:pt x="293972" y="552638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rot="373130">
            <a:off x="3681644" y="1838027"/>
            <a:ext cx="364526" cy="552638"/>
          </a:xfrm>
          <a:custGeom>
            <a:avLst/>
            <a:gdLst>
              <a:gd name="connsiteX0" fmla="*/ 293972 w 364526"/>
              <a:gd name="connsiteY0" fmla="*/ 552638 h 552638"/>
              <a:gd name="connsiteX1" fmla="*/ 364526 w 364526"/>
              <a:gd name="connsiteY1" fmla="*/ 517364 h 552638"/>
              <a:gd name="connsiteX2" fmla="*/ 58795 w 364526"/>
              <a:gd name="connsiteY2" fmla="*/ 0 h 552638"/>
              <a:gd name="connsiteX3" fmla="*/ 0 w 364526"/>
              <a:gd name="connsiteY3" fmla="*/ 47033 h 552638"/>
              <a:gd name="connsiteX4" fmla="*/ 293972 w 364526"/>
              <a:gd name="connsiteY4" fmla="*/ 552638 h 55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26" h="552638">
                <a:moveTo>
                  <a:pt x="293972" y="552638"/>
                </a:moveTo>
                <a:lnTo>
                  <a:pt x="364526" y="517364"/>
                </a:lnTo>
                <a:lnTo>
                  <a:pt x="58795" y="0"/>
                </a:lnTo>
                <a:lnTo>
                  <a:pt x="0" y="47033"/>
                </a:lnTo>
                <a:lnTo>
                  <a:pt x="293972" y="552638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21325297">
            <a:off x="3266783" y="2121521"/>
            <a:ext cx="364526" cy="552638"/>
          </a:xfrm>
          <a:custGeom>
            <a:avLst/>
            <a:gdLst>
              <a:gd name="connsiteX0" fmla="*/ 293972 w 364526"/>
              <a:gd name="connsiteY0" fmla="*/ 552638 h 552638"/>
              <a:gd name="connsiteX1" fmla="*/ 364526 w 364526"/>
              <a:gd name="connsiteY1" fmla="*/ 517364 h 552638"/>
              <a:gd name="connsiteX2" fmla="*/ 58795 w 364526"/>
              <a:gd name="connsiteY2" fmla="*/ 0 h 552638"/>
              <a:gd name="connsiteX3" fmla="*/ 0 w 364526"/>
              <a:gd name="connsiteY3" fmla="*/ 47033 h 552638"/>
              <a:gd name="connsiteX4" fmla="*/ 293972 w 364526"/>
              <a:gd name="connsiteY4" fmla="*/ 552638 h 552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526" h="552638">
                <a:moveTo>
                  <a:pt x="293972" y="552638"/>
                </a:moveTo>
                <a:lnTo>
                  <a:pt x="364526" y="517364"/>
                </a:lnTo>
                <a:lnTo>
                  <a:pt x="58795" y="0"/>
                </a:lnTo>
                <a:lnTo>
                  <a:pt x="0" y="47033"/>
                </a:lnTo>
                <a:lnTo>
                  <a:pt x="293972" y="552638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5981" y="2465046"/>
            <a:ext cx="2218019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" y="4660036"/>
            <a:ext cx="2187706" cy="225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107852"/>
            <a:ext cx="2187707" cy="255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25981" y="0"/>
            <a:ext cx="2218019" cy="246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Freeform 22"/>
          <p:cNvSpPr/>
          <p:nvPr/>
        </p:nvSpPr>
        <p:spPr>
          <a:xfrm>
            <a:off x="6008788" y="4091871"/>
            <a:ext cx="564427" cy="211649"/>
          </a:xfrm>
          <a:custGeom>
            <a:avLst/>
            <a:gdLst>
              <a:gd name="connsiteX0" fmla="*/ 23518 w 564427"/>
              <a:gd name="connsiteY0" fmla="*/ 47033 h 211649"/>
              <a:gd name="connsiteX1" fmla="*/ 564427 w 564427"/>
              <a:gd name="connsiteY1" fmla="*/ 211649 h 211649"/>
              <a:gd name="connsiteX2" fmla="*/ 564427 w 564427"/>
              <a:gd name="connsiteY2" fmla="*/ 211649 h 211649"/>
              <a:gd name="connsiteX3" fmla="*/ 564427 w 564427"/>
              <a:gd name="connsiteY3" fmla="*/ 129341 h 211649"/>
              <a:gd name="connsiteX4" fmla="*/ 0 w 564427"/>
              <a:gd name="connsiteY4" fmla="*/ 0 h 211649"/>
              <a:gd name="connsiteX5" fmla="*/ 23518 w 564427"/>
              <a:gd name="connsiteY5" fmla="*/ 47033 h 211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4427" h="211649">
                <a:moveTo>
                  <a:pt x="23518" y="47033"/>
                </a:moveTo>
                <a:lnTo>
                  <a:pt x="564427" y="211649"/>
                </a:lnTo>
                <a:lnTo>
                  <a:pt x="564427" y="211649"/>
                </a:lnTo>
                <a:lnTo>
                  <a:pt x="564427" y="129341"/>
                </a:lnTo>
                <a:lnTo>
                  <a:pt x="0" y="0"/>
                </a:lnTo>
                <a:lnTo>
                  <a:pt x="23518" y="47033"/>
                </a:lnTo>
                <a:close/>
              </a:path>
            </a:pathLst>
          </a:custGeom>
          <a:solidFill>
            <a:srgbClr val="FFFF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857641" y="6119336"/>
            <a:ext cx="331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20+ separate origins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6200000" flipV="1">
            <a:off x="3892374" y="2418341"/>
            <a:ext cx="876649" cy="25566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35047" y="2984500"/>
            <a:ext cx="1679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You are here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42900" y="901700"/>
            <a:ext cx="5651500" cy="5672138"/>
          </a:xfrm>
          <a:prstGeom prst="rect">
            <a:avLst/>
          </a:prstGeom>
          <a:solidFill>
            <a:srgbClr val="FFFFFF">
              <a:alpha val="66000"/>
            </a:srgbClr>
          </a:solidFill>
          <a:ln>
            <a:solidFill>
              <a:srgbClr val="B0B79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76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Volvocine</a:t>
            </a:r>
            <a:r>
              <a:rPr lang="en-US" dirty="0" smtClean="0"/>
              <a:t> algae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5560628" y="640973"/>
            <a:ext cx="3297623" cy="947738"/>
            <a:chOff x="5560628" y="640973"/>
            <a:chExt cx="3297623" cy="947738"/>
          </a:xfrm>
        </p:grpSpPr>
        <p:grpSp>
          <p:nvGrpSpPr>
            <p:cNvPr id="3" name="Group 2"/>
            <p:cNvGrpSpPr/>
            <p:nvPr/>
          </p:nvGrpSpPr>
          <p:grpSpPr>
            <a:xfrm>
              <a:off x="5560628" y="640973"/>
              <a:ext cx="2542510" cy="947738"/>
              <a:chOff x="5600700" y="640973"/>
              <a:chExt cx="2542510" cy="947738"/>
            </a:xfrm>
          </p:grpSpPr>
          <p:pic>
            <p:nvPicPr>
              <p:cNvPr id="8" name="Picture 9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092285" y="640973"/>
                <a:ext cx="1050925" cy="947738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sp>
            <p:nvSpPr>
              <p:cNvPr id="24" name="Freeform 23"/>
              <p:cNvSpPr/>
              <p:nvPr/>
            </p:nvSpPr>
            <p:spPr>
              <a:xfrm>
                <a:off x="5600700" y="1396999"/>
                <a:ext cx="1494320" cy="45719"/>
              </a:xfrm>
              <a:custGeom>
                <a:avLst/>
                <a:gdLst>
                  <a:gd name="connsiteX0" fmla="*/ 0 w 1346200"/>
                  <a:gd name="connsiteY0" fmla="*/ 0 h 0"/>
                  <a:gd name="connsiteX1" fmla="*/ 1346200 w 1346200"/>
                  <a:gd name="connsiteY1" fmla="*/ 0 h 0"/>
                  <a:gd name="connsiteX2" fmla="*/ 1346200 w 134620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46200">
                    <a:moveTo>
                      <a:pt x="0" y="0"/>
                    </a:moveTo>
                    <a:lnTo>
                      <a:pt x="1346200" y="0"/>
                    </a:lnTo>
                    <a:lnTo>
                      <a:pt x="1346200" y="0"/>
                    </a:lnTo>
                  </a:path>
                </a:pathLst>
              </a:cu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8"/>
            <p:cNvSpPr txBox="1">
              <a:spLocks noChangeArrowheads="1"/>
            </p:cNvSpPr>
            <p:nvPr/>
          </p:nvSpPr>
          <p:spPr bwMode="auto">
            <a:xfrm>
              <a:off x="7013576" y="1327101"/>
              <a:ext cx="184467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100" b="1" i="1" dirty="0" err="1">
                  <a:ea typeface="DejaVu Sans" pitchFamily="34" charset="2"/>
                  <a:cs typeface="DejaVu Sans" pitchFamily="34" charset="2"/>
                </a:rPr>
                <a:t>Chlamydomonas</a:t>
              </a:r>
              <a:endParaRPr lang="en-US" sz="1100" b="1" i="1" dirty="0">
                <a:ea typeface="DejaVu Sans" pitchFamily="34" charset="2"/>
                <a:cs typeface="DejaVu Sans" pitchFamily="34" charset="2"/>
              </a:endParaRPr>
            </a:p>
          </p:txBody>
        </p:sp>
      </p:grp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5734051" y="6573838"/>
            <a:ext cx="3028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/>
              <a:t>Figures and Photos : M</a:t>
            </a:r>
            <a:r>
              <a:rPr lang="en-US" sz="1200" b="1" dirty="0"/>
              <a:t>. Herron (2011)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800600" y="5407693"/>
            <a:ext cx="4293138" cy="985170"/>
            <a:chOff x="4800600" y="5407693"/>
            <a:chExt cx="4293138" cy="985170"/>
          </a:xfrm>
        </p:grpSpPr>
        <p:pic>
          <p:nvPicPr>
            <p:cNvPr id="4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12538" y="5407693"/>
              <a:ext cx="1030672" cy="9851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3" name="TextBox 16"/>
            <p:cNvSpPr txBox="1">
              <a:spLocks noChangeArrowheads="1"/>
            </p:cNvSpPr>
            <p:nvPr/>
          </p:nvSpPr>
          <p:spPr bwMode="auto">
            <a:xfrm>
              <a:off x="7112538" y="6084888"/>
              <a:ext cx="1981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1" i="1" dirty="0" err="1">
                  <a:solidFill>
                    <a:srgbClr val="FFFFFF"/>
                  </a:solidFill>
                  <a:ea typeface="DejaVu Sans" pitchFamily="34" charset="2"/>
                  <a:cs typeface="DejaVu Sans" pitchFamily="34" charset="2"/>
                </a:rPr>
                <a:t>Volvox</a:t>
              </a:r>
              <a:r>
                <a:rPr lang="en-US" sz="1400" b="1" i="1" dirty="0">
                  <a:solidFill>
                    <a:srgbClr val="FFFFFF"/>
                  </a:solidFill>
                  <a:ea typeface="DejaVu Sans" pitchFamily="34" charset="2"/>
                  <a:cs typeface="DejaVu Sans" pitchFamily="34" charset="2"/>
                </a:rPr>
                <a:t> </a:t>
              </a: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800600" y="5872481"/>
              <a:ext cx="2311938" cy="45719"/>
            </a:xfrm>
            <a:custGeom>
              <a:avLst/>
              <a:gdLst>
                <a:gd name="connsiteX0" fmla="*/ 0 w 1028700"/>
                <a:gd name="connsiteY0" fmla="*/ 0 h 0"/>
                <a:gd name="connsiteX1" fmla="*/ 1028700 w 1028700"/>
                <a:gd name="connsiteY1" fmla="*/ 0 h 0"/>
                <a:gd name="connsiteX2" fmla="*/ 1028700 w 1028700"/>
                <a:gd name="connsiteY2" fmla="*/ 0 h 0"/>
                <a:gd name="connsiteX3" fmla="*/ 1028700 w 1028700"/>
                <a:gd name="connsiteY3" fmla="*/ 0 h 0"/>
                <a:gd name="connsiteX4" fmla="*/ 1028700 w 1028700"/>
                <a:gd name="connsiteY4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700">
                  <a:moveTo>
                    <a:pt x="0" y="0"/>
                  </a:moveTo>
                  <a:lnTo>
                    <a:pt x="1028700" y="0"/>
                  </a:lnTo>
                  <a:lnTo>
                    <a:pt x="1028700" y="0"/>
                  </a:lnTo>
                  <a:lnTo>
                    <a:pt x="1028700" y="0"/>
                  </a:lnTo>
                  <a:lnTo>
                    <a:pt x="1028700" y="0"/>
                  </a:ln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time tree B&amp;W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1" y="1327101"/>
            <a:ext cx="4876800" cy="520223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295900" y="4141834"/>
            <a:ext cx="3780320" cy="1055265"/>
            <a:chOff x="5295900" y="4141834"/>
            <a:chExt cx="3780320" cy="1055265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92284" y="4141834"/>
              <a:ext cx="993336" cy="105526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0" name="TextBox 22"/>
            <p:cNvSpPr txBox="1">
              <a:spLocks noChangeArrowheads="1"/>
            </p:cNvSpPr>
            <p:nvPr/>
          </p:nvSpPr>
          <p:spPr bwMode="auto">
            <a:xfrm>
              <a:off x="7095020" y="4889124"/>
              <a:ext cx="1981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1" i="1" dirty="0" err="1">
                  <a:solidFill>
                    <a:schemeClr val="bg1"/>
                  </a:solidFill>
                  <a:ea typeface="DejaVu Sans" pitchFamily="34" charset="2"/>
                  <a:cs typeface="DejaVu Sans" pitchFamily="34" charset="2"/>
                </a:rPr>
                <a:t>Pleodorina</a:t>
              </a:r>
              <a:r>
                <a:rPr lang="en-US" sz="1400" b="1" i="1" dirty="0">
                  <a:solidFill>
                    <a:schemeClr val="bg1"/>
                  </a:solidFill>
                  <a:ea typeface="DejaVu Sans" pitchFamily="34" charset="2"/>
                  <a:cs typeface="DejaVu Sans" pitchFamily="34" charset="2"/>
                </a:rPr>
                <a:t> 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295900" y="4579618"/>
              <a:ext cx="1816638" cy="309506"/>
            </a:xfrm>
            <a:custGeom>
              <a:avLst/>
              <a:gdLst>
                <a:gd name="connsiteX0" fmla="*/ 0 w 927100"/>
                <a:gd name="connsiteY0" fmla="*/ 508000 h 508000"/>
                <a:gd name="connsiteX1" fmla="*/ 609600 w 927100"/>
                <a:gd name="connsiteY1" fmla="*/ 508000 h 508000"/>
                <a:gd name="connsiteX2" fmla="*/ 609600 w 927100"/>
                <a:gd name="connsiteY2" fmla="*/ 0 h 508000"/>
                <a:gd name="connsiteX3" fmla="*/ 927100 w 927100"/>
                <a:gd name="connsiteY3" fmla="*/ 0 h 508000"/>
                <a:gd name="connsiteX4" fmla="*/ 927100 w 927100"/>
                <a:gd name="connsiteY4" fmla="*/ 0 h 508000"/>
                <a:gd name="connsiteX5" fmla="*/ 927100 w 927100"/>
                <a:gd name="connsiteY5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100" h="508000">
                  <a:moveTo>
                    <a:pt x="0" y="508000"/>
                  </a:moveTo>
                  <a:lnTo>
                    <a:pt x="609600" y="508000"/>
                  </a:lnTo>
                  <a:lnTo>
                    <a:pt x="609600" y="0"/>
                  </a:lnTo>
                  <a:lnTo>
                    <a:pt x="927100" y="0"/>
                  </a:lnTo>
                  <a:lnTo>
                    <a:pt x="927100" y="0"/>
                  </a:lnTo>
                  <a:lnTo>
                    <a:pt x="927100" y="0"/>
                  </a:ln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80000" y="1752600"/>
            <a:ext cx="3914776" cy="933252"/>
            <a:chOff x="5080000" y="1752600"/>
            <a:chExt cx="3914776" cy="933252"/>
          </a:xfrm>
        </p:grpSpPr>
        <p:grpSp>
          <p:nvGrpSpPr>
            <p:cNvPr id="5" name="Group 4"/>
            <p:cNvGrpSpPr/>
            <p:nvPr/>
          </p:nvGrpSpPr>
          <p:grpSpPr>
            <a:xfrm>
              <a:off x="5080000" y="1752600"/>
              <a:ext cx="3199232" cy="890211"/>
              <a:chOff x="5080000" y="1752600"/>
              <a:chExt cx="3199232" cy="890211"/>
            </a:xfrm>
          </p:grpSpPr>
          <p:sp>
            <p:nvSpPr>
              <p:cNvPr id="22" name="Freeform 21"/>
              <p:cNvSpPr/>
              <p:nvPr/>
            </p:nvSpPr>
            <p:spPr>
              <a:xfrm flipV="1">
                <a:off x="5080000" y="2120900"/>
                <a:ext cx="2032538" cy="257174"/>
              </a:xfrm>
              <a:custGeom>
                <a:avLst/>
                <a:gdLst>
                  <a:gd name="connsiteX0" fmla="*/ 1600200 w 1600200"/>
                  <a:gd name="connsiteY0" fmla="*/ 546100 h 546100"/>
                  <a:gd name="connsiteX1" fmla="*/ 1206500 w 1600200"/>
                  <a:gd name="connsiteY1" fmla="*/ 546100 h 546100"/>
                  <a:gd name="connsiteX2" fmla="*/ 1193800 w 1600200"/>
                  <a:gd name="connsiteY2" fmla="*/ 12700 h 546100"/>
                  <a:gd name="connsiteX3" fmla="*/ 0 w 1600200"/>
                  <a:gd name="connsiteY3" fmla="*/ 0 h 546100"/>
                  <a:gd name="connsiteX4" fmla="*/ 0 w 1600200"/>
                  <a:gd name="connsiteY4" fmla="*/ 0 h 546100"/>
                  <a:gd name="connsiteX5" fmla="*/ 0 w 1600200"/>
                  <a:gd name="connsiteY5" fmla="*/ 0 h 546100"/>
                  <a:gd name="connsiteX6" fmla="*/ 0 w 1600200"/>
                  <a:gd name="connsiteY6" fmla="*/ 0 h 54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0200" h="546100">
                    <a:moveTo>
                      <a:pt x="1600200" y="546100"/>
                    </a:moveTo>
                    <a:lnTo>
                      <a:pt x="1206500" y="546100"/>
                    </a:lnTo>
                    <a:lnTo>
                      <a:pt x="1193800" y="1270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92284" y="1752600"/>
                <a:ext cx="1186948" cy="89021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9" name="TextBox 19"/>
            <p:cNvSpPr txBox="1">
              <a:spLocks noChangeArrowheads="1"/>
            </p:cNvSpPr>
            <p:nvPr/>
          </p:nvSpPr>
          <p:spPr bwMode="auto">
            <a:xfrm>
              <a:off x="7013576" y="2378075"/>
              <a:ext cx="19812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i="1" dirty="0" smtClean="0">
                  <a:ea typeface="DejaVu Sans" pitchFamily="34" charset="2"/>
                  <a:cs typeface="DejaVu Sans" pitchFamily="34" charset="2"/>
                </a:rPr>
                <a:t>Gonium</a:t>
              </a:r>
              <a:endParaRPr lang="en-US" sz="1400" i="1" dirty="0">
                <a:ea typeface="DejaVu Sans" pitchFamily="34" charset="2"/>
                <a:cs typeface="DejaVu Sans" pitchFamily="34" charset="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43182" y="2889005"/>
            <a:ext cx="3630302" cy="1097665"/>
            <a:chOff x="5443182" y="2889005"/>
            <a:chExt cx="3630302" cy="1097665"/>
          </a:xfrm>
        </p:grpSpPr>
        <p:grpSp>
          <p:nvGrpSpPr>
            <p:cNvPr id="15" name="Group 14"/>
            <p:cNvGrpSpPr/>
            <p:nvPr/>
          </p:nvGrpSpPr>
          <p:grpSpPr>
            <a:xfrm>
              <a:off x="5443182" y="2889005"/>
              <a:ext cx="2794268" cy="1097665"/>
              <a:chOff x="5461000" y="2915535"/>
              <a:chExt cx="2794268" cy="1097665"/>
            </a:xfrm>
          </p:grpSpPr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7092284" y="2915535"/>
                <a:ext cx="1162984" cy="104887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26" name="Freeform 25"/>
              <p:cNvSpPr/>
              <p:nvPr/>
            </p:nvSpPr>
            <p:spPr>
              <a:xfrm>
                <a:off x="5461000" y="3505200"/>
                <a:ext cx="1631284" cy="508000"/>
              </a:xfrm>
              <a:custGeom>
                <a:avLst/>
                <a:gdLst>
                  <a:gd name="connsiteX0" fmla="*/ 0 w 927100"/>
                  <a:gd name="connsiteY0" fmla="*/ 508000 h 508000"/>
                  <a:gd name="connsiteX1" fmla="*/ 609600 w 927100"/>
                  <a:gd name="connsiteY1" fmla="*/ 508000 h 508000"/>
                  <a:gd name="connsiteX2" fmla="*/ 609600 w 927100"/>
                  <a:gd name="connsiteY2" fmla="*/ 0 h 508000"/>
                  <a:gd name="connsiteX3" fmla="*/ 927100 w 927100"/>
                  <a:gd name="connsiteY3" fmla="*/ 0 h 508000"/>
                  <a:gd name="connsiteX4" fmla="*/ 927100 w 927100"/>
                  <a:gd name="connsiteY4" fmla="*/ 0 h 508000"/>
                  <a:gd name="connsiteX5" fmla="*/ 927100 w 927100"/>
                  <a:gd name="connsiteY5" fmla="*/ 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00" h="508000">
                    <a:moveTo>
                      <a:pt x="0" y="508000"/>
                    </a:moveTo>
                    <a:lnTo>
                      <a:pt x="609600" y="508000"/>
                    </a:lnTo>
                    <a:lnTo>
                      <a:pt x="609600" y="0"/>
                    </a:lnTo>
                    <a:lnTo>
                      <a:pt x="927100" y="0"/>
                    </a:lnTo>
                    <a:lnTo>
                      <a:pt x="927100" y="0"/>
                    </a:lnTo>
                    <a:lnTo>
                      <a:pt x="927100" y="0"/>
                    </a:lnTo>
                  </a:path>
                </a:pathLst>
              </a:cu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23"/>
            <p:cNvSpPr txBox="1">
              <a:spLocks noChangeArrowheads="1"/>
            </p:cNvSpPr>
            <p:nvPr/>
          </p:nvSpPr>
          <p:spPr bwMode="auto">
            <a:xfrm>
              <a:off x="7092284" y="3656431"/>
              <a:ext cx="19812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1" i="1" dirty="0" err="1">
                  <a:solidFill>
                    <a:schemeClr val="bg1"/>
                  </a:solidFill>
                  <a:ea typeface="DejaVu Sans" pitchFamily="34" charset="2"/>
                  <a:cs typeface="DejaVu Sans" pitchFamily="34" charset="2"/>
                </a:rPr>
                <a:t>Eudorina</a:t>
              </a:r>
              <a:endParaRPr lang="en-US" sz="1400" b="1" i="1" dirty="0">
                <a:solidFill>
                  <a:schemeClr val="bg1"/>
                </a:solidFill>
                <a:ea typeface="DejaVu Sans" pitchFamily="34" charset="2"/>
                <a:cs typeface="DejaVu Sans" pitchFamily="34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2146300"/>
            <a:ext cx="8229600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Continuous co-culture of </a:t>
            </a:r>
            <a:r>
              <a:rPr lang="en-US" i="1" dirty="0" err="1" smtClean="0"/>
              <a:t>Chlamydomonas</a:t>
            </a:r>
            <a:r>
              <a:rPr lang="en-US" i="1" dirty="0" smtClean="0"/>
              <a:t> </a:t>
            </a:r>
            <a:r>
              <a:rPr lang="en-US" i="1" dirty="0" err="1" smtClean="0"/>
              <a:t>reinhardtii</a:t>
            </a:r>
            <a:r>
              <a:rPr lang="en-US" i="1" dirty="0" smtClean="0"/>
              <a:t> </a:t>
            </a:r>
            <a:r>
              <a:rPr lang="en-US" dirty="0" smtClean="0"/>
              <a:t>with </a:t>
            </a:r>
            <a:r>
              <a:rPr lang="en-US" i="1" dirty="0" smtClean="0"/>
              <a:t>Paramecium </a:t>
            </a:r>
            <a:r>
              <a:rPr lang="en-US" i="1" dirty="0" err="1" smtClean="0"/>
              <a:t>tetraurelia</a:t>
            </a:r>
            <a:endParaRPr lang="en-US" i="1" dirty="0" smtClean="0"/>
          </a:p>
          <a:p>
            <a:endParaRPr lang="en-US" dirty="0" smtClean="0"/>
          </a:p>
          <a:p>
            <a:r>
              <a:rPr lang="en-US" dirty="0" smtClean="0"/>
              <a:t>Capture phenotypic changes in experimental isolates</a:t>
            </a:r>
          </a:p>
          <a:p>
            <a:endParaRPr lang="en-US" dirty="0" smtClean="0"/>
          </a:p>
          <a:p>
            <a:r>
              <a:rPr lang="en-US" dirty="0" smtClean="0"/>
              <a:t>Uncover genetic determinants of evolved phenotypes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73100" y="2552700"/>
            <a:ext cx="8229600" cy="1143000"/>
          </a:xfrm>
        </p:spPr>
        <p:txBody>
          <a:bodyPr/>
          <a:lstStyle/>
          <a:p>
            <a:r>
              <a:rPr lang="en-US" dirty="0" smtClean="0"/>
              <a:t>Experimental Evolution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0400" y="254000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+mj-lt"/>
              </a:rPr>
              <a:t>Hypothesis</a:t>
            </a:r>
            <a:endParaRPr lang="en-US" sz="4400" b="1" dirty="0"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79400" y="-11668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700" dirty="0" err="1" smtClean="0"/>
              <a:t>Multicellularity</a:t>
            </a:r>
            <a:r>
              <a:rPr lang="en-US" sz="2700" dirty="0" smtClean="0"/>
              <a:t> can evolve in </a:t>
            </a:r>
            <a:r>
              <a:rPr lang="en-US" sz="2700" i="1" dirty="0" smtClean="0"/>
              <a:t>C. </a:t>
            </a:r>
            <a:r>
              <a:rPr lang="en-US" sz="2700" i="1" dirty="0" err="1" smtClean="0"/>
              <a:t>reinhardtii</a:t>
            </a:r>
            <a:r>
              <a:rPr lang="en-US" sz="2700" i="1" dirty="0" smtClean="0"/>
              <a:t> </a:t>
            </a:r>
            <a:r>
              <a:rPr lang="en-US" sz="2700" dirty="0" smtClean="0"/>
              <a:t>due to selection imposed by the predator </a:t>
            </a:r>
            <a:r>
              <a:rPr lang="en-US" sz="2700" i="1" dirty="0" smtClean="0"/>
              <a:t>P. </a:t>
            </a:r>
            <a:r>
              <a:rPr lang="en-US" sz="2700" i="1" dirty="0" err="1" smtClean="0"/>
              <a:t>tetraurelia</a:t>
            </a:r>
            <a:endParaRPr lang="en-US" sz="270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99885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8  distinct crosses, each with 5 replicates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Transfer to fresh medium weekly</a:t>
            </a:r>
          </a:p>
        </p:txBody>
      </p:sp>
      <p:pic>
        <p:nvPicPr>
          <p:cNvPr id="5" name="Picture 4" descr="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413261" y="2193539"/>
            <a:ext cx="2328864" cy="3504386"/>
          </a:xfrm>
          <a:prstGeom prst="rect">
            <a:avLst/>
          </a:prstGeom>
        </p:spPr>
      </p:pic>
      <p:pic>
        <p:nvPicPr>
          <p:cNvPr id="7" name="Picture 6" descr="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770175" y="2193539"/>
            <a:ext cx="2328864" cy="35043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2971803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3493535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4076703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4630701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76014" y="2971803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76014" y="3493535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76014" y="4076703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776014" y="4630701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84300" y="2362203"/>
            <a:ext cx="2945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1      2      3      4      5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741213" y="2362203"/>
            <a:ext cx="2945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1      2      3      4      5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hlam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850" y="0"/>
            <a:ext cx="6407150" cy="5816600"/>
          </a:xfrm>
          <a:prstGeom prst="rect">
            <a:avLst/>
          </a:prstGeom>
        </p:spPr>
      </p:pic>
      <p:pic>
        <p:nvPicPr>
          <p:cNvPr id="11" name="Picture 10" descr="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48733" y="4631266"/>
            <a:ext cx="1777998" cy="2675463"/>
          </a:xfrm>
          <a:prstGeom prst="rect">
            <a:avLst/>
          </a:prstGeom>
        </p:spPr>
      </p:pic>
      <p:cxnSp>
        <p:nvCxnSpPr>
          <p:cNvPr id="14" name="Straight Connector 13"/>
          <p:cNvCxnSpPr>
            <a:stCxn id="21" idx="2"/>
          </p:cNvCxnSpPr>
          <p:nvPr/>
        </p:nvCxnSpPr>
        <p:spPr>
          <a:xfrm rot="10800000" flipH="1">
            <a:off x="2190750" y="2622550"/>
            <a:ext cx="546100" cy="27178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1" idx="4"/>
            <a:endCxn id="25" idx="4"/>
          </p:cNvCxnSpPr>
          <p:nvPr/>
        </p:nvCxnSpPr>
        <p:spPr>
          <a:xfrm rot="16200000" flipH="1">
            <a:off x="4005262" y="3881437"/>
            <a:ext cx="298450" cy="357187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3550" y="183059"/>
            <a:ext cx="382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Methods</a:t>
            </a:r>
            <a:endParaRPr lang="en-US" sz="4400" dirty="0"/>
          </a:p>
        </p:txBody>
      </p:sp>
      <p:sp>
        <p:nvSpPr>
          <p:cNvPr id="21" name="Oval 20"/>
          <p:cNvSpPr/>
          <p:nvPr/>
        </p:nvSpPr>
        <p:spPr>
          <a:xfrm>
            <a:off x="2190750" y="5162549"/>
            <a:ext cx="355600" cy="355601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736850" y="0"/>
            <a:ext cx="6407150" cy="5816600"/>
          </a:xfrm>
          <a:prstGeom prst="ellipse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15952"/>
            <a:ext cx="8229600" cy="1143000"/>
          </a:xfrm>
        </p:spPr>
        <p:txBody>
          <a:bodyPr/>
          <a:lstStyle/>
          <a:p>
            <a:r>
              <a:rPr lang="en-US" dirty="0" smtClean="0"/>
              <a:t>50 weeks later….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06750" y="3389620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~2000 generations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0"/>
            <a:ext cx="9168804" cy="6858001"/>
            <a:chOff x="0" y="0"/>
            <a:chExt cx="9168804" cy="6858001"/>
          </a:xfrm>
        </p:grpSpPr>
        <p:pic>
          <p:nvPicPr>
            <p:cNvPr id="4710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33900" y="0"/>
              <a:ext cx="4610100" cy="2855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10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4533900" cy="284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10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0800000">
              <a:off x="4533900" y="3758952"/>
              <a:ext cx="4634904" cy="3099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10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758952"/>
              <a:ext cx="4533900" cy="3099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65297" y="-241300"/>
            <a:ext cx="8229600" cy="1143000"/>
          </a:xfrm>
        </p:spPr>
        <p:txBody>
          <a:bodyPr/>
          <a:lstStyle/>
          <a:p>
            <a:r>
              <a:rPr lang="en-US" dirty="0" err="1" smtClean="0"/>
              <a:t>Phenotyping</a:t>
            </a:r>
            <a:endParaRPr lang="en-US" dirty="0"/>
          </a:p>
        </p:txBody>
      </p:sp>
      <p:pic>
        <p:nvPicPr>
          <p:cNvPr id="4" name="Picture 3" descr="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6032" y="1178003"/>
            <a:ext cx="1384140" cy="2082801"/>
          </a:xfrm>
          <a:prstGeom prst="rect">
            <a:avLst/>
          </a:prstGeom>
        </p:spPr>
      </p:pic>
      <p:sp>
        <p:nvSpPr>
          <p:cNvPr id="37" name="Circular Arrow 36"/>
          <p:cNvSpPr/>
          <p:nvPr/>
        </p:nvSpPr>
        <p:spPr>
          <a:xfrm>
            <a:off x="4955969" y="1645481"/>
            <a:ext cx="1169549" cy="1265993"/>
          </a:xfrm>
          <a:prstGeom prst="circularArrow">
            <a:avLst>
              <a:gd name="adj1" fmla="val 5951"/>
              <a:gd name="adj2" fmla="val 1142319"/>
              <a:gd name="adj3" fmla="val 4311919"/>
              <a:gd name="adj4" fmla="val 10800000"/>
              <a:gd name="adj5" fmla="val 12500"/>
            </a:avLst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1527333"/>
            <a:ext cx="2286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ABCD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20700" y="1143000"/>
            <a:ext cx="1828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1   2   3   4   5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520099" y="2320879"/>
            <a:ext cx="3169004" cy="2908774"/>
            <a:chOff x="2432051" y="1143000"/>
            <a:chExt cx="3169004" cy="2908774"/>
          </a:xfrm>
        </p:grpSpPr>
        <p:pic>
          <p:nvPicPr>
            <p:cNvPr id="5" name="Picture 4" descr="IMG_45425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4183" y="1143000"/>
              <a:ext cx="2292698" cy="2262443"/>
            </a:xfrm>
            <a:prstGeom prst="rect">
              <a:avLst/>
            </a:prstGeom>
          </p:spPr>
        </p:pic>
        <p:sp>
          <p:nvSpPr>
            <p:cNvPr id="23" name="Right Arrow 22"/>
            <p:cNvSpPr/>
            <p:nvPr/>
          </p:nvSpPr>
          <p:spPr>
            <a:xfrm>
              <a:off x="2432051" y="2044700"/>
              <a:ext cx="596897" cy="381000"/>
            </a:xfrm>
            <a:prstGeom prst="rightArrow">
              <a:avLst>
                <a:gd name="adj1" fmla="val 26667"/>
                <a:gd name="adj2" fmla="val 36667"/>
              </a:avLst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843834" y="3405443"/>
              <a:ext cx="2757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X8 clones per population</a:t>
              </a:r>
            </a:p>
            <a:p>
              <a:endParaRPr lang="en-US" b="1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540744" y="4273398"/>
            <a:ext cx="3440483" cy="2348183"/>
            <a:chOff x="2598421" y="4449124"/>
            <a:chExt cx="3440483" cy="2348183"/>
          </a:xfrm>
        </p:grpSpPr>
        <p:sp>
          <p:nvSpPr>
            <p:cNvPr id="36" name="Right Arrow 35"/>
            <p:cNvSpPr/>
            <p:nvPr/>
          </p:nvSpPr>
          <p:spPr>
            <a:xfrm>
              <a:off x="2598421" y="5313064"/>
              <a:ext cx="541668" cy="328151"/>
            </a:xfrm>
            <a:prstGeom prst="rightArrow">
              <a:avLst>
                <a:gd name="adj1" fmla="val 26667"/>
                <a:gd name="adj2" fmla="val 36667"/>
              </a:avLst>
            </a:prstGeom>
            <a:solidFill>
              <a:schemeClr val="tx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3344806" y="4449124"/>
              <a:ext cx="2694098" cy="199673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566010" flipH="1">
              <a:off x="2978613" y="5058187"/>
              <a:ext cx="1148679" cy="173912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Trek">
      <a:majorFont>
        <a:latin typeface="Franklin Gothic Medium"/>
        <a:ea typeface=""/>
        <a:cs typeface=""/>
        <a:font script="Jpan" typeface="ヒラギノ角ゴ Pro W6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ＭＳ Ｐゴシック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23500</TotalTime>
  <Words>595</Words>
  <Application>Microsoft Office PowerPoint</Application>
  <PresentationFormat>On-screen Show (4:3)</PresentationFormat>
  <Paragraphs>138</Paragraphs>
  <Slides>22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Why Multicellularity?</vt:lpstr>
      <vt:lpstr>Origins of Multicellularity </vt:lpstr>
      <vt:lpstr>Volvocine algae</vt:lpstr>
      <vt:lpstr>Experimental Evolution</vt:lpstr>
      <vt:lpstr>Methods</vt:lpstr>
      <vt:lpstr>PowerPoint Presentation</vt:lpstr>
      <vt:lpstr>50 weeks later….</vt:lpstr>
      <vt:lpstr>Phenotyping</vt:lpstr>
      <vt:lpstr>Data Analysis</vt:lpstr>
      <vt:lpstr>Results</vt:lpstr>
      <vt:lpstr>PowerPoint Presentation</vt:lpstr>
      <vt:lpstr>PowerPoint Presentation</vt:lpstr>
      <vt:lpstr>Results</vt:lpstr>
      <vt:lpstr>Results</vt:lpstr>
      <vt:lpstr>Results</vt:lpstr>
      <vt:lpstr>Future Plans</vt:lpstr>
      <vt:lpstr>Life-Cycle</vt:lpstr>
      <vt:lpstr>Genetic Analysis</vt:lpstr>
      <vt:lpstr>Genetic Analysis</vt:lpstr>
      <vt:lpstr>Broader Impact</vt:lpstr>
      <vt:lpstr>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Predator-Induced Multicellularity in Chlamydomonas reinhardtii</dc:title>
  <dc:creator>Jake Boswell</dc:creator>
  <cp:lastModifiedBy>Wendy Walker</cp:lastModifiedBy>
  <cp:revision>58</cp:revision>
  <dcterms:created xsi:type="dcterms:W3CDTF">2014-03-26T19:32:05Z</dcterms:created>
  <dcterms:modified xsi:type="dcterms:W3CDTF">2014-04-15T15:56:49Z</dcterms:modified>
</cp:coreProperties>
</file>