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6" r:id="rId2"/>
    <p:sldId id="257" r:id="rId3"/>
    <p:sldId id="291" r:id="rId4"/>
    <p:sldId id="293" r:id="rId5"/>
    <p:sldId id="290" r:id="rId6"/>
    <p:sldId id="298" r:id="rId7"/>
    <p:sldId id="294" r:id="rId8"/>
    <p:sldId id="289" r:id="rId9"/>
    <p:sldId id="288" r:id="rId10"/>
    <p:sldId id="269" r:id="rId11"/>
    <p:sldId id="270" r:id="rId12"/>
    <p:sldId id="271" r:id="rId13"/>
    <p:sldId id="296" r:id="rId14"/>
    <p:sldId id="272" r:id="rId15"/>
    <p:sldId id="297" r:id="rId16"/>
    <p:sldId id="274" r:id="rId17"/>
    <p:sldId id="275" r:id="rId18"/>
    <p:sldId id="263" r:id="rId19"/>
    <p:sldId id="29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mpsych" initials="u" lastIdx="7"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0702"/>
    <a:srgbClr val="FC0A04"/>
    <a:srgbClr val="CA0702"/>
    <a:srgbClr val="F13D41"/>
    <a:srgbClr val="EF2126"/>
    <a:srgbClr val="E834C1"/>
    <a:srgbClr val="F5A9E5"/>
    <a:srgbClr val="FF4F96"/>
    <a:srgbClr val="FFC5E2"/>
    <a:srgbClr val="FE08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85577" autoAdjust="0"/>
  </p:normalViewPr>
  <p:slideViewPr>
    <p:cSldViewPr>
      <p:cViewPr>
        <p:scale>
          <a:sx n="66" d="100"/>
          <a:sy n="66" d="100"/>
        </p:scale>
        <p:origin x="810"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A151CE3-4C8D-AD4A-AEC9-D56C057B3404}" type="datetimeFigureOut">
              <a:rPr lang="en-US" smtClean="0"/>
              <a:pPr/>
              <a:t>4/7/2014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3323949-03A6-6F4B-9E84-219129A67371}" type="slidenum">
              <a:rPr lang="en-US" smtClean="0"/>
              <a:pPr/>
              <a:t>‹#›</a:t>
            </a:fld>
            <a:endParaRPr lang="en-US"/>
          </a:p>
        </p:txBody>
      </p:sp>
    </p:spTree>
    <p:extLst>
      <p:ext uri="{BB962C8B-B14F-4D97-AF65-F5344CB8AC3E}">
        <p14:creationId xmlns:p14="http://schemas.microsoft.com/office/powerpoint/2010/main" val="11650395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3A9088-E5CD-4299-B74F-8FB6B13E0853}" type="datetimeFigureOut">
              <a:rPr lang="en-US" smtClean="0"/>
              <a:pPr/>
              <a:t>4/7/2014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8B67E7-737B-456D-B3BF-D4A59F9DD801}" type="slidenum">
              <a:rPr lang="en-US" smtClean="0"/>
              <a:pPr/>
              <a:t>‹#›</a:t>
            </a:fld>
            <a:endParaRPr lang="en-US"/>
          </a:p>
        </p:txBody>
      </p:sp>
    </p:spTree>
    <p:extLst>
      <p:ext uri="{BB962C8B-B14F-4D97-AF65-F5344CB8AC3E}">
        <p14:creationId xmlns:p14="http://schemas.microsoft.com/office/powerpoint/2010/main" val="1827266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8B67E7-737B-456D-B3BF-D4A59F9DD801}" type="slidenum">
              <a:rPr lang="en-US" smtClean="0"/>
              <a:pPr/>
              <a:t>1</a:t>
            </a:fld>
            <a:endParaRPr lang="en-US"/>
          </a:p>
        </p:txBody>
      </p:sp>
    </p:spTree>
    <p:extLst>
      <p:ext uri="{BB962C8B-B14F-4D97-AF65-F5344CB8AC3E}">
        <p14:creationId xmlns:p14="http://schemas.microsoft.com/office/powerpoint/2010/main" val="5783164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B08B67E7-737B-456D-B3BF-D4A59F9DD801}" type="slidenum">
              <a:rPr lang="en-US" smtClean="0"/>
              <a:pPr/>
              <a:t>14</a:t>
            </a:fld>
            <a:endParaRPr lang="en-US"/>
          </a:p>
        </p:txBody>
      </p:sp>
    </p:spTree>
    <p:extLst>
      <p:ext uri="{BB962C8B-B14F-4D97-AF65-F5344CB8AC3E}">
        <p14:creationId xmlns:p14="http://schemas.microsoft.com/office/powerpoint/2010/main" val="11767879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solidFill>
                <a:schemeClr val="tx1"/>
              </a:solidFill>
            </a:endParaRPr>
          </a:p>
          <a:p>
            <a:endParaRPr lang="en-US" dirty="0"/>
          </a:p>
        </p:txBody>
      </p:sp>
      <p:sp>
        <p:nvSpPr>
          <p:cNvPr id="4" name="Slide Number Placeholder 3"/>
          <p:cNvSpPr>
            <a:spLocks noGrp="1"/>
          </p:cNvSpPr>
          <p:nvPr>
            <p:ph type="sldNum" sz="quarter" idx="10"/>
          </p:nvPr>
        </p:nvSpPr>
        <p:spPr/>
        <p:txBody>
          <a:bodyPr/>
          <a:lstStyle/>
          <a:p>
            <a:fld id="{B08B67E7-737B-456D-B3BF-D4A59F9DD801}" type="slidenum">
              <a:rPr lang="en-US" smtClean="0"/>
              <a:pPr/>
              <a:t>16</a:t>
            </a:fld>
            <a:endParaRPr lang="en-US"/>
          </a:p>
        </p:txBody>
      </p:sp>
    </p:spTree>
    <p:extLst>
      <p:ext uri="{BB962C8B-B14F-4D97-AF65-F5344CB8AC3E}">
        <p14:creationId xmlns:p14="http://schemas.microsoft.com/office/powerpoint/2010/main" val="1383337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8B67E7-737B-456D-B3BF-D4A59F9DD801}" type="slidenum">
              <a:rPr lang="en-US" smtClean="0"/>
              <a:pPr/>
              <a:t>17</a:t>
            </a:fld>
            <a:endParaRPr lang="en-US"/>
          </a:p>
        </p:txBody>
      </p:sp>
    </p:spTree>
    <p:extLst>
      <p:ext uri="{BB962C8B-B14F-4D97-AF65-F5344CB8AC3E}">
        <p14:creationId xmlns:p14="http://schemas.microsoft.com/office/powerpoint/2010/main" val="42588100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8B67E7-737B-456D-B3BF-D4A59F9DD801}" type="slidenum">
              <a:rPr lang="en-US" smtClean="0"/>
              <a:pPr/>
              <a:t>18</a:t>
            </a:fld>
            <a:endParaRPr lang="en-US"/>
          </a:p>
        </p:txBody>
      </p:sp>
    </p:spTree>
    <p:extLst>
      <p:ext uri="{BB962C8B-B14F-4D97-AF65-F5344CB8AC3E}">
        <p14:creationId xmlns:p14="http://schemas.microsoft.com/office/powerpoint/2010/main" val="2101134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08B67E7-737B-456D-B3BF-D4A59F9DD801}" type="slidenum">
              <a:rPr lang="en-US" smtClean="0"/>
              <a:pPr/>
              <a:t>2</a:t>
            </a:fld>
            <a:endParaRPr lang="en-US"/>
          </a:p>
        </p:txBody>
      </p:sp>
    </p:spTree>
    <p:extLst>
      <p:ext uri="{BB962C8B-B14F-4D97-AF65-F5344CB8AC3E}">
        <p14:creationId xmlns:p14="http://schemas.microsoft.com/office/powerpoint/2010/main" val="1548619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B08B67E7-737B-456D-B3BF-D4A59F9DD801}" type="slidenum">
              <a:rPr lang="en-US" smtClean="0"/>
              <a:pPr/>
              <a:t>3</a:t>
            </a:fld>
            <a:endParaRPr lang="en-US"/>
          </a:p>
        </p:txBody>
      </p:sp>
    </p:spTree>
    <p:extLst>
      <p:ext uri="{BB962C8B-B14F-4D97-AF65-F5344CB8AC3E}">
        <p14:creationId xmlns:p14="http://schemas.microsoft.com/office/powerpoint/2010/main" val="37018326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B08B67E7-737B-456D-B3BF-D4A59F9DD801}" type="slidenum">
              <a:rPr lang="en-US" smtClean="0"/>
              <a:pPr/>
              <a:t>5</a:t>
            </a:fld>
            <a:endParaRPr lang="en-US"/>
          </a:p>
        </p:txBody>
      </p:sp>
    </p:spTree>
    <p:extLst>
      <p:ext uri="{BB962C8B-B14F-4D97-AF65-F5344CB8AC3E}">
        <p14:creationId xmlns:p14="http://schemas.microsoft.com/office/powerpoint/2010/main" val="1630561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8B67E7-737B-456D-B3BF-D4A59F9DD801}" type="slidenum">
              <a:rPr lang="en-US" smtClean="0"/>
              <a:pPr/>
              <a:t>7</a:t>
            </a:fld>
            <a:endParaRPr lang="en-US"/>
          </a:p>
        </p:txBody>
      </p:sp>
    </p:spTree>
    <p:extLst>
      <p:ext uri="{BB962C8B-B14F-4D97-AF65-F5344CB8AC3E}">
        <p14:creationId xmlns:p14="http://schemas.microsoft.com/office/powerpoint/2010/main" val="24236191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8B67E7-737B-456D-B3BF-D4A59F9DD801}" type="slidenum">
              <a:rPr lang="en-US" smtClean="0"/>
              <a:pPr/>
              <a:t>9</a:t>
            </a:fld>
            <a:endParaRPr lang="en-US"/>
          </a:p>
        </p:txBody>
      </p:sp>
    </p:spTree>
    <p:extLst>
      <p:ext uri="{BB962C8B-B14F-4D97-AF65-F5344CB8AC3E}">
        <p14:creationId xmlns:p14="http://schemas.microsoft.com/office/powerpoint/2010/main" val="6372803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B08B67E7-737B-456D-B3BF-D4A59F9DD801}" type="slidenum">
              <a:rPr lang="en-US" smtClean="0"/>
              <a:pPr/>
              <a:t>10</a:t>
            </a:fld>
            <a:endParaRPr lang="en-US"/>
          </a:p>
        </p:txBody>
      </p:sp>
    </p:spTree>
    <p:extLst>
      <p:ext uri="{BB962C8B-B14F-4D97-AF65-F5344CB8AC3E}">
        <p14:creationId xmlns:p14="http://schemas.microsoft.com/office/powerpoint/2010/main" val="34965108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8B67E7-737B-456D-B3BF-D4A59F9DD801}" type="slidenum">
              <a:rPr lang="en-US" smtClean="0"/>
              <a:pPr/>
              <a:t>11</a:t>
            </a:fld>
            <a:endParaRPr lang="en-US"/>
          </a:p>
        </p:txBody>
      </p:sp>
    </p:spTree>
    <p:extLst>
      <p:ext uri="{BB962C8B-B14F-4D97-AF65-F5344CB8AC3E}">
        <p14:creationId xmlns:p14="http://schemas.microsoft.com/office/powerpoint/2010/main" val="40990551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8B67E7-737B-456D-B3BF-D4A59F9DD801}" type="slidenum">
              <a:rPr lang="en-US" smtClean="0"/>
              <a:pPr/>
              <a:t>12</a:t>
            </a:fld>
            <a:endParaRPr lang="en-US"/>
          </a:p>
        </p:txBody>
      </p:sp>
    </p:spTree>
    <p:extLst>
      <p:ext uri="{BB962C8B-B14F-4D97-AF65-F5344CB8AC3E}">
        <p14:creationId xmlns:p14="http://schemas.microsoft.com/office/powerpoint/2010/main" val="1953071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F95C861B-0B6C-4376-8D75-D8DBEF82626A}" type="datetimeFigureOut">
              <a:rPr lang="en-US" smtClean="0"/>
              <a:pPr/>
              <a:t>4/7/2014</a:t>
            </a:fld>
            <a:endParaRPr lang="en-US"/>
          </a:p>
        </p:txBody>
      </p:sp>
      <p:sp>
        <p:nvSpPr>
          <p:cNvPr id="8" name="Slide Number Placeholder 7"/>
          <p:cNvSpPr>
            <a:spLocks noGrp="1"/>
          </p:cNvSpPr>
          <p:nvPr>
            <p:ph type="sldNum" sz="quarter" idx="11"/>
          </p:nvPr>
        </p:nvSpPr>
        <p:spPr/>
        <p:txBody>
          <a:bodyPr/>
          <a:lstStyle/>
          <a:p>
            <a:fld id="{C5D7EDA7-4F11-4B4D-80F8-41CDB0E24048}"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mv="urn:schemas-microsoft-com:mac:vml"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5C861B-0B6C-4376-8D75-D8DBEF82626A}" type="datetimeFigureOut">
              <a:rPr lang="en-US" smtClean="0"/>
              <a:pPr/>
              <a:t>4/7/2014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7EDA7-4F11-4B4D-80F8-41CDB0E24048}"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mv="urn:schemas-microsoft-com:mac:vml"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5C861B-0B6C-4376-8D75-D8DBEF82626A}" type="datetimeFigureOut">
              <a:rPr lang="en-US" smtClean="0"/>
              <a:pPr/>
              <a:t>4/7/2014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7EDA7-4F11-4B4D-80F8-41CDB0E24048}"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mv="urn:schemas-microsoft-com:mac:vml"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F95C861B-0B6C-4376-8D75-D8DBEF82626A}" type="datetimeFigureOut">
              <a:rPr lang="en-US" smtClean="0"/>
              <a:pPr/>
              <a:t>4/7/2014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7EDA7-4F11-4B4D-80F8-41CDB0E24048}"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mv="urn:schemas-microsoft-com:mac:vml"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5C861B-0B6C-4376-8D75-D8DBEF82626A}" type="datetimeFigureOut">
              <a:rPr lang="en-US" smtClean="0"/>
              <a:pPr/>
              <a:t>4/7/2014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D7EDA7-4F11-4B4D-80F8-41CDB0E24048}"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mv="urn:schemas-microsoft-com:mac:vml"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F95C861B-0B6C-4376-8D75-D8DBEF82626A}" type="datetimeFigureOut">
              <a:rPr lang="en-US" smtClean="0"/>
              <a:pPr/>
              <a:t>4/7/2014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D7EDA7-4F11-4B4D-80F8-41CDB0E24048}"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mv="urn:schemas-microsoft-com:mac:vml"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95C861B-0B6C-4376-8D75-D8DBEF82626A}" type="datetimeFigureOut">
              <a:rPr lang="en-US" smtClean="0"/>
              <a:pPr/>
              <a:t>4/7/2014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D7EDA7-4F11-4B4D-80F8-41CDB0E24048}"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mv="urn:schemas-microsoft-com:mac:vml"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95C861B-0B6C-4376-8D75-D8DBEF82626A}" type="datetimeFigureOut">
              <a:rPr lang="en-US" smtClean="0"/>
              <a:pPr/>
              <a:t>4/7/2014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D7EDA7-4F11-4B4D-80F8-41CDB0E24048}"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mv="urn:schemas-microsoft-com:mac:vml"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5C861B-0B6C-4376-8D75-D8DBEF82626A}" type="datetimeFigureOut">
              <a:rPr lang="en-US" smtClean="0"/>
              <a:pPr/>
              <a:t>4/7/2014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D7EDA7-4F11-4B4D-80F8-41CDB0E24048}"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mv="urn:schemas-microsoft-com:mac:vml"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5C861B-0B6C-4376-8D75-D8DBEF82626A}" type="datetimeFigureOut">
              <a:rPr lang="en-US" smtClean="0"/>
              <a:pPr/>
              <a:t>4/7/2014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D7EDA7-4F11-4B4D-80F8-41CDB0E24048}"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mv="urn:schemas-microsoft-com:mac:vml"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5C861B-0B6C-4376-8D75-D8DBEF82626A}" type="datetimeFigureOut">
              <a:rPr lang="en-US" smtClean="0"/>
              <a:pPr/>
              <a:t>4/7/2014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D7EDA7-4F11-4B4D-80F8-41CDB0E24048}"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mv="urn:schemas-microsoft-com:mac:vml"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F95C861B-0B6C-4376-8D75-D8DBEF82626A}" type="datetimeFigureOut">
              <a:rPr lang="en-US" smtClean="0"/>
              <a:pPr/>
              <a:t>4/7/2014</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C5D7EDA7-4F11-4B4D-80F8-41CDB0E24048}" type="slidenum">
              <a:rPr lang="en-US" smtClean="0"/>
              <a:pPr/>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400">
        <p14:ripple/>
      </p:transition>
    </mc:Choice>
    <mc:Fallback xmlns:mv="urn:schemas-microsoft-com:mac:vml" xmlns="">
      <p:transition spd="slow">
        <p:fade/>
      </p:transition>
    </mc:Fallback>
  </mc:AlternateConten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4267200"/>
          </a:xfrm>
        </p:spPr>
        <p:txBody>
          <a:bodyPr>
            <a:noAutofit/>
          </a:bodyPr>
          <a:lstStyle/>
          <a:p>
            <a:r>
              <a:rPr lang="en-US" sz="2800" b="1" dirty="0" smtClean="0"/>
              <a:t>Can Personality Traits Predict Substance Use Preference? A Discriminant Functions Analysis of Drug Use in the LGBTQ Population</a:t>
            </a:r>
            <a:r>
              <a:rPr lang="en-US" sz="2400" dirty="0"/>
              <a:t/>
            </a:r>
            <a:br>
              <a:rPr lang="en-US" sz="2400" dirty="0"/>
            </a:br>
            <a:r>
              <a:rPr lang="en-US" sz="2400" dirty="0"/>
              <a:t/>
            </a:r>
            <a:br>
              <a:rPr lang="en-US" sz="2400" dirty="0"/>
            </a:br>
            <a:r>
              <a:rPr lang="en-US" sz="2400" dirty="0"/>
              <a:t> </a:t>
            </a:r>
            <a:r>
              <a:rPr lang="en-US" sz="2000" dirty="0" smtClean="0"/>
              <a:t>Adam J. Gott, AA, Nicholas A. Livingston, BS</a:t>
            </a:r>
            <a:r>
              <a:rPr lang="en-US" sz="2000" b="1" dirty="0">
                <a:solidFill>
                  <a:srgbClr val="FF0000"/>
                </a:solidFill>
              </a:rPr>
              <a:t/>
            </a:r>
            <a:br>
              <a:rPr lang="en-US" sz="2000" b="1" dirty="0">
                <a:solidFill>
                  <a:srgbClr val="FF0000"/>
                </a:solidFill>
              </a:rPr>
            </a:br>
            <a:r>
              <a:rPr lang="en-US" sz="2000" dirty="0" smtClean="0"/>
              <a:t> </a:t>
            </a:r>
            <a:r>
              <a:rPr lang="en-US" sz="2000" dirty="0"/>
              <a:t>and Bryan Cochran, Ph.D</a:t>
            </a:r>
            <a:r>
              <a:rPr lang="en-US" sz="2000" dirty="0" smtClean="0"/>
              <a:t>.</a:t>
            </a:r>
            <a:br>
              <a:rPr lang="en-US" sz="2000" dirty="0" smtClean="0"/>
            </a:br>
            <a:r>
              <a:rPr lang="en-US" sz="2000" dirty="0"/>
              <a:t/>
            </a:r>
            <a:br>
              <a:rPr lang="en-US" sz="2000" dirty="0"/>
            </a:br>
            <a:r>
              <a:rPr lang="en-US" sz="2000" dirty="0" smtClean="0"/>
              <a:t>University of Montana, Department of Psychology</a:t>
            </a:r>
            <a:endParaRPr lang="en-US" sz="24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0" y="5715000"/>
            <a:ext cx="4005152" cy="758476"/>
          </a:xfrm>
          <a:prstGeom prst="rect">
            <a:avLst/>
          </a:prstGeom>
        </p:spPr>
      </p:pic>
    </p:spTree>
    <p:extLst>
      <p:ext uri="{BB962C8B-B14F-4D97-AF65-F5344CB8AC3E}">
        <p14:creationId xmlns:p14="http://schemas.microsoft.com/office/powerpoint/2010/main" val="4199195067"/>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Instrumentation</a:t>
            </a:r>
            <a:endParaRPr lang="en-US" dirty="0"/>
          </a:p>
        </p:txBody>
      </p:sp>
      <p:sp>
        <p:nvSpPr>
          <p:cNvPr id="3" name="Content Placeholder 2"/>
          <p:cNvSpPr>
            <a:spLocks noGrp="1"/>
          </p:cNvSpPr>
          <p:nvPr>
            <p:ph idx="1"/>
          </p:nvPr>
        </p:nvSpPr>
        <p:spPr>
          <a:xfrm>
            <a:off x="457200" y="1722437"/>
            <a:ext cx="8229600" cy="4525963"/>
          </a:xfrm>
        </p:spPr>
        <p:txBody>
          <a:bodyPr>
            <a:normAutofit/>
          </a:bodyPr>
          <a:lstStyle/>
          <a:p>
            <a:pPr marL="457200" lvl="1" indent="0">
              <a:buNone/>
            </a:pPr>
            <a:endParaRPr lang="en-US" sz="2000" b="1" dirty="0" smtClean="0">
              <a:solidFill>
                <a:schemeClr val="tx1"/>
              </a:solidFill>
            </a:endParaRPr>
          </a:p>
          <a:p>
            <a:pPr lvl="1"/>
            <a:r>
              <a:rPr lang="en-US" sz="2000" b="1" dirty="0" smtClean="0">
                <a:solidFill>
                  <a:schemeClr val="tx1"/>
                </a:solidFill>
              </a:rPr>
              <a:t>Demographics</a:t>
            </a:r>
          </a:p>
          <a:p>
            <a:pPr lvl="1"/>
            <a:endParaRPr lang="en-US" sz="2000" b="1" dirty="0" smtClean="0">
              <a:solidFill>
                <a:schemeClr val="tx1"/>
              </a:solidFill>
            </a:endParaRPr>
          </a:p>
          <a:p>
            <a:pPr lvl="1"/>
            <a:r>
              <a:rPr lang="en-US" sz="2000" b="1" dirty="0" smtClean="0">
                <a:solidFill>
                  <a:schemeClr val="tx1"/>
                </a:solidFill>
              </a:rPr>
              <a:t>Five-Factor Personality Traits </a:t>
            </a:r>
            <a:r>
              <a:rPr lang="en-US" sz="2000" dirty="0" smtClean="0">
                <a:solidFill>
                  <a:schemeClr val="tx1"/>
                </a:solidFill>
              </a:rPr>
              <a:t>(BFI; John &amp; </a:t>
            </a:r>
            <a:r>
              <a:rPr lang="en-US" sz="2000" dirty="0" err="1" smtClean="0">
                <a:solidFill>
                  <a:schemeClr val="tx1"/>
                </a:solidFill>
              </a:rPr>
              <a:t>Sravastava</a:t>
            </a:r>
            <a:r>
              <a:rPr lang="en-US" sz="2000" dirty="0" smtClean="0">
                <a:solidFill>
                  <a:schemeClr val="tx1"/>
                </a:solidFill>
              </a:rPr>
              <a:t>, 1999)</a:t>
            </a:r>
          </a:p>
          <a:p>
            <a:pPr marL="457200" lvl="1" indent="0">
              <a:buNone/>
            </a:pPr>
            <a:endParaRPr lang="en-US" sz="2000" b="1" dirty="0">
              <a:solidFill>
                <a:schemeClr val="tx1"/>
              </a:solidFill>
            </a:endParaRPr>
          </a:p>
          <a:p>
            <a:pPr lvl="1"/>
            <a:r>
              <a:rPr lang="en-US" sz="2000" b="1" dirty="0" smtClean="0">
                <a:solidFill>
                  <a:schemeClr val="tx1"/>
                </a:solidFill>
              </a:rPr>
              <a:t>Drug “Preference” was measured by asking how many days, in the last 30 days, participants became intoxicated on a particular substance. </a:t>
            </a:r>
            <a:endParaRPr lang="en-US" sz="2000" b="1" dirty="0"/>
          </a:p>
        </p:txBody>
      </p:sp>
      <p:pic>
        <p:nvPicPr>
          <p:cNvPr id="4" name="Picture 3"/>
          <p:cNvPicPr>
            <a:picLocks noChangeAspect="1"/>
          </p:cNvPicPr>
          <p:nvPr/>
        </p:nvPicPr>
        <p:blipFill>
          <a:blip r:embed="rId3"/>
          <a:stretch>
            <a:fillRect/>
          </a:stretch>
        </p:blipFill>
        <p:spPr>
          <a:xfrm>
            <a:off x="152400" y="4478740"/>
            <a:ext cx="8610600" cy="2184779"/>
          </a:xfrm>
          <a:prstGeom prst="rect">
            <a:avLst/>
          </a:prstGeom>
        </p:spPr>
      </p:pic>
    </p:spTree>
    <p:extLst>
      <p:ext uri="{BB962C8B-B14F-4D97-AF65-F5344CB8AC3E}">
        <p14:creationId xmlns:p14="http://schemas.microsoft.com/office/powerpoint/2010/main" val="288340520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Analyses</a:t>
            </a:r>
            <a:endParaRPr lang="en-US" dirty="0"/>
          </a:p>
        </p:txBody>
      </p:sp>
      <p:sp>
        <p:nvSpPr>
          <p:cNvPr id="3" name="Content Placeholder 2"/>
          <p:cNvSpPr>
            <a:spLocks noGrp="1"/>
          </p:cNvSpPr>
          <p:nvPr>
            <p:ph idx="1"/>
          </p:nvPr>
        </p:nvSpPr>
        <p:spPr>
          <a:xfrm>
            <a:off x="457200" y="1722437"/>
            <a:ext cx="8229600" cy="4525963"/>
          </a:xfrm>
        </p:spPr>
        <p:txBody>
          <a:bodyPr>
            <a:normAutofit/>
          </a:bodyPr>
          <a:lstStyle/>
          <a:p>
            <a:r>
              <a:rPr lang="en-US" b="1" dirty="0" smtClean="0">
                <a:solidFill>
                  <a:schemeClr val="tx1"/>
                </a:solidFill>
              </a:rPr>
              <a:t>To test my hypothesis, I performed a discriminant function analysis </a:t>
            </a:r>
          </a:p>
          <a:p>
            <a:r>
              <a:rPr lang="en-US" b="1" dirty="0" smtClean="0">
                <a:solidFill>
                  <a:schemeClr val="tx1"/>
                </a:solidFill>
              </a:rPr>
              <a:t>IVs: </a:t>
            </a:r>
          </a:p>
          <a:p>
            <a:pPr lvl="1"/>
            <a:r>
              <a:rPr lang="en-US" sz="1800" b="1" dirty="0" smtClean="0">
                <a:solidFill>
                  <a:schemeClr val="tx1"/>
                </a:solidFill>
              </a:rPr>
              <a:t>neuroticism </a:t>
            </a:r>
            <a:endParaRPr lang="en-US" sz="1800" b="1" dirty="0" smtClean="0">
              <a:solidFill>
                <a:schemeClr val="tx1"/>
              </a:solidFill>
            </a:endParaRPr>
          </a:p>
          <a:p>
            <a:pPr lvl="1"/>
            <a:r>
              <a:rPr lang="en-US" sz="1800" b="1" dirty="0" smtClean="0">
                <a:solidFill>
                  <a:schemeClr val="tx1"/>
                </a:solidFill>
              </a:rPr>
              <a:t>extroversion</a:t>
            </a:r>
          </a:p>
          <a:p>
            <a:pPr lvl="1"/>
            <a:r>
              <a:rPr lang="en-US" sz="1800" b="1" dirty="0" smtClean="0">
                <a:solidFill>
                  <a:schemeClr val="tx1"/>
                </a:solidFill>
              </a:rPr>
              <a:t>conscientiousness </a:t>
            </a:r>
          </a:p>
          <a:p>
            <a:pPr lvl="1"/>
            <a:r>
              <a:rPr lang="en-US" sz="1800" b="1" dirty="0" smtClean="0">
                <a:solidFill>
                  <a:schemeClr val="tx1"/>
                </a:solidFill>
              </a:rPr>
              <a:t>agreeableness</a:t>
            </a:r>
          </a:p>
          <a:p>
            <a:pPr lvl="1"/>
            <a:r>
              <a:rPr lang="en-US" sz="1800" b="1" dirty="0" smtClean="0">
                <a:solidFill>
                  <a:schemeClr val="tx1"/>
                </a:solidFill>
              </a:rPr>
              <a:t>openness </a:t>
            </a:r>
            <a:r>
              <a:rPr lang="en-US" sz="1800" b="1" dirty="0" smtClean="0">
                <a:solidFill>
                  <a:schemeClr val="tx1"/>
                </a:solidFill>
              </a:rPr>
              <a:t>to experience </a:t>
            </a:r>
          </a:p>
          <a:p>
            <a:endParaRPr lang="en-US" b="1" dirty="0" smtClean="0">
              <a:solidFill>
                <a:schemeClr val="tx1"/>
              </a:solidFill>
            </a:endParaRPr>
          </a:p>
          <a:p>
            <a:r>
              <a:rPr lang="en-US" b="1" dirty="0" smtClean="0">
                <a:solidFill>
                  <a:schemeClr val="tx1"/>
                </a:solidFill>
              </a:rPr>
              <a:t>DV: Group membership (i.e., primary stimulant vs. depressant user)</a:t>
            </a:r>
          </a:p>
          <a:p>
            <a:pPr marL="457200" lvl="1" indent="0">
              <a:buNone/>
            </a:pPr>
            <a:endParaRPr lang="en-US" b="1" dirty="0">
              <a:solidFill>
                <a:schemeClr val="tx1"/>
              </a:solidFill>
            </a:endParaRPr>
          </a:p>
          <a:p>
            <a:pPr lvl="1"/>
            <a:endParaRPr lang="en-US" b="1" dirty="0">
              <a:solidFill>
                <a:schemeClr val="tx1"/>
              </a:solidFill>
            </a:endParaRPr>
          </a:p>
        </p:txBody>
      </p:sp>
    </p:spTree>
    <p:extLst>
      <p:ext uri="{BB962C8B-B14F-4D97-AF65-F5344CB8AC3E}">
        <p14:creationId xmlns:p14="http://schemas.microsoft.com/office/powerpoint/2010/main" val="2907789833"/>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a:xfrm>
            <a:off x="457200" y="1752600"/>
            <a:ext cx="8229600" cy="4953000"/>
          </a:xfrm>
        </p:spPr>
        <p:txBody>
          <a:bodyPr>
            <a:normAutofit/>
          </a:bodyPr>
          <a:lstStyle/>
          <a:p>
            <a:r>
              <a:rPr lang="en-US" sz="3200" b="1" dirty="0" smtClean="0">
                <a:solidFill>
                  <a:schemeClr val="tx1"/>
                </a:solidFill>
              </a:rPr>
              <a:t>The overall model was not statistically significant</a:t>
            </a:r>
            <a:r>
              <a:rPr lang="en-US" sz="3200" dirty="0" smtClean="0">
                <a:solidFill>
                  <a:schemeClr val="tx1"/>
                </a:solidFill>
              </a:rPr>
              <a:t>,</a:t>
            </a:r>
            <a:r>
              <a:rPr lang="en-US" sz="3200" b="1" dirty="0" smtClean="0">
                <a:solidFill>
                  <a:schemeClr val="tx1"/>
                </a:solidFill>
              </a:rPr>
              <a:t> </a:t>
            </a:r>
            <a:r>
              <a:rPr lang="en-US" sz="3200" b="1" i="1" dirty="0">
                <a:solidFill>
                  <a:schemeClr val="tx1"/>
                </a:solidFill>
                <a:sym typeface="Symbol"/>
              </a:rPr>
              <a:t></a:t>
            </a:r>
            <a:r>
              <a:rPr lang="en-US" sz="3200" b="1" i="1" baseline="30000" dirty="0">
                <a:solidFill>
                  <a:schemeClr val="tx1"/>
                </a:solidFill>
              </a:rPr>
              <a:t>2</a:t>
            </a:r>
            <a:r>
              <a:rPr lang="en-US" sz="3200" b="1" dirty="0">
                <a:solidFill>
                  <a:schemeClr val="tx1"/>
                </a:solidFill>
              </a:rPr>
              <a:t> = </a:t>
            </a:r>
            <a:r>
              <a:rPr lang="en-US" sz="3200" b="1" dirty="0" smtClean="0">
                <a:solidFill>
                  <a:schemeClr val="tx1"/>
                </a:solidFill>
              </a:rPr>
              <a:t>7.913, </a:t>
            </a:r>
            <a:r>
              <a:rPr lang="en-US" sz="3200" b="1" i="1" dirty="0" err="1">
                <a:solidFill>
                  <a:schemeClr val="tx1"/>
                </a:solidFill>
              </a:rPr>
              <a:t>df</a:t>
            </a:r>
            <a:r>
              <a:rPr lang="en-US" sz="3200" b="1" dirty="0">
                <a:solidFill>
                  <a:schemeClr val="tx1"/>
                </a:solidFill>
              </a:rPr>
              <a:t> = </a:t>
            </a:r>
            <a:r>
              <a:rPr lang="en-US" sz="3200" b="1" dirty="0" smtClean="0">
                <a:solidFill>
                  <a:schemeClr val="tx1"/>
                </a:solidFill>
              </a:rPr>
              <a:t>5,     </a:t>
            </a:r>
            <a:r>
              <a:rPr lang="en-US" sz="3200" b="1" i="1" dirty="0" smtClean="0">
                <a:solidFill>
                  <a:schemeClr val="tx1"/>
                </a:solidFill>
              </a:rPr>
              <a:t>p</a:t>
            </a:r>
            <a:r>
              <a:rPr lang="en-US" sz="3200" b="1" dirty="0" smtClean="0">
                <a:solidFill>
                  <a:schemeClr val="tx1"/>
                </a:solidFill>
              </a:rPr>
              <a:t> </a:t>
            </a:r>
            <a:r>
              <a:rPr lang="en-US" sz="3200" b="1" dirty="0">
                <a:solidFill>
                  <a:schemeClr val="tx1"/>
                </a:solidFill>
              </a:rPr>
              <a:t>=</a:t>
            </a:r>
            <a:r>
              <a:rPr lang="en-US" sz="3200" b="1" dirty="0" smtClean="0">
                <a:solidFill>
                  <a:schemeClr val="tx1"/>
                </a:solidFill>
              </a:rPr>
              <a:t> .161</a:t>
            </a:r>
          </a:p>
          <a:p>
            <a:pPr marL="0" indent="0">
              <a:buNone/>
            </a:pPr>
            <a:endParaRPr lang="en-US" sz="3200" b="1" dirty="0" smtClean="0"/>
          </a:p>
          <a:p>
            <a:pPr marL="0" indent="0">
              <a:buNone/>
            </a:pPr>
            <a:endParaRPr lang="en-US" sz="3200" b="1" dirty="0" smtClean="0">
              <a:solidFill>
                <a:schemeClr val="tx1"/>
              </a:solidFill>
            </a:endParaRPr>
          </a:p>
          <a:p>
            <a:r>
              <a:rPr lang="en-US" sz="3200" b="1" dirty="0" smtClean="0">
                <a:solidFill>
                  <a:schemeClr val="tx1"/>
                </a:solidFill>
              </a:rPr>
              <a:t>However</a:t>
            </a:r>
            <a:r>
              <a:rPr lang="en-US" sz="3200" b="1" dirty="0" smtClean="0">
                <a:solidFill>
                  <a:schemeClr val="tx1"/>
                </a:solidFill>
              </a:rPr>
              <a:t>, some interesting trends began to emerge</a:t>
            </a:r>
            <a:r>
              <a:rPr lang="en-US" sz="3200" b="1" dirty="0" smtClean="0">
                <a:solidFill>
                  <a:schemeClr val="tx1"/>
                </a:solidFill>
              </a:rPr>
              <a:t>…</a:t>
            </a:r>
          </a:p>
          <a:p>
            <a:endParaRPr lang="en-US" sz="1800" b="1" dirty="0">
              <a:solidFill>
                <a:schemeClr val="tx1"/>
              </a:solidFill>
            </a:endParaRPr>
          </a:p>
          <a:p>
            <a:pPr marL="457200" lvl="1" indent="0">
              <a:buNone/>
            </a:pPr>
            <a:endParaRPr lang="en-US" sz="1000" b="1" dirty="0">
              <a:solidFill>
                <a:schemeClr val="tx1"/>
              </a:solidFill>
            </a:endParaRPr>
          </a:p>
          <a:p>
            <a:endParaRPr lang="en-US" sz="1800" b="1" dirty="0" smtClean="0">
              <a:solidFill>
                <a:schemeClr val="tx1"/>
              </a:solidFill>
            </a:endParaRPr>
          </a:p>
        </p:txBody>
      </p:sp>
    </p:spTree>
    <p:extLst>
      <p:ext uri="{BB962C8B-B14F-4D97-AF65-F5344CB8AC3E}">
        <p14:creationId xmlns:p14="http://schemas.microsoft.com/office/powerpoint/2010/main" val="2532612704"/>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Stimulant Use (1.00) vs. </a:t>
            </a:r>
            <a:r>
              <a:rPr lang="en-US" dirty="0" smtClean="0"/>
              <a:t>Depressant Use (2.00)</a:t>
            </a:r>
            <a:endParaRPr lang="en-US" dirty="0"/>
          </a:p>
        </p:txBody>
      </p:sp>
      <p:sp>
        <p:nvSpPr>
          <p:cNvPr id="3" name="Content Placeholder 2"/>
          <p:cNvSpPr>
            <a:spLocks noGrp="1"/>
          </p:cNvSpPr>
          <p:nvPr>
            <p:ph idx="1"/>
          </p:nvPr>
        </p:nvSpPr>
        <p:spPr/>
        <p:txBody>
          <a:bodyPr/>
          <a:lstStyle/>
          <a:p>
            <a:endParaRPr lang="en-US" dirty="0"/>
          </a:p>
        </p:txBody>
      </p:sp>
      <p:pic>
        <p:nvPicPr>
          <p:cNvPr id="4" name="Picture 3"/>
          <p:cNvPicPr>
            <a:picLocks noChangeAspect="1"/>
          </p:cNvPicPr>
          <p:nvPr/>
        </p:nvPicPr>
        <p:blipFill>
          <a:blip r:embed="rId2"/>
          <a:stretch>
            <a:fillRect/>
          </a:stretch>
        </p:blipFill>
        <p:spPr>
          <a:xfrm>
            <a:off x="838200" y="1659315"/>
            <a:ext cx="7289800" cy="4457700"/>
          </a:xfrm>
          <a:prstGeom prst="rect">
            <a:avLst/>
          </a:prstGeom>
        </p:spPr>
      </p:pic>
      <p:cxnSp>
        <p:nvCxnSpPr>
          <p:cNvPr id="5" name="Straight Arrow Connector 4"/>
          <p:cNvCxnSpPr/>
          <p:nvPr/>
        </p:nvCxnSpPr>
        <p:spPr>
          <a:xfrm rot="10800000" flipV="1">
            <a:off x="4891314" y="2021618"/>
            <a:ext cx="914400" cy="457200"/>
          </a:xfrm>
          <a:prstGeom prst="straightConnector1">
            <a:avLst/>
          </a:prstGeom>
          <a:ln>
            <a:solidFill>
              <a:srgbClr val="FF6600"/>
            </a:solidFill>
            <a:tailEnd type="arrow"/>
          </a:ln>
        </p:spPr>
        <p:style>
          <a:lnRef idx="3">
            <a:schemeClr val="accent4"/>
          </a:lnRef>
          <a:fillRef idx="0">
            <a:schemeClr val="accent4"/>
          </a:fillRef>
          <a:effectRef idx="2">
            <a:schemeClr val="accent4"/>
          </a:effectRef>
          <a:fontRef idx="minor">
            <a:schemeClr val="tx1"/>
          </a:fontRef>
        </p:style>
      </p:cxnSp>
      <p:cxnSp>
        <p:nvCxnSpPr>
          <p:cNvPr id="6" name="Straight Arrow Connector 5"/>
          <p:cNvCxnSpPr/>
          <p:nvPr/>
        </p:nvCxnSpPr>
        <p:spPr>
          <a:xfrm rot="10800000" flipV="1">
            <a:off x="4876800" y="3268757"/>
            <a:ext cx="914400" cy="457200"/>
          </a:xfrm>
          <a:prstGeom prst="straightConnector1">
            <a:avLst/>
          </a:prstGeom>
          <a:ln>
            <a:solidFill>
              <a:srgbClr val="FF6600"/>
            </a:solidFill>
            <a:tailEnd type="arrow"/>
          </a:ln>
        </p:spPr>
        <p:style>
          <a:lnRef idx="3">
            <a:schemeClr val="accent4"/>
          </a:lnRef>
          <a:fillRef idx="0">
            <a:schemeClr val="accent4"/>
          </a:fillRef>
          <a:effectRef idx="2">
            <a:schemeClr val="accent4"/>
          </a:effectRef>
          <a:fontRef idx="minor">
            <a:schemeClr val="tx1"/>
          </a:fontRef>
        </p:style>
      </p:cxnSp>
      <p:cxnSp>
        <p:nvCxnSpPr>
          <p:cNvPr id="7" name="Straight Arrow Connector 6"/>
          <p:cNvCxnSpPr/>
          <p:nvPr/>
        </p:nvCxnSpPr>
        <p:spPr>
          <a:xfrm rot="10800000" flipV="1">
            <a:off x="4876800" y="2273509"/>
            <a:ext cx="914400" cy="457200"/>
          </a:xfrm>
          <a:prstGeom prst="straightConnector1">
            <a:avLst/>
          </a:prstGeom>
          <a:ln>
            <a:solidFill>
              <a:srgbClr val="008000"/>
            </a:solidFill>
            <a:tailEnd type="arrow"/>
          </a:ln>
        </p:spPr>
        <p:style>
          <a:lnRef idx="3">
            <a:schemeClr val="accent4"/>
          </a:lnRef>
          <a:fillRef idx="0">
            <a:schemeClr val="accent4"/>
          </a:fillRef>
          <a:effectRef idx="2">
            <a:schemeClr val="accent4"/>
          </a:effectRef>
          <a:fontRef idx="minor">
            <a:schemeClr val="tx1"/>
          </a:fontRef>
        </p:style>
      </p:cxnSp>
      <p:cxnSp>
        <p:nvCxnSpPr>
          <p:cNvPr id="12" name="Straight Arrow Connector 11"/>
          <p:cNvCxnSpPr/>
          <p:nvPr/>
        </p:nvCxnSpPr>
        <p:spPr>
          <a:xfrm rot="10800000" flipV="1">
            <a:off x="4876800" y="3514023"/>
            <a:ext cx="914400" cy="457200"/>
          </a:xfrm>
          <a:prstGeom prst="straightConnector1">
            <a:avLst/>
          </a:prstGeom>
          <a:ln>
            <a:solidFill>
              <a:srgbClr val="008000"/>
            </a:solidFill>
            <a:tailEnd type="arrow"/>
          </a:ln>
        </p:spPr>
        <p:style>
          <a:lnRef idx="3">
            <a:schemeClr val="accent4"/>
          </a:lnRef>
          <a:fillRef idx="0">
            <a:schemeClr val="accent4"/>
          </a:fillRef>
          <a:effectRef idx="2">
            <a:schemeClr val="accent4"/>
          </a:effectRef>
          <a:fontRef idx="minor">
            <a:schemeClr val="tx1"/>
          </a:fontRef>
        </p:style>
      </p:cxnSp>
      <p:cxnSp>
        <p:nvCxnSpPr>
          <p:cNvPr id="13" name="Straight Arrow Connector 12"/>
          <p:cNvCxnSpPr/>
          <p:nvPr/>
        </p:nvCxnSpPr>
        <p:spPr>
          <a:xfrm flipH="1">
            <a:off x="4876800" y="4012068"/>
            <a:ext cx="864433" cy="444708"/>
          </a:xfrm>
          <a:prstGeom prst="straightConnector1">
            <a:avLst/>
          </a:prstGeom>
          <a:ln>
            <a:solidFill>
              <a:srgbClr val="F13D41"/>
            </a:solidFill>
            <a:tailEnd type="arrow"/>
          </a:ln>
        </p:spPr>
        <p:style>
          <a:lnRef idx="3">
            <a:schemeClr val="accent4"/>
          </a:lnRef>
          <a:fillRef idx="0">
            <a:schemeClr val="accent4"/>
          </a:fillRef>
          <a:effectRef idx="2">
            <a:schemeClr val="accent4"/>
          </a:effectRef>
          <a:fontRef idx="minor">
            <a:schemeClr val="tx1"/>
          </a:fontRef>
        </p:style>
      </p:cxnSp>
      <p:cxnSp>
        <p:nvCxnSpPr>
          <p:cNvPr id="14" name="Straight Arrow Connector 13"/>
          <p:cNvCxnSpPr/>
          <p:nvPr/>
        </p:nvCxnSpPr>
        <p:spPr>
          <a:xfrm rot="10800000" flipV="1">
            <a:off x="4876800" y="2794891"/>
            <a:ext cx="914400" cy="457200"/>
          </a:xfrm>
          <a:prstGeom prst="straightConnector1">
            <a:avLst/>
          </a:prstGeom>
          <a:ln>
            <a:solidFill>
              <a:srgbClr val="F13D41"/>
            </a:solidFill>
            <a:tailEnd type="arrow"/>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1369419171"/>
      </p:ext>
    </p:extLst>
  </p:cSld>
  <p:clrMapOvr>
    <a:masterClrMapping/>
  </p:clrMapOvr>
  <mc:AlternateContent xmlns:mc="http://schemas.openxmlformats.org/markup-compatibility/2006" xmlns:p14="http://schemas.microsoft.com/office/powerpoint/2010/main">
    <mc:Choice Requires="p14">
      <p:transition spd="slow" p14:dur="1400" advClick="0">
        <p14:ripple/>
      </p:transition>
    </mc:Choice>
    <mc:Fallback xmlns="">
      <p:transition xmlns:p14="http://schemas.microsoft.com/office/powerpoint/2010/mai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000"/>
                                        <p:tgtEl>
                                          <p:spTgt spid="7"/>
                                        </p:tgtEl>
                                      </p:cBhvr>
                                    </p:animEffect>
                                  </p:childTnLst>
                                </p:cTn>
                              </p:par>
                              <p:par>
                                <p:cTn id="16" presetID="9" presetClass="entr" presetSubtype="0" fill="hold"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dissolve">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par>
                                <p:cTn id="24" presetID="10" presetClass="entr" presetSubtype="0" fill="hold"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a:xfrm>
            <a:off x="457200" y="1722437"/>
            <a:ext cx="8229600" cy="4525963"/>
          </a:xfrm>
        </p:spPr>
        <p:txBody>
          <a:bodyPr>
            <a:normAutofit/>
          </a:bodyPr>
          <a:lstStyle/>
          <a:p>
            <a:r>
              <a:rPr lang="en-US" b="1" dirty="0" smtClean="0">
                <a:solidFill>
                  <a:schemeClr val="tx1"/>
                </a:solidFill>
                <a:sym typeface="Wingdings" pitchFamily="2" charset="2"/>
              </a:rPr>
              <a:t>Our overall model did not reach statistical significance, therefore, the data did not support our primary hypothesis.   However, some of the patterns we observed in the data suggests an effect may be present in a larger sample.</a:t>
            </a:r>
          </a:p>
          <a:p>
            <a:pPr marL="0" indent="0">
              <a:buNone/>
            </a:pPr>
            <a:endParaRPr lang="en-US" b="1" dirty="0">
              <a:solidFill>
                <a:schemeClr val="tx1"/>
              </a:solidFill>
              <a:sym typeface="Wingdings" pitchFamily="2" charset="2"/>
            </a:endParaRPr>
          </a:p>
          <a:p>
            <a:r>
              <a:rPr lang="en-US" b="1" dirty="0" smtClean="0">
                <a:solidFill>
                  <a:schemeClr val="tx1"/>
                </a:solidFill>
                <a:sym typeface="Wingdings" pitchFamily="2" charset="2"/>
              </a:rPr>
              <a:t>Our null findings may be due to insufficient power.  This possibility is likely considering that our sample consisted of only</a:t>
            </a:r>
            <a:r>
              <a:rPr lang="en-US" b="1" dirty="0">
                <a:solidFill>
                  <a:schemeClr val="tx1"/>
                </a:solidFill>
                <a:sym typeface="Wingdings" pitchFamily="2" charset="2"/>
              </a:rPr>
              <a:t> </a:t>
            </a:r>
            <a:r>
              <a:rPr lang="en-US" b="1" dirty="0" smtClean="0">
                <a:solidFill>
                  <a:schemeClr val="tx1"/>
                </a:solidFill>
                <a:sym typeface="Wingdings" pitchFamily="2" charset="2"/>
              </a:rPr>
              <a:t>33 participants.</a:t>
            </a:r>
          </a:p>
          <a:p>
            <a:endParaRPr lang="en-US" b="1" dirty="0">
              <a:solidFill>
                <a:schemeClr val="tx1"/>
              </a:solidFill>
              <a:sym typeface="Wingdings" pitchFamily="2" charset="2"/>
            </a:endParaRPr>
          </a:p>
        </p:txBody>
      </p:sp>
      <p:sp>
        <p:nvSpPr>
          <p:cNvPr id="13" name="AutoShape 2" descr="data:image/jpeg;base64,/9j/4AAQSkZJRgABAQAAAQABAAD/2wBDAAkGBwgHBgkIBwgKCgkLDRYPDQwMDRsUFRAWIB0iIiAdHx8kKDQsJCYxJx8fLT0tMTU3Ojo6Iys/RD84QzQ5Ojf/2wBDAQoKCg0MDRoPDxo3JR8lNzc3Nzc3Nzc3Nzc3Nzc3Nzc3Nzc3Nzc3Nzc3Nzc3Nzc3Nzc3Nzc3Nzc3Nzc3Nzc3Nzf/wAARCACaAH8DASIAAhEBAxEB/8QAHAAAAQQDAQAAAAAAAAAAAAAAAAECBgcDBAUI/8QAQBAAAQMCBAMECAQCCQUAAAAAAQACAwQRBQYSMSFBUQcTYYEiI0JScZGhsRQVMsFi8BYzQ3KSssLR8SRjZIKi/8QAGgEBAAIDAQAAAAAAAAAAAAAAAAQFAQIDBv/EADURAAEDAgMDCgQHAQAAAAAAAAEAAgMEBREhMRITQRQiIzJRYYGh4fAGcbHRFSQzQlLB8TT/2gAMAwEAAhEDEQA/ALtb6DtJ57FZEjmhwsU1pIOl2428QiJ6EJDsiJUJLrXq6ynoojNV1EUETRcvkcGgeZTTVZAJOAWyhQ3Ee0nL9HqEU0tW8ezTxkg+ZsFxKrtaiAH4PCZXn/vShv2BXF1RE3UqwitFdL1Yz45fVWahVXH2tzavWYKzTzLak3/yrp0nathUrtNVR1dP/EAHj6G/0WBUxHiuklkr2DExnwwP0VgoXCwvNuB4q5jaPEoDI/8ATE92h5+DTxXbB4XXYODswVWyRPjOy9pB705CQJVlaIWM3ebA2aNz1Suu42G3MpwAAsERKmubcfZORdETGuOx4ELDX11Nh9M+orZmQwsF3Pe6wCwY3idHg9C+trphFFGN+ZPIAcyVSOZcwYjmzFI2tjk7ov00tIzjxPM9XfZcJpxGO9Wlttb61xcTgwalSrMHai52uHAaYBuwqZxv4hn+/wAlD4aHMWap+9EdZXOJv3shPdt+BNmjyVhZS7OqSjjjq8bayqq+DhCeMcfl7R+PBT9kbI2hsbGtaBYBosAuIhklzkPgrJ10o6HmUUYJ/kff2VR4d2VYlOQcQroKYc2xNMht9Au5T9lGFsPr8QrJbcgGtH2Vg2SgLq2liHBQJb7XyH9TD5ZKFjsyy8GWLKou97vzdc2t7J6N4caLE6iF3ISsEg+lirGQVsaeI/tXFl3rmHESn6/VURjeQsdwrU9sH4yBpuJKa7nDxLdx5XTcv51xnApO7751VTtNnU9QSSPAO3b9fgr4LeCjuZsnYXmCNzpoRBV29GpiADvP3h4FcHUpadqI4FWsV+ZO3dV0YcO3j7+WCTK+ccLzA3RA8xVdrup5TZ3xHUfBSEvJ4N3P0VA4/l/FMrV8Znc5g1XgqoCQHEdDuD4Kyuz7OYxxhoMRLWYjGNQcOAmbw4+B48R5reGoJOxJkVHuNoZHHymkdtR/T35KbNAAsE5ICDslUpUKRuwTZHNaHFxsALkp2yg/apjv5bgwoKdxbU112XB4tj9o/Yea0e8MaXFd6WnfUzNiZqVX2dMfqMzY33UOp1LHJ3VLEPaJNtXiSdvArlUNZXZfxls8TO6rKVxa6OUbdQR0I6KYdkuACrrpcXqGXipToguODn8z5Dh5+Cl+ecmw5hp/xFNpixKJto5DtIPdd4dDyVeIXvbveK9jJc6SjmFAW9GBgT3+9V0sq5jpMxUDZqchk7QBPBfjG79x0K7oXnTDq7Ect4wZIgaetp3Fkkcg4Hq1w5j/AJCuvKeaKPMdJrgPd1MYHfQOPFh8Oo6FSYJ9vmuyKortaTSnexZxnj2e+BUhQkBSqUqRCEIREJrnaRtcpXHS0kprWm+p2/2RFoYxhFJjGHyUVfGJI5BvzaeRHQhUXi2HV2VMf7rvHNnp3iSCcCwe3k79iF6FKifaFlsY/gznQNBrqW8kB5u6s8/vZRqiHbG0NQrqzXHk0u6kzjdke7v+66eV8chx/B4a6GzXkaZYwf0PG4XaVF9nWPOwTHmwzvLaSrIila7ZrvZd4ceB+KvIEWutqeXeM71wu1ByKoLB1TmPt4IdsqJ7QMSkxnNk8cADxC4UsDWn9RvY/NxIV318wpqKedxsIo3PN/AXVD5JidX5xwzvRrLqjvnm1+IBdf5rlVnHZZ2lWPw8wM3tUf2Ny9+Cu3LWFx4NgtJQRgDuowHEe048XHzK6ZCQBOUsAAYBede90ji52pUPz3k2LMNP+IpQ2LEom+hIdpB7rvDoeXzVP0lTiOA4qJIy+lrqZ+ktcNurXDmD/wAL0eVEs95PhzFSian0xYjCPVSHZ4913h48voolRT489mqvrTdxCOT1GcZ8vRbeUM00uZKIPZaKrj/r4CeLT1HVp6qRBecKeoxDAcVMkeulrqZ1nBw26hw5g/Uceiu3J+aaXMlD3kdoqqOwngLrlp6jqDyK2p6jb5rtVpd7QaU76HOM+Xp2FSNISBui6Z+s/wAI+qlKiStBcbu25BPQhEQmuAATkm4RFRfaZhDMMzLK6JgbDWs79oA4Bx4OA8+PmrYyXiP5rlqgqy7U90Wl5O+pp0n6gqK9s1EH4ZQVobd0M5jJ6NcL/doW12Q1Iky1NDxvT1LmkHxAd+5UKMbFQW9q9NWO5TZ4pTq04f19lIs6OLcpYuf/ABJP8pVV9lEYfm+Mn2KeRw/+R+6tLPIJyhi+nf8ACv8AtxVXdk8gizc0H+0ppGj5tP7LE/67EteP4VU4e8ldo2SpAlU5eZWrO6U1BYyQtAj1fpBWE1MmjXf+w12twvdPqGNkqyHEi0N+BtzWB5vETz/DD7oi4GccpQ43A+Y6W1scV4qjTa9vZdbccfJVZSzYrlbGy4NfBVwgBwc3g8E8W+LT1V7zPMcj+Opvc30nZcLNOV6bH4TCCIqiJneU81r6DzBPunoo00G1zmaq7tl03PQT5xny9FkyvmSHMFBDJTzuZUEgTwm2qM2J8weRXZEkrnCLvCPWFuq3GwCoSGTE8tYvG5mumracjgT6LxY/4mn+eKtvKWZafMLGvaBFVMld30JN9PDcdQkE+3zXarFztRp+mhzjPl77VIWzSM7vvHGwe8EkbgLYpTI6IPkJu7jY8gtScmpLW3A9N7R5BblNJ3kLXc9iOhCkqlWVIlQiKGdq7A7J85O7JoiP8QH7rhdi9zHiwv6OqI28bOXY7XqlsOVO5P6qiojYPK7v9K5fYvGRSYrJb0TLG0H4A/7hQz/1D5L0kOIsb8f5fZWNVQsqKeSGQBzJGljgeYIsqBw2R+Ws4Rd44gUdX3chd7l9JJ/9TdegnC4sqa7WMHNHjza9rfU1zRqPR7QAfmLfVKxvNDxwWvw9K3evpn6PHn/mKuSNzXNDmm4PEJ6i3Z3jH5tlqnMj2mpp/UzAHjcbE/EWKlA+alMcHNDgqKeF0Eronag4JkkEUjtT2Bxta5S90zfSL20+SemudYdT0C2XJYmwxR3bHG0ahxFuScyGOMERsa2+9k9rbcTud05EUazdlSizBQFjmsiqo2+om030noeo8FS7xiOXMW0uBp6ymdxb7J/3afqvRhCi+dMpU+ZKXU20NdE091MBv/C7w+yi1EG3zm6q9tF1FMdzPnGfL0RkvM1FmGiAYxsVbAB30HQ9W9QVJo2taDpaBc3Nl5zacRy7jF/Tpq6lf/PxB+qurJuaqbMlHdpEVZEB38JOx6jq1Yp6jb5rtVm72nk3Tw5xny9OxSVIeASA32KxVdTFS08s87wyKJpc9x2AG5UtUIGJwCq3tjxIS11BhrHf1TDNIPE8G/QH5qTdldD+EynFK5ml9VI6Y+IvZp+QCqrEKibNOZnyMDhJXVAZGPdbsPkBf5r0BSU7KWligjADImBjbdALKFT9JK6Renuw5Jb4aTicz78fJbCj2dsB/pDgc1IzSKhpEkDncAHjbyPEeakKQhTHNDhgV5yKV8TxIw5jNUDlLHJ8rY4XTsc2Jzu5rIjuADv8RxV80s8VTBHPA9skUjQ5j2m4IPNQXtCyQMUa/FMLjDcQAvLENpwP9XTrsoxkHOTsDk/LMV1/gS8hriPSp3X4gjpf5KFE4wP2H6HRelrYmXWDlVOOkHWHFXM52kXOya0XOp2/2WGmqIauFlRDIySF4Do3MNwR1uti4U5eXIIOBSoQhFhCSyVCIotnXKdNmGj1sAjr4ge6mA38D1CpiGbEcAxfXGXU1bTPIII+YtzBHzC9H7qI54yfT5ggM8GmHEI22ZLbg4e67w8eSiVFPtc5mqv7PdhB+XnzjPl6LaybmylzHR8AIq2IeugJ2/iHUKKdrOY26G4FSSem6z6ot5N5N8zxPh8VXkE1fguIl0MjqWtp3FpLSCWnYjmCF2cpZeq82Yu+SofIaZr9dVO48XE+yD1P0Hko/KHyN3YGathZ6ajnNY53RjMDv/vuUm7JsuO7049VMIZpLKYO59X/AEsPNWmNlipaeKmgjggjEcUbQ1jBsANgsynxRiNgaF5avrH1k7pncdO4IQhC6KGmu47qB56yM3GXPxDCg2KuA9Nh4NqPj0PjzU7J1mw2G6dbhwWj2NeMHKRS1UtLKJIjgVQmCZixvKFa6lfG9rAbyUVSCB8W9L9RwPirOwPtAwTFWtZLOKKoPDuqg2ufB2xXYxzL+G47B3WI0zZLfpeOD2fA7hVxi3ZVXRFzsKrI6iO/oxzjQ6394cD8gouzND1Mwr41FtuQxn6OTtGh9+yraje17Q5pBadiDdPVCmgzfl13q4sSpmN4eocZGfJtws8XaLmalaIpaiJ7xuZ4Bq+llsKsDrghcj8PSPzgka4fP/VeaQngqLm7R8ySA/8AWQx39yFvD53Wi/HMz4sNArcTqb+zBqAPkwLBrWcAStm/DVSM5HtaPmrtxbMGFYPEZMQroYrbNLrud8GjiVWOb+0WpxEvpMGLqWkIs+Y8JH/D3R9fgtDCuz7MOJPEk8DaRjjd0tQ67j46RxPnZWHlvIGFYM5k8162qb/aTAaWnq1uw+pWNqabIDZC3bFbLcdpzt68cBooDlLIdbjJjqMQD6Khvf0m2fKPAch4lXHhmH0uG0kdLQwtihYLNa3+eJWyGi1rCyRp0nS7yPVd4oWxjJVNfcp612LzgBoOAT0IQuyr0JjiSdLd/sh7iOA/UdkrW2HjzRErQALBKhCIiySyVCIkssT6WCT9cMbv7zAVmQiyCRotZtBSMN20sAPURhZmxsYLMa1vwFk9CxgELidSkslshCysISOaHCxSoRExrjfS7cfVPTXNvxHAjYoY6978CNwiIa21zuTzTkIREIQkdsiLn1mL09HM6GZk5c1gedERcLE2+6Y/GqcRveI5vQc0OBZpuCbXF910wm/z9URcv8+prhgjmc69iGt242/Y/JPhxqnmljYxktn39It4N+NuXjt0ut8RsY5xYxrS83cQLXPUp43RFzfzun0tLY536rW0tB3J8fBbk1R3cbXiN7gXAcLc+ayjZLZEXKbjBMTZTTEMcWgemdRJJHAEeF/gVs4dWurW6zFobYEelfe/Dbwv5hbZThuiJUIQiITXNJNwbFOQiL//2Q=="/>
          <p:cNvSpPr>
            <a:spLocks noChangeAspect="1" noChangeArrowheads="1"/>
          </p:cNvSpPr>
          <p:nvPr/>
        </p:nvSpPr>
        <p:spPr bwMode="auto">
          <a:xfrm>
            <a:off x="63500" y="-622300"/>
            <a:ext cx="1047750" cy="127635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17531099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 to Research</a:t>
            </a:r>
            <a:endParaRPr lang="en-US" dirty="0"/>
          </a:p>
        </p:txBody>
      </p:sp>
      <p:sp>
        <p:nvSpPr>
          <p:cNvPr id="3" name="Content Placeholder 2"/>
          <p:cNvSpPr>
            <a:spLocks noGrp="1"/>
          </p:cNvSpPr>
          <p:nvPr>
            <p:ph idx="1"/>
          </p:nvPr>
        </p:nvSpPr>
        <p:spPr/>
        <p:txBody>
          <a:bodyPr/>
          <a:lstStyle/>
          <a:p>
            <a:endParaRPr lang="en-US" sz="2800" b="1" dirty="0" smtClean="0">
              <a:solidFill>
                <a:schemeClr val="tx1"/>
              </a:solidFill>
            </a:endParaRPr>
          </a:p>
          <a:p>
            <a:r>
              <a:rPr lang="en-US" sz="2800" b="1" dirty="0" smtClean="0">
                <a:solidFill>
                  <a:schemeClr val="tx1"/>
                </a:solidFill>
              </a:rPr>
              <a:t>Participants reported number of </a:t>
            </a:r>
            <a:r>
              <a:rPr lang="en-US" sz="2800" b="1" i="1" dirty="0" smtClean="0">
                <a:solidFill>
                  <a:schemeClr val="tx1"/>
                </a:solidFill>
              </a:rPr>
              <a:t>days</a:t>
            </a:r>
            <a:r>
              <a:rPr lang="en-US" sz="2800" b="1" dirty="0" smtClean="0">
                <a:solidFill>
                  <a:schemeClr val="tx1"/>
                </a:solidFill>
              </a:rPr>
              <a:t> using a substance (in the past 30 days); number of substance use </a:t>
            </a:r>
            <a:r>
              <a:rPr lang="en-US" sz="2800" b="1" i="1" dirty="0" smtClean="0">
                <a:solidFill>
                  <a:schemeClr val="tx1"/>
                </a:solidFill>
              </a:rPr>
              <a:t>events</a:t>
            </a:r>
            <a:r>
              <a:rPr lang="en-US" sz="2800" b="1" dirty="0" smtClean="0">
                <a:solidFill>
                  <a:schemeClr val="tx1"/>
                </a:solidFill>
              </a:rPr>
              <a:t> remains unknown.</a:t>
            </a:r>
          </a:p>
          <a:p>
            <a:pPr marL="457200" lvl="1" indent="0">
              <a:buNone/>
            </a:pPr>
            <a:endParaRPr lang="en-US" sz="2000" b="1" dirty="0" smtClean="0">
              <a:solidFill>
                <a:schemeClr val="tx1"/>
              </a:solidFill>
            </a:endParaRPr>
          </a:p>
          <a:p>
            <a:endParaRPr lang="en-US" sz="2800" b="1" dirty="0">
              <a:solidFill>
                <a:schemeClr val="tx1"/>
              </a:solidFill>
            </a:endParaRPr>
          </a:p>
          <a:p>
            <a:r>
              <a:rPr lang="en-US" sz="2800" b="1" dirty="0" smtClean="0">
                <a:solidFill>
                  <a:schemeClr val="tx1"/>
                </a:solidFill>
              </a:rPr>
              <a:t>Reported substance </a:t>
            </a:r>
            <a:r>
              <a:rPr lang="en-US" sz="2800" b="1" i="1" dirty="0" smtClean="0">
                <a:solidFill>
                  <a:schemeClr val="tx1"/>
                </a:solidFill>
              </a:rPr>
              <a:t>use</a:t>
            </a:r>
            <a:r>
              <a:rPr lang="en-US" sz="2800" b="1" dirty="0" smtClean="0">
                <a:solidFill>
                  <a:schemeClr val="tx1"/>
                </a:solidFill>
              </a:rPr>
              <a:t> not always indicative of substance </a:t>
            </a:r>
            <a:r>
              <a:rPr lang="en-US" sz="2800" b="1" i="1" dirty="0" smtClean="0">
                <a:solidFill>
                  <a:schemeClr val="tx1"/>
                </a:solidFill>
              </a:rPr>
              <a:t>preference</a:t>
            </a:r>
            <a:r>
              <a:rPr lang="en-US" b="1" i="1" dirty="0" smtClean="0">
                <a:solidFill>
                  <a:schemeClr val="tx1"/>
                </a:solidFill>
              </a:rPr>
              <a:t>.</a:t>
            </a:r>
          </a:p>
        </p:txBody>
      </p:sp>
    </p:spTree>
    <p:extLst>
      <p:ext uri="{BB962C8B-B14F-4D97-AF65-F5344CB8AC3E}">
        <p14:creationId xmlns:p14="http://schemas.microsoft.com/office/powerpoint/2010/main" val="8804305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Directions for Future Research</a:t>
            </a:r>
            <a:endParaRPr lang="en-US" dirty="0"/>
          </a:p>
        </p:txBody>
      </p:sp>
      <p:sp>
        <p:nvSpPr>
          <p:cNvPr id="3" name="Content Placeholder 2"/>
          <p:cNvSpPr>
            <a:spLocks noGrp="1"/>
          </p:cNvSpPr>
          <p:nvPr>
            <p:ph idx="1"/>
          </p:nvPr>
        </p:nvSpPr>
        <p:spPr>
          <a:xfrm>
            <a:off x="228600" y="1828800"/>
            <a:ext cx="8229600" cy="4525963"/>
          </a:xfrm>
        </p:spPr>
        <p:txBody>
          <a:bodyPr>
            <a:normAutofit/>
          </a:bodyPr>
          <a:lstStyle/>
          <a:p>
            <a:r>
              <a:rPr lang="en-US" sz="2800" b="1" dirty="0" smtClean="0">
                <a:solidFill>
                  <a:schemeClr val="tx1"/>
                </a:solidFill>
              </a:rPr>
              <a:t>Development of personalized treatment options based on personality </a:t>
            </a:r>
            <a:r>
              <a:rPr lang="en-US" sz="2800" b="1" dirty="0" smtClean="0">
                <a:solidFill>
                  <a:schemeClr val="tx1"/>
                </a:solidFill>
              </a:rPr>
              <a:t>type.</a:t>
            </a:r>
            <a:endParaRPr lang="en-US" sz="2800" b="1" dirty="0" smtClean="0">
              <a:solidFill>
                <a:schemeClr val="tx1"/>
              </a:solidFill>
            </a:endParaRPr>
          </a:p>
          <a:p>
            <a:endParaRPr lang="en-US" sz="2800" b="1" dirty="0">
              <a:solidFill>
                <a:schemeClr val="tx1"/>
              </a:solidFill>
            </a:endParaRPr>
          </a:p>
          <a:p>
            <a:r>
              <a:rPr lang="en-US" sz="2800" b="1" dirty="0" smtClean="0">
                <a:solidFill>
                  <a:schemeClr val="tx1"/>
                </a:solidFill>
              </a:rPr>
              <a:t>Investigating the relationship between personality traits and drug preference in a larger </a:t>
            </a:r>
            <a:r>
              <a:rPr lang="en-US" sz="2800" b="1" dirty="0" smtClean="0">
                <a:solidFill>
                  <a:schemeClr val="tx1"/>
                </a:solidFill>
              </a:rPr>
              <a:t>sample.</a:t>
            </a:r>
            <a:endParaRPr lang="en-US" sz="2800" b="1" dirty="0" smtClean="0">
              <a:solidFill>
                <a:schemeClr val="tx1"/>
              </a:solidFill>
            </a:endParaRPr>
          </a:p>
          <a:p>
            <a:endParaRPr lang="en-US" sz="2800" b="1" dirty="0">
              <a:solidFill>
                <a:schemeClr val="tx1"/>
              </a:solidFill>
            </a:endParaRPr>
          </a:p>
          <a:p>
            <a:r>
              <a:rPr lang="en-US" sz="2800" b="1" dirty="0" smtClean="0">
                <a:solidFill>
                  <a:schemeClr val="tx1"/>
                </a:solidFill>
              </a:rPr>
              <a:t>Treatment options for the sexual-minority </a:t>
            </a:r>
            <a:r>
              <a:rPr lang="en-US" sz="2800" b="1" dirty="0" smtClean="0">
                <a:solidFill>
                  <a:schemeClr val="tx1"/>
                </a:solidFill>
              </a:rPr>
              <a:t>population.</a:t>
            </a:r>
            <a:endParaRPr lang="en-US" sz="2800" b="1" dirty="0" smtClean="0">
              <a:solidFill>
                <a:schemeClr val="tx1"/>
              </a:solidFill>
            </a:endParaRPr>
          </a:p>
          <a:p>
            <a:endParaRPr lang="en-US" b="1" dirty="0" smtClean="0">
              <a:solidFill>
                <a:schemeClr val="tx1"/>
              </a:solidFill>
            </a:endParaRPr>
          </a:p>
          <a:p>
            <a:endParaRPr lang="en-US" b="1" dirty="0" smtClean="0">
              <a:solidFill>
                <a:schemeClr val="tx1"/>
              </a:solidFill>
            </a:endParaRPr>
          </a:p>
          <a:p>
            <a:pPr marL="0" indent="0">
              <a:buNone/>
            </a:pPr>
            <a:endParaRPr lang="en-US" b="1" dirty="0">
              <a:solidFill>
                <a:schemeClr val="tx1"/>
              </a:solidFill>
            </a:endParaRPr>
          </a:p>
        </p:txBody>
      </p:sp>
    </p:spTree>
    <p:extLst>
      <p:ext uri="{BB962C8B-B14F-4D97-AF65-F5344CB8AC3E}">
        <p14:creationId xmlns:p14="http://schemas.microsoft.com/office/powerpoint/2010/main" val="285488630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Acknowledgements</a:t>
            </a:r>
            <a:endParaRPr lang="en-US" dirty="0"/>
          </a:p>
        </p:txBody>
      </p:sp>
      <p:sp>
        <p:nvSpPr>
          <p:cNvPr id="3" name="Content Placeholder 2"/>
          <p:cNvSpPr>
            <a:spLocks noGrp="1"/>
          </p:cNvSpPr>
          <p:nvPr>
            <p:ph idx="1"/>
          </p:nvPr>
        </p:nvSpPr>
        <p:spPr/>
        <p:txBody>
          <a:bodyPr/>
          <a:lstStyle/>
          <a:p>
            <a:r>
              <a:rPr lang="en-US" b="1" dirty="0" smtClean="0">
                <a:solidFill>
                  <a:schemeClr val="tx1"/>
                </a:solidFill>
              </a:rPr>
              <a:t>I would like to thank the following individuals for their contribution to this project:  Nicholas A. Livingston, BA; and Bryan </a:t>
            </a:r>
            <a:r>
              <a:rPr lang="en-US" b="1" dirty="0">
                <a:solidFill>
                  <a:schemeClr val="tx1"/>
                </a:solidFill>
              </a:rPr>
              <a:t>Cochran, </a:t>
            </a:r>
            <a:r>
              <a:rPr lang="en-US" b="1" dirty="0" smtClean="0">
                <a:solidFill>
                  <a:schemeClr val="tx1"/>
                </a:solidFill>
              </a:rPr>
              <a:t>PhD </a:t>
            </a:r>
            <a:r>
              <a:rPr lang="en-US" sz="2800" dirty="0"/>
              <a:t> </a:t>
            </a:r>
            <a:br>
              <a:rPr lang="en-US" sz="2800" dirty="0"/>
            </a:br>
            <a:endParaRPr lang="en-US" dirty="0"/>
          </a:p>
        </p:txBody>
      </p:sp>
      <p:pic>
        <p:nvPicPr>
          <p:cNvPr id="4" name="Picture 3"/>
          <p:cNvPicPr>
            <a:picLocks noChangeAspect="1"/>
          </p:cNvPicPr>
          <p:nvPr/>
        </p:nvPicPr>
        <p:blipFill>
          <a:blip r:embed="rId3"/>
          <a:stretch>
            <a:fillRect/>
          </a:stretch>
        </p:blipFill>
        <p:spPr>
          <a:xfrm>
            <a:off x="3124200" y="3662515"/>
            <a:ext cx="2473081" cy="2478638"/>
          </a:xfrm>
          <a:prstGeom prst="rect">
            <a:avLst/>
          </a:prstGeom>
        </p:spPr>
      </p:pic>
    </p:spTree>
    <p:extLst>
      <p:ext uri="{BB962C8B-B14F-4D97-AF65-F5344CB8AC3E}">
        <p14:creationId xmlns:p14="http://schemas.microsoft.com/office/powerpoint/2010/main" val="166110145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457200" y="1600200"/>
            <a:ext cx="8229600" cy="5257799"/>
          </a:xfrm>
        </p:spPr>
        <p:txBody>
          <a:bodyPr>
            <a:normAutofit/>
          </a:bodyPr>
          <a:lstStyle/>
          <a:p>
            <a:pPr marL="0" indent="0">
              <a:buNone/>
            </a:pPr>
            <a:endParaRPr lang="en-US" sz="1900" b="1" dirty="0" smtClean="0">
              <a:solidFill>
                <a:schemeClr val="tx1"/>
              </a:solidFill>
            </a:endParaRPr>
          </a:p>
          <a:p>
            <a:r>
              <a:rPr lang="en-US" sz="1800" b="1" dirty="0" err="1">
                <a:solidFill>
                  <a:schemeClr val="tx1"/>
                </a:solidFill>
              </a:rPr>
              <a:t>Brunelle</a:t>
            </a:r>
            <a:r>
              <a:rPr lang="en-US" sz="1800" b="1" dirty="0">
                <a:solidFill>
                  <a:schemeClr val="tx1"/>
                </a:solidFill>
              </a:rPr>
              <a:t>, C., </a:t>
            </a:r>
            <a:r>
              <a:rPr lang="en-US" sz="1800" b="1" dirty="0" err="1">
                <a:solidFill>
                  <a:schemeClr val="tx1"/>
                </a:solidFill>
              </a:rPr>
              <a:t>Assaad</a:t>
            </a:r>
            <a:r>
              <a:rPr lang="en-US" sz="1800" b="1" dirty="0">
                <a:solidFill>
                  <a:schemeClr val="tx1"/>
                </a:solidFill>
              </a:rPr>
              <a:t>, J., Barrett, S. P., Ávila, C., </a:t>
            </a:r>
            <a:r>
              <a:rPr lang="en-US" sz="1800" b="1" dirty="0" err="1">
                <a:solidFill>
                  <a:schemeClr val="tx1"/>
                </a:solidFill>
              </a:rPr>
              <a:t>Conrod</a:t>
            </a:r>
            <a:r>
              <a:rPr lang="en-US" sz="1800" b="1" dirty="0">
                <a:solidFill>
                  <a:schemeClr val="tx1"/>
                </a:solidFill>
              </a:rPr>
              <a:t>, P. J., Tremblay, R. E., &amp; </a:t>
            </a:r>
            <a:r>
              <a:rPr lang="en-US" sz="1800" b="1" dirty="0" err="1">
                <a:solidFill>
                  <a:schemeClr val="tx1"/>
                </a:solidFill>
              </a:rPr>
              <a:t>Pihl</a:t>
            </a:r>
            <a:r>
              <a:rPr lang="en-US" sz="1800" b="1" dirty="0">
                <a:solidFill>
                  <a:schemeClr val="tx1"/>
                </a:solidFill>
              </a:rPr>
              <a:t>, R. O. (2004). Heightened heart rate response to alcohol intoxication is associated with a reward-seeking personality profile. </a:t>
            </a:r>
            <a:r>
              <a:rPr lang="en-US" sz="1800" b="1" i="1" dirty="0">
                <a:solidFill>
                  <a:schemeClr val="tx1"/>
                </a:solidFill>
              </a:rPr>
              <a:t>Alcoholism: Clinical and Experimental Research</a:t>
            </a:r>
            <a:r>
              <a:rPr lang="en-US" sz="1800" b="1" dirty="0">
                <a:solidFill>
                  <a:schemeClr val="tx1"/>
                </a:solidFill>
              </a:rPr>
              <a:t>, 28(3), 394-401. </a:t>
            </a:r>
            <a:endParaRPr lang="en-US" sz="1800" b="1" dirty="0" smtClean="0">
              <a:solidFill>
                <a:schemeClr val="tx1"/>
              </a:solidFill>
            </a:endParaRPr>
          </a:p>
          <a:p>
            <a:endParaRPr lang="en-US" sz="1800" dirty="0" smtClean="0"/>
          </a:p>
          <a:p>
            <a:r>
              <a:rPr lang="en-US" sz="1800" b="1" dirty="0" smtClean="0">
                <a:solidFill>
                  <a:schemeClr val="tx1"/>
                </a:solidFill>
              </a:rPr>
              <a:t>Costa</a:t>
            </a:r>
            <a:r>
              <a:rPr lang="en-US" sz="1800" b="1" dirty="0">
                <a:solidFill>
                  <a:schemeClr val="tx1"/>
                </a:solidFill>
              </a:rPr>
              <a:t>, P. T., McCrae, R. R. (1992). Normal Personality Assessment in Clinical Practice: The </a:t>
            </a:r>
            <a:r>
              <a:rPr lang="en-US" sz="1800" b="1" dirty="0" smtClean="0">
                <a:solidFill>
                  <a:schemeClr val="tx1"/>
                </a:solidFill>
              </a:rPr>
              <a:t>NEO </a:t>
            </a:r>
            <a:r>
              <a:rPr lang="en-US" sz="1800" b="1" dirty="0">
                <a:solidFill>
                  <a:schemeClr val="tx1"/>
                </a:solidFill>
              </a:rPr>
              <a:t>Personality Inventory.  </a:t>
            </a:r>
            <a:r>
              <a:rPr lang="en-US" sz="1800" b="1" i="1" dirty="0">
                <a:solidFill>
                  <a:schemeClr val="tx1"/>
                </a:solidFill>
              </a:rPr>
              <a:t>Psychological Assessment, 4</a:t>
            </a:r>
            <a:r>
              <a:rPr lang="en-US" sz="1800" b="1" dirty="0">
                <a:solidFill>
                  <a:schemeClr val="tx1"/>
                </a:solidFill>
              </a:rPr>
              <a:t>(1), 5-13. </a:t>
            </a:r>
            <a:endParaRPr lang="en-US" sz="1800" b="1" dirty="0" smtClean="0">
              <a:solidFill>
                <a:schemeClr val="tx1"/>
              </a:solidFill>
            </a:endParaRPr>
          </a:p>
          <a:p>
            <a:endParaRPr lang="en-US" sz="1800" b="1" dirty="0" smtClean="0">
              <a:solidFill>
                <a:schemeClr val="tx1"/>
              </a:solidFill>
            </a:endParaRPr>
          </a:p>
          <a:p>
            <a:r>
              <a:rPr lang="en-US" sz="1800" b="1" dirty="0" smtClean="0">
                <a:solidFill>
                  <a:schemeClr val="tx1"/>
                </a:solidFill>
              </a:rPr>
              <a:t>Costa</a:t>
            </a:r>
            <a:r>
              <a:rPr lang="en-US" sz="1800" b="1" dirty="0">
                <a:solidFill>
                  <a:schemeClr val="tx1"/>
                </a:solidFill>
              </a:rPr>
              <a:t>, P. T., McCrae, R. R. (1995).  Domains and Facets: Hierarchical Personality Assessment </a:t>
            </a:r>
            <a:r>
              <a:rPr lang="en-US" sz="1800" b="1" dirty="0" smtClean="0">
                <a:solidFill>
                  <a:schemeClr val="tx1"/>
                </a:solidFill>
              </a:rPr>
              <a:t>Using </a:t>
            </a:r>
            <a:r>
              <a:rPr lang="en-US" sz="1800" b="1" dirty="0">
                <a:solidFill>
                  <a:schemeClr val="tx1"/>
                </a:solidFill>
              </a:rPr>
              <a:t>the Revised NEO Personality Inventory. </a:t>
            </a:r>
            <a:r>
              <a:rPr lang="en-US" sz="1800" b="1" i="1" dirty="0">
                <a:solidFill>
                  <a:schemeClr val="tx1"/>
                </a:solidFill>
              </a:rPr>
              <a:t> Journal of Personality Assessment, </a:t>
            </a:r>
            <a:r>
              <a:rPr lang="en-US" sz="1800" b="1" i="1" dirty="0" smtClean="0">
                <a:solidFill>
                  <a:schemeClr val="tx1"/>
                </a:solidFill>
              </a:rPr>
              <a:t>64</a:t>
            </a:r>
            <a:r>
              <a:rPr lang="en-US" sz="1800" b="1" dirty="0" smtClean="0">
                <a:solidFill>
                  <a:schemeClr val="tx1"/>
                </a:solidFill>
              </a:rPr>
              <a:t>(1</a:t>
            </a:r>
            <a:r>
              <a:rPr lang="en-US" sz="1800" b="1" dirty="0">
                <a:solidFill>
                  <a:schemeClr val="tx1"/>
                </a:solidFill>
              </a:rPr>
              <a:t>), 21-50. </a:t>
            </a:r>
          </a:p>
          <a:p>
            <a:pPr marL="0" indent="0">
              <a:buNone/>
            </a:pPr>
            <a:endParaRPr lang="en-US" sz="1800" b="1" dirty="0" smtClean="0">
              <a:solidFill>
                <a:schemeClr val="tx1"/>
              </a:solidFill>
            </a:endParaRPr>
          </a:p>
          <a:p>
            <a:r>
              <a:rPr lang="en-US" sz="1800" b="1" dirty="0" smtClean="0">
                <a:solidFill>
                  <a:schemeClr val="tx1"/>
                </a:solidFill>
              </a:rPr>
              <a:t>Feldman</a:t>
            </a:r>
            <a:r>
              <a:rPr lang="en-US" sz="1800" b="1" dirty="0" smtClean="0">
                <a:solidFill>
                  <a:schemeClr val="tx1"/>
                </a:solidFill>
              </a:rPr>
              <a:t>, M., Kumar, V., </a:t>
            </a:r>
            <a:r>
              <a:rPr lang="en-US" sz="1800" b="1" dirty="0" err="1" smtClean="0">
                <a:solidFill>
                  <a:schemeClr val="tx1"/>
                </a:solidFill>
              </a:rPr>
              <a:t>Angelini</a:t>
            </a:r>
            <a:r>
              <a:rPr lang="en-US" sz="1800" b="1" dirty="0" smtClean="0">
                <a:solidFill>
                  <a:schemeClr val="tx1"/>
                </a:solidFill>
              </a:rPr>
              <a:t>, F., </a:t>
            </a:r>
            <a:r>
              <a:rPr lang="en-US" sz="1800" b="1" dirty="0" err="1" smtClean="0">
                <a:solidFill>
                  <a:schemeClr val="tx1"/>
                </a:solidFill>
              </a:rPr>
              <a:t>Pekala</a:t>
            </a:r>
            <a:r>
              <a:rPr lang="en-US" sz="1800" b="1" dirty="0" smtClean="0">
                <a:solidFill>
                  <a:schemeClr val="tx1"/>
                </a:solidFill>
              </a:rPr>
              <a:t>, R., Porter, J.  Individual differences in substance preference and substance use.  </a:t>
            </a:r>
            <a:r>
              <a:rPr lang="en-US" sz="1800" b="1" i="1" dirty="0" smtClean="0">
                <a:solidFill>
                  <a:schemeClr val="tx1"/>
                </a:solidFill>
              </a:rPr>
              <a:t>Journal of Addictions &amp; Offender Counseling</a:t>
            </a:r>
            <a:r>
              <a:rPr lang="en-US" sz="1800" b="1" dirty="0" smtClean="0">
                <a:solidFill>
                  <a:schemeClr val="tx1"/>
                </a:solidFill>
              </a:rPr>
              <a:t>.  April 2007, 27(2):  82-101</a:t>
            </a:r>
            <a:r>
              <a:rPr lang="en-US" sz="1800" b="1" dirty="0" smtClean="0">
                <a:solidFill>
                  <a:schemeClr val="tx1"/>
                </a:solidFill>
              </a:rPr>
              <a:t>.</a:t>
            </a:r>
            <a:endParaRPr lang="en-US" sz="1800" b="1" dirty="0" smtClean="0">
              <a:solidFill>
                <a:schemeClr val="tx1"/>
              </a:solidFill>
            </a:endParaRPr>
          </a:p>
        </p:txBody>
      </p:sp>
    </p:spTree>
    <p:extLst>
      <p:ext uri="{BB962C8B-B14F-4D97-AF65-F5344CB8AC3E}">
        <p14:creationId xmlns:p14="http://schemas.microsoft.com/office/powerpoint/2010/main" val="2687106529"/>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(cont’d)</a:t>
            </a:r>
            <a:endParaRPr lang="en-US" dirty="0"/>
          </a:p>
        </p:txBody>
      </p:sp>
      <p:sp>
        <p:nvSpPr>
          <p:cNvPr id="3" name="Content Placeholder 2"/>
          <p:cNvSpPr>
            <a:spLocks noGrp="1"/>
          </p:cNvSpPr>
          <p:nvPr>
            <p:ph idx="1"/>
          </p:nvPr>
        </p:nvSpPr>
        <p:spPr/>
        <p:txBody>
          <a:bodyPr>
            <a:normAutofit/>
          </a:bodyPr>
          <a:lstStyle/>
          <a:p>
            <a:pPr lvl="0"/>
            <a:endParaRPr lang="en-US" sz="1900" b="1" dirty="0" smtClean="0">
              <a:solidFill>
                <a:prstClr val="black"/>
              </a:solidFill>
            </a:endParaRPr>
          </a:p>
          <a:p>
            <a:r>
              <a:rPr lang="en-US" sz="1900" b="1" dirty="0">
                <a:solidFill>
                  <a:schemeClr val="tx1"/>
                </a:solidFill>
              </a:rPr>
              <a:t>John, O. P., Srivastava, S. (1999).  The big five trait taxonomy:  history, measurement, and theoretical perspectives.  In </a:t>
            </a:r>
            <a:r>
              <a:rPr lang="en-US" sz="1900" b="1" dirty="0" err="1">
                <a:solidFill>
                  <a:schemeClr val="tx1"/>
                </a:solidFill>
              </a:rPr>
              <a:t>Pervin</a:t>
            </a:r>
            <a:r>
              <a:rPr lang="en-US" sz="1900" b="1" dirty="0">
                <a:solidFill>
                  <a:schemeClr val="tx1"/>
                </a:solidFill>
              </a:rPr>
              <a:t>, L. A., John, O. P. (Eds.), </a:t>
            </a:r>
            <a:r>
              <a:rPr lang="en-US" sz="1900" b="1" i="1" dirty="0">
                <a:solidFill>
                  <a:schemeClr val="tx1"/>
                </a:solidFill>
              </a:rPr>
              <a:t>Handbook of Personality:  Theory and Research</a:t>
            </a:r>
            <a:r>
              <a:rPr lang="en-US" sz="1900" b="1" dirty="0">
                <a:solidFill>
                  <a:schemeClr val="tx1"/>
                </a:solidFill>
              </a:rPr>
              <a:t> (pp.102-138).  New York, NY:  Guilford Press.</a:t>
            </a:r>
          </a:p>
          <a:p>
            <a:pPr lvl="0"/>
            <a:endParaRPr lang="en-US" sz="1900" b="1" dirty="0" smtClean="0">
              <a:solidFill>
                <a:prstClr val="black"/>
              </a:solidFill>
            </a:endParaRPr>
          </a:p>
          <a:p>
            <a:pPr lvl="0"/>
            <a:r>
              <a:rPr lang="en-US" sz="1900" b="1" dirty="0" err="1" smtClean="0">
                <a:solidFill>
                  <a:prstClr val="black"/>
                </a:solidFill>
              </a:rPr>
              <a:t>Kotov</a:t>
            </a:r>
            <a:r>
              <a:rPr lang="en-US" sz="1900" b="1" dirty="0">
                <a:solidFill>
                  <a:prstClr val="black"/>
                </a:solidFill>
              </a:rPr>
              <a:t>, R., </a:t>
            </a:r>
            <a:r>
              <a:rPr lang="en-US" sz="1900" b="1" dirty="0" err="1">
                <a:solidFill>
                  <a:prstClr val="black"/>
                </a:solidFill>
              </a:rPr>
              <a:t>Gamez</a:t>
            </a:r>
            <a:r>
              <a:rPr lang="en-US" sz="1900" b="1" dirty="0">
                <a:solidFill>
                  <a:prstClr val="black"/>
                </a:solidFill>
              </a:rPr>
              <a:t>, W., Schmidt, F., Watson, D. (2010).  Linking “Big Personality Traits to Anxiety, Depressive, and Substance Use Disorders:  A Meta-Analysis.  Psychological Bulletin</a:t>
            </a:r>
            <a:endParaRPr lang="en-US" sz="1900" b="1" dirty="0" smtClean="0">
              <a:solidFill>
                <a:prstClr val="black"/>
              </a:solidFill>
            </a:endParaRPr>
          </a:p>
          <a:p>
            <a:pPr marL="0" indent="0">
              <a:buNone/>
            </a:pPr>
            <a:endParaRPr lang="en-US" sz="1900" b="1" dirty="0">
              <a:solidFill>
                <a:schemeClr val="tx1"/>
              </a:solidFill>
            </a:endParaRPr>
          </a:p>
          <a:p>
            <a:r>
              <a:rPr lang="en-US" sz="1900" b="1" dirty="0" smtClean="0">
                <a:solidFill>
                  <a:schemeClr val="tx1"/>
                </a:solidFill>
              </a:rPr>
              <a:t>Whiteside</a:t>
            </a:r>
            <a:r>
              <a:rPr lang="en-US" sz="1900" b="1" dirty="0">
                <a:solidFill>
                  <a:schemeClr val="tx1"/>
                </a:solidFill>
              </a:rPr>
              <a:t>, S. P., </a:t>
            </a:r>
            <a:r>
              <a:rPr lang="en-US" sz="1900" b="1" dirty="0" err="1">
                <a:solidFill>
                  <a:schemeClr val="tx1"/>
                </a:solidFill>
              </a:rPr>
              <a:t>Lynam</a:t>
            </a:r>
            <a:r>
              <a:rPr lang="en-US" sz="1900" b="1" dirty="0">
                <a:solidFill>
                  <a:schemeClr val="tx1"/>
                </a:solidFill>
              </a:rPr>
              <a:t>, D. R., (2001).  The Five Factor Model and Impulsivity: Using </a:t>
            </a:r>
            <a:r>
              <a:rPr lang="en-US" sz="1900" b="1" dirty="0" smtClean="0">
                <a:solidFill>
                  <a:schemeClr val="tx1"/>
                </a:solidFill>
              </a:rPr>
              <a:t>a Structural </a:t>
            </a:r>
            <a:r>
              <a:rPr lang="en-US" sz="1900" b="1" dirty="0">
                <a:solidFill>
                  <a:schemeClr val="tx1"/>
                </a:solidFill>
              </a:rPr>
              <a:t>Model of Personality to Understand Impulsivity.  </a:t>
            </a:r>
            <a:r>
              <a:rPr lang="en-US" sz="1900" b="1" i="1" dirty="0">
                <a:solidFill>
                  <a:schemeClr val="tx1"/>
                </a:solidFill>
              </a:rPr>
              <a:t>Personality and </a:t>
            </a:r>
            <a:r>
              <a:rPr lang="en-US" sz="1900" b="1" i="1" dirty="0" smtClean="0">
                <a:solidFill>
                  <a:schemeClr val="tx1"/>
                </a:solidFill>
              </a:rPr>
              <a:t>Individual Differences</a:t>
            </a:r>
            <a:r>
              <a:rPr lang="en-US" sz="1900" b="1" dirty="0">
                <a:solidFill>
                  <a:schemeClr val="tx1"/>
                </a:solidFill>
              </a:rPr>
              <a:t>, 30(4), 669-689. </a:t>
            </a:r>
          </a:p>
          <a:p>
            <a:endParaRPr lang="en-US" sz="1900" b="1" dirty="0">
              <a:solidFill>
                <a:schemeClr val="tx1"/>
              </a:solidFill>
            </a:endParaRPr>
          </a:p>
        </p:txBody>
      </p:sp>
    </p:spTree>
    <p:extLst>
      <p:ext uri="{BB962C8B-B14F-4D97-AF65-F5344CB8AC3E}">
        <p14:creationId xmlns:p14="http://schemas.microsoft.com/office/powerpoint/2010/main" val="341975583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Personality Traits</a:t>
            </a:r>
            <a:endParaRPr lang="en-US" dirty="0"/>
          </a:p>
        </p:txBody>
      </p:sp>
      <p:sp>
        <p:nvSpPr>
          <p:cNvPr id="3" name="Content Placeholder 2"/>
          <p:cNvSpPr>
            <a:spLocks noGrp="1"/>
          </p:cNvSpPr>
          <p:nvPr>
            <p:ph idx="1"/>
          </p:nvPr>
        </p:nvSpPr>
        <p:spPr>
          <a:xfrm>
            <a:off x="457200" y="1874837"/>
            <a:ext cx="8229600" cy="4525963"/>
          </a:xfrm>
        </p:spPr>
        <p:txBody>
          <a:bodyPr>
            <a:normAutofit/>
          </a:bodyPr>
          <a:lstStyle/>
          <a:p>
            <a:pPr marL="342900" lvl="1" indent="-342900">
              <a:buFont typeface="Arial" pitchFamily="34" charset="0"/>
              <a:buChar char="•"/>
            </a:pPr>
            <a:r>
              <a:rPr lang="en-US" sz="2800" b="1" dirty="0" smtClean="0">
                <a:solidFill>
                  <a:schemeClr val="tx1"/>
                </a:solidFill>
              </a:rPr>
              <a:t>Certain personality Traits linked to heavy alcohol and stimulant use </a:t>
            </a:r>
            <a:r>
              <a:rPr lang="en-US" sz="1100" dirty="0" smtClean="0">
                <a:solidFill>
                  <a:schemeClr val="tx1"/>
                </a:solidFill>
              </a:rPr>
              <a:t>(</a:t>
            </a:r>
            <a:r>
              <a:rPr lang="en-US" sz="1100" dirty="0" err="1" smtClean="0">
                <a:solidFill>
                  <a:schemeClr val="tx1"/>
                </a:solidFill>
              </a:rPr>
              <a:t>Brunelle</a:t>
            </a:r>
            <a:r>
              <a:rPr lang="en-US" sz="1100" dirty="0" smtClean="0">
                <a:solidFill>
                  <a:schemeClr val="tx1"/>
                </a:solidFill>
              </a:rPr>
              <a:t> et al, 2004</a:t>
            </a:r>
            <a:r>
              <a:rPr lang="en-US" sz="1100" dirty="0">
                <a:solidFill>
                  <a:schemeClr val="tx1"/>
                </a:solidFill>
              </a:rPr>
              <a:t>; </a:t>
            </a:r>
            <a:r>
              <a:rPr lang="en-US" sz="1100" dirty="0" err="1">
                <a:solidFill>
                  <a:schemeClr val="tx1"/>
                </a:solidFill>
              </a:rPr>
              <a:t>Kotov</a:t>
            </a:r>
            <a:r>
              <a:rPr lang="en-US" sz="1100" dirty="0">
                <a:solidFill>
                  <a:schemeClr val="tx1"/>
                </a:solidFill>
              </a:rPr>
              <a:t> et al, 2010)</a:t>
            </a:r>
          </a:p>
          <a:p>
            <a:pPr lvl="1"/>
            <a:r>
              <a:rPr lang="en-US" sz="2000" b="1" dirty="0" smtClean="0">
                <a:solidFill>
                  <a:schemeClr val="tx1"/>
                </a:solidFill>
              </a:rPr>
              <a:t>Five-Factor model of personality </a:t>
            </a:r>
            <a:endParaRPr lang="en-US" sz="1100" dirty="0">
              <a:solidFill>
                <a:schemeClr val="tx1"/>
              </a:solidFill>
            </a:endParaRPr>
          </a:p>
          <a:p>
            <a:pPr lvl="2"/>
            <a:r>
              <a:rPr lang="en-US" sz="2000" b="1" dirty="0" smtClean="0">
                <a:solidFill>
                  <a:schemeClr val="tx1"/>
                </a:solidFill>
              </a:rPr>
              <a:t>Extraversion</a:t>
            </a:r>
            <a:endParaRPr lang="en-US" sz="2000" b="1" dirty="0">
              <a:solidFill>
                <a:schemeClr val="tx1"/>
              </a:solidFill>
            </a:endParaRPr>
          </a:p>
          <a:p>
            <a:pPr lvl="2"/>
            <a:r>
              <a:rPr lang="en-US" sz="2000" b="1" dirty="0" smtClean="0">
                <a:solidFill>
                  <a:schemeClr val="tx1"/>
                </a:solidFill>
              </a:rPr>
              <a:t>Neuroticism</a:t>
            </a:r>
          </a:p>
          <a:p>
            <a:pPr lvl="2"/>
            <a:r>
              <a:rPr lang="en-US" sz="2000" b="1" dirty="0" smtClean="0">
                <a:solidFill>
                  <a:schemeClr val="tx1"/>
                </a:solidFill>
              </a:rPr>
              <a:t>Agreeableness</a:t>
            </a:r>
          </a:p>
          <a:p>
            <a:pPr lvl="2"/>
            <a:r>
              <a:rPr lang="en-US" sz="2000" b="1" dirty="0" smtClean="0">
                <a:solidFill>
                  <a:schemeClr val="tx1"/>
                </a:solidFill>
              </a:rPr>
              <a:t>Conscientiousness</a:t>
            </a:r>
          </a:p>
          <a:p>
            <a:pPr lvl="2"/>
            <a:r>
              <a:rPr lang="en-US" sz="2000" b="1" dirty="0" smtClean="0">
                <a:solidFill>
                  <a:schemeClr val="tx1"/>
                </a:solidFill>
              </a:rPr>
              <a:t>Openness</a:t>
            </a:r>
          </a:p>
          <a:p>
            <a:pPr marL="914400" lvl="2" indent="0">
              <a:buNone/>
            </a:pPr>
            <a:endParaRPr lang="en-US" sz="2000" b="1" dirty="0" smtClean="0">
              <a:solidFill>
                <a:schemeClr val="tx1"/>
              </a:solidFill>
            </a:endParaRPr>
          </a:p>
          <a:p>
            <a:pPr lvl="2"/>
            <a:endParaRPr lang="en-US" sz="2000" b="1" dirty="0">
              <a:solidFill>
                <a:schemeClr val="tx1"/>
              </a:solidFill>
            </a:endParaRPr>
          </a:p>
          <a:p>
            <a:pPr marL="457200" lvl="1" indent="0">
              <a:buNone/>
            </a:pPr>
            <a:endParaRPr lang="en-US" sz="2000" b="1" dirty="0" smtClean="0">
              <a:solidFill>
                <a:schemeClr val="tx1"/>
              </a:solidFill>
            </a:endParaRPr>
          </a:p>
          <a:p>
            <a:pPr marL="0" lvl="1" indent="0">
              <a:buNone/>
            </a:pPr>
            <a:endParaRPr lang="en-US" sz="1100" dirty="0" smtClean="0">
              <a:solidFill>
                <a:schemeClr val="tx1"/>
              </a:solidFill>
            </a:endParaRPr>
          </a:p>
          <a:p>
            <a:pPr marL="0" lvl="1" indent="0">
              <a:buNone/>
            </a:pPr>
            <a:endParaRPr lang="en-US" sz="1100" dirty="0">
              <a:solidFill>
                <a:schemeClr val="tx1"/>
              </a:solidFill>
            </a:endParaRPr>
          </a:p>
        </p:txBody>
      </p:sp>
    </p:spTree>
    <p:extLst>
      <p:ext uri="{BB962C8B-B14F-4D97-AF65-F5344CB8AC3E}">
        <p14:creationId xmlns:p14="http://schemas.microsoft.com/office/powerpoint/2010/main" val="2364974450"/>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CNS Stimulants</a:t>
            </a:r>
            <a:endParaRPr lang="en-US" dirty="0"/>
          </a:p>
        </p:txBody>
      </p:sp>
      <p:sp>
        <p:nvSpPr>
          <p:cNvPr id="3" name="Content Placeholder 2"/>
          <p:cNvSpPr>
            <a:spLocks noGrp="1"/>
          </p:cNvSpPr>
          <p:nvPr>
            <p:ph idx="1"/>
          </p:nvPr>
        </p:nvSpPr>
        <p:spPr/>
        <p:txBody>
          <a:bodyPr>
            <a:normAutofit lnSpcReduction="10000"/>
          </a:bodyPr>
          <a:lstStyle/>
          <a:p>
            <a:pPr marL="342900" lvl="1" indent="-342900">
              <a:buFont typeface="Arial" pitchFamily="34" charset="0"/>
              <a:buChar char="•"/>
            </a:pPr>
            <a:r>
              <a:rPr lang="en-US" sz="2900" b="1" dirty="0" smtClean="0">
                <a:solidFill>
                  <a:schemeClr val="tx1"/>
                </a:solidFill>
              </a:rPr>
              <a:t>Stimulants</a:t>
            </a:r>
            <a:r>
              <a:rPr lang="en-US" sz="2600" b="1" dirty="0" smtClean="0">
                <a:solidFill>
                  <a:schemeClr val="tx1"/>
                </a:solidFill>
              </a:rPr>
              <a:t> of the Central Nervous System (CNS)</a:t>
            </a:r>
          </a:p>
          <a:p>
            <a:pPr marL="742950" lvl="2" indent="-342900"/>
            <a:r>
              <a:rPr lang="en-US" sz="2400" b="1" dirty="0" smtClean="0">
                <a:solidFill>
                  <a:schemeClr val="tx1"/>
                </a:solidFill>
              </a:rPr>
              <a:t>Increase cortical/physiological arousal</a:t>
            </a:r>
          </a:p>
          <a:p>
            <a:pPr marL="742950" lvl="2" indent="-342900"/>
            <a:r>
              <a:rPr lang="en-US" sz="2400" b="1" dirty="0" smtClean="0">
                <a:solidFill>
                  <a:schemeClr val="tx1"/>
                </a:solidFill>
              </a:rPr>
              <a:t>Increase activity of autonomic nervous system</a:t>
            </a:r>
          </a:p>
          <a:p>
            <a:pPr marL="742950" lvl="2" indent="-342900"/>
            <a:r>
              <a:rPr lang="en-US" sz="2400" b="1" dirty="0" smtClean="0">
                <a:solidFill>
                  <a:schemeClr val="tx1"/>
                </a:solidFill>
              </a:rPr>
              <a:t>Increase alertness </a:t>
            </a:r>
          </a:p>
          <a:p>
            <a:pPr marL="742950" lvl="2" indent="-342900"/>
            <a:endParaRPr lang="en-US" sz="2400" b="1" dirty="0">
              <a:solidFill>
                <a:schemeClr val="tx1"/>
              </a:solidFill>
            </a:endParaRPr>
          </a:p>
          <a:p>
            <a:pPr marL="342900" lvl="1" indent="-342900"/>
            <a:r>
              <a:rPr lang="en-US" sz="2900" b="1" dirty="0" smtClean="0">
                <a:solidFill>
                  <a:schemeClr val="tx1"/>
                </a:solidFill>
              </a:rPr>
              <a:t>CNS stimulants include:</a:t>
            </a:r>
          </a:p>
          <a:p>
            <a:pPr marL="742950" lvl="2" indent="-342900"/>
            <a:r>
              <a:rPr lang="en-US" sz="2400" b="1" dirty="0" smtClean="0">
                <a:solidFill>
                  <a:schemeClr val="tx1"/>
                </a:solidFill>
              </a:rPr>
              <a:t>Cocaine</a:t>
            </a:r>
          </a:p>
          <a:p>
            <a:pPr marL="742950" lvl="2" indent="-342900"/>
            <a:r>
              <a:rPr lang="en-US" sz="2400" b="1" dirty="0" smtClean="0">
                <a:solidFill>
                  <a:schemeClr val="tx1"/>
                </a:solidFill>
              </a:rPr>
              <a:t>Methamphetamine</a:t>
            </a:r>
          </a:p>
          <a:p>
            <a:pPr marL="742950" lvl="2" indent="-342900"/>
            <a:r>
              <a:rPr lang="en-US" sz="2400" b="1" dirty="0" smtClean="0">
                <a:solidFill>
                  <a:schemeClr val="tx1"/>
                </a:solidFill>
              </a:rPr>
              <a:t>Prescription medications (</a:t>
            </a:r>
            <a:r>
              <a:rPr lang="en-US" sz="2400" b="1" dirty="0" err="1" smtClean="0">
                <a:solidFill>
                  <a:schemeClr val="tx1"/>
                </a:solidFill>
              </a:rPr>
              <a:t>Aderall</a:t>
            </a:r>
            <a:r>
              <a:rPr lang="en-US" sz="2400" b="1" dirty="0" smtClean="0">
                <a:solidFill>
                  <a:schemeClr val="tx1"/>
                </a:solidFill>
              </a:rPr>
              <a:t>, Ritalin, etc.)</a:t>
            </a:r>
          </a:p>
          <a:p>
            <a:pPr marL="742950" lvl="2" indent="-342900"/>
            <a:r>
              <a:rPr lang="en-US" sz="2400" b="1" dirty="0" smtClean="0">
                <a:solidFill>
                  <a:schemeClr val="tx1"/>
                </a:solidFill>
              </a:rPr>
              <a:t>MDMA (Molly/Ecstasy/E, etc.)</a:t>
            </a:r>
            <a:endParaRPr lang="en-US" sz="2400" b="1" dirty="0" smtClean="0">
              <a:solidFill>
                <a:schemeClr val="tx1"/>
              </a:solidFill>
            </a:endParaRPr>
          </a:p>
          <a:p>
            <a:pPr marL="0" lvl="1" indent="0">
              <a:buNone/>
            </a:pPr>
            <a:endParaRPr lang="en-US" sz="1100" dirty="0" smtClean="0">
              <a:solidFill>
                <a:schemeClr val="tx1"/>
              </a:solidFill>
            </a:endParaRPr>
          </a:p>
          <a:p>
            <a:pPr marL="342900" lvl="1" indent="-342900">
              <a:buFont typeface="Arial" pitchFamily="34" charset="0"/>
              <a:buChar char="•"/>
            </a:pPr>
            <a:endParaRPr lang="en-US" sz="2400" b="1" dirty="0">
              <a:solidFill>
                <a:schemeClr val="tx1"/>
              </a:solidFill>
            </a:endParaRPr>
          </a:p>
          <a:p>
            <a:pPr marL="0" lvl="1" indent="0">
              <a:buNone/>
            </a:pPr>
            <a:endParaRPr lang="en-US" sz="1100" dirty="0">
              <a:solidFill>
                <a:schemeClr val="tx1"/>
              </a:solidFill>
            </a:endParaRPr>
          </a:p>
          <a:p>
            <a:pPr marL="0" lvl="1" indent="0">
              <a:buNone/>
            </a:pPr>
            <a:endParaRPr lang="en-US" sz="1100" b="1" dirty="0" smtClean="0">
              <a:solidFill>
                <a:schemeClr val="tx1"/>
              </a:solidFill>
            </a:endParaRPr>
          </a:p>
          <a:p>
            <a:pPr marL="0" lvl="1" indent="0">
              <a:buNone/>
            </a:pPr>
            <a:endParaRPr lang="en-US" sz="1100" b="1" dirty="0">
              <a:solidFill>
                <a:schemeClr val="tx1"/>
              </a:solidFill>
            </a:endParaRPr>
          </a:p>
        </p:txBody>
      </p:sp>
    </p:spTree>
    <p:extLst>
      <p:ext uri="{BB962C8B-B14F-4D97-AF65-F5344CB8AC3E}">
        <p14:creationId xmlns:p14="http://schemas.microsoft.com/office/powerpoint/2010/main" val="4185562337"/>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CNS Depressants</a:t>
            </a:r>
            <a:endParaRPr lang="en-US" dirty="0"/>
          </a:p>
        </p:txBody>
      </p:sp>
      <p:sp>
        <p:nvSpPr>
          <p:cNvPr id="3" name="Content Placeholder 2"/>
          <p:cNvSpPr>
            <a:spLocks noGrp="1"/>
          </p:cNvSpPr>
          <p:nvPr>
            <p:ph idx="1"/>
          </p:nvPr>
        </p:nvSpPr>
        <p:spPr/>
        <p:txBody>
          <a:bodyPr>
            <a:normAutofit lnSpcReduction="10000"/>
          </a:bodyPr>
          <a:lstStyle/>
          <a:p>
            <a:r>
              <a:rPr lang="en-US" sz="2900" b="1" dirty="0" smtClean="0">
                <a:solidFill>
                  <a:prstClr val="black"/>
                </a:solidFill>
              </a:rPr>
              <a:t>Depressants </a:t>
            </a:r>
            <a:r>
              <a:rPr lang="en-US" sz="2900" b="1" dirty="0">
                <a:solidFill>
                  <a:prstClr val="black"/>
                </a:solidFill>
              </a:rPr>
              <a:t>of </a:t>
            </a:r>
            <a:r>
              <a:rPr lang="en-US" sz="2900" b="1" dirty="0" smtClean="0">
                <a:solidFill>
                  <a:prstClr val="black"/>
                </a:solidFill>
              </a:rPr>
              <a:t>the CNS:</a:t>
            </a:r>
          </a:p>
          <a:p>
            <a:pPr lvl="1"/>
            <a:r>
              <a:rPr lang="en-US" sz="2400" b="1" dirty="0" smtClean="0">
                <a:solidFill>
                  <a:prstClr val="black"/>
                </a:solidFill>
              </a:rPr>
              <a:t>Decrease cortical/physiological arousal</a:t>
            </a:r>
          </a:p>
          <a:p>
            <a:pPr lvl="1"/>
            <a:r>
              <a:rPr lang="en-US" sz="2400" b="1" dirty="0" smtClean="0">
                <a:solidFill>
                  <a:prstClr val="black"/>
                </a:solidFill>
              </a:rPr>
              <a:t>Decrease respiration, heart rate, blood pressure, and reflexive reactions</a:t>
            </a:r>
          </a:p>
          <a:p>
            <a:pPr lvl="1"/>
            <a:r>
              <a:rPr lang="en-US" sz="2400" b="1" dirty="0" smtClean="0">
                <a:solidFill>
                  <a:prstClr val="black"/>
                </a:solidFill>
              </a:rPr>
              <a:t>Decrease alertness </a:t>
            </a:r>
          </a:p>
          <a:p>
            <a:endParaRPr lang="en-US" sz="2900" b="1" dirty="0" smtClean="0">
              <a:solidFill>
                <a:prstClr val="black"/>
              </a:solidFill>
            </a:endParaRPr>
          </a:p>
          <a:p>
            <a:r>
              <a:rPr lang="en-US" sz="2900" b="1" dirty="0" smtClean="0">
                <a:solidFill>
                  <a:prstClr val="black"/>
                </a:solidFill>
              </a:rPr>
              <a:t>CNS Depressants include:</a:t>
            </a:r>
          </a:p>
          <a:p>
            <a:pPr lvl="1"/>
            <a:r>
              <a:rPr lang="en-US" sz="2100" b="1" dirty="0" smtClean="0">
                <a:solidFill>
                  <a:prstClr val="black"/>
                </a:solidFill>
              </a:rPr>
              <a:t>Opiates (Heroin, codeine, etc.)</a:t>
            </a:r>
          </a:p>
          <a:p>
            <a:pPr lvl="1"/>
            <a:r>
              <a:rPr lang="en-US" sz="2100" b="1" dirty="0" smtClean="0">
                <a:solidFill>
                  <a:prstClr val="black"/>
                </a:solidFill>
              </a:rPr>
              <a:t>Painkillers (Vicodin, Percocet, Lortab, etc.)</a:t>
            </a:r>
          </a:p>
          <a:p>
            <a:pPr lvl="1"/>
            <a:r>
              <a:rPr lang="en-US" sz="2100" b="1" dirty="0" smtClean="0">
                <a:solidFill>
                  <a:prstClr val="black"/>
                </a:solidFill>
              </a:rPr>
              <a:t>Sleeping medication (Ambien, etc.)</a:t>
            </a:r>
          </a:p>
          <a:p>
            <a:pPr lvl="1"/>
            <a:r>
              <a:rPr lang="en-US" sz="2100" b="1" dirty="0" smtClean="0">
                <a:solidFill>
                  <a:prstClr val="black"/>
                </a:solidFill>
              </a:rPr>
              <a:t>Sedatives (Xanax, Valium, etc.)</a:t>
            </a:r>
            <a:endParaRPr lang="en-US" sz="2100" dirty="0" smtClean="0"/>
          </a:p>
          <a:p>
            <a:pPr lvl="1"/>
            <a:endParaRPr lang="en-US" sz="2100" b="1" dirty="0" smtClean="0">
              <a:solidFill>
                <a:prstClr val="black"/>
              </a:solidFill>
            </a:endParaRPr>
          </a:p>
        </p:txBody>
      </p:sp>
    </p:spTree>
    <p:extLst>
      <p:ext uri="{BB962C8B-B14F-4D97-AF65-F5344CB8AC3E}">
        <p14:creationId xmlns:p14="http://schemas.microsoft.com/office/powerpoint/2010/main" val="330777906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mv="urn:schemas-microsoft-com:mac:vml"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600200"/>
          </a:xfrm>
        </p:spPr>
        <p:txBody>
          <a:bodyPr>
            <a:normAutofit/>
          </a:bodyPr>
          <a:lstStyle/>
          <a:p>
            <a:r>
              <a:rPr lang="en-US" sz="4000" dirty="0" smtClean="0"/>
              <a:t>Extraversion</a:t>
            </a:r>
            <a:r>
              <a:rPr lang="en-US" sz="4000" dirty="0"/>
              <a:t> </a:t>
            </a:r>
            <a:r>
              <a:rPr lang="en-US" sz="4000" dirty="0" smtClean="0"/>
              <a:t>and Neuroticism</a:t>
            </a:r>
            <a:endParaRPr lang="en-US" sz="4000" dirty="0"/>
          </a:p>
        </p:txBody>
      </p:sp>
      <p:sp>
        <p:nvSpPr>
          <p:cNvPr id="3" name="Content Placeholder 2"/>
          <p:cNvSpPr>
            <a:spLocks noGrp="1"/>
          </p:cNvSpPr>
          <p:nvPr>
            <p:ph idx="1"/>
          </p:nvPr>
        </p:nvSpPr>
        <p:spPr>
          <a:xfrm>
            <a:off x="228600" y="1874837"/>
            <a:ext cx="8229600" cy="4525963"/>
          </a:xfrm>
        </p:spPr>
        <p:txBody>
          <a:bodyPr>
            <a:normAutofit/>
          </a:bodyPr>
          <a:lstStyle/>
          <a:p>
            <a:pPr marL="457200" lvl="1" indent="0">
              <a:buNone/>
            </a:pPr>
            <a:r>
              <a:rPr lang="en-US" sz="2000" b="1" dirty="0" smtClean="0">
                <a:solidFill>
                  <a:schemeClr val="tx1"/>
                </a:solidFill>
              </a:rPr>
              <a:t>Extraversion (</a:t>
            </a:r>
            <a:r>
              <a:rPr lang="en-US" sz="2000" b="1" dirty="0" err="1" smtClean="0">
                <a:solidFill>
                  <a:schemeClr val="tx1"/>
                </a:solidFill>
              </a:rPr>
              <a:t>surgency</a:t>
            </a:r>
            <a:r>
              <a:rPr lang="en-US" sz="2000" b="1" dirty="0" smtClean="0">
                <a:solidFill>
                  <a:schemeClr val="tx1"/>
                </a:solidFill>
              </a:rPr>
              <a:t>): Sociable, pleasant affect, sensitive to reward, energetic, dominant, enthusiastic.</a:t>
            </a:r>
            <a:r>
              <a:rPr lang="en-US" sz="1200" dirty="0" smtClean="0">
                <a:solidFill>
                  <a:prstClr val="black"/>
                </a:solidFill>
              </a:rPr>
              <a:t> (Costa &amp; McCrae, 1992 )</a:t>
            </a:r>
          </a:p>
          <a:p>
            <a:pPr marL="1200150" lvl="2" indent="-342900"/>
            <a:endParaRPr lang="en-US" sz="2000" b="1" dirty="0" smtClean="0">
              <a:solidFill>
                <a:schemeClr val="tx1"/>
              </a:solidFill>
            </a:endParaRPr>
          </a:p>
          <a:p>
            <a:pPr marL="1200150" lvl="2" indent="-342900"/>
            <a:r>
              <a:rPr lang="en-US" sz="2000" b="1" dirty="0" smtClean="0">
                <a:solidFill>
                  <a:schemeClr val="tx1"/>
                </a:solidFill>
              </a:rPr>
              <a:t>High extraversion linked to increased use of CNS stimulants.</a:t>
            </a:r>
          </a:p>
          <a:p>
            <a:pPr marL="457200" lvl="1" indent="0">
              <a:buNone/>
            </a:pPr>
            <a:r>
              <a:rPr lang="en-US" sz="1200" dirty="0" smtClean="0">
                <a:solidFill>
                  <a:prstClr val="black"/>
                </a:solidFill>
              </a:rPr>
              <a:t>	(Feldman et al, 2007)</a:t>
            </a:r>
            <a:endParaRPr lang="en-US" sz="1200" dirty="0">
              <a:solidFill>
                <a:prstClr val="black"/>
              </a:solidFill>
            </a:endParaRPr>
          </a:p>
          <a:p>
            <a:pPr marL="457200" lvl="1" indent="0">
              <a:buNone/>
            </a:pPr>
            <a:endParaRPr lang="en-US" sz="2000" b="1" dirty="0">
              <a:solidFill>
                <a:schemeClr val="tx1"/>
              </a:solidFill>
            </a:endParaRPr>
          </a:p>
          <a:p>
            <a:pPr marL="457200" lvl="1" indent="0">
              <a:buNone/>
            </a:pPr>
            <a:r>
              <a:rPr lang="en-US" sz="2000" b="1" dirty="0" smtClean="0">
                <a:solidFill>
                  <a:schemeClr val="tx1"/>
                </a:solidFill>
              </a:rPr>
              <a:t>Neuroticism (emotional instability):  Nervous, tense, high-strung, moody, worrying.</a:t>
            </a:r>
            <a:r>
              <a:rPr lang="en-US" sz="1200" dirty="0">
                <a:solidFill>
                  <a:prstClr val="black"/>
                </a:solidFill>
              </a:rPr>
              <a:t> </a:t>
            </a:r>
            <a:r>
              <a:rPr lang="en-US" sz="1200" dirty="0" smtClean="0">
                <a:solidFill>
                  <a:prstClr val="black"/>
                </a:solidFill>
              </a:rPr>
              <a:t>(Costa &amp; McCrae, 1992)</a:t>
            </a:r>
          </a:p>
          <a:p>
            <a:pPr marL="1200150" lvl="2" indent="-342900"/>
            <a:endParaRPr lang="en-US" sz="2000" b="1" dirty="0" smtClean="0">
              <a:solidFill>
                <a:schemeClr val="tx1"/>
              </a:solidFill>
            </a:endParaRPr>
          </a:p>
          <a:p>
            <a:pPr marL="1200150" lvl="2" indent="-342900"/>
            <a:r>
              <a:rPr lang="en-US" sz="2000" b="1" dirty="0" smtClean="0">
                <a:solidFill>
                  <a:schemeClr val="tx1"/>
                </a:solidFill>
              </a:rPr>
              <a:t>High neuroticism linked to heavy alcohol (i.e., depressant) consumption.</a:t>
            </a:r>
          </a:p>
          <a:p>
            <a:pPr marL="457200" lvl="1" indent="0">
              <a:buNone/>
            </a:pPr>
            <a:r>
              <a:rPr lang="en-US" sz="1200" dirty="0" smtClean="0">
                <a:solidFill>
                  <a:schemeClr val="tx1"/>
                </a:solidFill>
              </a:rPr>
              <a:t>	(Feldman et al, 2007)</a:t>
            </a:r>
          </a:p>
          <a:p>
            <a:pPr marL="457200" lvl="1" indent="0">
              <a:buNone/>
            </a:pPr>
            <a:endParaRPr lang="en-US" sz="2000" b="1" dirty="0">
              <a:solidFill>
                <a:schemeClr val="tx1"/>
              </a:solidFill>
            </a:endParaRPr>
          </a:p>
        </p:txBody>
      </p:sp>
    </p:spTree>
    <p:extLst>
      <p:ext uri="{BB962C8B-B14F-4D97-AF65-F5344CB8AC3E}">
        <p14:creationId xmlns:p14="http://schemas.microsoft.com/office/powerpoint/2010/main" val="162471896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Conscientiousness, Agreeableness, &amp; Openness (to new experience)</a:t>
            </a:r>
            <a:endParaRPr lang="en-US" sz="4000" dirty="0"/>
          </a:p>
        </p:txBody>
      </p:sp>
      <p:sp>
        <p:nvSpPr>
          <p:cNvPr id="3" name="Content Placeholder 2"/>
          <p:cNvSpPr>
            <a:spLocks noGrp="1"/>
          </p:cNvSpPr>
          <p:nvPr>
            <p:ph idx="1"/>
          </p:nvPr>
        </p:nvSpPr>
        <p:spPr/>
        <p:txBody>
          <a:bodyPr>
            <a:normAutofit/>
          </a:bodyPr>
          <a:lstStyle/>
          <a:p>
            <a:r>
              <a:rPr lang="en-US" b="1" dirty="0" smtClean="0">
                <a:solidFill>
                  <a:schemeClr val="tx1"/>
                </a:solidFill>
              </a:rPr>
              <a:t>Conscientiousness:  Self-discipline, control, reliability, achievement orientation </a:t>
            </a:r>
            <a:r>
              <a:rPr lang="en-US" sz="1000" b="1" dirty="0" smtClean="0"/>
              <a:t>(costa &amp;McCrae, 1992; 1995)</a:t>
            </a:r>
          </a:p>
          <a:p>
            <a:pPr lvl="1"/>
            <a:endParaRPr lang="en-US" b="1" dirty="0" smtClean="0">
              <a:solidFill>
                <a:schemeClr val="tx1"/>
              </a:solidFill>
            </a:endParaRPr>
          </a:p>
          <a:p>
            <a:pPr lvl="1"/>
            <a:r>
              <a:rPr lang="en-US" b="1" dirty="0" smtClean="0">
                <a:solidFill>
                  <a:schemeClr val="tx1"/>
                </a:solidFill>
              </a:rPr>
              <a:t>Low conscientiousness linked to Substance Use Disorders (SUD) </a:t>
            </a:r>
            <a:r>
              <a:rPr lang="en-US" sz="1000" b="1" dirty="0" smtClean="0"/>
              <a:t>(</a:t>
            </a:r>
            <a:r>
              <a:rPr lang="en-US" sz="1000" dirty="0" err="1"/>
              <a:t>Kotov</a:t>
            </a:r>
            <a:r>
              <a:rPr lang="en-US" sz="1000" dirty="0"/>
              <a:t> </a:t>
            </a:r>
            <a:r>
              <a:rPr lang="en-US" sz="1000" dirty="0" smtClean="0"/>
              <a:t>(et al, 2010)</a:t>
            </a:r>
            <a:endParaRPr lang="en-US" b="1" dirty="0" smtClean="0">
              <a:solidFill>
                <a:schemeClr val="tx1"/>
              </a:solidFill>
            </a:endParaRPr>
          </a:p>
          <a:p>
            <a:r>
              <a:rPr lang="en-US" b="1" dirty="0" smtClean="0">
                <a:solidFill>
                  <a:schemeClr val="tx1"/>
                </a:solidFill>
              </a:rPr>
              <a:t>Agreeableness:  Pleasant, social, warm, easy to get along with. </a:t>
            </a:r>
            <a:r>
              <a:rPr lang="en-US" sz="1000" dirty="0" smtClean="0"/>
              <a:t>(Costa &amp; McCrae, 1992; 1995)</a:t>
            </a:r>
          </a:p>
          <a:p>
            <a:endParaRPr lang="en-US" sz="1800" b="1" dirty="0" smtClean="0">
              <a:solidFill>
                <a:schemeClr val="tx1"/>
              </a:solidFill>
            </a:endParaRPr>
          </a:p>
          <a:p>
            <a:r>
              <a:rPr lang="en-US" b="1" dirty="0" smtClean="0">
                <a:solidFill>
                  <a:schemeClr val="tx1"/>
                </a:solidFill>
              </a:rPr>
              <a:t>Openness (to new experience):  Open to cultural and intellectual pursuits, emotionally expressive, curious.</a:t>
            </a:r>
            <a:r>
              <a:rPr lang="en-US" dirty="0" smtClean="0"/>
              <a:t> </a:t>
            </a:r>
            <a:r>
              <a:rPr lang="en-US" sz="1000" dirty="0" smtClean="0"/>
              <a:t>(Costa &amp; McCrae, 1992; 1995)</a:t>
            </a:r>
          </a:p>
          <a:p>
            <a:pPr lvl="1"/>
            <a:r>
              <a:rPr lang="en-US" b="1" dirty="0" smtClean="0">
                <a:solidFill>
                  <a:schemeClr val="tx1"/>
                </a:solidFill>
              </a:rPr>
              <a:t>Not shown to be directly linked to SUD. </a:t>
            </a:r>
            <a:r>
              <a:rPr lang="en-US" sz="1000" dirty="0" smtClean="0"/>
              <a:t>(</a:t>
            </a:r>
            <a:r>
              <a:rPr lang="en-US" sz="1000" dirty="0" err="1" smtClean="0"/>
              <a:t>Kotov</a:t>
            </a:r>
            <a:r>
              <a:rPr lang="en-US" sz="1000" dirty="0" smtClean="0"/>
              <a:t> et al, 2010)</a:t>
            </a:r>
            <a:endParaRPr lang="en-US" sz="1000" dirty="0"/>
          </a:p>
          <a:p>
            <a:pPr lvl="1"/>
            <a:endParaRPr lang="en-US" sz="2400" b="1" dirty="0">
              <a:solidFill>
                <a:schemeClr val="tx1"/>
              </a:solidFill>
            </a:endParaRPr>
          </a:p>
        </p:txBody>
      </p:sp>
    </p:spTree>
    <p:extLst>
      <p:ext uri="{BB962C8B-B14F-4D97-AF65-F5344CB8AC3E}">
        <p14:creationId xmlns:p14="http://schemas.microsoft.com/office/powerpoint/2010/main" val="301726232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Similar, but different</a:t>
            </a:r>
            <a:endParaRPr lang="en-US" sz="4800" dirty="0"/>
          </a:p>
        </p:txBody>
      </p:sp>
      <p:sp>
        <p:nvSpPr>
          <p:cNvPr id="3" name="Content Placeholder 2"/>
          <p:cNvSpPr>
            <a:spLocks noGrp="1"/>
          </p:cNvSpPr>
          <p:nvPr>
            <p:ph idx="1"/>
          </p:nvPr>
        </p:nvSpPr>
        <p:spPr/>
        <p:txBody>
          <a:bodyPr>
            <a:normAutofit fontScale="77500" lnSpcReduction="20000"/>
          </a:bodyPr>
          <a:lstStyle/>
          <a:p>
            <a:pPr lvl="1">
              <a:buFont typeface="Arial" panose="020B0604020202020204" pitchFamily="34" charset="0"/>
              <a:buChar char="•"/>
            </a:pPr>
            <a:r>
              <a:rPr lang="en-US" sz="2400" b="1" dirty="0" smtClean="0">
                <a:solidFill>
                  <a:prstClr val="black"/>
                </a:solidFill>
              </a:rPr>
              <a:t>Impulsivity associated with substance-misuse related outcomes in non-sexual minority samples</a:t>
            </a:r>
            <a:r>
              <a:rPr lang="en-US" sz="1200" b="1" dirty="0" smtClean="0">
                <a:solidFill>
                  <a:prstClr val="black"/>
                </a:solidFill>
              </a:rPr>
              <a:t>. </a:t>
            </a:r>
            <a:r>
              <a:rPr lang="en-US" sz="1200" b="1" dirty="0" smtClean="0"/>
              <a:t>(</a:t>
            </a:r>
            <a:r>
              <a:rPr lang="en-US" sz="1200" b="1" dirty="0" err="1" smtClean="0"/>
              <a:t>Kotov</a:t>
            </a:r>
            <a:r>
              <a:rPr lang="en-US" sz="1200" b="1" dirty="0" smtClean="0"/>
              <a:t> et al, 2010)</a:t>
            </a:r>
          </a:p>
          <a:p>
            <a:pPr lvl="1">
              <a:buFont typeface="Arial" panose="020B0604020202020204" pitchFamily="34" charset="0"/>
              <a:buChar char="•"/>
            </a:pPr>
            <a:endParaRPr lang="en-US" sz="1200" b="1" dirty="0"/>
          </a:p>
          <a:p>
            <a:pPr lvl="1">
              <a:buFont typeface="Arial" panose="020B0604020202020204" pitchFamily="34" charset="0"/>
              <a:buChar char="•"/>
            </a:pPr>
            <a:r>
              <a:rPr lang="en-US" sz="2400" b="1" dirty="0" smtClean="0">
                <a:solidFill>
                  <a:schemeClr val="tx1"/>
                </a:solidFill>
              </a:rPr>
              <a:t>Impulsivity a multifaceted trait:  Urgency and perseverance related to substance </a:t>
            </a:r>
            <a:r>
              <a:rPr lang="en-US" sz="2400" b="1" i="1" dirty="0" smtClean="0">
                <a:solidFill>
                  <a:schemeClr val="tx1"/>
                </a:solidFill>
              </a:rPr>
              <a:t>use</a:t>
            </a:r>
            <a:r>
              <a:rPr lang="en-US" sz="2400" b="1" dirty="0" smtClean="0">
                <a:solidFill>
                  <a:schemeClr val="tx1"/>
                </a:solidFill>
              </a:rPr>
              <a:t> outcomes whereas sensation-seeking and premeditation related to </a:t>
            </a:r>
            <a:r>
              <a:rPr lang="en-US" sz="2400" b="1" i="1" dirty="0" smtClean="0">
                <a:solidFill>
                  <a:schemeClr val="tx1"/>
                </a:solidFill>
              </a:rPr>
              <a:t>problematic substance use.</a:t>
            </a:r>
            <a:endParaRPr lang="en-US" sz="2400" b="1" dirty="0" smtClean="0">
              <a:solidFill>
                <a:schemeClr val="tx1"/>
              </a:solidFill>
            </a:endParaRPr>
          </a:p>
          <a:p>
            <a:pPr marL="914400" lvl="2" indent="0">
              <a:buNone/>
            </a:pPr>
            <a:endParaRPr lang="en-US" sz="2200" b="1" dirty="0" smtClean="0">
              <a:solidFill>
                <a:schemeClr val="tx1"/>
              </a:solidFill>
            </a:endParaRPr>
          </a:p>
          <a:p>
            <a:pPr lvl="2">
              <a:buFont typeface="Courier New" panose="02070309020205020404" pitchFamily="49" charset="0"/>
              <a:buChar char="o"/>
            </a:pPr>
            <a:r>
              <a:rPr lang="en-US" sz="2200" b="1" dirty="0" smtClean="0">
                <a:solidFill>
                  <a:schemeClr val="tx1"/>
                </a:solidFill>
              </a:rPr>
              <a:t>Urgency:  </a:t>
            </a:r>
            <a:r>
              <a:rPr lang="en-US" sz="2000" b="1" dirty="0" smtClean="0">
                <a:solidFill>
                  <a:schemeClr val="tx1"/>
                </a:solidFill>
              </a:rPr>
              <a:t>Lack of deliberation before engaging in behaviors aimed to combat negative affect</a:t>
            </a:r>
          </a:p>
          <a:p>
            <a:pPr lvl="2">
              <a:buFont typeface="Courier New" panose="02070309020205020404" pitchFamily="49" charset="0"/>
              <a:buChar char="o"/>
            </a:pPr>
            <a:endParaRPr lang="en-US" sz="2200" b="1" dirty="0" smtClean="0">
              <a:solidFill>
                <a:schemeClr val="tx1"/>
              </a:solidFill>
            </a:endParaRPr>
          </a:p>
          <a:p>
            <a:pPr lvl="2">
              <a:buFont typeface="Courier New" panose="02070309020205020404" pitchFamily="49" charset="0"/>
              <a:buChar char="o"/>
            </a:pPr>
            <a:r>
              <a:rPr lang="en-US" sz="2200" b="1" dirty="0" smtClean="0">
                <a:solidFill>
                  <a:schemeClr val="tx1"/>
                </a:solidFill>
              </a:rPr>
              <a:t>Premeditation:  </a:t>
            </a:r>
            <a:r>
              <a:rPr lang="en-US" sz="2000" b="1" dirty="0" smtClean="0">
                <a:solidFill>
                  <a:schemeClr val="tx1"/>
                </a:solidFill>
              </a:rPr>
              <a:t>Quick to act without considering consequences</a:t>
            </a:r>
          </a:p>
          <a:p>
            <a:pPr lvl="2">
              <a:buFont typeface="Courier New" panose="02070309020205020404" pitchFamily="49" charset="0"/>
              <a:buChar char="o"/>
            </a:pPr>
            <a:endParaRPr lang="en-US" sz="2200" b="1" dirty="0" smtClean="0">
              <a:solidFill>
                <a:schemeClr val="tx1"/>
              </a:solidFill>
            </a:endParaRPr>
          </a:p>
          <a:p>
            <a:pPr lvl="2">
              <a:buFont typeface="Courier New" panose="02070309020205020404" pitchFamily="49" charset="0"/>
              <a:buChar char="o"/>
            </a:pPr>
            <a:r>
              <a:rPr lang="en-US" sz="2200" b="1" dirty="0" smtClean="0">
                <a:solidFill>
                  <a:schemeClr val="tx1"/>
                </a:solidFill>
              </a:rPr>
              <a:t>Perseverance:  </a:t>
            </a:r>
            <a:r>
              <a:rPr lang="en-US" sz="2000" b="1" dirty="0" smtClean="0">
                <a:solidFill>
                  <a:schemeClr val="tx1"/>
                </a:solidFill>
              </a:rPr>
              <a:t>Less capable to resist distraction</a:t>
            </a:r>
          </a:p>
          <a:p>
            <a:pPr lvl="2">
              <a:buFont typeface="Courier New" panose="02070309020205020404" pitchFamily="49" charset="0"/>
              <a:buChar char="o"/>
            </a:pPr>
            <a:endParaRPr lang="en-US" sz="2200" b="1" dirty="0" smtClean="0">
              <a:solidFill>
                <a:schemeClr val="tx1"/>
              </a:solidFill>
            </a:endParaRPr>
          </a:p>
          <a:p>
            <a:pPr lvl="2">
              <a:buFont typeface="Courier New" panose="02070309020205020404" pitchFamily="49" charset="0"/>
              <a:buChar char="o"/>
            </a:pPr>
            <a:r>
              <a:rPr lang="en-US" sz="2200" b="1" dirty="0" smtClean="0">
                <a:solidFill>
                  <a:schemeClr val="tx1"/>
                </a:solidFill>
              </a:rPr>
              <a:t>Sensation Seeking:  </a:t>
            </a:r>
            <a:r>
              <a:rPr lang="en-US" sz="2000" b="1" dirty="0" smtClean="0">
                <a:solidFill>
                  <a:schemeClr val="tx1"/>
                </a:solidFill>
              </a:rPr>
              <a:t>Risk taking or thrill seeking</a:t>
            </a:r>
          </a:p>
          <a:p>
            <a:pPr lvl="2">
              <a:buFont typeface="Courier New" panose="02070309020205020404" pitchFamily="49" charset="0"/>
              <a:buChar char="o"/>
            </a:pPr>
            <a:endParaRPr lang="en-US" sz="2000" b="1" dirty="0" smtClean="0">
              <a:solidFill>
                <a:schemeClr val="tx1"/>
              </a:solidFill>
            </a:endParaRPr>
          </a:p>
          <a:p>
            <a:pPr lvl="2">
              <a:buFont typeface="Courier New" panose="02070309020205020404" pitchFamily="49" charset="0"/>
              <a:buChar char="o"/>
            </a:pPr>
            <a:r>
              <a:rPr lang="en-US" sz="2000" b="1" dirty="0" smtClean="0">
                <a:solidFill>
                  <a:schemeClr val="tx1"/>
                </a:solidFill>
              </a:rPr>
              <a:t>UPPS</a:t>
            </a:r>
            <a:r>
              <a:rPr lang="en-US" sz="2000" b="1" dirty="0">
                <a:solidFill>
                  <a:schemeClr val="tx1"/>
                </a:solidFill>
              </a:rPr>
              <a:t>; Whiteside &amp; Lyman, 2001</a:t>
            </a:r>
          </a:p>
        </p:txBody>
      </p:sp>
    </p:spTree>
    <p:extLst>
      <p:ext uri="{BB962C8B-B14F-4D97-AF65-F5344CB8AC3E}">
        <p14:creationId xmlns:p14="http://schemas.microsoft.com/office/powerpoint/2010/main" val="428239655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Hypothesis</a:t>
            </a:r>
            <a:endParaRPr lang="en-US" dirty="0"/>
          </a:p>
        </p:txBody>
      </p:sp>
      <p:sp>
        <p:nvSpPr>
          <p:cNvPr id="3" name="Content Placeholder 2"/>
          <p:cNvSpPr>
            <a:spLocks noGrp="1"/>
          </p:cNvSpPr>
          <p:nvPr>
            <p:ph idx="1"/>
          </p:nvPr>
        </p:nvSpPr>
        <p:spPr>
          <a:xfrm>
            <a:off x="457200" y="1798637"/>
            <a:ext cx="8229600" cy="4525963"/>
          </a:xfrm>
        </p:spPr>
        <p:txBody>
          <a:bodyPr>
            <a:normAutofit/>
          </a:bodyPr>
          <a:lstStyle/>
          <a:p>
            <a:r>
              <a:rPr lang="en-US" b="1" dirty="0" smtClean="0">
                <a:solidFill>
                  <a:schemeClr val="tx1"/>
                </a:solidFill>
              </a:rPr>
              <a:t>Differences in personality traits (primarily extraversion and neuroticism) will result in differences of reported primary CNS stimulant and  primary CNS depressant use.</a:t>
            </a:r>
          </a:p>
          <a:p>
            <a:endParaRPr lang="en-US" b="1" dirty="0">
              <a:solidFill>
                <a:schemeClr val="tx1"/>
              </a:solidFill>
            </a:endParaRPr>
          </a:p>
          <a:p>
            <a:r>
              <a:rPr lang="en-US" b="1" dirty="0" smtClean="0">
                <a:solidFill>
                  <a:schemeClr val="tx1"/>
                </a:solidFill>
              </a:rPr>
              <a:t>We hypothesize that certain </a:t>
            </a:r>
            <a:r>
              <a:rPr lang="en-US" b="1" dirty="0" smtClean="0">
                <a:solidFill>
                  <a:schemeClr val="tx1"/>
                </a:solidFill>
              </a:rPr>
              <a:t>traits (extraversion, conscientiousness, and openness) </a:t>
            </a:r>
            <a:r>
              <a:rPr lang="en-US" b="1" dirty="0" smtClean="0">
                <a:solidFill>
                  <a:schemeClr val="tx1"/>
                </a:solidFill>
              </a:rPr>
              <a:t>increase the likelihood of using CNS stimulants, whereas, the presence of other </a:t>
            </a:r>
            <a:r>
              <a:rPr lang="en-US" b="1" dirty="0" smtClean="0">
                <a:solidFill>
                  <a:schemeClr val="tx1"/>
                </a:solidFill>
              </a:rPr>
              <a:t>traits (neuroticism and agreeableness) </a:t>
            </a:r>
            <a:r>
              <a:rPr lang="en-US" b="1" dirty="0" smtClean="0">
                <a:solidFill>
                  <a:schemeClr val="tx1"/>
                </a:solidFill>
              </a:rPr>
              <a:t>increase likelihood of using CNS depressants.</a:t>
            </a:r>
            <a:endParaRPr lang="en-US" b="1" dirty="0">
              <a:solidFill>
                <a:schemeClr val="tx1"/>
              </a:solidFill>
            </a:endParaRPr>
          </a:p>
        </p:txBody>
      </p:sp>
    </p:spTree>
    <p:extLst>
      <p:ext uri="{BB962C8B-B14F-4D97-AF65-F5344CB8AC3E}">
        <p14:creationId xmlns:p14="http://schemas.microsoft.com/office/powerpoint/2010/main" val="296984319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 &amp; Participants</a:t>
            </a:r>
            <a:endParaRPr lang="en-US" dirty="0"/>
          </a:p>
        </p:txBody>
      </p:sp>
      <p:sp>
        <p:nvSpPr>
          <p:cNvPr id="3" name="Content Placeholder 2"/>
          <p:cNvSpPr>
            <a:spLocks noGrp="1"/>
          </p:cNvSpPr>
          <p:nvPr>
            <p:ph idx="1"/>
          </p:nvPr>
        </p:nvSpPr>
        <p:spPr/>
        <p:txBody>
          <a:bodyPr/>
          <a:lstStyle/>
          <a:p>
            <a:r>
              <a:rPr lang="en-US" sz="2000" b="1" dirty="0" smtClean="0">
                <a:solidFill>
                  <a:schemeClr val="tx1"/>
                </a:solidFill>
              </a:rPr>
              <a:t>A subset of participants reporting substance use in the past 30 days (n=33) was taken from a larger sample of LGBTQ individuals.</a:t>
            </a:r>
            <a:endParaRPr lang="en-US" sz="2000" b="1" dirty="0" smtClean="0">
              <a:solidFill>
                <a:srgbClr val="000000"/>
              </a:solidFill>
            </a:endParaRPr>
          </a:p>
          <a:p>
            <a:pPr lvl="1"/>
            <a:r>
              <a:rPr lang="en-US" sz="1800" b="1" dirty="0">
                <a:solidFill>
                  <a:schemeClr val="tx1"/>
                </a:solidFill>
              </a:rPr>
              <a:t>recruited nationally </a:t>
            </a:r>
            <a:endParaRPr lang="en-US" sz="1800" b="1" dirty="0" smtClean="0">
              <a:solidFill>
                <a:srgbClr val="000000"/>
              </a:solidFill>
            </a:endParaRPr>
          </a:p>
          <a:p>
            <a:pPr lvl="1"/>
            <a:r>
              <a:rPr lang="en-US" sz="1800" b="1" dirty="0" smtClean="0">
                <a:solidFill>
                  <a:srgbClr val="000000"/>
                </a:solidFill>
              </a:rPr>
              <a:t>online </a:t>
            </a:r>
            <a:r>
              <a:rPr lang="en-US" sz="1800" b="1" dirty="0">
                <a:solidFill>
                  <a:srgbClr val="000000"/>
                </a:solidFill>
              </a:rPr>
              <a:t>survey methodology</a:t>
            </a:r>
          </a:p>
          <a:p>
            <a:r>
              <a:rPr lang="en-US" sz="2000" b="1" dirty="0">
                <a:solidFill>
                  <a:schemeClr val="tx1"/>
                </a:solidFill>
              </a:rPr>
              <a:t>Demographics:</a:t>
            </a:r>
          </a:p>
          <a:p>
            <a:pPr lvl="1"/>
            <a:r>
              <a:rPr lang="en-US" sz="1800" b="1" dirty="0" smtClean="0">
                <a:solidFill>
                  <a:srgbClr val="000000"/>
                </a:solidFill>
              </a:rPr>
              <a:t>Age:</a:t>
            </a:r>
            <a:r>
              <a:rPr lang="en-US" sz="1800" b="1" dirty="0" smtClean="0">
                <a:solidFill>
                  <a:schemeClr val="tx1"/>
                </a:solidFill>
              </a:rPr>
              <a:t> </a:t>
            </a:r>
            <a:r>
              <a:rPr lang="en-US" sz="1800" b="1" dirty="0">
                <a:solidFill>
                  <a:schemeClr val="tx1"/>
                </a:solidFill>
              </a:rPr>
              <a:t>18-</a:t>
            </a:r>
            <a:r>
              <a:rPr lang="en-US" sz="1800" b="1" dirty="0" smtClean="0">
                <a:solidFill>
                  <a:schemeClr val="tx1"/>
                </a:solidFill>
              </a:rPr>
              <a:t>51 (</a:t>
            </a:r>
            <a:r>
              <a:rPr lang="en-US" sz="1800" b="1" i="1" dirty="0" smtClean="0">
                <a:solidFill>
                  <a:schemeClr val="tx1"/>
                </a:solidFill>
              </a:rPr>
              <a:t>M </a:t>
            </a:r>
            <a:r>
              <a:rPr lang="en-US" sz="1800" b="1" dirty="0" smtClean="0">
                <a:solidFill>
                  <a:schemeClr val="tx1"/>
                </a:solidFill>
              </a:rPr>
              <a:t>= 24.63</a:t>
            </a:r>
            <a:r>
              <a:rPr lang="en-US" sz="1800" b="1" i="1" dirty="0" smtClean="0">
                <a:solidFill>
                  <a:schemeClr val="tx1"/>
                </a:solidFill>
              </a:rPr>
              <a:t>, SD </a:t>
            </a:r>
            <a:r>
              <a:rPr lang="en-US" sz="1800" b="1" dirty="0" smtClean="0">
                <a:solidFill>
                  <a:schemeClr val="tx1"/>
                </a:solidFill>
              </a:rPr>
              <a:t>= 8.28)</a:t>
            </a:r>
            <a:endParaRPr lang="en-US" sz="1800" b="1" dirty="0" smtClean="0">
              <a:solidFill>
                <a:srgbClr val="000000"/>
              </a:solidFill>
            </a:endParaRPr>
          </a:p>
          <a:p>
            <a:pPr lvl="1"/>
            <a:r>
              <a:rPr lang="en-US" sz="1800" b="1" dirty="0" smtClean="0">
                <a:solidFill>
                  <a:srgbClr val="000000"/>
                </a:solidFill>
              </a:rPr>
              <a:t>Gender</a:t>
            </a:r>
            <a:r>
              <a:rPr lang="en-US" sz="1800" b="1" dirty="0">
                <a:solidFill>
                  <a:srgbClr val="000000"/>
                </a:solidFill>
              </a:rPr>
              <a:t>:  </a:t>
            </a:r>
            <a:r>
              <a:rPr lang="en-US" sz="1800" b="1" dirty="0" smtClean="0">
                <a:solidFill>
                  <a:srgbClr val="000000"/>
                </a:solidFill>
              </a:rPr>
              <a:t>female (57.6%), </a:t>
            </a:r>
            <a:r>
              <a:rPr lang="en-US" sz="1800" b="1" dirty="0">
                <a:solidFill>
                  <a:srgbClr val="000000"/>
                </a:solidFill>
              </a:rPr>
              <a:t>male </a:t>
            </a:r>
            <a:r>
              <a:rPr lang="en-US" sz="1800" b="1" dirty="0" smtClean="0">
                <a:solidFill>
                  <a:srgbClr val="000000"/>
                </a:solidFill>
              </a:rPr>
              <a:t>(30.3%), </a:t>
            </a:r>
            <a:r>
              <a:rPr lang="en-US" sz="1800" b="1" dirty="0">
                <a:solidFill>
                  <a:srgbClr val="000000"/>
                </a:solidFill>
              </a:rPr>
              <a:t>transgender (M to F: </a:t>
            </a:r>
            <a:r>
              <a:rPr lang="en-US" sz="1800" b="1" dirty="0" smtClean="0">
                <a:solidFill>
                  <a:srgbClr val="000000"/>
                </a:solidFill>
              </a:rPr>
              <a:t>3%; </a:t>
            </a:r>
            <a:r>
              <a:rPr lang="en-US" sz="1800" b="1" dirty="0">
                <a:solidFill>
                  <a:srgbClr val="000000"/>
                </a:solidFill>
              </a:rPr>
              <a:t>F to M: </a:t>
            </a:r>
            <a:r>
              <a:rPr lang="en-US" sz="1800" b="1" dirty="0" smtClean="0">
                <a:solidFill>
                  <a:srgbClr val="000000"/>
                </a:solidFill>
              </a:rPr>
              <a:t>3%), </a:t>
            </a:r>
            <a:r>
              <a:rPr lang="en-US" sz="1800" b="1" dirty="0">
                <a:solidFill>
                  <a:srgbClr val="000000"/>
                </a:solidFill>
              </a:rPr>
              <a:t>and other </a:t>
            </a:r>
            <a:r>
              <a:rPr lang="en-US" sz="1800" b="1" dirty="0" smtClean="0">
                <a:solidFill>
                  <a:srgbClr val="000000"/>
                </a:solidFill>
              </a:rPr>
              <a:t>(6.1%).</a:t>
            </a:r>
            <a:endParaRPr lang="en-US" sz="1800" b="1" dirty="0">
              <a:solidFill>
                <a:srgbClr val="000000"/>
              </a:solidFill>
            </a:endParaRPr>
          </a:p>
          <a:p>
            <a:pPr lvl="1"/>
            <a:r>
              <a:rPr lang="en-US" sz="1800" b="1" dirty="0">
                <a:solidFill>
                  <a:srgbClr val="000000"/>
                </a:solidFill>
              </a:rPr>
              <a:t>Sexual orientation: gay or lesbian (</a:t>
            </a:r>
            <a:r>
              <a:rPr lang="en-US" sz="1800" b="1" dirty="0" smtClean="0">
                <a:solidFill>
                  <a:srgbClr val="000000"/>
                </a:solidFill>
              </a:rPr>
              <a:t>45.5%), </a:t>
            </a:r>
            <a:r>
              <a:rPr lang="en-US" sz="1800" b="1" dirty="0">
                <a:solidFill>
                  <a:srgbClr val="000000"/>
                </a:solidFill>
              </a:rPr>
              <a:t>bisexual (</a:t>
            </a:r>
            <a:r>
              <a:rPr lang="en-US" sz="1800" b="1" dirty="0" smtClean="0">
                <a:solidFill>
                  <a:srgbClr val="000000"/>
                </a:solidFill>
              </a:rPr>
              <a:t>24.2%), </a:t>
            </a:r>
            <a:r>
              <a:rPr lang="en-US" sz="1800" b="1" dirty="0">
                <a:solidFill>
                  <a:srgbClr val="000000"/>
                </a:solidFill>
              </a:rPr>
              <a:t>heterosexual </a:t>
            </a:r>
            <a:r>
              <a:rPr lang="en-US" sz="1800" b="1" dirty="0" smtClean="0">
                <a:solidFill>
                  <a:srgbClr val="000000"/>
                </a:solidFill>
              </a:rPr>
              <a:t>(6.1%), pansexual (12.1%), </a:t>
            </a:r>
            <a:r>
              <a:rPr lang="en-US" sz="1800" b="1" dirty="0">
                <a:solidFill>
                  <a:srgbClr val="000000"/>
                </a:solidFill>
              </a:rPr>
              <a:t>queer </a:t>
            </a:r>
            <a:r>
              <a:rPr lang="en-US" sz="1800" b="1" dirty="0" smtClean="0">
                <a:solidFill>
                  <a:srgbClr val="000000"/>
                </a:solidFill>
              </a:rPr>
              <a:t>(9.1%), </a:t>
            </a:r>
            <a:r>
              <a:rPr lang="en-US" sz="1800" b="1" dirty="0">
                <a:solidFill>
                  <a:srgbClr val="000000"/>
                </a:solidFill>
              </a:rPr>
              <a:t>and other </a:t>
            </a:r>
            <a:r>
              <a:rPr lang="en-US" sz="1800" b="1" dirty="0" smtClean="0">
                <a:solidFill>
                  <a:srgbClr val="000000"/>
                </a:solidFill>
              </a:rPr>
              <a:t>(3%). </a:t>
            </a:r>
            <a:endParaRPr lang="en-US" sz="1800" b="1" dirty="0">
              <a:solidFill>
                <a:srgbClr val="000000"/>
              </a:solidFill>
            </a:endParaRPr>
          </a:p>
          <a:p>
            <a:pPr lvl="1"/>
            <a:r>
              <a:rPr lang="en-US" sz="1800" b="1" dirty="0" smtClean="0">
                <a:solidFill>
                  <a:srgbClr val="000000"/>
                </a:solidFill>
              </a:rPr>
              <a:t>Ethnicity:  African American/Black (3%), Caucasian/White (90.9%), Mixed/Unspecified (6.1%)</a:t>
            </a:r>
            <a:endParaRPr lang="en-US" sz="1800" dirty="0"/>
          </a:p>
        </p:txBody>
      </p:sp>
    </p:spTree>
    <p:extLst>
      <p:ext uri="{BB962C8B-B14F-4D97-AF65-F5344CB8AC3E}">
        <p14:creationId xmlns:p14="http://schemas.microsoft.com/office/powerpoint/2010/main" val="244393168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11611</TotalTime>
  <Words>1210</Words>
  <Application>Microsoft Office PowerPoint</Application>
  <PresentationFormat>On-screen Show (4:3)</PresentationFormat>
  <Paragraphs>154</Paragraphs>
  <Slides>19</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Century Gothic</vt:lpstr>
      <vt:lpstr>Courier New</vt:lpstr>
      <vt:lpstr>Palatino Linotype</vt:lpstr>
      <vt:lpstr>Symbol</vt:lpstr>
      <vt:lpstr>Wingdings</vt:lpstr>
      <vt:lpstr>Executive</vt:lpstr>
      <vt:lpstr>Can Personality Traits Predict Substance Use Preference? A Discriminant Functions Analysis of Drug Use in the LGBTQ Population   Adam J. Gott, AA, Nicholas A. Livingston, BS  and Bryan Cochran, Ph.D.  University of Montana, Department of Psychology</vt:lpstr>
      <vt:lpstr>Personality Traits</vt:lpstr>
      <vt:lpstr>CNS Stimulants</vt:lpstr>
      <vt:lpstr>CNS Depressants</vt:lpstr>
      <vt:lpstr>Extraversion and Neuroticism</vt:lpstr>
      <vt:lpstr>Conscientiousness, Agreeableness, &amp; Openness (to new experience)</vt:lpstr>
      <vt:lpstr>Similar, but different</vt:lpstr>
      <vt:lpstr>Hypothesis</vt:lpstr>
      <vt:lpstr>Method &amp; Participants</vt:lpstr>
      <vt:lpstr>Instrumentation</vt:lpstr>
      <vt:lpstr>Analyses</vt:lpstr>
      <vt:lpstr>Results</vt:lpstr>
      <vt:lpstr>Stimulant Use (1.00) vs. Depressant Use (2.00)</vt:lpstr>
      <vt:lpstr>Discussion</vt:lpstr>
      <vt:lpstr>Limitations to Research</vt:lpstr>
      <vt:lpstr>Directions for Future Research</vt:lpstr>
      <vt:lpstr>Acknowledgements</vt:lpstr>
      <vt:lpstr>References</vt:lpstr>
      <vt:lpstr>References (cont’d)</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Explaining Substance Use among Sexual Minorities in Response to Discrimination: The Potential Moderating Effects of Personality   Nicholas A. Livingston</dc:title>
  <dc:creator>Nick</dc:creator>
  <cp:lastModifiedBy>Adam Gott</cp:lastModifiedBy>
  <cp:revision>323</cp:revision>
  <cp:lastPrinted>2012-04-14T17:19:51Z</cp:lastPrinted>
  <dcterms:created xsi:type="dcterms:W3CDTF">2014-04-05T15:11:06Z</dcterms:created>
  <dcterms:modified xsi:type="dcterms:W3CDTF">2014-04-08T05:19:40Z</dcterms:modified>
</cp:coreProperties>
</file>