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6"/>
  </p:notesMasterIdLst>
  <p:sldIdLst>
    <p:sldId id="256" r:id="rId2"/>
    <p:sldId id="259" r:id="rId3"/>
    <p:sldId id="267" r:id="rId4"/>
    <p:sldId id="258" r:id="rId5"/>
    <p:sldId id="269" r:id="rId6"/>
    <p:sldId id="260" r:id="rId7"/>
    <p:sldId id="261" r:id="rId8"/>
    <p:sldId id="262" r:id="rId9"/>
    <p:sldId id="263" r:id="rId10"/>
    <p:sldId id="268" r:id="rId11"/>
    <p:sldId id="266" r:id="rId12"/>
    <p:sldId id="264" r:id="rId13"/>
    <p:sldId id="265"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29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DF04A7-988C-4E12-8056-836099D1E52E}" type="datetimeFigureOut">
              <a:rPr lang="en-US" smtClean="0"/>
              <a:t>4/7/2014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76BD41-CCD3-4FE4-B373-84B4C2B8340A}" type="slidenum">
              <a:rPr lang="en-US" smtClean="0"/>
              <a:t>‹#›</a:t>
            </a:fld>
            <a:endParaRPr lang="en-US"/>
          </a:p>
        </p:txBody>
      </p:sp>
    </p:spTree>
    <p:extLst>
      <p:ext uri="{BB962C8B-B14F-4D97-AF65-F5344CB8AC3E}">
        <p14:creationId xmlns:p14="http://schemas.microsoft.com/office/powerpoint/2010/main" val="329924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Symbol"/>
              <a:buChar char=""/>
            </a:pPr>
            <a:r>
              <a:rPr lang="en-US" sz="1200" dirty="0" smtClean="0">
                <a:effectLst/>
                <a:latin typeface="+mn-lt"/>
                <a:ea typeface="Calibri"/>
                <a:cs typeface="Times New Roman"/>
              </a:rPr>
              <a:t>The </a:t>
            </a:r>
            <a:r>
              <a:rPr lang="en-US" sz="1200" dirty="0" err="1" smtClean="0">
                <a:effectLst/>
                <a:latin typeface="+mn-lt"/>
                <a:ea typeface="Calibri"/>
                <a:cs typeface="Times New Roman"/>
              </a:rPr>
              <a:t>Poverello</a:t>
            </a:r>
            <a:r>
              <a:rPr lang="en-US" sz="1200" dirty="0" smtClean="0">
                <a:effectLst/>
                <a:latin typeface="+mn-lt"/>
                <a:ea typeface="Calibri"/>
                <a:cs typeface="Times New Roman"/>
              </a:rPr>
              <a:t> Center is a secular nonprofit that provides food and shelter for persons experiencing homelessness in the Missoula area. </a:t>
            </a:r>
          </a:p>
          <a:p>
            <a:pPr marL="342900" marR="0" lvl="0" indent="-342900">
              <a:lnSpc>
                <a:spcPct val="115000"/>
              </a:lnSpc>
              <a:spcBef>
                <a:spcPts val="0"/>
              </a:spcBef>
              <a:spcAft>
                <a:spcPts val="1000"/>
              </a:spcAft>
              <a:buFont typeface="Symbol"/>
              <a:buChar char=""/>
            </a:pPr>
            <a:r>
              <a:rPr lang="en-US" sz="1200" dirty="0" smtClean="0">
                <a:effectLst/>
                <a:latin typeface="+mn-lt"/>
                <a:ea typeface="Calibri"/>
                <a:cs typeface="Times New Roman"/>
              </a:rPr>
              <a:t>It is a 45 day emergency shelter for adult men and women.</a:t>
            </a:r>
          </a:p>
          <a:p>
            <a:pPr marL="342900" marR="0" lvl="0" indent="-342900">
              <a:lnSpc>
                <a:spcPct val="115000"/>
              </a:lnSpc>
              <a:spcBef>
                <a:spcPts val="0"/>
              </a:spcBef>
              <a:spcAft>
                <a:spcPts val="1000"/>
              </a:spcAft>
              <a:buFont typeface="Symbol"/>
              <a:buChar char=""/>
            </a:pPr>
            <a:r>
              <a:rPr lang="en-US" sz="1200" dirty="0" smtClean="0">
                <a:effectLst/>
                <a:latin typeface="+mn-lt"/>
                <a:ea typeface="Calibri"/>
                <a:cs typeface="Times New Roman"/>
              </a:rPr>
              <a:t>The </a:t>
            </a:r>
            <a:r>
              <a:rPr lang="en-US" sz="1200" dirty="0" err="1" smtClean="0">
                <a:effectLst/>
                <a:latin typeface="+mn-lt"/>
                <a:ea typeface="Calibri"/>
                <a:cs typeface="Times New Roman"/>
              </a:rPr>
              <a:t>Pov</a:t>
            </a:r>
            <a:r>
              <a:rPr lang="en-US" sz="1200" dirty="0" smtClean="0">
                <a:effectLst/>
                <a:latin typeface="+mn-lt"/>
                <a:ea typeface="Calibri"/>
                <a:cs typeface="Times New Roman"/>
              </a:rPr>
              <a:t> recently completed a capital campaign to build a new facility and expects to move into the new facility in November 2014. </a:t>
            </a:r>
          </a:p>
          <a:p>
            <a:pPr marL="342900" marR="0" lvl="0" indent="-342900">
              <a:lnSpc>
                <a:spcPct val="115000"/>
              </a:lnSpc>
              <a:spcBef>
                <a:spcPts val="0"/>
              </a:spcBef>
              <a:spcAft>
                <a:spcPts val="1000"/>
              </a:spcAft>
              <a:buFont typeface="Symbol"/>
              <a:buChar char=""/>
            </a:pPr>
            <a:r>
              <a:rPr lang="en-US" sz="1200" dirty="0" smtClean="0">
                <a:effectLst/>
                <a:latin typeface="+mn-lt"/>
                <a:ea typeface="Calibri"/>
                <a:cs typeface="Times New Roman"/>
              </a:rPr>
              <a:t>I became interested in this research when I took Daisy </a:t>
            </a:r>
            <a:r>
              <a:rPr lang="en-US" sz="1200" dirty="0" err="1" smtClean="0">
                <a:effectLst/>
                <a:latin typeface="+mn-lt"/>
                <a:ea typeface="Calibri"/>
                <a:cs typeface="Times New Roman"/>
              </a:rPr>
              <a:t>Rooks’s</a:t>
            </a:r>
            <a:r>
              <a:rPr lang="en-US" sz="1200" dirty="0" smtClean="0">
                <a:effectLst/>
                <a:latin typeface="+mn-lt"/>
                <a:ea typeface="Calibri"/>
                <a:cs typeface="Times New Roman"/>
              </a:rPr>
              <a:t> Hunger and Homeless class and then was a staff member at the </a:t>
            </a:r>
            <a:r>
              <a:rPr lang="en-US" sz="1200" dirty="0" err="1" smtClean="0">
                <a:effectLst/>
                <a:latin typeface="+mn-lt"/>
                <a:ea typeface="Calibri"/>
                <a:cs typeface="Times New Roman"/>
              </a:rPr>
              <a:t>Poverello</a:t>
            </a:r>
            <a:r>
              <a:rPr lang="en-US" sz="1200" dirty="0" smtClean="0">
                <a:effectLst/>
                <a:latin typeface="+mn-lt"/>
                <a:ea typeface="Calibri"/>
                <a:cs typeface="Times New Roman"/>
              </a:rPr>
              <a:t> Center. </a:t>
            </a:r>
          </a:p>
          <a:p>
            <a:pPr marL="342900" marR="0" lvl="0" indent="-342900">
              <a:lnSpc>
                <a:spcPct val="115000"/>
              </a:lnSpc>
              <a:spcBef>
                <a:spcPts val="0"/>
              </a:spcBef>
              <a:spcAft>
                <a:spcPts val="1000"/>
              </a:spcAft>
              <a:buFont typeface="Symbol"/>
              <a:buChar char=""/>
            </a:pPr>
            <a:r>
              <a:rPr lang="en-US" sz="1200" dirty="0" smtClean="0">
                <a:effectLst/>
                <a:latin typeface="+mn-lt"/>
                <a:ea typeface="Calibri"/>
                <a:cs typeface="Times New Roman"/>
              </a:rPr>
              <a:t>I decided to examine homeless shelters from around the western U.S. in order to determine best practices and assist the </a:t>
            </a:r>
            <a:r>
              <a:rPr lang="en-US" sz="1200" dirty="0" err="1" smtClean="0">
                <a:effectLst/>
                <a:latin typeface="+mn-lt"/>
                <a:ea typeface="Calibri"/>
                <a:cs typeface="Times New Roman"/>
              </a:rPr>
              <a:t>Pov</a:t>
            </a:r>
            <a:r>
              <a:rPr lang="en-US" sz="1200" dirty="0" smtClean="0">
                <a:effectLst/>
                <a:latin typeface="+mn-lt"/>
                <a:ea typeface="Calibri"/>
                <a:cs typeface="Times New Roman"/>
              </a:rPr>
              <a:t> in revising a policy manual for its new facility.</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876BD41-CCD3-4FE4-B373-84B4C2B8340A}" type="slidenum">
              <a:rPr lang="en-US" smtClean="0"/>
              <a:t>2</a:t>
            </a:fld>
            <a:endParaRPr lang="en-US"/>
          </a:p>
        </p:txBody>
      </p:sp>
    </p:spTree>
    <p:extLst>
      <p:ext uri="{BB962C8B-B14F-4D97-AF65-F5344CB8AC3E}">
        <p14:creationId xmlns:p14="http://schemas.microsoft.com/office/powerpoint/2010/main" val="725573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 used a sample based on similarities between shelters and the </a:t>
            </a:r>
            <a:r>
              <a:rPr lang="en-US" sz="1200" kern="1200" dirty="0" err="1" smtClean="0">
                <a:solidFill>
                  <a:schemeClr val="tx1"/>
                </a:solidFill>
                <a:effectLst/>
                <a:latin typeface="+mn-lt"/>
                <a:ea typeface="+mn-ea"/>
                <a:cs typeface="+mn-cs"/>
              </a:rPr>
              <a:t>Poverello</a:t>
            </a:r>
            <a:r>
              <a:rPr lang="en-US" sz="1200" kern="1200" dirty="0" smtClean="0">
                <a:solidFill>
                  <a:schemeClr val="tx1"/>
                </a:solidFill>
                <a:effectLst/>
                <a:latin typeface="+mn-lt"/>
                <a:ea typeface="+mn-ea"/>
                <a:cs typeface="+mn-cs"/>
              </a:rPr>
              <a:t> Center. A strict criteria for inclusion greatly narrowed the number of manuals I received.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 would like to have a larger pool of manuals.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Further research could require an ethnographic study to find out the perceived experience of staff and clients regarding each of these policies.</a:t>
            </a:r>
          </a:p>
          <a:p>
            <a:endParaRPr lang="en-US" dirty="0"/>
          </a:p>
        </p:txBody>
      </p:sp>
      <p:sp>
        <p:nvSpPr>
          <p:cNvPr id="4" name="Slide Number Placeholder 3"/>
          <p:cNvSpPr>
            <a:spLocks noGrp="1"/>
          </p:cNvSpPr>
          <p:nvPr>
            <p:ph type="sldNum" sz="quarter" idx="10"/>
          </p:nvPr>
        </p:nvSpPr>
        <p:spPr/>
        <p:txBody>
          <a:bodyPr/>
          <a:lstStyle/>
          <a:p>
            <a:fld id="{C876BD41-CCD3-4FE4-B373-84B4C2B8340A}" type="slidenum">
              <a:rPr lang="en-US" smtClean="0"/>
              <a:t>12</a:t>
            </a:fld>
            <a:endParaRPr lang="en-US"/>
          </a:p>
        </p:txBody>
      </p:sp>
    </p:spTree>
    <p:extLst>
      <p:ext uri="{BB962C8B-B14F-4D97-AF65-F5344CB8AC3E}">
        <p14:creationId xmlns:p14="http://schemas.microsoft.com/office/powerpoint/2010/main" val="3117731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Symbol"/>
              <a:buChar char=""/>
            </a:pPr>
            <a:r>
              <a:rPr lang="en-US" sz="1200" dirty="0" smtClean="0">
                <a:effectLst/>
                <a:latin typeface="+mn-lt"/>
                <a:ea typeface="Calibri"/>
                <a:cs typeface="Times New Roman"/>
              </a:rPr>
              <a:t>A review of the literature revealed that emergency shelter policies create a “</a:t>
            </a:r>
            <a:r>
              <a:rPr lang="en-US" sz="1200" dirty="0" err="1" smtClean="0">
                <a:effectLst/>
                <a:latin typeface="+mn-lt"/>
                <a:ea typeface="Calibri"/>
                <a:cs typeface="Times New Roman"/>
              </a:rPr>
              <a:t>shelterization</a:t>
            </a:r>
            <a:r>
              <a:rPr lang="en-US" sz="1200" dirty="0" smtClean="0">
                <a:effectLst/>
                <a:latin typeface="+mn-lt"/>
                <a:ea typeface="Calibri"/>
                <a:cs typeface="Times New Roman"/>
              </a:rPr>
              <a:t>” effect that promotes dependence on emergency services.</a:t>
            </a:r>
          </a:p>
          <a:p>
            <a:pPr marL="742950" marR="0" lvl="1" indent="-285750">
              <a:lnSpc>
                <a:spcPct val="115000"/>
              </a:lnSpc>
              <a:spcBef>
                <a:spcPts val="0"/>
              </a:spcBef>
              <a:spcAft>
                <a:spcPts val="1000"/>
              </a:spcAft>
              <a:buFont typeface="Courier New"/>
              <a:buChar char="o"/>
            </a:pPr>
            <a:r>
              <a:rPr lang="en-US" sz="1200" dirty="0" smtClean="0">
                <a:effectLst/>
                <a:latin typeface="+mn-lt"/>
                <a:ea typeface="Calibri"/>
                <a:cs typeface="Times New Roman"/>
              </a:rPr>
              <a:t>A “total institution” effect.</a:t>
            </a:r>
          </a:p>
          <a:p>
            <a:pPr marL="342900" marR="0" lvl="0" indent="-342900">
              <a:lnSpc>
                <a:spcPct val="115000"/>
              </a:lnSpc>
              <a:spcBef>
                <a:spcPts val="0"/>
              </a:spcBef>
              <a:spcAft>
                <a:spcPts val="1000"/>
              </a:spcAft>
              <a:buFont typeface="Symbol"/>
              <a:buChar char=""/>
            </a:pPr>
            <a:r>
              <a:rPr lang="en-US" sz="1200" dirty="0" smtClean="0">
                <a:effectLst/>
                <a:latin typeface="+mn-lt"/>
                <a:ea typeface="Calibri"/>
                <a:cs typeface="Times New Roman"/>
              </a:rPr>
              <a:t>Many shelter policies follow a medical model which takes autonomy away from the clients by forcing them to conform to “normal” rather than “diseased” roles. </a:t>
            </a:r>
          </a:p>
          <a:p>
            <a:endParaRPr lang="en-US" dirty="0"/>
          </a:p>
        </p:txBody>
      </p:sp>
      <p:sp>
        <p:nvSpPr>
          <p:cNvPr id="4" name="Slide Number Placeholder 3"/>
          <p:cNvSpPr>
            <a:spLocks noGrp="1"/>
          </p:cNvSpPr>
          <p:nvPr>
            <p:ph type="sldNum" sz="quarter" idx="10"/>
          </p:nvPr>
        </p:nvSpPr>
        <p:spPr/>
        <p:txBody>
          <a:bodyPr/>
          <a:lstStyle/>
          <a:p>
            <a:fld id="{C876BD41-CCD3-4FE4-B373-84B4C2B8340A}" type="slidenum">
              <a:rPr lang="en-US" smtClean="0"/>
              <a:t>3</a:t>
            </a:fld>
            <a:endParaRPr lang="en-US"/>
          </a:p>
        </p:txBody>
      </p:sp>
    </p:spTree>
    <p:extLst>
      <p:ext uri="{BB962C8B-B14F-4D97-AF65-F5344CB8AC3E}">
        <p14:creationId xmlns:p14="http://schemas.microsoft.com/office/powerpoint/2010/main" val="820063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Symbol"/>
              <a:buChar char=""/>
            </a:pPr>
            <a:r>
              <a:rPr lang="en-US" sz="1200" dirty="0" smtClean="0">
                <a:effectLst/>
                <a:latin typeface="+mn-lt"/>
                <a:ea typeface="Calibri"/>
                <a:cs typeface="Times New Roman"/>
              </a:rPr>
              <a:t>I used homelessshelterdirectory.org to research shelters in the western United States.</a:t>
            </a:r>
          </a:p>
          <a:p>
            <a:pPr marL="342900" marR="0" lvl="0" indent="-342900">
              <a:lnSpc>
                <a:spcPct val="115000"/>
              </a:lnSpc>
              <a:spcBef>
                <a:spcPts val="0"/>
              </a:spcBef>
              <a:spcAft>
                <a:spcPts val="1000"/>
              </a:spcAft>
              <a:buFont typeface="Symbol"/>
              <a:buChar char=""/>
            </a:pPr>
            <a:r>
              <a:rPr lang="en-US" sz="1200" dirty="0" smtClean="0">
                <a:effectLst/>
                <a:latin typeface="+mn-lt"/>
                <a:ea typeface="Calibri"/>
                <a:cs typeface="Times New Roman"/>
              </a:rPr>
              <a:t>I then used each shelter’s website to locate 15 homeless shelters in the western United States, which meant Montana and westward, that served similar populations to the </a:t>
            </a:r>
            <a:r>
              <a:rPr lang="en-US" sz="1200" dirty="0" err="1" smtClean="0">
                <a:effectLst/>
                <a:latin typeface="+mn-lt"/>
                <a:ea typeface="Calibri"/>
                <a:cs typeface="Times New Roman"/>
              </a:rPr>
              <a:t>Poverello</a:t>
            </a:r>
            <a:r>
              <a:rPr lang="en-US" sz="1200" dirty="0" smtClean="0">
                <a:effectLst/>
                <a:latin typeface="+mn-lt"/>
                <a:ea typeface="Calibri"/>
                <a:cs typeface="Times New Roman"/>
              </a:rPr>
              <a:t> Center. </a:t>
            </a:r>
          </a:p>
          <a:p>
            <a:pPr marL="742950" marR="0" lvl="1" indent="-285750">
              <a:lnSpc>
                <a:spcPct val="115000"/>
              </a:lnSpc>
              <a:spcBef>
                <a:spcPts val="0"/>
              </a:spcBef>
              <a:spcAft>
                <a:spcPts val="1000"/>
              </a:spcAft>
              <a:buFont typeface="Courier New"/>
              <a:buChar char="o"/>
            </a:pPr>
            <a:r>
              <a:rPr lang="en-US" sz="1200" dirty="0" smtClean="0">
                <a:effectLst/>
                <a:latin typeface="+mn-lt"/>
                <a:ea typeface="Calibri"/>
                <a:cs typeface="Times New Roman"/>
              </a:rPr>
              <a:t>The main criteria for inclusion in this study was an overnight shelter that served 70 to 120 clients per night. I chose this criteria because it is the range that the </a:t>
            </a:r>
            <a:r>
              <a:rPr lang="en-US" sz="1200" dirty="0" err="1" smtClean="0">
                <a:effectLst/>
                <a:latin typeface="+mn-lt"/>
                <a:ea typeface="Calibri"/>
                <a:cs typeface="Times New Roman"/>
              </a:rPr>
              <a:t>Poverello</a:t>
            </a:r>
            <a:r>
              <a:rPr lang="en-US" sz="1200" dirty="0" smtClean="0">
                <a:effectLst/>
                <a:latin typeface="+mn-lt"/>
                <a:ea typeface="Calibri"/>
                <a:cs typeface="Times New Roman"/>
              </a:rPr>
              <a:t> Center serves per night. I also excluded exclusively family shelters, as the </a:t>
            </a:r>
            <a:r>
              <a:rPr lang="en-US" sz="1200" dirty="0" err="1" smtClean="0">
                <a:effectLst/>
                <a:latin typeface="+mn-lt"/>
                <a:ea typeface="Calibri"/>
                <a:cs typeface="Times New Roman"/>
              </a:rPr>
              <a:t>Poverello</a:t>
            </a:r>
            <a:r>
              <a:rPr lang="en-US" sz="1200" dirty="0" smtClean="0">
                <a:effectLst/>
                <a:latin typeface="+mn-lt"/>
                <a:ea typeface="Calibri"/>
                <a:cs typeface="Times New Roman"/>
              </a:rPr>
              <a:t> Center does not extend its services to children.</a:t>
            </a:r>
          </a:p>
          <a:p>
            <a:pPr marL="342900" marR="0" lvl="0" indent="-342900">
              <a:lnSpc>
                <a:spcPct val="115000"/>
              </a:lnSpc>
              <a:spcBef>
                <a:spcPts val="0"/>
              </a:spcBef>
              <a:spcAft>
                <a:spcPts val="1000"/>
              </a:spcAft>
              <a:buFont typeface="Symbol"/>
              <a:buChar char=""/>
            </a:pPr>
            <a:r>
              <a:rPr lang="en-US" sz="1200" dirty="0" smtClean="0">
                <a:effectLst/>
                <a:latin typeface="+mn-lt"/>
                <a:ea typeface="Calibri"/>
                <a:cs typeface="Times New Roman"/>
              </a:rPr>
              <a:t>I contacted the shelters via USPS mail, email, and then by a telephone call and asked for copies of their client policy manuals. I received seven manuals, which was a 47% response rate. </a:t>
            </a:r>
          </a:p>
          <a:p>
            <a:pPr marL="742950" marR="0" lvl="1" indent="-285750">
              <a:lnSpc>
                <a:spcPct val="115000"/>
              </a:lnSpc>
              <a:spcBef>
                <a:spcPts val="0"/>
              </a:spcBef>
              <a:spcAft>
                <a:spcPts val="1000"/>
              </a:spcAft>
              <a:buFont typeface="Courier New"/>
              <a:buChar char="o"/>
            </a:pPr>
            <a:r>
              <a:rPr lang="en-US" sz="1200" dirty="0" smtClean="0">
                <a:effectLst/>
                <a:latin typeface="+mn-lt"/>
                <a:ea typeface="Calibri"/>
                <a:cs typeface="Times New Roman"/>
              </a:rPr>
              <a:t>The response rate was low because the criteria I used were very specific. </a:t>
            </a:r>
          </a:p>
          <a:p>
            <a:pPr marL="342900" marR="0" lvl="0" indent="-342900">
              <a:lnSpc>
                <a:spcPct val="115000"/>
              </a:lnSpc>
              <a:spcBef>
                <a:spcPts val="0"/>
              </a:spcBef>
              <a:spcAft>
                <a:spcPts val="1000"/>
              </a:spcAft>
              <a:buFont typeface="Symbol"/>
              <a:buChar char=""/>
            </a:pPr>
            <a:r>
              <a:rPr lang="en-US" sz="1200" dirty="0" smtClean="0">
                <a:effectLst/>
                <a:latin typeface="+mn-lt"/>
                <a:ea typeface="Calibri"/>
                <a:cs typeface="Times New Roman"/>
              </a:rPr>
              <a:t>I then uploaded the manuals into </a:t>
            </a:r>
            <a:r>
              <a:rPr lang="en-US" sz="1200" dirty="0" err="1" smtClean="0">
                <a:effectLst/>
                <a:latin typeface="+mn-lt"/>
                <a:ea typeface="Calibri"/>
                <a:cs typeface="Times New Roman"/>
              </a:rPr>
              <a:t>NVivo</a:t>
            </a:r>
            <a:r>
              <a:rPr lang="en-US" sz="1200" dirty="0" smtClean="0">
                <a:effectLst/>
                <a:latin typeface="+mn-lt"/>
                <a:ea typeface="Calibri"/>
                <a:cs typeface="Times New Roman"/>
              </a:rPr>
              <a:t> qualitative data analysis software.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876BD41-CCD3-4FE4-B373-84B4C2B8340A}" type="slidenum">
              <a:rPr lang="en-US" smtClean="0"/>
              <a:t>4</a:t>
            </a:fld>
            <a:endParaRPr lang="en-US"/>
          </a:p>
        </p:txBody>
      </p:sp>
    </p:spTree>
    <p:extLst>
      <p:ext uri="{BB962C8B-B14F-4D97-AF65-F5344CB8AC3E}">
        <p14:creationId xmlns:p14="http://schemas.microsoft.com/office/powerpoint/2010/main" val="2647251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Symbol"/>
              <a:buChar char=""/>
            </a:pPr>
            <a:r>
              <a:rPr lang="en-US" sz="1200" dirty="0" smtClean="0">
                <a:effectLst/>
                <a:latin typeface="+mn-lt"/>
                <a:ea typeface="Calibri"/>
                <a:cs typeface="Times New Roman"/>
              </a:rPr>
              <a:t>I found that most shelter policies fit into three categories: housekeeping, behavior control, which were categories found within my review of the literature, and moral reform, which I discovered within my own study of policy manuals.</a:t>
            </a:r>
          </a:p>
          <a:p>
            <a:pPr marL="342900" marR="0" lvl="0" indent="-342900">
              <a:lnSpc>
                <a:spcPct val="115000"/>
              </a:lnSpc>
              <a:spcBef>
                <a:spcPts val="0"/>
              </a:spcBef>
              <a:spcAft>
                <a:spcPts val="1000"/>
              </a:spcAft>
              <a:buFont typeface="Symbol"/>
              <a:buChar char=""/>
            </a:pPr>
            <a:r>
              <a:rPr lang="en-US" sz="1200" dirty="0" smtClean="0">
                <a:effectLst/>
                <a:latin typeface="+mn-lt"/>
                <a:ea typeface="Calibri"/>
                <a:cs typeface="Times New Roman"/>
              </a:rPr>
              <a:t>The theme found the most in the manuals was housekeeping. This type of policy included chore requirements for clients, hygiene rules, shelter cleanliness rules, personal belongings guidelines, rules about the use of electronics, animal rules, and restricted areas within the premises.</a:t>
            </a:r>
          </a:p>
          <a:p>
            <a:pPr marL="342900" marR="0" lvl="0" indent="-342900">
              <a:lnSpc>
                <a:spcPct val="115000"/>
              </a:lnSpc>
              <a:spcBef>
                <a:spcPts val="0"/>
              </a:spcBef>
              <a:spcAft>
                <a:spcPts val="1000"/>
              </a:spcAft>
              <a:buFont typeface="Symbol"/>
              <a:buChar char=""/>
            </a:pPr>
            <a:r>
              <a:rPr lang="en-US" sz="1200" dirty="0" smtClean="0">
                <a:effectLst/>
                <a:latin typeface="+mn-lt"/>
                <a:ea typeface="Calibri"/>
                <a:cs typeface="Times New Roman"/>
              </a:rPr>
              <a:t>Housekeeping policies exert a small amount of control on clients in order to keep the shelter running smoothly and efficiently. They help to prevent chaos within the shelter itself.</a:t>
            </a:r>
          </a:p>
          <a:p>
            <a:pPr marL="342900" marR="0" lvl="0" indent="-342900">
              <a:lnSpc>
                <a:spcPct val="115000"/>
              </a:lnSpc>
              <a:spcBef>
                <a:spcPts val="0"/>
              </a:spcBef>
              <a:spcAft>
                <a:spcPts val="1000"/>
              </a:spcAft>
              <a:buFont typeface="Symbol"/>
              <a:buChar char=""/>
            </a:pPr>
            <a:r>
              <a:rPr lang="en-US" sz="1200" dirty="0" smtClean="0">
                <a:effectLst/>
                <a:latin typeface="+mn-lt"/>
                <a:ea typeface="Calibri"/>
                <a:cs typeface="Times New Roman"/>
              </a:rPr>
              <a:t>Housekeeping rules exert the smallest amount of control over clients at emergency shelters.</a:t>
            </a:r>
          </a:p>
          <a:p>
            <a:endParaRPr lang="en-US" dirty="0"/>
          </a:p>
        </p:txBody>
      </p:sp>
      <p:sp>
        <p:nvSpPr>
          <p:cNvPr id="4" name="Slide Number Placeholder 3"/>
          <p:cNvSpPr>
            <a:spLocks noGrp="1"/>
          </p:cNvSpPr>
          <p:nvPr>
            <p:ph type="sldNum" sz="quarter" idx="10"/>
          </p:nvPr>
        </p:nvSpPr>
        <p:spPr/>
        <p:txBody>
          <a:bodyPr/>
          <a:lstStyle/>
          <a:p>
            <a:fld id="{C876BD41-CCD3-4FE4-B373-84B4C2B8340A}" type="slidenum">
              <a:rPr lang="en-US" smtClean="0"/>
              <a:t>6</a:t>
            </a:fld>
            <a:endParaRPr lang="en-US"/>
          </a:p>
        </p:txBody>
      </p:sp>
    </p:spTree>
    <p:extLst>
      <p:ext uri="{BB962C8B-B14F-4D97-AF65-F5344CB8AC3E}">
        <p14:creationId xmlns:p14="http://schemas.microsoft.com/office/powerpoint/2010/main" val="2691293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Symbol"/>
              <a:buChar char=""/>
            </a:pPr>
            <a:r>
              <a:rPr lang="en-US" sz="1200" dirty="0" smtClean="0">
                <a:effectLst/>
                <a:latin typeface="+mn-lt"/>
                <a:ea typeface="Calibri"/>
                <a:cs typeface="Times New Roman"/>
              </a:rPr>
              <a:t>The second theme I discovered in client policies was behavior control. These policies included rules about drugs and alcohol, respect for others, violence, sexual relations (?), theft, and weapons. </a:t>
            </a:r>
          </a:p>
          <a:p>
            <a:pPr marL="342900" marR="0" lvl="0" indent="-342900">
              <a:lnSpc>
                <a:spcPct val="115000"/>
              </a:lnSpc>
              <a:spcBef>
                <a:spcPts val="0"/>
              </a:spcBef>
              <a:spcAft>
                <a:spcPts val="1000"/>
              </a:spcAft>
              <a:buFont typeface="Symbol"/>
              <a:buChar char=""/>
            </a:pPr>
            <a:r>
              <a:rPr lang="en-US" sz="1200" dirty="0" smtClean="0">
                <a:effectLst/>
                <a:latin typeface="+mn-lt"/>
                <a:ea typeface="Calibri"/>
                <a:cs typeface="Times New Roman"/>
              </a:rPr>
              <a:t>These policies are designed to maintain safety and protect clients and staff from themselves and others and exert a higher amount of control over clients. </a:t>
            </a:r>
          </a:p>
          <a:p>
            <a:endParaRPr lang="en-US" dirty="0"/>
          </a:p>
        </p:txBody>
      </p:sp>
      <p:sp>
        <p:nvSpPr>
          <p:cNvPr id="4" name="Slide Number Placeholder 3"/>
          <p:cNvSpPr>
            <a:spLocks noGrp="1"/>
          </p:cNvSpPr>
          <p:nvPr>
            <p:ph type="sldNum" sz="quarter" idx="10"/>
          </p:nvPr>
        </p:nvSpPr>
        <p:spPr/>
        <p:txBody>
          <a:bodyPr/>
          <a:lstStyle/>
          <a:p>
            <a:fld id="{C876BD41-CCD3-4FE4-B373-84B4C2B8340A}" type="slidenum">
              <a:rPr lang="en-US" smtClean="0"/>
              <a:t>7</a:t>
            </a:fld>
            <a:endParaRPr lang="en-US"/>
          </a:p>
        </p:txBody>
      </p:sp>
    </p:spTree>
    <p:extLst>
      <p:ext uri="{BB962C8B-B14F-4D97-AF65-F5344CB8AC3E}">
        <p14:creationId xmlns:p14="http://schemas.microsoft.com/office/powerpoint/2010/main" val="2406337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Symbol"/>
              <a:buChar char=""/>
            </a:pPr>
            <a:r>
              <a:rPr lang="en-US" sz="1200" dirty="0" smtClean="0">
                <a:effectLst/>
                <a:latin typeface="+mn-lt"/>
                <a:ea typeface="Calibri"/>
                <a:cs typeface="Times New Roman"/>
              </a:rPr>
              <a:t>I also discovered a new theme within the manuals. This theme was not mentioned in the review of the literature, but I found it worth noting.</a:t>
            </a:r>
          </a:p>
          <a:p>
            <a:pPr marL="342900" marR="0" lvl="0" indent="-342900">
              <a:lnSpc>
                <a:spcPct val="115000"/>
              </a:lnSpc>
              <a:spcBef>
                <a:spcPts val="0"/>
              </a:spcBef>
              <a:spcAft>
                <a:spcPts val="1000"/>
              </a:spcAft>
              <a:buFont typeface="Symbol"/>
              <a:buChar char=""/>
            </a:pPr>
            <a:r>
              <a:rPr lang="en-US" sz="1200" dirty="0" smtClean="0">
                <a:effectLst/>
                <a:latin typeface="+mn-lt"/>
                <a:ea typeface="Calibri"/>
                <a:cs typeface="Times New Roman"/>
              </a:rPr>
              <a:t>Moral reform policies exert an even higher amount of control on clients in order to push the client to become a “better person.”  </a:t>
            </a:r>
          </a:p>
          <a:p>
            <a:pPr marL="342900" marR="0" lvl="0" indent="-342900">
              <a:lnSpc>
                <a:spcPct val="115000"/>
              </a:lnSpc>
              <a:spcBef>
                <a:spcPts val="0"/>
              </a:spcBef>
              <a:spcAft>
                <a:spcPts val="1000"/>
              </a:spcAft>
              <a:buFont typeface="Symbol"/>
              <a:buChar char=""/>
            </a:pPr>
            <a:r>
              <a:rPr lang="en-US" sz="1200" dirty="0" smtClean="0">
                <a:effectLst/>
                <a:latin typeface="+mn-lt"/>
                <a:ea typeface="Calibri"/>
                <a:cs typeface="Times New Roman"/>
              </a:rPr>
              <a:t>These policies included church attendance requirements, bans from panhandling around town, and sexual relations (?).</a:t>
            </a:r>
          </a:p>
          <a:p>
            <a:pPr marL="342900" marR="0" lvl="0" indent="-342900">
              <a:lnSpc>
                <a:spcPct val="115000"/>
              </a:lnSpc>
              <a:spcBef>
                <a:spcPts val="0"/>
              </a:spcBef>
              <a:spcAft>
                <a:spcPts val="1000"/>
              </a:spcAft>
              <a:buFont typeface="Symbol"/>
              <a:buChar char=""/>
            </a:pPr>
            <a:r>
              <a:rPr lang="en-US" sz="1200" dirty="0" smtClean="0">
                <a:effectLst/>
                <a:latin typeface="+mn-lt"/>
                <a:ea typeface="Calibri"/>
                <a:cs typeface="Times New Roman"/>
              </a:rPr>
              <a:t>I found these policies most prevalent in the policy manuals of religious shelters. 43% of the shelters I received manuals from were religious organizations. Approximately 86% of moral reform policies were found in religious shelter manuals. </a:t>
            </a:r>
          </a:p>
          <a:p>
            <a:endParaRPr lang="en-US" dirty="0"/>
          </a:p>
        </p:txBody>
      </p:sp>
      <p:sp>
        <p:nvSpPr>
          <p:cNvPr id="4" name="Slide Number Placeholder 3"/>
          <p:cNvSpPr>
            <a:spLocks noGrp="1"/>
          </p:cNvSpPr>
          <p:nvPr>
            <p:ph type="sldNum" sz="quarter" idx="10"/>
          </p:nvPr>
        </p:nvSpPr>
        <p:spPr/>
        <p:txBody>
          <a:bodyPr/>
          <a:lstStyle/>
          <a:p>
            <a:fld id="{C876BD41-CCD3-4FE4-B373-84B4C2B8340A}" type="slidenum">
              <a:rPr lang="en-US" smtClean="0"/>
              <a:t>8</a:t>
            </a:fld>
            <a:endParaRPr lang="en-US"/>
          </a:p>
        </p:txBody>
      </p:sp>
    </p:spTree>
    <p:extLst>
      <p:ext uri="{BB962C8B-B14F-4D97-AF65-F5344CB8AC3E}">
        <p14:creationId xmlns:p14="http://schemas.microsoft.com/office/powerpoint/2010/main" val="2556170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Symbol"/>
              <a:buChar char=""/>
            </a:pPr>
            <a:r>
              <a:rPr lang="en-US" sz="1200" dirty="0" smtClean="0">
                <a:effectLst/>
                <a:latin typeface="+mn-lt"/>
                <a:ea typeface="Calibri"/>
                <a:cs typeface="Times New Roman"/>
              </a:rPr>
              <a:t>Do these policies promote </a:t>
            </a:r>
            <a:r>
              <a:rPr lang="en-US" sz="1200" dirty="0" err="1" smtClean="0">
                <a:effectLst/>
                <a:latin typeface="+mn-lt"/>
                <a:ea typeface="Calibri"/>
                <a:cs typeface="Times New Roman"/>
              </a:rPr>
              <a:t>shelterization</a:t>
            </a:r>
            <a:r>
              <a:rPr lang="en-US" sz="1200" dirty="0" smtClean="0">
                <a:effectLst/>
                <a:latin typeface="+mn-lt"/>
                <a:ea typeface="Calibri"/>
                <a:cs typeface="Times New Roman"/>
              </a:rPr>
              <a:t> or client autonomy?</a:t>
            </a:r>
          </a:p>
          <a:p>
            <a:pPr marL="342900" marR="0" lvl="0" indent="-342900">
              <a:lnSpc>
                <a:spcPct val="115000"/>
              </a:lnSpc>
              <a:spcBef>
                <a:spcPts val="0"/>
              </a:spcBef>
              <a:spcAft>
                <a:spcPts val="1000"/>
              </a:spcAft>
              <a:buFont typeface="Symbol"/>
              <a:buChar char=""/>
            </a:pPr>
            <a:r>
              <a:rPr lang="en-US" sz="1200" dirty="0" smtClean="0">
                <a:effectLst/>
                <a:latin typeface="+mn-lt"/>
                <a:ea typeface="Calibri"/>
                <a:cs typeface="Times New Roman"/>
              </a:rPr>
              <a:t>Housekeeping policies, such as personal belongings policies, force the client to rely on the shelter staff to meet basic needs. For example, as previously mentioned, locker schedules force clients to rely on shelter staff when they would like to access their belongings. </a:t>
            </a:r>
          </a:p>
          <a:p>
            <a:pPr marL="342900" marR="0" lvl="0" indent="-342900">
              <a:lnSpc>
                <a:spcPct val="115000"/>
              </a:lnSpc>
              <a:spcBef>
                <a:spcPts val="0"/>
              </a:spcBef>
              <a:spcAft>
                <a:spcPts val="1000"/>
              </a:spcAft>
              <a:buFont typeface="Symbol"/>
              <a:buChar char=""/>
            </a:pPr>
            <a:r>
              <a:rPr lang="en-US" sz="1200" dirty="0" smtClean="0">
                <a:effectLst/>
                <a:latin typeface="+mn-lt"/>
                <a:ea typeface="Calibri"/>
                <a:cs typeface="Times New Roman"/>
              </a:rPr>
              <a:t>Behavior control policies, such as respect for others policies and exchange of money policies, treat clients as though they are disordered and cannot interact in a positive way, therefore creating dependence on the shelter to facilitate interaction. It is seen as “rabble management.”</a:t>
            </a:r>
          </a:p>
          <a:p>
            <a:pPr marL="342900" marR="0" lvl="0" indent="-342900">
              <a:lnSpc>
                <a:spcPct val="115000"/>
              </a:lnSpc>
              <a:spcBef>
                <a:spcPts val="0"/>
              </a:spcBef>
              <a:spcAft>
                <a:spcPts val="1000"/>
              </a:spcAft>
              <a:buFont typeface="Symbol"/>
              <a:buChar char=""/>
            </a:pPr>
            <a:r>
              <a:rPr lang="en-US" sz="1200" dirty="0" smtClean="0">
                <a:effectLst/>
                <a:latin typeface="+mn-lt"/>
                <a:ea typeface="Calibri"/>
                <a:cs typeface="Times New Roman"/>
              </a:rPr>
              <a:t>Moral reform policies, such as panhandling policies, create dependence on the shelter by taking away a means of coping with homelessness, thereby making the client depend on the shelter to meet basic needs. Church schedules can also get in the way of work and appointment schedules, thus keeping the person in a state of homelessness. These policies require client </a:t>
            </a:r>
            <a:r>
              <a:rPr lang="en-US" sz="1200" dirty="0" err="1" smtClean="0">
                <a:effectLst/>
                <a:latin typeface="+mn-lt"/>
                <a:ea typeface="Calibri"/>
                <a:cs typeface="Times New Roman"/>
              </a:rPr>
              <a:t>religioisity</a:t>
            </a:r>
            <a:r>
              <a:rPr lang="en-US" sz="1200" dirty="0" smtClean="0">
                <a:effectLst/>
                <a:latin typeface="+mn-lt"/>
                <a:ea typeface="Calibri"/>
                <a:cs typeface="Times New Roman"/>
              </a:rPr>
              <a:t> in order to obtain services.</a:t>
            </a:r>
          </a:p>
          <a:p>
            <a:pPr marL="342900" marR="0" lvl="0" indent="-342900">
              <a:lnSpc>
                <a:spcPct val="115000"/>
              </a:lnSpc>
              <a:spcBef>
                <a:spcPts val="0"/>
              </a:spcBef>
              <a:spcAft>
                <a:spcPts val="1000"/>
              </a:spcAft>
              <a:buFont typeface="Symbol"/>
              <a:buChar char=""/>
            </a:pPr>
            <a:r>
              <a:rPr lang="en-US" sz="1200" dirty="0" smtClean="0">
                <a:effectLst/>
                <a:latin typeface="+mn-lt"/>
                <a:ea typeface="Calibri"/>
                <a:cs typeface="Times New Roman"/>
              </a:rPr>
              <a:t>All these policies seem to lead to </a:t>
            </a:r>
            <a:r>
              <a:rPr lang="en-US" sz="1200" dirty="0" err="1" smtClean="0">
                <a:effectLst/>
                <a:latin typeface="+mn-lt"/>
                <a:ea typeface="Calibri"/>
                <a:cs typeface="Times New Roman"/>
              </a:rPr>
              <a:t>shelterization</a:t>
            </a:r>
            <a:r>
              <a:rPr lang="en-US" sz="1200" dirty="0" smtClean="0">
                <a:effectLst/>
                <a:latin typeface="+mn-lt"/>
                <a:ea typeface="Calibri"/>
                <a:cs typeface="Times New Roman"/>
              </a:rPr>
              <a:t>. </a:t>
            </a:r>
          </a:p>
          <a:p>
            <a:endParaRPr lang="en-US" dirty="0"/>
          </a:p>
        </p:txBody>
      </p:sp>
      <p:sp>
        <p:nvSpPr>
          <p:cNvPr id="4" name="Slide Number Placeholder 3"/>
          <p:cNvSpPr>
            <a:spLocks noGrp="1"/>
          </p:cNvSpPr>
          <p:nvPr>
            <p:ph type="sldNum" sz="quarter" idx="10"/>
          </p:nvPr>
        </p:nvSpPr>
        <p:spPr/>
        <p:txBody>
          <a:bodyPr/>
          <a:lstStyle/>
          <a:p>
            <a:fld id="{C876BD41-CCD3-4FE4-B373-84B4C2B8340A}" type="slidenum">
              <a:rPr lang="en-US" smtClean="0"/>
              <a:t>9</a:t>
            </a:fld>
            <a:endParaRPr lang="en-US"/>
          </a:p>
        </p:txBody>
      </p:sp>
    </p:spTree>
    <p:extLst>
      <p:ext uri="{BB962C8B-B14F-4D97-AF65-F5344CB8AC3E}">
        <p14:creationId xmlns:p14="http://schemas.microsoft.com/office/powerpoint/2010/main" val="2006406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Policies that help the shelter run efficiently inadvertently lead to client dependence on the shelter, keeping him or her in homelessness. Policies that promote client autonomy seem to be few and far between, but they seem to harm the day-to-day smooth running of the emergency shelter.</a:t>
            </a:r>
            <a:endParaRPr lang="en-US" dirty="0"/>
          </a:p>
        </p:txBody>
      </p:sp>
      <p:sp>
        <p:nvSpPr>
          <p:cNvPr id="4" name="Slide Number Placeholder 3"/>
          <p:cNvSpPr>
            <a:spLocks noGrp="1"/>
          </p:cNvSpPr>
          <p:nvPr>
            <p:ph type="sldNum" sz="quarter" idx="10"/>
          </p:nvPr>
        </p:nvSpPr>
        <p:spPr/>
        <p:txBody>
          <a:bodyPr/>
          <a:lstStyle/>
          <a:p>
            <a:fld id="{C876BD41-CCD3-4FE4-B373-84B4C2B8340A}" type="slidenum">
              <a:rPr lang="en-US" smtClean="0"/>
              <a:t>10</a:t>
            </a:fld>
            <a:endParaRPr lang="en-US"/>
          </a:p>
        </p:txBody>
      </p:sp>
    </p:spTree>
    <p:extLst>
      <p:ext uri="{BB962C8B-B14F-4D97-AF65-F5344CB8AC3E}">
        <p14:creationId xmlns:p14="http://schemas.microsoft.com/office/powerpoint/2010/main" val="1661816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Symbol"/>
              <a:buChar char=""/>
            </a:pPr>
            <a:r>
              <a:rPr lang="en-US" sz="1200" dirty="0" smtClean="0">
                <a:effectLst/>
                <a:latin typeface="+mn-lt"/>
                <a:ea typeface="Calibri"/>
                <a:cs typeface="Times New Roman"/>
              </a:rPr>
              <a:t>So how do we improve policy manuals to make clients less dependent on the shelter?</a:t>
            </a:r>
          </a:p>
          <a:p>
            <a:pPr marL="342900" marR="0" lvl="0" indent="-342900">
              <a:lnSpc>
                <a:spcPct val="115000"/>
              </a:lnSpc>
              <a:spcBef>
                <a:spcPts val="0"/>
              </a:spcBef>
              <a:spcAft>
                <a:spcPts val="1000"/>
              </a:spcAft>
              <a:buFont typeface="Symbol"/>
              <a:buChar char=""/>
            </a:pPr>
            <a:r>
              <a:rPr lang="en-US" sz="1200" dirty="0" smtClean="0">
                <a:effectLst/>
                <a:latin typeface="+mn-lt"/>
                <a:ea typeface="Calibri"/>
                <a:cs typeface="Times New Roman"/>
              </a:rPr>
              <a:t>Housekeeping and behavior control policies are essential in every shelter in order to maintain efficiency and some sort of consistency within the environment. </a:t>
            </a:r>
          </a:p>
          <a:p>
            <a:pPr marL="342900" marR="0" lvl="0" indent="-342900">
              <a:lnSpc>
                <a:spcPct val="115000"/>
              </a:lnSpc>
              <a:spcBef>
                <a:spcPts val="0"/>
              </a:spcBef>
              <a:spcAft>
                <a:spcPts val="1000"/>
              </a:spcAft>
              <a:buFont typeface="Symbol"/>
              <a:buChar char=""/>
            </a:pPr>
            <a:r>
              <a:rPr lang="en-US" sz="1200" dirty="0" smtClean="0">
                <a:effectLst/>
                <a:latin typeface="+mn-lt"/>
                <a:ea typeface="Calibri"/>
                <a:cs typeface="Times New Roman"/>
              </a:rPr>
              <a:t>Moral reform rules, if the client chooses to follow them, can also be helpful in religious organizations.</a:t>
            </a:r>
          </a:p>
          <a:p>
            <a:pPr marL="342900" marR="0" lvl="0" indent="-342900">
              <a:lnSpc>
                <a:spcPct val="115000"/>
              </a:lnSpc>
              <a:spcBef>
                <a:spcPts val="0"/>
              </a:spcBef>
              <a:spcAft>
                <a:spcPts val="1000"/>
              </a:spcAft>
              <a:buFont typeface="Symbol"/>
              <a:buChar char=""/>
            </a:pPr>
            <a:r>
              <a:rPr lang="en-US" sz="1200" dirty="0" smtClean="0">
                <a:effectLst/>
                <a:latin typeface="+mn-lt"/>
                <a:ea typeface="Calibri"/>
                <a:cs typeface="Times New Roman"/>
              </a:rPr>
              <a:t>By creating policies that allow rights to clients, emergency shelters can help create client autonomy and help clients move out of homelessness. </a:t>
            </a:r>
          </a:p>
          <a:p>
            <a:pPr marL="342900" marR="0" lvl="0" indent="-342900">
              <a:lnSpc>
                <a:spcPct val="115000"/>
              </a:lnSpc>
              <a:spcBef>
                <a:spcPts val="0"/>
              </a:spcBef>
              <a:spcAft>
                <a:spcPts val="1000"/>
              </a:spcAft>
              <a:buFont typeface="Symbol"/>
              <a:buChar char=""/>
            </a:pPr>
            <a:r>
              <a:rPr lang="en-US" sz="1200" dirty="0" smtClean="0">
                <a:effectLst/>
                <a:latin typeface="+mn-lt"/>
                <a:ea typeface="Calibri"/>
                <a:cs typeface="Times New Roman"/>
              </a:rPr>
              <a:t>Many shelters allowed room for grievances if the client felt as though he or she was mistreated. </a:t>
            </a:r>
          </a:p>
          <a:p>
            <a:pPr marL="342900" marR="0" lvl="0" indent="-342900">
              <a:lnSpc>
                <a:spcPct val="115000"/>
              </a:lnSpc>
              <a:spcBef>
                <a:spcPts val="0"/>
              </a:spcBef>
              <a:spcAft>
                <a:spcPts val="1000"/>
              </a:spcAft>
              <a:buFont typeface="Symbol"/>
              <a:buChar char=""/>
            </a:pPr>
            <a:r>
              <a:rPr lang="en-US" sz="1200" dirty="0" smtClean="0">
                <a:effectLst/>
                <a:latin typeface="+mn-lt"/>
                <a:ea typeface="Calibri"/>
                <a:cs typeface="Times New Roman"/>
              </a:rPr>
              <a:t>A few also had confidentiality policies. </a:t>
            </a:r>
          </a:p>
          <a:p>
            <a:endParaRPr lang="en-US" dirty="0"/>
          </a:p>
        </p:txBody>
      </p:sp>
      <p:sp>
        <p:nvSpPr>
          <p:cNvPr id="4" name="Slide Number Placeholder 3"/>
          <p:cNvSpPr>
            <a:spLocks noGrp="1"/>
          </p:cNvSpPr>
          <p:nvPr>
            <p:ph type="sldNum" sz="quarter" idx="10"/>
          </p:nvPr>
        </p:nvSpPr>
        <p:spPr/>
        <p:txBody>
          <a:bodyPr/>
          <a:lstStyle/>
          <a:p>
            <a:fld id="{C876BD41-CCD3-4FE4-B373-84B4C2B8340A}" type="slidenum">
              <a:rPr lang="en-US" smtClean="0"/>
              <a:t>11</a:t>
            </a:fld>
            <a:endParaRPr lang="en-US"/>
          </a:p>
        </p:txBody>
      </p:sp>
    </p:spTree>
    <p:extLst>
      <p:ext uri="{BB962C8B-B14F-4D97-AF65-F5344CB8AC3E}">
        <p14:creationId xmlns:p14="http://schemas.microsoft.com/office/powerpoint/2010/main" val="3351153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FEC54341-F69F-4C67-936F-BCF2D07479A6}" type="datetimeFigureOut">
              <a:rPr lang="en-US" smtClean="0"/>
              <a:t>4/7/2014</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E37E9AD1-3714-4EAD-AC87-35DE9845905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C54341-F69F-4C67-936F-BCF2D07479A6}" type="datetimeFigureOut">
              <a:rPr lang="en-US" smtClean="0"/>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E9AD1-3714-4EAD-AC87-35DE9845905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C54341-F69F-4C67-936F-BCF2D07479A6}" type="datetimeFigureOut">
              <a:rPr lang="en-US" smtClean="0"/>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E9AD1-3714-4EAD-AC87-35DE9845905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FEC54341-F69F-4C67-936F-BCF2D07479A6}" type="datetimeFigureOut">
              <a:rPr lang="en-US" smtClean="0"/>
              <a:t>4/7/2014</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E37E9AD1-3714-4EAD-AC87-35DE9845905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FEC54341-F69F-4C67-936F-BCF2D07479A6}" type="datetimeFigureOut">
              <a:rPr lang="en-US" smtClean="0"/>
              <a:t>4/7/2014</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E37E9AD1-3714-4EAD-AC87-35DE9845905B}" type="slidenum">
              <a:rPr lang="en-US" smtClean="0"/>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FEC54341-F69F-4C67-936F-BCF2D07479A6}" type="datetimeFigureOut">
              <a:rPr lang="en-US" smtClean="0"/>
              <a:t>4/7/2014</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E37E9AD1-3714-4EAD-AC87-35DE9845905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FEC54341-F69F-4C67-936F-BCF2D07479A6}" type="datetimeFigureOut">
              <a:rPr lang="en-US" smtClean="0"/>
              <a:t>4/7/2014</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E37E9AD1-3714-4EAD-AC87-35DE9845905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EC54341-F69F-4C67-936F-BCF2D07479A6}" type="datetimeFigureOut">
              <a:rPr lang="en-US" smtClean="0"/>
              <a:t>4/7/2014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7E9AD1-3714-4EAD-AC87-35DE9845905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FEC54341-F69F-4C67-936F-BCF2D07479A6}" type="datetimeFigureOut">
              <a:rPr lang="en-US" smtClean="0"/>
              <a:t>4/7/2014</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E37E9AD1-3714-4EAD-AC87-35DE9845905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FEC54341-F69F-4C67-936F-BCF2D07479A6}" type="datetimeFigureOut">
              <a:rPr lang="en-US" smtClean="0"/>
              <a:t>4/7/2014</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E37E9AD1-3714-4EAD-AC87-35DE9845905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FEC54341-F69F-4C67-936F-BCF2D07479A6}" type="datetimeFigureOut">
              <a:rPr lang="en-US" smtClean="0"/>
              <a:t>4/7/2014</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E37E9AD1-3714-4EAD-AC87-35DE9845905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FEC54341-F69F-4C67-936F-BCF2D07479A6}" type="datetimeFigureOut">
              <a:rPr lang="en-US" smtClean="0"/>
              <a:t>4/7/2014</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E37E9AD1-3714-4EAD-AC87-35DE9845905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752600"/>
            <a:ext cx="8062912" cy="1470025"/>
          </a:xfrm>
        </p:spPr>
        <p:txBody>
          <a:bodyPr>
            <a:normAutofit fontScale="90000"/>
          </a:bodyPr>
          <a:lstStyle/>
          <a:p>
            <a:r>
              <a:rPr lang="en-US" dirty="0" smtClean="0"/>
              <a:t>Balancing Efficiency and Compassion: Researching Best Practices for Homeless Shelter Policy Manuals</a:t>
            </a:r>
            <a:endParaRPr lang="en-US" dirty="0"/>
          </a:p>
        </p:txBody>
      </p:sp>
      <p:sp>
        <p:nvSpPr>
          <p:cNvPr id="3" name="Subtitle 2"/>
          <p:cNvSpPr>
            <a:spLocks noGrp="1"/>
          </p:cNvSpPr>
          <p:nvPr>
            <p:ph type="subTitle" idx="1"/>
          </p:nvPr>
        </p:nvSpPr>
        <p:spPr>
          <a:xfrm>
            <a:off x="609600" y="3581400"/>
            <a:ext cx="8062912" cy="1752600"/>
          </a:xfrm>
        </p:spPr>
        <p:txBody>
          <a:bodyPr>
            <a:normAutofit fontScale="85000" lnSpcReduction="20000"/>
          </a:bodyPr>
          <a:lstStyle/>
          <a:p>
            <a:r>
              <a:rPr lang="en-US" dirty="0" smtClean="0"/>
              <a:t>Ally </a:t>
            </a:r>
            <a:r>
              <a:rPr lang="en-US" dirty="0" err="1" smtClean="0"/>
              <a:t>Guldborg</a:t>
            </a:r>
            <a:endParaRPr lang="en-US" dirty="0" smtClean="0"/>
          </a:p>
          <a:p>
            <a:r>
              <a:rPr lang="en-US" dirty="0" smtClean="0"/>
              <a:t>Sociology</a:t>
            </a:r>
          </a:p>
          <a:p>
            <a:r>
              <a:rPr lang="en-US" dirty="0" smtClean="0"/>
              <a:t>UM Conference on </a:t>
            </a:r>
          </a:p>
          <a:p>
            <a:r>
              <a:rPr lang="en-US" dirty="0" smtClean="0"/>
              <a:t>Undergraduate Research</a:t>
            </a:r>
          </a:p>
          <a:p>
            <a:r>
              <a:rPr lang="en-US" dirty="0" smtClean="0"/>
              <a:t>April 11, 2014</a:t>
            </a:r>
            <a:endParaRPr lang="en-US" dirty="0"/>
          </a:p>
        </p:txBody>
      </p:sp>
    </p:spTree>
    <p:extLst>
      <p:ext uri="{BB962C8B-B14F-4D97-AF65-F5344CB8AC3E}">
        <p14:creationId xmlns:p14="http://schemas.microsoft.com/office/powerpoint/2010/main" val="3035389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Paradox</a:t>
            </a:r>
            <a:endParaRPr lang="en-US" dirty="0"/>
          </a:p>
        </p:txBody>
      </p:sp>
      <p:sp>
        <p:nvSpPr>
          <p:cNvPr id="3" name="Content Placeholder 2"/>
          <p:cNvSpPr>
            <a:spLocks noGrp="1"/>
          </p:cNvSpPr>
          <p:nvPr>
            <p:ph idx="1"/>
          </p:nvPr>
        </p:nvSpPr>
        <p:spPr/>
        <p:txBody>
          <a:bodyPr/>
          <a:lstStyle/>
          <a:p>
            <a:pPr marL="64008" indent="0" algn="ctr">
              <a:buNone/>
            </a:pPr>
            <a:r>
              <a:rPr lang="en-US" dirty="0" smtClean="0"/>
              <a:t>Policies that help emergency shelters run smoothly and efficiently lead to client dependence on the shelter, keeping clients in homelessness. </a:t>
            </a:r>
            <a:endParaRPr lang="en-US" dirty="0"/>
          </a:p>
        </p:txBody>
      </p:sp>
    </p:spTree>
    <p:extLst>
      <p:ext uri="{BB962C8B-B14F-4D97-AF65-F5344CB8AC3E}">
        <p14:creationId xmlns:p14="http://schemas.microsoft.com/office/powerpoint/2010/main" val="164586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Autonomy-Producing Policies</a:t>
            </a:r>
            <a:endParaRPr lang="en-US" dirty="0"/>
          </a:p>
        </p:txBody>
      </p:sp>
      <p:sp>
        <p:nvSpPr>
          <p:cNvPr id="3" name="Content Placeholder 2"/>
          <p:cNvSpPr>
            <a:spLocks noGrp="1"/>
          </p:cNvSpPr>
          <p:nvPr>
            <p:ph idx="1"/>
          </p:nvPr>
        </p:nvSpPr>
        <p:spPr/>
        <p:txBody>
          <a:bodyPr/>
          <a:lstStyle/>
          <a:p>
            <a:r>
              <a:rPr lang="en-US" dirty="0" smtClean="0"/>
              <a:t>By creating policies that allow rights to clients, emergency shelters can help create client autonomy and assist clients with ending their experience with homelessness. </a:t>
            </a:r>
          </a:p>
        </p:txBody>
      </p:sp>
    </p:spTree>
    <p:extLst>
      <p:ext uri="{BB962C8B-B14F-4D97-AF65-F5344CB8AC3E}">
        <p14:creationId xmlns:p14="http://schemas.microsoft.com/office/powerpoint/2010/main" val="95895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Research</a:t>
            </a:r>
            <a:endParaRPr lang="en-US" dirty="0"/>
          </a:p>
        </p:txBody>
      </p:sp>
      <p:sp>
        <p:nvSpPr>
          <p:cNvPr id="3" name="Content Placeholder 2"/>
          <p:cNvSpPr>
            <a:spLocks noGrp="1"/>
          </p:cNvSpPr>
          <p:nvPr>
            <p:ph idx="1"/>
          </p:nvPr>
        </p:nvSpPr>
        <p:spPr/>
        <p:txBody>
          <a:bodyPr/>
          <a:lstStyle/>
          <a:p>
            <a:r>
              <a:rPr lang="en-US" dirty="0" smtClean="0"/>
              <a:t>Larger sample size/ higher response rate</a:t>
            </a:r>
          </a:p>
          <a:p>
            <a:r>
              <a:rPr lang="en-US" dirty="0" smtClean="0"/>
              <a:t>Ethnographic study of clients and staff</a:t>
            </a:r>
            <a:endParaRPr lang="en-US" dirty="0"/>
          </a:p>
        </p:txBody>
      </p:sp>
    </p:spTree>
    <p:extLst>
      <p:ext uri="{BB962C8B-B14F-4D97-AF65-F5344CB8AC3E}">
        <p14:creationId xmlns:p14="http://schemas.microsoft.com/office/powerpoint/2010/main" val="332243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References</a:t>
            </a:r>
            <a:endParaRPr lang="en-US" sz="4400" dirty="0"/>
          </a:p>
        </p:txBody>
      </p:sp>
      <p:sp>
        <p:nvSpPr>
          <p:cNvPr id="3" name="Content Placeholder 2"/>
          <p:cNvSpPr>
            <a:spLocks noGrp="1"/>
          </p:cNvSpPr>
          <p:nvPr>
            <p:ph idx="1"/>
          </p:nvPr>
        </p:nvSpPr>
        <p:spPr>
          <a:xfrm>
            <a:off x="457200" y="1447800"/>
            <a:ext cx="8229600" cy="4572000"/>
          </a:xfrm>
        </p:spPr>
        <p:txBody>
          <a:bodyPr>
            <a:normAutofit/>
          </a:bodyPr>
          <a:lstStyle/>
          <a:p>
            <a:r>
              <a:rPr lang="en-US" sz="2000" dirty="0" smtClean="0"/>
              <a:t>Lyon-</a:t>
            </a:r>
            <a:r>
              <a:rPr lang="en-US" sz="2000" dirty="0" err="1" smtClean="0"/>
              <a:t>Callo</a:t>
            </a:r>
            <a:r>
              <a:rPr lang="en-US" sz="2000" dirty="0" smtClean="0"/>
              <a:t>, Vincent. 2000. “</a:t>
            </a:r>
            <a:r>
              <a:rPr lang="en-US" sz="2000" dirty="0" err="1" smtClean="0"/>
              <a:t>Medicalizing</a:t>
            </a:r>
            <a:r>
              <a:rPr lang="en-US" sz="2000" dirty="0" smtClean="0"/>
              <a:t> Homelessness: The Production of Self-Blame and Self-Governing within Homeless Shelters.” </a:t>
            </a:r>
            <a:r>
              <a:rPr lang="en-US" sz="2000" i="1" dirty="0" smtClean="0"/>
              <a:t>Medical Anthropology Quarterly </a:t>
            </a:r>
            <a:r>
              <a:rPr lang="en-US" sz="2000" dirty="0" smtClean="0"/>
              <a:t>14(3): 328-345.</a:t>
            </a:r>
          </a:p>
          <a:p>
            <a:r>
              <a:rPr lang="en-US" sz="2000" dirty="0" smtClean="0"/>
              <a:t>Marcus, Anthony. 2003. “</a:t>
            </a:r>
            <a:r>
              <a:rPr lang="en-US" sz="2000" dirty="0" err="1" smtClean="0"/>
              <a:t>Shelterization</a:t>
            </a:r>
            <a:r>
              <a:rPr lang="en-US" sz="2000" dirty="0" smtClean="0"/>
              <a:t> Revisited: Some Methodological Dangers of Institutional Studies of the Homeless.” </a:t>
            </a:r>
            <a:r>
              <a:rPr lang="en-US" sz="2000" i="1" dirty="0" smtClean="0"/>
              <a:t>Human Organization </a:t>
            </a:r>
            <a:r>
              <a:rPr lang="en-US" sz="2000" dirty="0" smtClean="0"/>
              <a:t>62(2): 134-142</a:t>
            </a:r>
            <a:r>
              <a:rPr lang="en-US" sz="2000" i="1" dirty="0" smtClean="0"/>
              <a:t>.</a:t>
            </a:r>
          </a:p>
          <a:p>
            <a:r>
              <a:rPr lang="en-US" sz="2000" dirty="0" smtClean="0"/>
              <a:t>Mulder, Mark. 2004. “Faith-Based Homeless Shelters and ‘</a:t>
            </a:r>
            <a:r>
              <a:rPr lang="en-US" sz="2000" dirty="0" err="1" smtClean="0"/>
              <a:t>Hyper-Institutionalization’:A</a:t>
            </a:r>
            <a:r>
              <a:rPr lang="en-US" sz="2000" dirty="0" smtClean="0"/>
              <a:t> Case Study.” </a:t>
            </a:r>
            <a:r>
              <a:rPr lang="en-US" sz="2000" i="1" dirty="0" smtClean="0"/>
              <a:t>Michigan Sociological Review </a:t>
            </a:r>
            <a:r>
              <a:rPr lang="en-US" sz="2000" dirty="0" smtClean="0"/>
              <a:t>18: 136-165.</a:t>
            </a:r>
          </a:p>
          <a:p>
            <a:r>
              <a:rPr lang="en-US" sz="2000" dirty="0" smtClean="0"/>
              <a:t>Stark, Louisa R. 1994. “The Shelter as ‘Total Institution’: An Organizational Barrier to Remedying Homelessness. </a:t>
            </a:r>
            <a:r>
              <a:rPr lang="en-US" sz="2000" i="1" dirty="0" smtClean="0"/>
              <a:t>American Behavioral Scientist </a:t>
            </a:r>
            <a:r>
              <a:rPr lang="en-US" sz="2000" dirty="0" smtClean="0"/>
              <a:t>37: 553-562</a:t>
            </a:r>
            <a:r>
              <a:rPr lang="en-US" sz="2000" dirty="0" smtClean="0"/>
              <a:t>.</a:t>
            </a:r>
          </a:p>
          <a:p>
            <a:pPr marL="64008" indent="0">
              <a:buNone/>
            </a:pPr>
            <a:endParaRPr lang="en-US" sz="2000" dirty="0"/>
          </a:p>
        </p:txBody>
      </p:sp>
    </p:spTree>
    <p:extLst>
      <p:ext uri="{BB962C8B-B14F-4D97-AF65-F5344CB8AC3E}">
        <p14:creationId xmlns:p14="http://schemas.microsoft.com/office/powerpoint/2010/main" val="3300967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96638772"/>
              </p:ext>
            </p:extLst>
          </p:nvPr>
        </p:nvGraphicFramePr>
        <p:xfrm>
          <a:off x="914400" y="381000"/>
          <a:ext cx="7391400" cy="6061710"/>
        </p:xfrm>
        <a:graphic>
          <a:graphicData uri="http://schemas.openxmlformats.org/drawingml/2006/table">
            <a:tbl>
              <a:tblPr firstRow="1" bandRow="1">
                <a:tableStyleId>{5C22544A-7EE6-4342-B048-85BDC9FD1C3A}</a:tableStyleId>
              </a:tblPr>
              <a:tblGrid>
                <a:gridCol w="1847850"/>
                <a:gridCol w="1504950"/>
                <a:gridCol w="2190750"/>
                <a:gridCol w="1847850"/>
              </a:tblGrid>
              <a:tr h="1123950">
                <a:tc>
                  <a:txBody>
                    <a:bodyPr/>
                    <a:lstStyle/>
                    <a:p>
                      <a:endParaRPr lang="en-US" dirty="0"/>
                    </a:p>
                  </a:txBody>
                  <a:tcPr/>
                </a:tc>
                <a:tc>
                  <a:txBody>
                    <a:bodyPr/>
                    <a:lstStyle/>
                    <a:p>
                      <a:r>
                        <a:rPr lang="en-US" dirty="0" smtClean="0"/>
                        <a:t>Amount</a:t>
                      </a:r>
                      <a:r>
                        <a:rPr lang="en-US" baseline="0" dirty="0" smtClean="0"/>
                        <a:t> of control</a:t>
                      </a:r>
                      <a:endParaRPr lang="en-US" i="1" dirty="0"/>
                    </a:p>
                  </a:txBody>
                  <a:tcPr/>
                </a:tc>
                <a:tc>
                  <a:txBody>
                    <a:bodyPr/>
                    <a:lstStyle/>
                    <a:p>
                      <a:r>
                        <a:rPr lang="en-US" dirty="0" smtClean="0"/>
                        <a:t>Purpose</a:t>
                      </a:r>
                      <a:endParaRPr lang="en-US" i="1" dirty="0"/>
                    </a:p>
                  </a:txBody>
                  <a:tcPr/>
                </a:tc>
                <a:tc>
                  <a:txBody>
                    <a:bodyPr/>
                    <a:lstStyle/>
                    <a:p>
                      <a:r>
                        <a:rPr lang="en-US" dirty="0" smtClean="0"/>
                        <a:t>Examples</a:t>
                      </a:r>
                      <a:endParaRPr lang="en-US" i="1" dirty="0"/>
                    </a:p>
                  </a:txBody>
                  <a:tcPr/>
                </a:tc>
              </a:tr>
              <a:tr h="1123950">
                <a:tc>
                  <a:txBody>
                    <a:bodyPr/>
                    <a:lstStyle/>
                    <a:p>
                      <a:r>
                        <a:rPr lang="en-US" b="1" dirty="0" smtClean="0"/>
                        <a:t>Housekeeping</a:t>
                      </a:r>
                      <a:endParaRPr lang="en-US" b="1" dirty="0"/>
                    </a:p>
                  </a:txBody>
                  <a:tcPr/>
                </a:tc>
                <a:tc>
                  <a:txBody>
                    <a:bodyPr/>
                    <a:lstStyle/>
                    <a:p>
                      <a:r>
                        <a:rPr lang="en-US" dirty="0" smtClean="0"/>
                        <a:t>Low</a:t>
                      </a:r>
                      <a:endParaRPr lang="en-US" dirty="0"/>
                    </a:p>
                  </a:txBody>
                  <a:tcPr/>
                </a:tc>
                <a:tc>
                  <a:txBody>
                    <a:bodyPr/>
                    <a:lstStyle/>
                    <a:p>
                      <a:r>
                        <a:rPr lang="en-US" dirty="0" smtClean="0"/>
                        <a:t>Keep shelter running efficiently</a:t>
                      </a:r>
                      <a:endParaRPr lang="en-US" dirty="0"/>
                    </a:p>
                  </a:txBody>
                  <a:tcPr/>
                </a:tc>
                <a:tc>
                  <a:txBody>
                    <a:bodyPr/>
                    <a:lstStyle/>
                    <a:p>
                      <a:r>
                        <a:rPr lang="en-US" dirty="0" smtClean="0"/>
                        <a:t>Chores, hygiene</a:t>
                      </a:r>
                      <a:r>
                        <a:rPr lang="en-US" baseline="0" dirty="0" smtClean="0"/>
                        <a:t>, personal belongings, restricted areas</a:t>
                      </a:r>
                      <a:endParaRPr lang="en-US" dirty="0"/>
                    </a:p>
                  </a:txBody>
                  <a:tcPr/>
                </a:tc>
              </a:tr>
              <a:tr h="1123950">
                <a:tc>
                  <a:txBody>
                    <a:bodyPr/>
                    <a:lstStyle/>
                    <a:p>
                      <a:r>
                        <a:rPr lang="en-US" b="1" dirty="0" smtClean="0"/>
                        <a:t>Behavior</a:t>
                      </a:r>
                      <a:r>
                        <a:rPr lang="en-US" b="1" baseline="0" dirty="0" smtClean="0"/>
                        <a:t> Control</a:t>
                      </a:r>
                      <a:endParaRPr lang="en-US" b="1" dirty="0"/>
                    </a:p>
                  </a:txBody>
                  <a:tcPr/>
                </a:tc>
                <a:tc>
                  <a:txBody>
                    <a:bodyPr/>
                    <a:lstStyle/>
                    <a:p>
                      <a:r>
                        <a:rPr lang="en-US" dirty="0" smtClean="0"/>
                        <a:t>Medium</a:t>
                      </a:r>
                      <a:endParaRPr lang="en-US" dirty="0"/>
                    </a:p>
                  </a:txBody>
                  <a:tcPr/>
                </a:tc>
                <a:tc>
                  <a:txBody>
                    <a:bodyPr/>
                    <a:lstStyle/>
                    <a:p>
                      <a:r>
                        <a:rPr lang="en-US" dirty="0" smtClean="0"/>
                        <a:t>Protect client and staff from self</a:t>
                      </a:r>
                      <a:r>
                        <a:rPr lang="en-US" baseline="0" dirty="0" smtClean="0"/>
                        <a:t> and others</a:t>
                      </a:r>
                      <a:endParaRPr lang="en-US" dirty="0"/>
                    </a:p>
                  </a:txBody>
                  <a:tcPr/>
                </a:tc>
                <a:tc>
                  <a:txBody>
                    <a:bodyPr/>
                    <a:lstStyle/>
                    <a:p>
                      <a:r>
                        <a:rPr lang="en-US" dirty="0" smtClean="0"/>
                        <a:t>Drugs</a:t>
                      </a:r>
                      <a:r>
                        <a:rPr lang="en-US" baseline="0" dirty="0" smtClean="0"/>
                        <a:t> &amp; alcohol, respect, violence, sexual relations</a:t>
                      </a:r>
                      <a:endParaRPr lang="en-US" dirty="0"/>
                    </a:p>
                  </a:txBody>
                  <a:tcPr/>
                </a:tc>
              </a:tr>
              <a:tr h="1123950">
                <a:tc>
                  <a:txBody>
                    <a:bodyPr/>
                    <a:lstStyle/>
                    <a:p>
                      <a:r>
                        <a:rPr lang="en-US" b="1" dirty="0" smtClean="0"/>
                        <a:t>Moral Reform</a:t>
                      </a:r>
                      <a:endParaRPr lang="en-US" b="1" dirty="0"/>
                    </a:p>
                  </a:txBody>
                  <a:tcPr/>
                </a:tc>
                <a:tc>
                  <a:txBody>
                    <a:bodyPr/>
                    <a:lstStyle/>
                    <a:p>
                      <a:r>
                        <a:rPr lang="en-US" dirty="0" smtClean="0"/>
                        <a:t>High</a:t>
                      </a:r>
                      <a:endParaRPr lang="en-US" dirty="0"/>
                    </a:p>
                  </a:txBody>
                  <a:tcPr/>
                </a:tc>
                <a:tc>
                  <a:txBody>
                    <a:bodyPr/>
                    <a:lstStyle/>
                    <a:p>
                      <a:r>
                        <a:rPr lang="en-US" dirty="0" smtClean="0"/>
                        <a:t>Push client to become a better person</a:t>
                      </a:r>
                      <a:endParaRPr lang="en-US" dirty="0"/>
                    </a:p>
                  </a:txBody>
                  <a:tcPr/>
                </a:tc>
                <a:tc>
                  <a:txBody>
                    <a:bodyPr/>
                    <a:lstStyle/>
                    <a:p>
                      <a:r>
                        <a:rPr lang="en-US" dirty="0" smtClean="0"/>
                        <a:t>Church attendance, panhandling, sexual relations</a:t>
                      </a:r>
                      <a:endParaRPr lang="en-US" dirty="0"/>
                    </a:p>
                  </a:txBody>
                  <a:tcPr/>
                </a:tc>
              </a:tr>
            </a:tbl>
          </a:graphicData>
        </a:graphic>
      </p:graphicFrame>
    </p:spTree>
    <p:extLst>
      <p:ext uri="{BB962C8B-B14F-4D97-AF65-F5344CB8AC3E}">
        <p14:creationId xmlns:p14="http://schemas.microsoft.com/office/powerpoint/2010/main" val="1266817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Poverello</a:t>
            </a:r>
            <a:r>
              <a:rPr lang="en-US" dirty="0" smtClean="0"/>
              <a:t> Center</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Poverello</a:t>
            </a:r>
            <a:r>
              <a:rPr lang="en-US" dirty="0" smtClean="0"/>
              <a:t> Center is a 45 day emergency shelter for adult men and women.</a:t>
            </a:r>
          </a:p>
          <a:p>
            <a:r>
              <a:rPr lang="en-US" dirty="0" smtClean="0"/>
              <a:t>The </a:t>
            </a:r>
            <a:r>
              <a:rPr lang="en-US" dirty="0" err="1" smtClean="0"/>
              <a:t>Pov</a:t>
            </a:r>
            <a:r>
              <a:rPr lang="en-US" dirty="0" smtClean="0"/>
              <a:t> recently completed a capital campaign and is moving to a new facility in November 2014.</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4343400"/>
            <a:ext cx="2895600" cy="2355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6685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Review</a:t>
            </a:r>
            <a:endParaRPr lang="en-US" dirty="0"/>
          </a:p>
        </p:txBody>
      </p:sp>
      <p:sp>
        <p:nvSpPr>
          <p:cNvPr id="3" name="Content Placeholder 2"/>
          <p:cNvSpPr>
            <a:spLocks noGrp="1"/>
          </p:cNvSpPr>
          <p:nvPr>
            <p:ph idx="1"/>
          </p:nvPr>
        </p:nvSpPr>
        <p:spPr>
          <a:xfrm>
            <a:off x="457200" y="1524000"/>
            <a:ext cx="8229600" cy="4572000"/>
          </a:xfrm>
        </p:spPr>
        <p:txBody>
          <a:bodyPr>
            <a:normAutofit/>
          </a:bodyPr>
          <a:lstStyle/>
          <a:p>
            <a:r>
              <a:rPr lang="en-US" sz="2800" dirty="0" err="1"/>
              <a:t>Shelterization</a:t>
            </a:r>
            <a:r>
              <a:rPr lang="en-US" sz="2800" dirty="0"/>
              <a:t> (Stark 1994).</a:t>
            </a:r>
          </a:p>
          <a:p>
            <a:r>
              <a:rPr lang="en-US" sz="2800" dirty="0" smtClean="0"/>
              <a:t>“…</a:t>
            </a:r>
            <a:r>
              <a:rPr lang="en-US" sz="2800" dirty="0"/>
              <a:t>the highly organized and disciplined manner of the shelters simply produces a cohort of institutionalized men and women. The constraints forced upon the residents of the shelter remain so rigid that those involved become utterly dependent on the imposing presence of the institution” (Mulder 2004</a:t>
            </a:r>
            <a:r>
              <a:rPr lang="en-US" sz="2800" dirty="0" smtClean="0"/>
              <a:t>).</a:t>
            </a:r>
          </a:p>
          <a:p>
            <a:pPr marL="64008" indent="0">
              <a:buNone/>
            </a:pPr>
            <a:endParaRPr lang="en-US" dirty="0"/>
          </a:p>
        </p:txBody>
      </p:sp>
    </p:spTree>
    <p:extLst>
      <p:ext uri="{BB962C8B-B14F-4D97-AF65-F5344CB8AC3E}">
        <p14:creationId xmlns:p14="http://schemas.microsoft.com/office/powerpoint/2010/main" val="176318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a:xfrm>
            <a:off x="4724400" y="1629458"/>
            <a:ext cx="4191000" cy="4572000"/>
          </a:xfrm>
        </p:spPr>
        <p:txBody>
          <a:bodyPr>
            <a:normAutofit fontScale="92500" lnSpcReduction="20000"/>
          </a:bodyPr>
          <a:lstStyle/>
          <a:p>
            <a:r>
              <a:rPr lang="en-US" sz="3100" dirty="0" smtClean="0"/>
              <a:t>Contacted 15 homeless shelters identified as serving similar populations to the </a:t>
            </a:r>
            <a:r>
              <a:rPr lang="en-US" sz="3100" dirty="0" err="1" smtClean="0"/>
              <a:t>Poverello</a:t>
            </a:r>
            <a:r>
              <a:rPr lang="en-US" sz="3100" dirty="0" smtClean="0"/>
              <a:t> Center.</a:t>
            </a:r>
          </a:p>
          <a:p>
            <a:r>
              <a:rPr lang="en-US" dirty="0" smtClean="0"/>
              <a:t>Criteria for inclusion:</a:t>
            </a:r>
          </a:p>
          <a:p>
            <a:pPr lvl="1"/>
            <a:r>
              <a:rPr lang="en-US" dirty="0" smtClean="0"/>
              <a:t>Size</a:t>
            </a:r>
          </a:p>
          <a:p>
            <a:pPr lvl="1"/>
            <a:r>
              <a:rPr lang="en-US" dirty="0" smtClean="0"/>
              <a:t>Location</a:t>
            </a:r>
          </a:p>
          <a:p>
            <a:pPr lvl="1"/>
            <a:r>
              <a:rPr lang="en-US" dirty="0" smtClean="0"/>
              <a:t>Not a family shelter</a:t>
            </a:r>
          </a:p>
          <a:p>
            <a:pPr lvl="0">
              <a:buClr>
                <a:srgbClr val="6EA0B0"/>
              </a:buClr>
            </a:pPr>
            <a:r>
              <a:rPr lang="en-US" sz="3100" dirty="0">
                <a:solidFill>
                  <a:prstClr val="white"/>
                </a:solidFill>
              </a:rPr>
              <a:t>47% (7/15) response rate</a:t>
            </a:r>
          </a:p>
          <a:p>
            <a:pPr marL="537210" lvl="1" indent="0">
              <a:buNone/>
            </a:pPr>
            <a:endParaRPr lang="en-US" dirty="0" smtClean="0"/>
          </a:p>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447800"/>
            <a:ext cx="4038600" cy="4935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751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Fit Into Three Categories:</a:t>
            </a:r>
            <a:endParaRPr lang="en-US" dirty="0"/>
          </a:p>
        </p:txBody>
      </p:sp>
      <p:sp>
        <p:nvSpPr>
          <p:cNvPr id="3" name="Content Placeholder 2"/>
          <p:cNvSpPr>
            <a:spLocks noGrp="1"/>
          </p:cNvSpPr>
          <p:nvPr>
            <p:ph idx="1"/>
          </p:nvPr>
        </p:nvSpPr>
        <p:spPr/>
        <p:txBody>
          <a:bodyPr/>
          <a:lstStyle/>
          <a:p>
            <a:r>
              <a:rPr lang="en-US" dirty="0" smtClean="0"/>
              <a:t>Housekeeping</a:t>
            </a:r>
          </a:p>
          <a:p>
            <a:r>
              <a:rPr lang="en-US" dirty="0" smtClean="0"/>
              <a:t>Behavior Control</a:t>
            </a:r>
          </a:p>
          <a:p>
            <a:r>
              <a:rPr lang="en-US" dirty="0" smtClean="0"/>
              <a:t>Moral Reform</a:t>
            </a:r>
            <a:endParaRPr lang="en-US" dirty="0"/>
          </a:p>
        </p:txBody>
      </p:sp>
    </p:spTree>
    <p:extLst>
      <p:ext uri="{BB962C8B-B14F-4D97-AF65-F5344CB8AC3E}">
        <p14:creationId xmlns:p14="http://schemas.microsoft.com/office/powerpoint/2010/main" val="387684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a:t>
            </a:r>
            <a:endParaRPr lang="en-US" dirty="0"/>
          </a:p>
        </p:txBody>
      </p:sp>
      <p:sp>
        <p:nvSpPr>
          <p:cNvPr id="3" name="Content Placeholder 2"/>
          <p:cNvSpPr>
            <a:spLocks noGrp="1"/>
          </p:cNvSpPr>
          <p:nvPr>
            <p:ph idx="1"/>
          </p:nvPr>
        </p:nvSpPr>
        <p:spPr>
          <a:xfrm>
            <a:off x="457200" y="1447800"/>
            <a:ext cx="8229600" cy="4572000"/>
          </a:xfrm>
        </p:spPr>
        <p:txBody>
          <a:bodyPr>
            <a:normAutofit fontScale="77500" lnSpcReduction="20000"/>
          </a:bodyPr>
          <a:lstStyle/>
          <a:p>
            <a:pPr marL="64008" indent="0">
              <a:buNone/>
            </a:pPr>
            <a:endParaRPr lang="en-US" dirty="0" smtClean="0"/>
          </a:p>
          <a:p>
            <a:r>
              <a:rPr lang="en-US" sz="3100" dirty="0" smtClean="0"/>
              <a:t>“Assist </a:t>
            </a:r>
            <a:r>
              <a:rPr lang="en-US" sz="3100" dirty="0"/>
              <a:t>in keeping Shelter facility and surrounding grounds clean at all times. You are responsible for doing assigned chores without being asked or reminded and advising staff when your chore is completed. Strip your bed when leaving and not returning or if sheets are soiled. Linens should be exchanged on a weekly basis</a:t>
            </a:r>
            <a:r>
              <a:rPr lang="en-US" sz="3100" dirty="0" smtClean="0"/>
              <a:t>.” (Homeward Bound)</a:t>
            </a:r>
          </a:p>
          <a:p>
            <a:r>
              <a:rPr lang="en-US" sz="3100" dirty="0" smtClean="0"/>
              <a:t>“It </a:t>
            </a:r>
            <a:r>
              <a:rPr lang="en-US" sz="3100" dirty="0"/>
              <a:t>is recommended that you store your personal items inside a bag inside your </a:t>
            </a:r>
            <a:r>
              <a:rPr lang="en-US" sz="3100" dirty="0" smtClean="0"/>
              <a:t>locker... Lockers </a:t>
            </a:r>
            <a:r>
              <a:rPr lang="en-US" sz="3100" dirty="0"/>
              <a:t>will only be opened during locker </a:t>
            </a:r>
            <a:r>
              <a:rPr lang="en-US" sz="3100" dirty="0" smtClean="0"/>
              <a:t>calls…. See </a:t>
            </a:r>
            <a:r>
              <a:rPr lang="en-US" sz="3100" dirty="0"/>
              <a:t>locker call schedule </a:t>
            </a:r>
            <a:r>
              <a:rPr lang="en-US" sz="3100" dirty="0" smtClean="0"/>
              <a:t>below.” (</a:t>
            </a:r>
            <a:r>
              <a:rPr lang="en-US" sz="3100" dirty="0" err="1" smtClean="0"/>
              <a:t>Poverello</a:t>
            </a:r>
            <a:r>
              <a:rPr lang="en-US" sz="3100" dirty="0" smtClean="0"/>
              <a:t> Center)</a:t>
            </a:r>
            <a:endParaRPr lang="en-US" sz="3100" dirty="0"/>
          </a:p>
          <a:p>
            <a:endParaRPr lang="en-US" sz="3100" dirty="0"/>
          </a:p>
          <a:p>
            <a:endParaRPr lang="en-US" dirty="0"/>
          </a:p>
          <a:p>
            <a:endParaRPr lang="en-US" dirty="0"/>
          </a:p>
        </p:txBody>
      </p:sp>
    </p:spTree>
    <p:extLst>
      <p:ext uri="{BB962C8B-B14F-4D97-AF65-F5344CB8AC3E}">
        <p14:creationId xmlns:p14="http://schemas.microsoft.com/office/powerpoint/2010/main" val="375347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Control</a:t>
            </a:r>
            <a:endParaRPr lang="en-US" dirty="0"/>
          </a:p>
        </p:txBody>
      </p:sp>
      <p:sp>
        <p:nvSpPr>
          <p:cNvPr id="3" name="Content Placeholder 2"/>
          <p:cNvSpPr>
            <a:spLocks noGrp="1"/>
          </p:cNvSpPr>
          <p:nvPr>
            <p:ph idx="1"/>
          </p:nvPr>
        </p:nvSpPr>
        <p:spPr>
          <a:xfrm>
            <a:off x="457200" y="1600200"/>
            <a:ext cx="8229600" cy="4572000"/>
          </a:xfrm>
        </p:spPr>
        <p:txBody>
          <a:bodyPr>
            <a:normAutofit fontScale="85000" lnSpcReduction="10000"/>
          </a:bodyPr>
          <a:lstStyle/>
          <a:p>
            <a:r>
              <a:rPr lang="en-US" dirty="0" smtClean="0"/>
              <a:t>“Guests/residents </a:t>
            </a:r>
            <a:r>
              <a:rPr lang="en-US" dirty="0"/>
              <a:t>are expected to respectfully follow the COMEA guidelines, be respectful to staff, volunteers and other residents at all times.  Disrespectful or inappropriate behavior, language or attitude will not be tolerated</a:t>
            </a:r>
            <a:r>
              <a:rPr lang="en-US" dirty="0" smtClean="0"/>
              <a:t>.” (COMEA House)</a:t>
            </a:r>
          </a:p>
          <a:p>
            <a:r>
              <a:rPr lang="en-US" dirty="0" smtClean="0"/>
              <a:t>“For </a:t>
            </a:r>
            <a:r>
              <a:rPr lang="en-US" dirty="0"/>
              <a:t>overnight stays we maintain a ZERO TOLERANCE POLICY TOWARD DRUGS AND ALCOHOL.  If staff suspects you are under the influence of alcohol you will be asked to take a </a:t>
            </a:r>
            <a:r>
              <a:rPr lang="en-US" dirty="0" err="1"/>
              <a:t>breathalyzer</a:t>
            </a:r>
            <a:r>
              <a:rPr lang="en-US" dirty="0"/>
              <a:t> test</a:t>
            </a:r>
            <a:r>
              <a:rPr lang="en-US" dirty="0" smtClean="0"/>
              <a:t>.” (</a:t>
            </a:r>
            <a:r>
              <a:rPr lang="en-US" dirty="0" err="1" smtClean="0"/>
              <a:t>Poverello</a:t>
            </a:r>
            <a:r>
              <a:rPr lang="en-US" dirty="0" smtClean="0"/>
              <a:t> Center)</a:t>
            </a:r>
            <a:endParaRPr lang="en-US" dirty="0"/>
          </a:p>
          <a:p>
            <a:endParaRPr lang="en-US" dirty="0"/>
          </a:p>
          <a:p>
            <a:endParaRPr lang="en-US" dirty="0"/>
          </a:p>
        </p:txBody>
      </p:sp>
    </p:spTree>
    <p:extLst>
      <p:ext uri="{BB962C8B-B14F-4D97-AF65-F5344CB8AC3E}">
        <p14:creationId xmlns:p14="http://schemas.microsoft.com/office/powerpoint/2010/main" val="48141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 Reform</a:t>
            </a:r>
            <a:endParaRPr lang="en-US" dirty="0"/>
          </a:p>
        </p:txBody>
      </p:sp>
      <p:sp>
        <p:nvSpPr>
          <p:cNvPr id="3" name="Content Placeholder 2"/>
          <p:cNvSpPr>
            <a:spLocks noGrp="1"/>
          </p:cNvSpPr>
          <p:nvPr>
            <p:ph idx="1"/>
          </p:nvPr>
        </p:nvSpPr>
        <p:spPr>
          <a:xfrm>
            <a:off x="457200" y="1600200"/>
            <a:ext cx="8229600" cy="4572000"/>
          </a:xfrm>
        </p:spPr>
        <p:txBody>
          <a:bodyPr>
            <a:normAutofit fontScale="77500" lnSpcReduction="20000"/>
          </a:bodyPr>
          <a:lstStyle/>
          <a:p>
            <a:r>
              <a:rPr lang="en-US" dirty="0" smtClean="0"/>
              <a:t>“You </a:t>
            </a:r>
            <a:r>
              <a:rPr lang="en-US" dirty="0"/>
              <a:t>are required to attend chapel daily.  You may be excused from chapel once a week to attend an outside church, AA, NA, or GA (proof of attendance is required</a:t>
            </a:r>
            <a:r>
              <a:rPr lang="en-US" dirty="0" smtClean="0"/>
              <a:t>).” (Spokane Union Gospel Mission)</a:t>
            </a:r>
          </a:p>
          <a:p>
            <a:r>
              <a:rPr lang="en-US" dirty="0" smtClean="0"/>
              <a:t>“While </a:t>
            </a:r>
            <a:r>
              <a:rPr lang="en-US" dirty="0"/>
              <a:t>staying here, do not Panhandle, solicit, or beg anywhere in the community, if caught you will be suspended for 30 days</a:t>
            </a:r>
            <a:r>
              <a:rPr lang="en-US" dirty="0" smtClean="0"/>
              <a:t>.” (Great Falls Rescue Mission)</a:t>
            </a:r>
          </a:p>
          <a:p>
            <a:r>
              <a:rPr lang="en-US" dirty="0" smtClean="0"/>
              <a:t>“There </a:t>
            </a:r>
            <a:r>
              <a:rPr lang="en-US" dirty="0"/>
              <a:t>is to be no fraternization (hanging out/hooking-up or dating) with guests, visitors, </a:t>
            </a:r>
            <a:r>
              <a:rPr lang="en-US" dirty="0" smtClean="0"/>
              <a:t>or staff </a:t>
            </a:r>
            <a:r>
              <a:rPr lang="en-US" dirty="0"/>
              <a:t>of the opposite </a:t>
            </a:r>
            <a:r>
              <a:rPr lang="en-US" dirty="0" smtClean="0"/>
              <a:t>sex… This </a:t>
            </a:r>
            <a:r>
              <a:rPr lang="en-US" dirty="0"/>
              <a:t>means you cannot visit or sit with the men in Chapel or for meals. You are not to be at the Men's Shelter more than 5 minutes before or after </a:t>
            </a:r>
            <a:r>
              <a:rPr lang="en-US" dirty="0" smtClean="0"/>
              <a:t>meals.”(Great Falls Rescue Mission)</a:t>
            </a:r>
            <a:endParaRPr lang="en-US" dirty="0"/>
          </a:p>
          <a:p>
            <a:endParaRPr lang="en-US" dirty="0"/>
          </a:p>
          <a:p>
            <a:endParaRPr lang="en-US" dirty="0"/>
          </a:p>
        </p:txBody>
      </p:sp>
    </p:spTree>
    <p:extLst>
      <p:ext uri="{BB962C8B-B14F-4D97-AF65-F5344CB8AC3E}">
        <p14:creationId xmlns:p14="http://schemas.microsoft.com/office/powerpoint/2010/main" val="278391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Shelterization</a:t>
            </a:r>
            <a:r>
              <a:rPr lang="en-US" dirty="0" smtClean="0"/>
              <a:t> or Autonomy?</a:t>
            </a:r>
            <a:endParaRPr lang="en-US" dirty="0"/>
          </a:p>
        </p:txBody>
      </p:sp>
      <p:sp>
        <p:nvSpPr>
          <p:cNvPr id="3" name="Content Placeholder 2"/>
          <p:cNvSpPr>
            <a:spLocks noGrp="1"/>
          </p:cNvSpPr>
          <p:nvPr>
            <p:ph idx="1"/>
          </p:nvPr>
        </p:nvSpPr>
        <p:spPr>
          <a:xfrm>
            <a:off x="457200" y="1524000"/>
            <a:ext cx="8229600" cy="4572000"/>
          </a:xfrm>
        </p:spPr>
        <p:txBody>
          <a:bodyPr>
            <a:normAutofit/>
          </a:bodyPr>
          <a:lstStyle/>
          <a:p>
            <a:r>
              <a:rPr lang="en-US" sz="2800" dirty="0" smtClean="0"/>
              <a:t>Housekeeping policies force the client to rely on the shelter staff for basic needs.</a:t>
            </a:r>
          </a:p>
          <a:p>
            <a:r>
              <a:rPr lang="en-US" sz="2800" dirty="0" smtClean="0"/>
              <a:t>Behavior control policies create dependence on shelter staff to facilitate interpersonal interaction.</a:t>
            </a:r>
          </a:p>
          <a:p>
            <a:r>
              <a:rPr lang="en-US" sz="2800" dirty="0" smtClean="0"/>
              <a:t>Moral reform policies require client religiosity in order to obtain services.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5216236"/>
            <a:ext cx="2451162" cy="150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483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2967</TotalTime>
  <Words>1774</Words>
  <Application>Microsoft Office PowerPoint</Application>
  <PresentationFormat>On-screen Show (4:3)</PresentationFormat>
  <Paragraphs>115</Paragraphs>
  <Slides>14</Slides>
  <Notes>10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Verve</vt:lpstr>
      <vt:lpstr>Balancing Efficiency and Compassion: Researching Best Practices for Homeless Shelter Policy Manuals</vt:lpstr>
      <vt:lpstr>Poverello Center</vt:lpstr>
      <vt:lpstr>Literature Review</vt:lpstr>
      <vt:lpstr>Methods</vt:lpstr>
      <vt:lpstr>Policies Fit Into Three Categories:</vt:lpstr>
      <vt:lpstr>Housekeeping</vt:lpstr>
      <vt:lpstr>Behavior Control</vt:lpstr>
      <vt:lpstr>Moral Reform</vt:lpstr>
      <vt:lpstr>Shelterization or Autonomy?</vt:lpstr>
      <vt:lpstr>A Paradox</vt:lpstr>
      <vt:lpstr>Autonomy-Producing Policies</vt:lpstr>
      <vt:lpstr>Further Research</vt:lpstr>
      <vt:lpstr>References</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Balancing Compassion and Efficiency: Best Practices in Homeless Shelter Policy Manuals</dc:title>
  <dc:creator>Ally Guldborg</dc:creator>
  <cp:lastModifiedBy>Ally Guldborg</cp:lastModifiedBy>
  <cp:revision>57</cp:revision>
  <dcterms:created xsi:type="dcterms:W3CDTF">2014-03-21T04:03:35Z</dcterms:created>
  <dcterms:modified xsi:type="dcterms:W3CDTF">2014-04-08T05:07:48Z</dcterms:modified>
</cp:coreProperties>
</file>