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135" y="1066800"/>
            <a:ext cx="7924800" cy="54864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ootlight MT Light" panose="0204060206030A020304" pitchFamily="18" charset="0"/>
              </a:rPr>
              <a:t>Women’s Sphere to Women’s Strength: </a:t>
            </a:r>
            <a:r>
              <a:rPr lang="en-US" dirty="0" smtClean="0">
                <a:latin typeface="Footlight MT Light" panose="0204060206030A020304" pitchFamily="18" charset="0"/>
              </a:rPr>
              <a:t/>
            </a:r>
            <a:br>
              <a:rPr lang="en-US" dirty="0" smtClean="0">
                <a:latin typeface="Footlight MT Light" panose="0204060206030A020304" pitchFamily="18" charset="0"/>
              </a:rPr>
            </a:br>
            <a:r>
              <a:rPr lang="en-US" dirty="0" smtClean="0">
                <a:latin typeface="Footlight MT Light" panose="0204060206030A020304" pitchFamily="18" charset="0"/>
              </a:rPr>
              <a:t/>
            </a:r>
            <a:br>
              <a:rPr lang="en-US" dirty="0" smtClean="0">
                <a:latin typeface="Footlight MT Light" panose="0204060206030A020304" pitchFamily="18" charset="0"/>
              </a:rPr>
            </a:br>
            <a:r>
              <a:rPr lang="en-US" sz="3300" dirty="0" smtClean="0">
                <a:latin typeface="Footlight MT Light" panose="0204060206030A020304" pitchFamily="18" charset="0"/>
              </a:rPr>
              <a:t/>
            </a:r>
            <a:br>
              <a:rPr lang="en-US" sz="3300" dirty="0" smtClean="0">
                <a:latin typeface="Footlight MT Light" panose="0204060206030A020304" pitchFamily="18" charset="0"/>
              </a:rPr>
            </a:br>
            <a:r>
              <a:rPr lang="en-US" sz="3300" dirty="0">
                <a:latin typeface="Footlight MT Light" panose="0204060206030A020304" pitchFamily="18" charset="0"/>
              </a:rPr>
              <a:t/>
            </a:r>
            <a:br>
              <a:rPr lang="en-US" sz="3300" dirty="0">
                <a:latin typeface="Footlight MT Light" panose="0204060206030A020304" pitchFamily="18" charset="0"/>
              </a:rPr>
            </a:br>
            <a:r>
              <a:rPr lang="en-US" sz="2800" dirty="0" smtClean="0">
                <a:latin typeface="Footlight MT Light" panose="0204060206030A020304" pitchFamily="18" charset="0"/>
              </a:rPr>
              <a:t>Eliza Visscher</a:t>
            </a:r>
            <a:br>
              <a:rPr lang="en-US" sz="2800" dirty="0" smtClean="0">
                <a:latin typeface="Footlight MT Light" panose="0204060206030A020304" pitchFamily="18" charset="0"/>
              </a:rPr>
            </a:br>
            <a:r>
              <a:rPr lang="en-US" sz="2400" dirty="0" smtClean="0">
                <a:latin typeface="Footlight MT Light" panose="0204060206030A020304" pitchFamily="18" charset="0"/>
              </a:rPr>
              <a:t>April 11</a:t>
            </a:r>
            <a:r>
              <a:rPr lang="en-US" sz="2400" dirty="0" smtClean="0">
                <a:latin typeface="Footlight MT Light" panose="0204060206030A020304" pitchFamily="18" charset="0"/>
              </a:rPr>
              <a:t>, 2014</a:t>
            </a:r>
            <a:r>
              <a:rPr lang="en-US" sz="2400" dirty="0" smtClean="0">
                <a:latin typeface="Footlight MT Light" panose="0204060206030A020304" pitchFamily="18" charset="0"/>
              </a:rPr>
              <a:t/>
            </a:r>
            <a:br>
              <a:rPr lang="en-US" sz="2400" dirty="0" smtClean="0">
                <a:latin typeface="Footlight MT Light" panose="0204060206030A020304" pitchFamily="18" charset="0"/>
              </a:rPr>
            </a:br>
            <a:r>
              <a:rPr lang="en-US" sz="2400" dirty="0" err="1" smtClean="0">
                <a:latin typeface="Footlight MT Light" panose="0204060206030A020304" pitchFamily="18" charset="0"/>
              </a:rPr>
              <a:t>umcur</a:t>
            </a:r>
            <a:r>
              <a:rPr lang="en-US" sz="2400" dirty="0" smtClean="0">
                <a:latin typeface="Footlight MT Light" panose="0204060206030A020304" pitchFamily="18" charset="0"/>
              </a:rPr>
              <a:t> </a:t>
            </a:r>
            <a:endParaRPr lang="en-US" sz="2400" dirty="0">
              <a:latin typeface="Footlight MT Light" panose="0204060206030A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135" y="2971800"/>
            <a:ext cx="6400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ootlight MT Light" panose="0204060206030A020304" pitchFamily="18" charset="0"/>
              </a:rPr>
              <a:t>Changing Strategies of Dress Reformers from 1850-1900</a:t>
            </a:r>
          </a:p>
        </p:txBody>
      </p:sp>
    </p:spTree>
    <p:extLst>
      <p:ext uri="{BB962C8B-B14F-4D97-AF65-F5344CB8AC3E}">
        <p14:creationId xmlns:p14="http://schemas.microsoft.com/office/powerpoint/2010/main" val="236040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Footlight MT Light" panose="0204060206030A020304" pitchFamily="18" charset="0"/>
              </a:rPr>
              <a:t>Undergarments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4775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7184"/>
            <a:ext cx="2313227" cy="294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74" y="3352800"/>
            <a:ext cx="2209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5" y="3314700"/>
            <a:ext cx="236372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8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3250706" cy="838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Footlight MT Light" panose="0204060206030A020304" pitchFamily="18" charset="0"/>
              </a:rPr>
              <a:t>1850</a:t>
            </a:r>
            <a:endParaRPr lang="en-US" sz="4000" dirty="0">
              <a:latin typeface="Footlight MT Light" panose="0204060206030A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468489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23" y="1600199"/>
            <a:ext cx="3039902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94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35280"/>
            <a:ext cx="3121152" cy="134112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Footlight MT Light" panose="0204060206030A020304" pitchFamily="18" charset="0"/>
              </a:rPr>
              <a:t>Bloomer Costume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73" y="1295400"/>
            <a:ext cx="341292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56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Footlight MT Light" panose="0204060206030A020304" pitchFamily="18" charset="0"/>
              </a:rPr>
              <a:t>Problems with Dress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7728"/>
            <a:ext cx="2819400" cy="40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ause and Effect, engraving, 1864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59541"/>
            <a:ext cx="3352800" cy="40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2895600" cy="273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55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345" y="325448"/>
            <a:ext cx="1216152" cy="7315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Footlight MT Light" panose="0204060206030A020304" pitchFamily="18" charset="0"/>
              </a:rPr>
              <a:t>1900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07141"/>
            <a:ext cx="388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657600" cy="514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07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39820" y="2113998"/>
            <a:ext cx="7408606" cy="46162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500" dirty="0" err="1" smtClean="0"/>
              <a:t>Boydston</a:t>
            </a:r>
            <a:r>
              <a:rPr lang="en-US" sz="2500" dirty="0"/>
              <a:t>, Jeanne.  The </a:t>
            </a:r>
            <a:r>
              <a:rPr lang="en-US" sz="2500" dirty="0" err="1"/>
              <a:t>Pastoralization</a:t>
            </a:r>
            <a:r>
              <a:rPr lang="en-US" sz="2500" dirty="0"/>
              <a:t> of Housework, in Home and Work: Housework, Wages </a:t>
            </a:r>
          </a:p>
          <a:p>
            <a:pPr marL="0" indent="0">
              <a:buNone/>
            </a:pPr>
            <a:r>
              <a:rPr lang="en-US" sz="2500" dirty="0"/>
              <a:t>and the Ideology of Labor in the Early Republic, ed. </a:t>
            </a:r>
            <a:r>
              <a:rPr lang="fr-FR" sz="2500" dirty="0"/>
              <a:t>Linda K. </a:t>
            </a:r>
            <a:r>
              <a:rPr lang="fr-FR" sz="2500" dirty="0" err="1"/>
              <a:t>Kerber</a:t>
            </a:r>
            <a:r>
              <a:rPr lang="fr-FR" sz="2500" dirty="0"/>
              <a:t>, Jane </a:t>
            </a:r>
            <a:r>
              <a:rPr lang="fr-FR" sz="2500" dirty="0" err="1"/>
              <a:t>Sherron</a:t>
            </a:r>
            <a:r>
              <a:rPr lang="fr-FR" sz="2500" dirty="0"/>
              <a:t> De 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Hart, and Cornelia Hughes Dayton. Oxford University Press, 1991.</a:t>
            </a:r>
          </a:p>
          <a:p>
            <a:pPr marL="0" indent="0">
              <a:buNone/>
            </a:pPr>
            <a:r>
              <a:rPr lang="en-US" sz="2500" dirty="0"/>
              <a:t>Circular, May 1852-September 1864.</a:t>
            </a:r>
          </a:p>
          <a:p>
            <a:pPr marL="0" indent="0">
              <a:buNone/>
            </a:pPr>
            <a:r>
              <a:rPr lang="en-US" sz="2500" dirty="0" err="1"/>
              <a:t>Cunnington</a:t>
            </a:r>
            <a:r>
              <a:rPr lang="en-US" sz="2500" dirty="0"/>
              <a:t>, C. Willet and </a:t>
            </a:r>
            <a:r>
              <a:rPr lang="en-US" sz="2500" dirty="0" err="1"/>
              <a:t>Phillis</a:t>
            </a:r>
            <a:r>
              <a:rPr lang="en-US" sz="2500" dirty="0"/>
              <a:t>. The History of Underclothes. London: Faber and Faber, 1951.</a:t>
            </a:r>
          </a:p>
          <a:p>
            <a:pPr marL="0" indent="0">
              <a:buNone/>
            </a:pPr>
            <a:r>
              <a:rPr lang="en-US" sz="2500" dirty="0"/>
              <a:t>“Dress Reform,” Christian Union, August 29, 1891.</a:t>
            </a:r>
          </a:p>
          <a:p>
            <a:pPr marL="0" indent="0">
              <a:buNone/>
            </a:pPr>
            <a:r>
              <a:rPr lang="en-US" sz="2500" dirty="0"/>
              <a:t>“Dress Reform,” Ohio Farmer, September 16, 1865.</a:t>
            </a:r>
          </a:p>
          <a:p>
            <a:pPr marL="0" indent="0">
              <a:buNone/>
            </a:pPr>
            <a:r>
              <a:rPr lang="en-US" sz="2500" dirty="0"/>
              <a:t>“Dress Reform,” The Ladies Repository, 1875.</a:t>
            </a:r>
          </a:p>
          <a:p>
            <a:pPr marL="0" indent="0">
              <a:buNone/>
            </a:pPr>
            <a:r>
              <a:rPr lang="en-US" sz="2500" dirty="0"/>
              <a:t>Joy, C.A. “Dress Reform,” The Water-Cure Journal, May, 1856.</a:t>
            </a:r>
          </a:p>
          <a:p>
            <a:pPr marL="0" indent="0">
              <a:buNone/>
            </a:pPr>
            <a:r>
              <a:rPr lang="en-US" sz="2500" dirty="0" smtClean="0"/>
              <a:t>Merriam</a:t>
            </a:r>
            <a:r>
              <a:rPr lang="en-US" sz="2500" dirty="0"/>
              <a:t>, Eve. Growing up Female in America: Ten Lives. New York: Dell Publishing Co., 1915.</a:t>
            </a:r>
          </a:p>
          <a:p>
            <a:pPr marL="0" indent="0">
              <a:buNone/>
            </a:pPr>
            <a:r>
              <a:rPr lang="en-US" sz="2500" dirty="0"/>
              <a:t>“Reform Dress vs. Crinoline,” Herald of Health, August, 1865.</a:t>
            </a:r>
          </a:p>
          <a:p>
            <a:pPr marL="0" indent="0">
              <a:buNone/>
            </a:pPr>
            <a:r>
              <a:rPr lang="en-US" sz="2500" dirty="0"/>
              <a:t>Russell, Frances E.  “The Rational Dress Movement,” The Arena, February, 1894.</a:t>
            </a:r>
          </a:p>
          <a:p>
            <a:pPr marL="0" indent="0">
              <a:buNone/>
            </a:pPr>
            <a:r>
              <a:rPr lang="en-US" sz="2500" dirty="0"/>
              <a:t>Safford-Blake, Mary J. and Jackson, Mercy B.  Dress-Reform: A Series of Lectures Delivered in </a:t>
            </a:r>
          </a:p>
          <a:p>
            <a:pPr marL="0" indent="0">
              <a:buNone/>
            </a:pPr>
            <a:r>
              <a:rPr lang="en-US" sz="2500" dirty="0"/>
              <a:t>Boston on Dress as it Affects the Health of Women, ed. Abba Gould </a:t>
            </a:r>
            <a:r>
              <a:rPr lang="en-US" sz="2500" dirty="0" err="1"/>
              <a:t>Woolson</a:t>
            </a:r>
            <a:r>
              <a:rPr lang="en-US" sz="2500" dirty="0"/>
              <a:t>. Boston; </a:t>
            </a:r>
          </a:p>
          <a:p>
            <a:pPr marL="0" indent="0">
              <a:buNone/>
            </a:pPr>
            <a:r>
              <a:rPr lang="en-US" sz="2500" dirty="0"/>
              <a:t>Roberts Brothers, 1874.</a:t>
            </a:r>
          </a:p>
          <a:p>
            <a:pPr marL="0" indent="0">
              <a:buNone/>
            </a:pPr>
            <a:r>
              <a:rPr lang="en-US" sz="2500" dirty="0"/>
              <a:t>The Liberator. March 1856-July 1858.</a:t>
            </a:r>
          </a:p>
          <a:p>
            <a:pPr marL="0" indent="0">
              <a:buNone/>
            </a:pPr>
            <a:r>
              <a:rPr lang="en-US" sz="2500" dirty="0"/>
              <a:t>“The Lily,” Accessible Archives, www.accessible-archives.com/collections/the-lily/	</a:t>
            </a:r>
          </a:p>
          <a:p>
            <a:pPr marL="0" indent="0">
              <a:buNone/>
            </a:pPr>
            <a:r>
              <a:rPr lang="en-US" sz="2500" dirty="0"/>
              <a:t>The Lily, February 1, 1851- September 1856</a:t>
            </a:r>
          </a:p>
          <a:p>
            <a:pPr marL="0" indent="0">
              <a:buNone/>
            </a:pPr>
            <a:r>
              <a:rPr lang="en-US" sz="2500" dirty="0"/>
              <a:t>Wayne, Tiffany K.  Women’s Roles in Nineteenth-Century America. Westport, Connecticut: </a:t>
            </a:r>
          </a:p>
          <a:p>
            <a:pPr marL="0" indent="0">
              <a:buNone/>
            </a:pPr>
            <a:r>
              <a:rPr lang="en-US" sz="2500" dirty="0"/>
              <a:t>Greenwood Press, 1968.</a:t>
            </a:r>
          </a:p>
          <a:p>
            <a:pPr marL="0" indent="0">
              <a:buNone/>
            </a:pPr>
            <a:r>
              <a:rPr lang="en-US" sz="2500" dirty="0"/>
              <a:t> “Woman and Dress,” The Ladies Home Journal, January 1890.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30480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Thank You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71620" y="685800"/>
            <a:ext cx="63450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Professor Kyle Volk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Images courtesy of Victoria and Albert Museum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52770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3194</TotalTime>
  <Words>274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Tradeshow</vt:lpstr>
      <vt:lpstr>Women’s Sphere to Women’s Strength:     Eliza Visscher April 11, 2014 umcur </vt:lpstr>
      <vt:lpstr>Undergarments</vt:lpstr>
      <vt:lpstr>1850</vt:lpstr>
      <vt:lpstr>Bloomer Costume</vt:lpstr>
      <vt:lpstr>Problems with Dress</vt:lpstr>
      <vt:lpstr>1900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Bodsworth</dc:creator>
  <cp:lastModifiedBy>Bodsworth</cp:lastModifiedBy>
  <cp:revision>16</cp:revision>
  <dcterms:created xsi:type="dcterms:W3CDTF">2006-08-16T00:00:00Z</dcterms:created>
  <dcterms:modified xsi:type="dcterms:W3CDTF">2014-04-08T04:10:12Z</dcterms:modified>
</cp:coreProperties>
</file>