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04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9BD96FE-A775-2242-94A2-1CACE554C241}" type="datetimeFigureOut">
              <a:rPr lang="en-US" smtClean="0"/>
              <a:t>4/4/14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816335A-AAC5-FC43-A243-BB286056ED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US Sustainability Reporting: An Evaluation of the SASB Framework 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Tess Barker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 &amp; Accuracy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GRI</a:t>
            </a:r>
          </a:p>
          <a:p>
            <a:pPr lvl="1"/>
            <a:r>
              <a:rPr lang="en-US" dirty="0" smtClean="0"/>
              <a:t>“The coverage of material [sustainability topics] and their boundaries, sufficient to reflect significant, environmental and social impacts” (2014, p.17)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580101"/>
                </a:solidFill>
              </a:rPr>
              <a:t>SASB</a:t>
            </a:r>
          </a:p>
          <a:p>
            <a:pPr lvl="1"/>
            <a:r>
              <a:rPr lang="en-US" dirty="0" smtClean="0">
                <a:solidFill>
                  <a:srgbClr val="580101"/>
                </a:solidFill>
              </a:rPr>
              <a:t>Completeness at metric level</a:t>
            </a:r>
          </a:p>
          <a:p>
            <a:pPr lvl="1"/>
            <a:r>
              <a:rPr lang="en-US" dirty="0" smtClean="0">
                <a:solidFill>
                  <a:srgbClr val="580101"/>
                </a:solidFill>
              </a:rPr>
              <a:t>Technical protocols to enhance accuracy</a:t>
            </a:r>
          </a:p>
        </p:txBody>
      </p:sp>
      <p:pic>
        <p:nvPicPr>
          <p:cNvPr id="10" name="Content Placeholder 9" descr="::Screen shot 2014-03-29 at 4.14.52 PM.png"/>
          <p:cNvPicPr>
            <a:picLocks noGrp="1"/>
          </p:cNvPicPr>
          <p:nvPr>
            <p:ph sz="half" idx="14"/>
          </p:nvPr>
        </p:nvPicPr>
        <p:blipFill>
          <a:blip r:embed="rId2"/>
          <a:srcRect l="-3204" r="-3204"/>
          <a:stretch>
            <a:fillRect/>
          </a:stretch>
        </p:blipFill>
        <p:spPr bwMode="auto">
          <a:xfrm>
            <a:off x="779462" y="1574707"/>
            <a:ext cx="3931491" cy="479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Measurability &amp; Verifiability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r>
              <a:rPr lang="en-US" sz="2400" dirty="0" smtClean="0"/>
              <a:t>Brockett &amp; Rezaee</a:t>
            </a:r>
          </a:p>
          <a:p>
            <a:pPr lvl="1"/>
            <a:r>
              <a:rPr lang="en-US" sz="2200" dirty="0" smtClean="0"/>
              <a:t>Ensure that sustainability reports reflect auditable and comparable performance activities</a:t>
            </a:r>
          </a:p>
          <a:p>
            <a:pPr lvl="1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990000"/>
                </a:solidFill>
              </a:rPr>
              <a:t>SASB</a:t>
            </a:r>
          </a:p>
          <a:p>
            <a:pPr lvl="1"/>
            <a:r>
              <a:rPr lang="en-US" sz="2200" dirty="0" smtClean="0">
                <a:solidFill>
                  <a:srgbClr val="990000"/>
                </a:solidFill>
              </a:rPr>
              <a:t>Technical protocols</a:t>
            </a:r>
          </a:p>
          <a:p>
            <a:pPr lvl="1"/>
            <a:r>
              <a:rPr lang="en-US" sz="2200" dirty="0" smtClean="0">
                <a:solidFill>
                  <a:srgbClr val="990000"/>
                </a:solidFill>
              </a:rPr>
              <a:t>Optional narrative descriptions</a:t>
            </a:r>
          </a:p>
          <a:p>
            <a:pPr lvl="1">
              <a:buNone/>
            </a:pP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990000"/>
                </a:solidFill>
              </a:rPr>
              <a:t>SASB</a:t>
            </a:r>
          </a:p>
          <a:p>
            <a:pPr lvl="1"/>
            <a:r>
              <a:rPr lang="en-US" dirty="0" smtClean="0">
                <a:solidFill>
                  <a:srgbClr val="990000"/>
                </a:solidFill>
              </a:rPr>
              <a:t>Technical protocols</a:t>
            </a:r>
          </a:p>
          <a:p>
            <a:pPr lvl="1"/>
            <a:r>
              <a:rPr lang="en-US" dirty="0" smtClean="0">
                <a:solidFill>
                  <a:srgbClr val="990000"/>
                </a:solidFill>
              </a:rPr>
              <a:t>Optional narrative descriptions</a:t>
            </a:r>
            <a:endParaRPr lang="en-US" dirty="0">
              <a:solidFill>
                <a:srgbClr val="990000"/>
              </a:solidFill>
            </a:endParaRPr>
          </a:p>
        </p:txBody>
      </p:sp>
      <p:pic>
        <p:nvPicPr>
          <p:cNvPr id="9" name="Picture 8" descr="::Screen shot 2014-03-31 at 1.01.20 PM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464" y="1816100"/>
            <a:ext cx="3395643" cy="442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Brockett &amp; Rezaee</a:t>
            </a:r>
          </a:p>
          <a:p>
            <a:pPr lvl="1"/>
            <a:r>
              <a:rPr lang="en-US" dirty="0" smtClean="0"/>
              <a:t>Honest and open reporting on all dimensions of sustainability performance</a:t>
            </a:r>
          </a:p>
          <a:p>
            <a:pPr lvl="1"/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SASB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Lack of context for end-users</a:t>
            </a:r>
          </a:p>
          <a:p>
            <a:pPr lvl="1"/>
            <a:endParaRPr lang="en-US" dirty="0" smtClean="0">
              <a:solidFill>
                <a:schemeClr val="accent2"/>
              </a:solidFill>
            </a:endParaRPr>
          </a:p>
          <a:p>
            <a:pPr lvl="1"/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11" name="Picture 10" descr="::Screen shot 2014-03-31 at 1.13.06 PM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5341" y="3308683"/>
            <a:ext cx="5486400" cy="3223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>
                <a:solidFill>
                  <a:schemeClr val="accent1"/>
                </a:solidFill>
              </a:rPr>
              <a:t>Investor focus </a:t>
            </a:r>
          </a:p>
          <a:p>
            <a:pPr lvl="1"/>
            <a:r>
              <a:rPr lang="en-US" sz="2300" dirty="0" smtClean="0">
                <a:solidFill>
                  <a:schemeClr val="accent1"/>
                </a:solidFill>
              </a:rPr>
              <a:t>D</a:t>
            </a:r>
            <a:r>
              <a:rPr lang="en-US" sz="2300" dirty="0" smtClean="0">
                <a:solidFill>
                  <a:schemeClr val="accent1"/>
                </a:solidFill>
              </a:rPr>
              <a:t>ictates development and structure of SASB standards</a:t>
            </a:r>
          </a:p>
          <a:p>
            <a:r>
              <a:rPr lang="en-US" sz="2500" dirty="0" smtClean="0">
                <a:solidFill>
                  <a:schemeClr val="accent1"/>
                </a:solidFill>
              </a:rPr>
              <a:t>Materiality concerns</a:t>
            </a:r>
            <a:endParaRPr lang="en-US" sz="2500" dirty="0">
              <a:solidFill>
                <a:schemeClr val="accent1"/>
              </a:solidFill>
            </a:endParaRPr>
          </a:p>
        </p:txBody>
      </p:sp>
      <p:pic>
        <p:nvPicPr>
          <p:cNvPr id="7" name="Picture 6" descr="Screen shot 2014-04-07 at 7.32.0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541" y="1828800"/>
            <a:ext cx="3657600" cy="381837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Kent Swift, Associate Professor, Department of Accounting &amp; Finance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580101"/>
                </a:solidFill>
              </a:rPr>
              <a:t>Brockett, A., &amp; Rezaee, Z.  (2012).  </a:t>
            </a:r>
            <a:r>
              <a:rPr lang="en-US" i="1" dirty="0" smtClean="0">
                <a:solidFill>
                  <a:srgbClr val="580101"/>
                </a:solidFill>
              </a:rPr>
              <a:t>Corporate sustainability: Integrating performance and reporting</a:t>
            </a:r>
            <a:r>
              <a:rPr lang="en-US" dirty="0" smtClean="0">
                <a:solidFill>
                  <a:srgbClr val="580101"/>
                </a:solidFill>
              </a:rPr>
              <a:t> [Kindle Fire].  Retrieved from </a:t>
            </a:r>
            <a:r>
              <a:rPr lang="en-US" dirty="0" err="1" smtClean="0">
                <a:solidFill>
                  <a:srgbClr val="580101"/>
                </a:solidFill>
              </a:rPr>
              <a:t>Amazon.com</a:t>
            </a:r>
            <a:endParaRPr lang="en-US" dirty="0" smtClean="0">
              <a:solidFill>
                <a:srgbClr val="580101"/>
              </a:solidFill>
            </a:endParaRPr>
          </a:p>
          <a:p>
            <a:r>
              <a:rPr lang="en-US" dirty="0" err="1" smtClean="0">
                <a:solidFill>
                  <a:srgbClr val="580101"/>
                </a:solidFill>
              </a:rPr>
              <a:t>Engleman</a:t>
            </a:r>
            <a:r>
              <a:rPr lang="en-US" dirty="0" smtClean="0">
                <a:solidFill>
                  <a:srgbClr val="580101"/>
                </a:solidFill>
              </a:rPr>
              <a:t>, R.  (2013).  Beyond </a:t>
            </a:r>
            <a:r>
              <a:rPr lang="en-US" dirty="0" err="1" smtClean="0">
                <a:solidFill>
                  <a:srgbClr val="580101"/>
                </a:solidFill>
              </a:rPr>
              <a:t>sustainababble</a:t>
            </a:r>
            <a:r>
              <a:rPr lang="en-US" dirty="0" smtClean="0">
                <a:solidFill>
                  <a:srgbClr val="580101"/>
                </a:solidFill>
              </a:rPr>
              <a:t>.  In </a:t>
            </a:r>
            <a:r>
              <a:rPr lang="en-US" i="1" dirty="0" smtClean="0">
                <a:solidFill>
                  <a:srgbClr val="580101"/>
                </a:solidFill>
              </a:rPr>
              <a:t>State of the world 2013:  Is sustainability still possible?  </a:t>
            </a:r>
            <a:r>
              <a:rPr lang="en-US" dirty="0" smtClean="0">
                <a:solidFill>
                  <a:srgbClr val="580101"/>
                </a:solidFill>
              </a:rPr>
              <a:t>(pp. 3-16).  Washington, DC:  </a:t>
            </a:r>
            <a:r>
              <a:rPr lang="en-US" dirty="0" err="1" smtClean="0">
                <a:solidFill>
                  <a:srgbClr val="580101"/>
                </a:solidFill>
              </a:rPr>
              <a:t>IslandPress</a:t>
            </a:r>
            <a:r>
              <a:rPr lang="en-US" dirty="0" smtClean="0">
                <a:solidFill>
                  <a:srgbClr val="580101"/>
                </a:solidFill>
              </a:rPr>
              <a:t>.</a:t>
            </a:r>
          </a:p>
          <a:p>
            <a:r>
              <a:rPr lang="en-US" dirty="0" smtClean="0">
                <a:solidFill>
                  <a:srgbClr val="580101"/>
                </a:solidFill>
              </a:rPr>
              <a:t>Global Reporting Initiative (GRI).  2011.  </a:t>
            </a:r>
            <a:r>
              <a:rPr lang="en-US" i="1" dirty="0" smtClean="0">
                <a:solidFill>
                  <a:srgbClr val="580101"/>
                </a:solidFill>
              </a:rPr>
              <a:t>G3 sustainability reporting guidelines</a:t>
            </a:r>
            <a:r>
              <a:rPr lang="en-US" dirty="0" smtClean="0">
                <a:solidFill>
                  <a:srgbClr val="580101"/>
                </a:solidFill>
              </a:rPr>
              <a:t>.  Retrieved from https://www.globalreporting.org/reporting/latest-guidelines/g3-guidelines/Pages/default.aspx</a:t>
            </a:r>
          </a:p>
          <a:p>
            <a:r>
              <a:rPr lang="en-US" dirty="0" smtClean="0">
                <a:solidFill>
                  <a:srgbClr val="580101"/>
                </a:solidFill>
              </a:rPr>
              <a:t>Global Reporting Initiative (GRI).  2014.  </a:t>
            </a:r>
            <a:r>
              <a:rPr lang="en-US" i="1" dirty="0" smtClean="0">
                <a:solidFill>
                  <a:srgbClr val="580101"/>
                </a:solidFill>
              </a:rPr>
              <a:t>G4 sustainability reporting guidelines</a:t>
            </a:r>
            <a:r>
              <a:rPr lang="en-US" dirty="0" smtClean="0">
                <a:solidFill>
                  <a:srgbClr val="580101"/>
                </a:solidFill>
              </a:rPr>
              <a:t>.  Retrieved from https://www.globalreporting.org/resourcelibrary/GRIG4-Part1-Reporting-Principles-and-Standard-Disclosures.pdf</a:t>
            </a:r>
          </a:p>
          <a:p>
            <a:r>
              <a:rPr lang="en-US" dirty="0" smtClean="0">
                <a:solidFill>
                  <a:srgbClr val="580101"/>
                </a:solidFill>
              </a:rPr>
              <a:t>Sustainability Accounting Standards Board (SASB).  (2013).  </a:t>
            </a:r>
            <a:r>
              <a:rPr lang="en-US" i="1" dirty="0" smtClean="0">
                <a:solidFill>
                  <a:srgbClr val="580101"/>
                </a:solidFill>
              </a:rPr>
              <a:t>Conceptual framework</a:t>
            </a:r>
            <a:r>
              <a:rPr lang="en-US" dirty="0" smtClean="0">
                <a:solidFill>
                  <a:srgbClr val="580101"/>
                </a:solidFill>
              </a:rPr>
              <a:t>.  Retrieved from http://</a:t>
            </a:r>
            <a:r>
              <a:rPr lang="en-US" dirty="0" err="1" smtClean="0">
                <a:solidFill>
                  <a:srgbClr val="580101"/>
                </a:solidFill>
              </a:rPr>
              <a:t>www.sasb.org</a:t>
            </a:r>
            <a:r>
              <a:rPr lang="en-US" dirty="0" smtClean="0">
                <a:solidFill>
                  <a:srgbClr val="580101"/>
                </a:solidFill>
              </a:rPr>
              <a:t>/approach/conceptual-framework/</a:t>
            </a:r>
          </a:p>
          <a:p>
            <a:r>
              <a:rPr lang="en-US" dirty="0" smtClean="0">
                <a:solidFill>
                  <a:srgbClr val="580101"/>
                </a:solidFill>
              </a:rPr>
              <a:t>Sustainability Accounting Standards Board (SASB).  (2013).  </a:t>
            </a:r>
            <a:r>
              <a:rPr lang="en-US" i="1" dirty="0" smtClean="0">
                <a:solidFill>
                  <a:srgbClr val="580101"/>
                </a:solidFill>
              </a:rPr>
              <a:t>Biotechnology Accounting Standard</a:t>
            </a:r>
            <a:r>
              <a:rPr lang="en-US" dirty="0" smtClean="0">
                <a:solidFill>
                  <a:srgbClr val="580101"/>
                </a:solidFill>
              </a:rPr>
              <a:t>.  San Francisco, CA:  Sustainability Accounting Standards Board</a:t>
            </a:r>
            <a:r>
              <a:rPr lang="en-US" dirty="0" smtClean="0">
                <a:solidFill>
                  <a:srgbClr val="580101"/>
                </a:solidFill>
              </a:rPr>
              <a:t>.</a:t>
            </a:r>
            <a:endParaRPr lang="en-US" dirty="0" smtClean="0">
              <a:solidFill>
                <a:srgbClr val="58010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 anchor="ctr">
            <a:normAutofit/>
          </a:bodyPr>
          <a:lstStyle/>
          <a:p>
            <a:pPr algn="l">
              <a:buFont typeface="Arial"/>
              <a:buChar char="•"/>
            </a:pPr>
            <a:r>
              <a:rPr lang="en-US" sz="3000" dirty="0" smtClean="0">
                <a:solidFill>
                  <a:srgbClr val="580101"/>
                </a:solidFill>
              </a:rPr>
              <a:t>Context</a:t>
            </a:r>
          </a:p>
          <a:p>
            <a:pPr algn="l">
              <a:buFont typeface="Arial"/>
              <a:buChar char="•"/>
            </a:pPr>
            <a:r>
              <a:rPr lang="en-US" sz="3000" dirty="0" smtClean="0">
                <a:solidFill>
                  <a:srgbClr val="580101"/>
                </a:solidFill>
              </a:rPr>
              <a:t>My study</a:t>
            </a:r>
          </a:p>
          <a:p>
            <a:pPr algn="l">
              <a:buFont typeface="Arial"/>
              <a:buChar char="•"/>
            </a:pPr>
            <a:r>
              <a:rPr lang="en-US" sz="3000" dirty="0" smtClean="0">
                <a:solidFill>
                  <a:srgbClr val="580101"/>
                </a:solidFill>
              </a:rPr>
              <a:t>Standards analysis</a:t>
            </a:r>
          </a:p>
          <a:p>
            <a:pPr algn="l">
              <a:buFont typeface="Arial"/>
              <a:buChar char="•"/>
            </a:pPr>
            <a:r>
              <a:rPr lang="en-US" sz="3000" dirty="0" smtClean="0">
                <a:solidFill>
                  <a:srgbClr val="580101"/>
                </a:solidFill>
              </a:rPr>
              <a:t>Recommendations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1750" y="2316922"/>
            <a:ext cx="2857500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710953" y="1828800"/>
            <a:ext cx="3657600" cy="3961687"/>
          </a:xfrm>
        </p:spPr>
        <p:txBody>
          <a:bodyPr anchor="ctr">
            <a:normAutofit/>
          </a:bodyPr>
          <a:lstStyle/>
          <a:p>
            <a:r>
              <a:rPr lang="en-US" sz="3000" dirty="0" smtClean="0">
                <a:solidFill>
                  <a:srgbClr val="990000"/>
                </a:solidFill>
              </a:rPr>
              <a:t>Sustainability as a business imperative</a:t>
            </a:r>
          </a:p>
          <a:p>
            <a:r>
              <a:rPr lang="en-US" sz="3000" dirty="0" smtClean="0">
                <a:solidFill>
                  <a:srgbClr val="990000"/>
                </a:solidFill>
              </a:rPr>
              <a:t>Sustainability reporting</a:t>
            </a:r>
          </a:p>
          <a:p>
            <a:r>
              <a:rPr lang="en-US" sz="3000" dirty="0" smtClean="0">
                <a:solidFill>
                  <a:srgbClr val="990000"/>
                </a:solidFill>
              </a:rPr>
              <a:t>GRI &amp; SASB</a:t>
            </a:r>
            <a:endParaRPr lang="en-US" sz="3000" dirty="0">
              <a:solidFill>
                <a:srgbClr val="99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8247" y="1562753"/>
            <a:ext cx="4018815" cy="2250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5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69" y="3650175"/>
            <a:ext cx="2175231" cy="270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53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742" y="2838426"/>
            <a:ext cx="2272211" cy="3209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Study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990000"/>
                </a:solidFill>
              </a:rPr>
              <a:t>Purpose</a:t>
            </a:r>
          </a:p>
          <a:p>
            <a:pPr lvl="1"/>
            <a:r>
              <a:rPr lang="en-US" sz="2200" dirty="0" smtClean="0">
                <a:solidFill>
                  <a:srgbClr val="990000"/>
                </a:solidFill>
              </a:rPr>
              <a:t>Consider the effectiveness of the </a:t>
            </a:r>
            <a:r>
              <a:rPr lang="en-US" sz="2200" dirty="0" err="1" smtClean="0">
                <a:solidFill>
                  <a:srgbClr val="990000"/>
                </a:solidFill>
              </a:rPr>
              <a:t>SASB’s</a:t>
            </a:r>
            <a:r>
              <a:rPr lang="en-US" sz="2200" dirty="0" smtClean="0">
                <a:solidFill>
                  <a:srgbClr val="990000"/>
                </a:solidFill>
              </a:rPr>
              <a:t> provisional standards in promoting decision-useful sustainability reporting by US public companies</a:t>
            </a:r>
          </a:p>
          <a:p>
            <a:pPr lvl="1">
              <a:buNone/>
            </a:pPr>
            <a:endParaRPr lang="en-US" sz="2400" dirty="0">
              <a:solidFill>
                <a:srgbClr val="99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Methods &amp; Scope</a:t>
            </a:r>
          </a:p>
          <a:p>
            <a:pPr lvl="1"/>
            <a:r>
              <a:rPr lang="en-US" sz="2200" dirty="0" smtClean="0">
                <a:solidFill>
                  <a:schemeClr val="accent2"/>
                </a:solidFill>
              </a:rPr>
              <a:t>SASB Standards</a:t>
            </a:r>
          </a:p>
          <a:p>
            <a:pPr lvl="2"/>
            <a:r>
              <a:rPr lang="en-US" sz="2200" dirty="0" smtClean="0">
                <a:solidFill>
                  <a:schemeClr val="accent2"/>
                </a:solidFill>
              </a:rPr>
              <a:t>Disclosure guidance</a:t>
            </a:r>
          </a:p>
          <a:p>
            <a:pPr lvl="2"/>
            <a:r>
              <a:rPr lang="en-US" sz="2200" dirty="0" smtClean="0">
                <a:solidFill>
                  <a:schemeClr val="accent2"/>
                </a:solidFill>
              </a:rPr>
              <a:t>Accounting standards</a:t>
            </a:r>
          </a:p>
          <a:p>
            <a:pPr lvl="1"/>
            <a:r>
              <a:rPr lang="en-US" sz="2200" dirty="0" smtClean="0">
                <a:solidFill>
                  <a:schemeClr val="accent2"/>
                </a:solidFill>
              </a:rPr>
              <a:t>Conceptual framework</a:t>
            </a:r>
          </a:p>
          <a:p>
            <a:pPr lvl="1"/>
            <a:r>
              <a:rPr lang="en-US" sz="2200" dirty="0" smtClean="0">
                <a:solidFill>
                  <a:schemeClr val="accent2"/>
                </a:solidFill>
              </a:rPr>
              <a:t>Biotechnology provisional standards</a:t>
            </a:r>
          </a:p>
          <a:p>
            <a:endParaRPr lang="en-US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Study (Cont.)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000" dirty="0" smtClean="0"/>
              <a:t>Evaluation of conformity with:</a:t>
            </a:r>
          </a:p>
          <a:p>
            <a:pPr lvl="1"/>
            <a:r>
              <a:rPr lang="en-US" sz="2824" dirty="0" smtClean="0"/>
              <a:t>Materiality</a:t>
            </a:r>
          </a:p>
          <a:p>
            <a:pPr lvl="1"/>
            <a:r>
              <a:rPr lang="en-US" sz="2824" dirty="0" smtClean="0"/>
              <a:t>Stakeholder inclusiveness</a:t>
            </a:r>
          </a:p>
          <a:p>
            <a:pPr lvl="1"/>
            <a:r>
              <a:rPr lang="en-US" sz="2824" dirty="0" smtClean="0"/>
              <a:t>Context</a:t>
            </a:r>
          </a:p>
          <a:p>
            <a:pPr lvl="1"/>
            <a:r>
              <a:rPr lang="en-US" sz="2824" dirty="0" smtClean="0"/>
              <a:t>Completeness &amp; accuracy</a:t>
            </a:r>
          </a:p>
          <a:p>
            <a:pPr lvl="1"/>
            <a:r>
              <a:rPr lang="en-US" sz="2824" dirty="0" smtClean="0"/>
              <a:t>Measurability &amp; verifiability</a:t>
            </a:r>
          </a:p>
          <a:p>
            <a:pPr lvl="1"/>
            <a:r>
              <a:rPr lang="en-US" sz="2824" dirty="0" smtClean="0"/>
              <a:t>Transparency</a:t>
            </a:r>
            <a:endParaRPr lang="en-US" sz="2824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8541" y="2073468"/>
            <a:ext cx="3657600" cy="3706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Brockett &amp; Rezaee</a:t>
            </a:r>
          </a:p>
          <a:p>
            <a:pPr lvl="1"/>
            <a:r>
              <a:rPr lang="en-US" sz="2000" dirty="0" smtClean="0"/>
              <a:t>“All relevant performance information that could influence stakeholders’ decision-making process when determining sustainable and enduring performance” (2012)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>
                <a:solidFill>
                  <a:schemeClr val="accent1"/>
                </a:solidFill>
              </a:rPr>
              <a:t>SASB</a:t>
            </a:r>
          </a:p>
          <a:p>
            <a:pPr lvl="1"/>
            <a:r>
              <a:rPr lang="en-US" sz="2400" dirty="0" smtClean="0">
                <a:solidFill>
                  <a:schemeClr val="accent1"/>
                </a:solidFill>
              </a:rPr>
              <a:t>Unique materiality thresholds</a:t>
            </a:r>
          </a:p>
          <a:p>
            <a:pPr lvl="2"/>
            <a:r>
              <a:rPr lang="en-US" sz="2400" dirty="0" smtClean="0">
                <a:solidFill>
                  <a:schemeClr val="accent1"/>
                </a:solidFill>
              </a:rPr>
              <a:t>“Access to medicines”</a:t>
            </a:r>
          </a:p>
          <a:p>
            <a:pPr lvl="2"/>
            <a:r>
              <a:rPr lang="en-US" sz="2400" dirty="0" smtClean="0">
                <a:solidFill>
                  <a:schemeClr val="accent1"/>
                </a:solidFill>
              </a:rPr>
              <a:t>“Counterfeit drugs”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Materiality (Cont.)</a:t>
            </a:r>
            <a:endParaRPr lang="en-US" dirty="0"/>
          </a:p>
        </p:txBody>
      </p:sp>
      <p:pic>
        <p:nvPicPr>
          <p:cNvPr id="12" name="Content Placeholder 11" descr="::Screen shot 2014-03-29 at 3.57.32 PM.png"/>
          <p:cNvPicPr>
            <a:picLocks noGrp="1"/>
          </p:cNvPicPr>
          <p:nvPr>
            <p:ph sz="half" idx="1"/>
          </p:nvPr>
        </p:nvPicPr>
        <p:blipFill>
          <a:blip r:embed="rId2"/>
          <a:srcRect l="-22074" r="-22074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1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Prioritizes sustainability issues</a:t>
            </a:r>
          </a:p>
          <a:p>
            <a:r>
              <a:rPr lang="en-US" dirty="0" smtClean="0">
                <a:solidFill>
                  <a:srgbClr val="990000"/>
                </a:solidFill>
              </a:rPr>
              <a:t>Risky</a:t>
            </a:r>
          </a:p>
          <a:p>
            <a:pPr lvl="1"/>
            <a:r>
              <a:rPr lang="en-US" dirty="0" smtClean="0">
                <a:solidFill>
                  <a:srgbClr val="990000"/>
                </a:solidFill>
              </a:rPr>
              <a:t>88 industry-specific standards</a:t>
            </a:r>
          </a:p>
          <a:p>
            <a:r>
              <a:rPr lang="en-US" dirty="0" smtClean="0">
                <a:solidFill>
                  <a:srgbClr val="990000"/>
                </a:solidFill>
              </a:rPr>
              <a:t>Evidence-based approach to determining materiality</a:t>
            </a:r>
            <a:endParaRPr lang="en-US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Inclusiveness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00" dirty="0" smtClean="0"/>
              <a:t>Brockett &amp; Rezaee</a:t>
            </a:r>
          </a:p>
          <a:p>
            <a:pPr lvl="1"/>
            <a:r>
              <a:rPr lang="en-US" sz="2300" dirty="0" smtClean="0"/>
              <a:t>“Addresses the interest of all stakeholders that affect or are affected by sustainability performance” (2012)</a:t>
            </a:r>
          </a:p>
          <a:p>
            <a:pPr lvl="1"/>
            <a:endParaRPr lang="en-US" sz="25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>
                <a:solidFill>
                  <a:srgbClr val="580101"/>
                </a:solidFill>
              </a:rPr>
              <a:t>SASB</a:t>
            </a:r>
          </a:p>
          <a:p>
            <a:pPr lvl="1"/>
            <a:r>
              <a:rPr lang="en-US" sz="2400" dirty="0" smtClean="0">
                <a:solidFill>
                  <a:srgbClr val="580101"/>
                </a:solidFill>
              </a:rPr>
              <a:t>Investor emphasis</a:t>
            </a:r>
          </a:p>
          <a:p>
            <a:pPr lvl="1"/>
            <a:r>
              <a:rPr lang="en-US" sz="2400" dirty="0" smtClean="0">
                <a:solidFill>
                  <a:srgbClr val="580101"/>
                </a:solidFill>
              </a:rPr>
              <a:t>Integrate public opinion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Brockett &amp; Rezaee</a:t>
            </a:r>
          </a:p>
          <a:p>
            <a:pPr lvl="1"/>
            <a:r>
              <a:rPr lang="en-US" sz="2200" dirty="0" smtClean="0"/>
              <a:t>All-inclusive &amp; mutually interdependent</a:t>
            </a:r>
            <a:endParaRPr lang="en-US" sz="22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SASB </a:t>
            </a:r>
          </a:p>
          <a:p>
            <a:pPr lvl="1"/>
            <a:r>
              <a:rPr lang="en-US" sz="2600" dirty="0" smtClean="0">
                <a:solidFill>
                  <a:schemeClr val="accent1"/>
                </a:solidFill>
              </a:rPr>
              <a:t>M</a:t>
            </a:r>
            <a:r>
              <a:rPr lang="en-US" sz="2600" dirty="0" smtClean="0">
                <a:solidFill>
                  <a:schemeClr val="accent1"/>
                </a:solidFill>
              </a:rPr>
              <a:t>ateriality</a:t>
            </a:r>
          </a:p>
          <a:p>
            <a:pPr lvl="1"/>
            <a:r>
              <a:rPr lang="en-US" sz="2600" dirty="0" smtClean="0">
                <a:solidFill>
                  <a:schemeClr val="accent1"/>
                </a:solidFill>
              </a:rPr>
              <a:t>Industries bear burden of discerning materiality</a:t>
            </a:r>
          </a:p>
          <a:p>
            <a:pPr lvl="1"/>
            <a:r>
              <a:rPr lang="en-US" sz="2600" dirty="0" smtClean="0">
                <a:solidFill>
                  <a:schemeClr val="accent1"/>
                </a:solidFill>
              </a:rPr>
              <a:t>Uniformity</a:t>
            </a:r>
          </a:p>
          <a:p>
            <a:endParaRPr lang="en-US" sz="2800" dirty="0">
              <a:solidFill>
                <a:srgbClr val="580101"/>
              </a:solidFill>
            </a:endParaRPr>
          </a:p>
        </p:txBody>
      </p:sp>
      <p:pic>
        <p:nvPicPr>
          <p:cNvPr id="9" name="Picture 8" descr="::Screen shot 2014-03-29 at 3.57.32 PM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7062" y="3886201"/>
            <a:ext cx="4081156" cy="1694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4703</TotalTime>
  <Words>515</Words>
  <Application>Microsoft Macintosh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Revolution</vt:lpstr>
      <vt:lpstr>US Sustainability Reporting: An Evaluation of the SASB Framework  </vt:lpstr>
      <vt:lpstr>Overview </vt:lpstr>
      <vt:lpstr>Context</vt:lpstr>
      <vt:lpstr>This Study</vt:lpstr>
      <vt:lpstr>This Study (Cont.)</vt:lpstr>
      <vt:lpstr>Materiality</vt:lpstr>
      <vt:lpstr>Materiality (Cont.)</vt:lpstr>
      <vt:lpstr>Stakeholder Inclusiveness</vt:lpstr>
      <vt:lpstr>Context</vt:lpstr>
      <vt:lpstr>Completeness &amp; Accuracy</vt:lpstr>
      <vt:lpstr>Measurability &amp; Verifiability</vt:lpstr>
      <vt:lpstr>Transparency</vt:lpstr>
      <vt:lpstr>Summary</vt:lpstr>
      <vt:lpstr>Special Thanks</vt:lpstr>
      <vt:lpstr>Reference</vt:lpstr>
    </vt:vector>
  </TitlesOfParts>
  <Company>University of Montana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Sustainability Reporting: An Evaluation of the SASB Framework  </dc:title>
  <dc:creator>Tess Barker</dc:creator>
  <cp:lastModifiedBy>Tess Barker</cp:lastModifiedBy>
  <cp:revision>19</cp:revision>
  <dcterms:created xsi:type="dcterms:W3CDTF">2014-04-04T19:11:15Z</dcterms:created>
  <dcterms:modified xsi:type="dcterms:W3CDTF">2014-04-08T01:35:08Z</dcterms:modified>
</cp:coreProperties>
</file>