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3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7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1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7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7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5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9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AC08-A06E-4E54-B1A4-B869CDBFBE7F}" type="datetimeFigureOut">
              <a:rPr lang="en-US" smtClean="0"/>
              <a:t>4/10/2014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9C47-2E35-44CC-95C2-394B6BC0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7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27795360700049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jph.aphapublications.org/doi/abs/10.2105/AJPH.87.2.25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tmf.images.worldnow.com/images/23875016_BG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2490" r="14251" b="352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223202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Cooper Black" pitchFamily="18" charset="0"/>
              </a:rPr>
              <a:t>Homeless at Home in Missoula:</a:t>
            </a:r>
            <a:endParaRPr lang="en-US" sz="6600" b="1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7162800" cy="2971801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The Experience of Homelessness for the Mentally </a:t>
            </a:r>
            <a:r>
              <a:rPr lang="en-US" sz="4800" dirty="0" smtClean="0">
                <a:solidFill>
                  <a:schemeClr val="tx1"/>
                </a:solidFill>
                <a:latin typeface="Cooper Black" pitchFamily="18" charset="0"/>
              </a:rPr>
              <a:t>Ill</a:t>
            </a:r>
          </a:p>
          <a:p>
            <a:endParaRPr lang="en-US" sz="4800" dirty="0" smtClean="0">
              <a:solidFill>
                <a:schemeClr val="tx1"/>
              </a:solidFill>
              <a:latin typeface="Cooper Black" pitchFamily="18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Tyler </a:t>
            </a:r>
            <a:r>
              <a:rPr lang="en-US" sz="3600" dirty="0" err="1" smtClean="0">
                <a:solidFill>
                  <a:schemeClr val="tx1"/>
                </a:solidFill>
                <a:latin typeface="Cooper Black" pitchFamily="18" charset="0"/>
              </a:rPr>
              <a:t>Cheesman</a:t>
            </a:r>
            <a:endParaRPr lang="en-US" sz="3600" dirty="0">
              <a:solidFill>
                <a:schemeClr val="tx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moon.com/wp-content/uploads/2014/03/1512944876_1392862139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43"/>
          <a:stretch/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Cooper Black" pitchFamily="18" charset="0"/>
              </a:rPr>
              <a:t>Case 2: Joe</a:t>
            </a:r>
            <a:endParaRPr lang="en-US" sz="8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Mental Illness: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Schizophrenia 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Receiving Proper Medications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Communicating with Officials 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Evidence: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February 17, 2014</a:t>
            </a:r>
          </a:p>
          <a:p>
            <a:pPr lvl="2"/>
            <a:r>
              <a:rPr lang="en-US" sz="2600" b="1" dirty="0" smtClean="0">
                <a:latin typeface="Aharoni" pitchFamily="2" charset="-79"/>
                <a:cs typeface="Aharoni" pitchFamily="2" charset="-79"/>
              </a:rPr>
              <a:t>“He spent six days at Providence Health Center and they got his medications all straightened out, he is much more mellow.” -James</a:t>
            </a:r>
          </a:p>
          <a:p>
            <a:pPr lvl="2"/>
            <a:r>
              <a:rPr lang="en-US" sz="2600" b="1" dirty="0" smtClean="0">
                <a:latin typeface="Aharoni" pitchFamily="2" charset="-79"/>
                <a:cs typeface="Aharoni" pitchFamily="2" charset="-79"/>
              </a:rPr>
              <a:t>“He came in really drunk last week.” -LeAnn</a:t>
            </a:r>
          </a:p>
          <a:p>
            <a:pPr lvl="2"/>
            <a:r>
              <a:rPr lang="en-US" sz="2600" b="1" dirty="0" smtClean="0">
                <a:latin typeface="Aharoni" pitchFamily="2" charset="-79"/>
                <a:cs typeface="Aharoni" pitchFamily="2" charset="-79"/>
              </a:rPr>
              <a:t>“I would like to apologize for the other night, my meds were mixed up they are good now; but I am really sorry if I scared you.” -Joe </a:t>
            </a:r>
          </a:p>
        </p:txBody>
      </p:sp>
    </p:spTree>
    <p:extLst>
      <p:ext uri="{BB962C8B-B14F-4D97-AF65-F5344CB8AC3E}">
        <p14:creationId xmlns:p14="http://schemas.microsoft.com/office/powerpoint/2010/main" val="804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d22r54gnmuhwmk.cloudfront.net/photos/2/ze/oo/cqzEoOGtFdEByqp-556x313-noPad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9" t="-5383" r="8636"/>
          <a:stretch/>
        </p:blipFill>
        <p:spPr bwMode="auto">
          <a:xfrm>
            <a:off x="0" y="-381000"/>
            <a:ext cx="9357738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Cooper Black" pitchFamily="18" charset="0"/>
              </a:rPr>
              <a:t>Case 3: Ray</a:t>
            </a:r>
            <a:endParaRPr lang="en-US" sz="9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Mental Illness: </a:t>
            </a: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Unknown</a:t>
            </a:r>
          </a:p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Social Interaction </a:t>
            </a: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Evidence </a:t>
            </a: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February 24, 2014</a:t>
            </a:r>
          </a:p>
          <a:p>
            <a:pPr lvl="2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“It is giggles dot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starchild</a:t>
            </a:r>
            <a:r>
              <a:rPr lang="en-US" sz="3200" b="1" dirty="0">
                <a:latin typeface="Aharoni" pitchFamily="2" charset="-79"/>
                <a:cs typeface="Aharoni" pitchFamily="2" charset="-79"/>
              </a:rPr>
              <a:t>.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” -Ray </a:t>
            </a:r>
          </a:p>
        </p:txBody>
      </p:sp>
    </p:spTree>
    <p:extLst>
      <p:ext uri="{BB962C8B-B14F-4D97-AF65-F5344CB8AC3E}">
        <p14:creationId xmlns:p14="http://schemas.microsoft.com/office/powerpoint/2010/main" val="18918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heclearparent.files.wordpress.com/2014/01/homeles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2" t="3208" r="38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oper Black" pitchFamily="18" charset="0"/>
              </a:rPr>
              <a:t>Case 4: Diamond</a:t>
            </a:r>
            <a:endParaRPr lang="en-US" sz="72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Mental Illness:</a:t>
            </a:r>
          </a:p>
          <a:p>
            <a:pPr lvl="1"/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Anxiety Disorder </a:t>
            </a:r>
          </a:p>
          <a:p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: </a:t>
            </a:r>
            <a:endParaRPr lang="en-US" sz="3000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Receiving Correct Medications</a:t>
            </a:r>
            <a:r>
              <a:rPr lang="en-US" sz="3000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 Energy Level</a:t>
            </a:r>
            <a:endParaRPr lang="en-US" sz="3000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r>
              <a:rPr lang="en-US" sz="3500" b="1" dirty="0" smtClean="0">
                <a:latin typeface="Aharoni" pitchFamily="2" charset="-79"/>
                <a:cs typeface="Aharoni" pitchFamily="2" charset="-79"/>
              </a:rPr>
              <a:t>Evidence:</a:t>
            </a:r>
          </a:p>
          <a:p>
            <a:pPr lvl="1"/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March 17, 2014</a:t>
            </a:r>
          </a:p>
          <a:p>
            <a:pPr lvl="2"/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“Hi Diamond, how are you doing today?” I sincerely asked with a smile. </a:t>
            </a:r>
          </a:p>
          <a:p>
            <a:pPr lvl="2"/>
            <a:r>
              <a:rPr lang="en-US" sz="3000" b="1" dirty="0" smtClean="0">
                <a:latin typeface="Aharoni" pitchFamily="2" charset="-79"/>
                <a:cs typeface="Aharoni" pitchFamily="2" charset="-79"/>
                <a:sym typeface="Wingdings" pitchFamily="2" charset="2"/>
              </a:rPr>
              <a:t>Diamond looked at me with a blank face; but then smiled and reciprocated the greeting. 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337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courses.washington.edu/urbanla/makie/visibly_impaired_homeles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b="986"/>
          <a:stretch/>
        </p:blipFill>
        <p:spPr bwMode="auto">
          <a:xfrm>
            <a:off x="1371600" y="614964"/>
            <a:ext cx="6477000" cy="624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oper Black" pitchFamily="18" charset="0"/>
              </a:rPr>
              <a:t>Case 5: Owen</a:t>
            </a:r>
            <a:endParaRPr lang="en-US" sz="6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Medical Conditions: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Legally Blind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Disability causing difficulty walking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Obstacles: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Communicating with Officials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Evidence: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Monday, March 17, 2014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“He was on his way to Billings for a hearing to try to get it (his social security) and possibly some of his back social security money.”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“Jay came out of the office helping Owen make his way to the basement to watch movies or play games.” </a:t>
            </a:r>
          </a:p>
        </p:txBody>
      </p:sp>
    </p:spTree>
    <p:extLst>
      <p:ext uri="{BB962C8B-B14F-4D97-AF65-F5344CB8AC3E}">
        <p14:creationId xmlns:p14="http://schemas.microsoft.com/office/powerpoint/2010/main" val="30480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TLJfaWNSVXqAdrcm3daA1ycOZ-9dVgOq072_yyWH3Guw8tcbE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5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Cooper Black" pitchFamily="18" charset="0"/>
              </a:rPr>
              <a:t>Case 6: Shan</a:t>
            </a:r>
            <a:endParaRPr lang="en-US" sz="8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Medical Conditions: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Traumatic Brain Injury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Executive Functioning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Obstacles: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Proper Medical Care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Communicating with Officials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Social Interactions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Evidence: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Monday, February 10, 2014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“ ‘Would you like Tyler to walk you to the hospital?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Bill asked her.’ Shan didn’t answer she just shrugged her shoulders and a few more tears slipped out.”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eminspire.com/wp-content/uploads/2012/11/Homeless02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62" b="38000"/>
          <a:stretch/>
        </p:blipFill>
        <p:spPr bwMode="auto">
          <a:xfrm>
            <a:off x="0" y="-6927"/>
            <a:ext cx="91440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latin typeface="Cooper Black" pitchFamily="18" charset="0"/>
              </a:rPr>
              <a:t>Case 7: Tom </a:t>
            </a:r>
            <a:endParaRPr lang="en-US" sz="8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Medical Conditions: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Elderly veteran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Has to be let into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medications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Obstacles: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Acquiring Jobs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Evidence: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Monday, February 24, 2014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“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Ahh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I just came down to give you ladies hell!” Tom laughed.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Tuesday, March 4, 2014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“Can you let me into Bill’s office as much as I know you hate to?” Tome asked Wane.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50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loximages.chicago2.vip.townnews.com/missoulian.com/content/tncms/assets/v3/editorial/1/4e/14e47a4e-c98a-11de-bcb9-001cc4c002e0/14e47a4e-c98a-11de-bcb9-001cc4c002e0.preview-30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Cooper Black" pitchFamily="18" charset="0"/>
              </a:rPr>
              <a:t>Conclusion</a:t>
            </a:r>
            <a:endParaRPr lang="en-US" sz="9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My expectations were correct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These expectations also held true for clients who only had medical illnesses 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Support Found in Literature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Proper Medical Care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Communicating with Officials 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Acknowledgements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Daisy Rooks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Assistant Professor, Sociology Department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Research Advisor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Cassie Sheets</a:t>
            </a: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Volunteer and Outreach Coordinator,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Poverello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Center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Poverello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Center 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Staff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51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icycletouringpro.com/photos/various/perceived-homeless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"/>
          <a:stretch/>
        </p:blipFill>
        <p:spPr bwMode="auto">
          <a:xfrm>
            <a:off x="-6927" y="6927"/>
            <a:ext cx="9150927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Cooper Black" pitchFamily="18" charset="0"/>
              </a:rPr>
              <a:t>Works Cited</a:t>
            </a:r>
            <a:endParaRPr lang="en-US" sz="9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Montana Department of Health and Human Services: 2010 Montana Homeless Survey Analysis Tool</a:t>
            </a:r>
          </a:p>
          <a:p>
            <a:r>
              <a:rPr lang="en-US" dirty="0"/>
              <a:t>National Coalition for the Homeless: Who is Homeless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Padgett</a:t>
            </a:r>
            <a:r>
              <a:rPr lang="en-US" dirty="0"/>
              <a:t>, D. K. (2007). There's no place like (a) home: Ontological security </a:t>
            </a:r>
            <a:r>
              <a:rPr lang="en-US" dirty="0" smtClean="0"/>
              <a:t>among </a:t>
            </a:r>
            <a:r>
              <a:rPr lang="en-US" dirty="0"/>
              <a:t>persons with </a:t>
            </a:r>
            <a:r>
              <a:rPr lang="en-US" dirty="0" smtClean="0"/>
              <a:t>serious </a:t>
            </a:r>
            <a:r>
              <a:rPr lang="en-US" dirty="0"/>
              <a:t>mental illness in the united states. </a:t>
            </a:r>
            <a:r>
              <a:rPr lang="en-US" i="1" dirty="0"/>
              <a:t>Social </a:t>
            </a:r>
            <a:r>
              <a:rPr lang="en-US" i="1" dirty="0" smtClean="0"/>
              <a:t>Science </a:t>
            </a:r>
            <a:r>
              <a:rPr lang="en-US" i="1" dirty="0"/>
              <a:t>and Medicine</a:t>
            </a:r>
            <a:r>
              <a:rPr lang="en-US" dirty="0"/>
              <a:t>, </a:t>
            </a:r>
            <a:r>
              <a:rPr lang="en-US" i="1" dirty="0"/>
              <a:t>64</a:t>
            </a:r>
            <a:r>
              <a:rPr lang="en-US" dirty="0"/>
              <a:t>(9), </a:t>
            </a:r>
            <a:r>
              <a:rPr lang="en-US" dirty="0" smtClean="0"/>
              <a:t>1925-1936</a:t>
            </a:r>
            <a:r>
              <a:rPr lang="en-US" dirty="0"/>
              <a:t>. Retrieved </a:t>
            </a:r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www.sciencedirect.com/science/article/pii/S0277953607000494</a:t>
            </a:r>
            <a:endParaRPr lang="en-US" dirty="0" smtClean="0"/>
          </a:p>
          <a:p>
            <a:r>
              <a:rPr lang="en-US" dirty="0" err="1" smtClean="0"/>
              <a:t>Susser</a:t>
            </a:r>
            <a:r>
              <a:rPr lang="en-US" dirty="0" smtClean="0"/>
              <a:t>, E.  </a:t>
            </a:r>
            <a:r>
              <a:rPr lang="en-US" dirty="0"/>
              <a:t>Valencia, </a:t>
            </a:r>
            <a:r>
              <a:rPr lang="en-US" dirty="0" smtClean="0"/>
              <a:t>E, Conover</a:t>
            </a:r>
            <a:r>
              <a:rPr lang="en-US" dirty="0"/>
              <a:t>, </a:t>
            </a:r>
            <a:r>
              <a:rPr lang="en-US" dirty="0" smtClean="0"/>
              <a:t>S, </a:t>
            </a:r>
            <a:r>
              <a:rPr lang="en-US" dirty="0"/>
              <a:t>Felix</a:t>
            </a:r>
            <a:r>
              <a:rPr lang="en-US" dirty="0" smtClean="0"/>
              <a:t>, A, Tsai</a:t>
            </a:r>
            <a:r>
              <a:rPr lang="en-US" dirty="0"/>
              <a:t>, </a:t>
            </a:r>
            <a:r>
              <a:rPr lang="en-US" dirty="0" smtClean="0"/>
              <a:t>W.Y., and Wyatt, R.J.</a:t>
            </a:r>
            <a:r>
              <a:rPr lang="en-US" dirty="0"/>
              <a:t>  Preventing </a:t>
            </a:r>
            <a:r>
              <a:rPr lang="en-US" dirty="0" smtClean="0"/>
              <a:t>recurrent </a:t>
            </a:r>
            <a:r>
              <a:rPr lang="en-US" dirty="0" smtClean="0"/>
              <a:t>homelessness </a:t>
            </a:r>
            <a:r>
              <a:rPr lang="en-US" dirty="0"/>
              <a:t>among mentally ill men: a "critical time" </a:t>
            </a:r>
            <a:r>
              <a:rPr lang="en-US" dirty="0" smtClean="0"/>
              <a:t>intervention </a:t>
            </a:r>
            <a:r>
              <a:rPr lang="en-US" dirty="0"/>
              <a:t>after discharge from a </a:t>
            </a:r>
            <a:r>
              <a:rPr lang="en-US" dirty="0" smtClean="0"/>
              <a:t>shelter</a:t>
            </a:r>
            <a:r>
              <a:rPr lang="en-US" dirty="0"/>
              <a:t>. American Journal of Public </a:t>
            </a:r>
            <a:r>
              <a:rPr lang="en-US" dirty="0" smtClean="0"/>
              <a:t>Health </a:t>
            </a:r>
            <a:r>
              <a:rPr lang="en-US" dirty="0"/>
              <a:t>February 1997: Vol. 87, No. 2, pp. </a:t>
            </a:r>
            <a:r>
              <a:rPr lang="en-US" dirty="0" smtClean="0"/>
              <a:t>256-262. </a:t>
            </a:r>
            <a:r>
              <a:rPr lang="en-US" dirty="0" smtClean="0"/>
              <a:t>doi:10.2105/AJPH.87.2.256.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ajph.aphapublications.org/doi/abs/10.2105/AJPH.87.2.256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U.S. Department of Housing and Urban Development, Office of Community Planning and Development: </a:t>
            </a:r>
            <a:r>
              <a:rPr lang="en-US" dirty="0"/>
              <a:t>The </a:t>
            </a:r>
            <a:r>
              <a:rPr lang="en-US" dirty="0" smtClean="0"/>
              <a:t>2013 Annual Homeless Assessment Report (AHAR) to Congress </a:t>
            </a:r>
          </a:p>
        </p:txBody>
      </p:sp>
    </p:spTree>
    <p:extLst>
      <p:ext uri="{BB962C8B-B14F-4D97-AF65-F5344CB8AC3E}">
        <p14:creationId xmlns:p14="http://schemas.microsoft.com/office/powerpoint/2010/main" val="233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ddingvoice.com/wp-content/uploads/Project-Homeless-Connect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546" b="6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atin typeface="Cooper Black" pitchFamily="18" charset="0"/>
              </a:rPr>
              <a:t>Overview</a:t>
            </a:r>
            <a:endParaRPr lang="en-US" sz="8800" b="1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410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Cooper Black" pitchFamily="18" charset="0"/>
              </a:rPr>
              <a:t>Research Question</a:t>
            </a:r>
          </a:p>
          <a:p>
            <a:r>
              <a:rPr lang="en-US" sz="4400" b="1" dirty="0" smtClean="0">
                <a:latin typeface="Cooper Black" pitchFamily="18" charset="0"/>
              </a:rPr>
              <a:t>Background</a:t>
            </a:r>
          </a:p>
          <a:p>
            <a:r>
              <a:rPr lang="en-US" sz="4400" b="1" dirty="0" smtClean="0">
                <a:latin typeface="Cooper Black" pitchFamily="18" charset="0"/>
              </a:rPr>
              <a:t>Expectations</a:t>
            </a:r>
          </a:p>
          <a:p>
            <a:r>
              <a:rPr lang="en-US" sz="4400" b="1" dirty="0" smtClean="0">
                <a:latin typeface="Cooper Black" pitchFamily="18" charset="0"/>
              </a:rPr>
              <a:t>Literature </a:t>
            </a:r>
            <a:r>
              <a:rPr lang="en-US" sz="4400" b="1" dirty="0" smtClean="0">
                <a:latin typeface="Cooper Black" pitchFamily="18" charset="0"/>
              </a:rPr>
              <a:t>Review</a:t>
            </a:r>
            <a:endParaRPr lang="en-US" sz="4400" b="1" dirty="0" smtClean="0">
              <a:latin typeface="Cooper Black" pitchFamily="18" charset="0"/>
            </a:endParaRPr>
          </a:p>
          <a:p>
            <a:r>
              <a:rPr lang="en-US" sz="4400" b="1" dirty="0" smtClean="0">
                <a:latin typeface="Cooper Black" pitchFamily="18" charset="0"/>
              </a:rPr>
              <a:t>Findings</a:t>
            </a:r>
            <a:endParaRPr lang="en-US" sz="4400" b="1" dirty="0" smtClean="0">
              <a:latin typeface="Cooper Black" pitchFamily="18" charset="0"/>
            </a:endParaRPr>
          </a:p>
          <a:p>
            <a:r>
              <a:rPr lang="en-US" sz="4400" b="1" dirty="0" smtClean="0">
                <a:latin typeface="Cooper Black" pitchFamily="18" charset="0"/>
              </a:rPr>
              <a:t>Conclusions</a:t>
            </a:r>
            <a:endParaRPr lang="en-US" sz="4400" b="1" dirty="0" smtClean="0">
              <a:latin typeface="Cooper Black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9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dailymail.co.uk/i/pix/2014/01/02/article-0-1A58F0F200000578-333_964x633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0" t="-456" r="9916" b="4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74638"/>
            <a:ext cx="96012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Cooper Black" pitchFamily="18" charset="0"/>
              </a:rPr>
              <a:t>Research Question</a:t>
            </a:r>
            <a:endParaRPr lang="en-US" sz="6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67056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>
                <a:latin typeface="Cooper Black" pitchFamily="18" charset="0"/>
              </a:rPr>
              <a:t>What additional obstacles do individuals who are homeless face when they have a mental illness?  </a:t>
            </a:r>
            <a:endParaRPr lang="en-US" sz="4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9.elitedaily.com/wp-content/uploads/2013/12/shutterstock_146942555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-626" r="27046"/>
          <a:stretch/>
        </p:blipFill>
        <p:spPr bwMode="auto">
          <a:xfrm>
            <a:off x="0" y="-42884"/>
            <a:ext cx="9144000" cy="690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Cooper Black" pitchFamily="18" charset="0"/>
              </a:rPr>
              <a:t>Background</a:t>
            </a:r>
            <a:endParaRPr lang="en-US" sz="88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United States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610, 042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homeless individuals </a:t>
            </a:r>
          </a:p>
          <a:p>
            <a:pPr lvl="2"/>
            <a:r>
              <a:rPr lang="en-US" dirty="0" smtClean="0">
                <a:latin typeface="Aharoni" pitchFamily="2" charset="-79"/>
                <a:cs typeface="Aharoni" pitchFamily="2" charset="-79"/>
              </a:rPr>
              <a:t>Approximately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26%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with a mental illness </a:t>
            </a:r>
          </a:p>
          <a:p>
            <a:pPr marL="514350" indent="-457200"/>
            <a:r>
              <a:rPr lang="en-US" dirty="0" smtClean="0">
                <a:latin typeface="Aharoni" pitchFamily="2" charset="-79"/>
                <a:cs typeface="Aharoni" pitchFamily="2" charset="-79"/>
              </a:rPr>
              <a:t>Montana</a:t>
            </a:r>
          </a:p>
          <a:p>
            <a:pPr marL="914400" lvl="1" indent="-457200"/>
            <a:r>
              <a:rPr lang="en-US" dirty="0" smtClean="0">
                <a:latin typeface="Aharoni" pitchFamily="2" charset="-79"/>
                <a:cs typeface="Aharoni" pitchFamily="2" charset="-79"/>
              </a:rPr>
              <a:t>1,878 homeless individuals</a:t>
            </a:r>
          </a:p>
          <a:p>
            <a:pPr marL="1314450" lvl="2" indent="-457200"/>
            <a:r>
              <a:rPr lang="en-US" dirty="0" smtClean="0">
                <a:latin typeface="Aharoni" pitchFamily="2" charset="-79"/>
                <a:cs typeface="Aharoni" pitchFamily="2" charset="-79"/>
              </a:rPr>
              <a:t>Approximately 390 with a mental illness ~ 21%</a:t>
            </a:r>
          </a:p>
          <a:p>
            <a:pPr marL="514350" indent="-457200"/>
            <a:r>
              <a:rPr lang="en-US" dirty="0" smtClean="0">
                <a:latin typeface="Aharoni" pitchFamily="2" charset="-79"/>
                <a:cs typeface="Aharoni" pitchFamily="2" charset="-79"/>
              </a:rPr>
              <a:t>Approximately a quarter of the homeless population also have a mental illness </a:t>
            </a:r>
          </a:p>
          <a:p>
            <a:pPr marL="514350" indent="-457200"/>
            <a:r>
              <a:rPr lang="en-US" dirty="0" smtClean="0">
                <a:latin typeface="Aharoni" pitchFamily="2" charset="-79"/>
                <a:cs typeface="Aharoni" pitchFamily="2" charset="-79"/>
              </a:rPr>
              <a:t>Almost a quarter of the homeless population are facing even more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obstacles</a:t>
            </a: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ac.450f.edgecastcdn.net/80450F/newstalkkgvo.com/files/2011/08/homeless.jpg?w=600&amp;h=0&amp;zc=1&amp;s=0&amp;a=t&amp;q=89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40"/>
          <a:stretch/>
        </p:blipFill>
        <p:spPr bwMode="auto">
          <a:xfrm>
            <a:off x="-13855" y="0"/>
            <a:ext cx="915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latin typeface="Cooper Black" pitchFamily="18" charset="0"/>
              </a:rPr>
              <a:t>Expectations</a:t>
            </a:r>
            <a:endParaRPr lang="en-US" sz="8800" dirty="0">
              <a:latin typeface="Cooper Black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8001000" cy="5257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Clients with mental illnesses will face more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than clients without mental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illnesses</a:t>
            </a:r>
          </a:p>
          <a:p>
            <a:pPr marL="457200" lvl="1" indent="0">
              <a:buNone/>
            </a:pP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Based on my service I expected the following obstacles: 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pPr lvl="2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pPr lvl="2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Communicating with officials</a:t>
            </a:r>
          </a:p>
          <a:p>
            <a:pPr lvl="2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Proper medical care</a:t>
            </a:r>
          </a:p>
          <a:p>
            <a:pPr lvl="2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Receiving correct medications 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23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reatmentadvocacycenter.org/storage/images/blog/homelessness-feet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9372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Cooper Black" pitchFamily="18" charset="0"/>
              </a:rPr>
              <a:t>Literature Review</a:t>
            </a:r>
            <a:endParaRPr lang="en-US" sz="72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Special obstacles for individuals who have a mental illness and are homeless:</a:t>
            </a:r>
          </a:p>
          <a:p>
            <a:pPr lvl="1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Communication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Maintaining Housing</a:t>
            </a:r>
          </a:p>
          <a:p>
            <a:pPr lvl="2"/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There’s No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P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lace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L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ike (a) Home: Ontological Security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A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mong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P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ersons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W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ith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S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erious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ental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llness in the United States. </a:t>
            </a:r>
            <a:r>
              <a:rPr lang="en-US" sz="2600" b="1" dirty="0" smtClean="0">
                <a:latin typeface="Aharoni" pitchFamily="2" charset="-79"/>
                <a:cs typeface="Aharoni" pitchFamily="2" charset="-79"/>
              </a:rPr>
              <a:t>Padgett, D.K.  </a:t>
            </a:r>
          </a:p>
          <a:p>
            <a:pPr lvl="1"/>
            <a:r>
              <a:rPr lang="en-US" sz="4000" b="1" dirty="0" smtClean="0">
                <a:latin typeface="Aharoni" pitchFamily="2" charset="-79"/>
                <a:cs typeface="Aharoni" pitchFamily="2" charset="-79"/>
              </a:rPr>
              <a:t>Maintaining Medical Care </a:t>
            </a:r>
          </a:p>
          <a:p>
            <a:pPr lvl="2"/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Preventing Recurrent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H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omelessness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A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mong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entally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ll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M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en: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A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 “Critical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ime” Intervention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A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fter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D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ischarge </a:t>
            </a:r>
            <a:r>
              <a:rPr lang="en-US" sz="2600" b="1" i="1" dirty="0">
                <a:latin typeface="Aharoni" pitchFamily="2" charset="-79"/>
                <a:cs typeface="Aharoni" pitchFamily="2" charset="-79"/>
              </a:rPr>
              <a:t>F</a:t>
            </a:r>
            <a:r>
              <a:rPr lang="en-US" sz="2600" b="1" i="1" dirty="0" smtClean="0">
                <a:latin typeface="Aharoni" pitchFamily="2" charset="-79"/>
                <a:cs typeface="Aharoni" pitchFamily="2" charset="-79"/>
              </a:rPr>
              <a:t>rom a Shelter. </a:t>
            </a:r>
            <a:r>
              <a:rPr lang="en-US" sz="2600" b="1" dirty="0" err="1" smtClean="0">
                <a:latin typeface="Aharoni" pitchFamily="2" charset="-79"/>
                <a:cs typeface="Aharoni" pitchFamily="2" charset="-79"/>
              </a:rPr>
              <a:t>Susser</a:t>
            </a:r>
            <a:r>
              <a:rPr lang="en-US" sz="2600" b="1" dirty="0" smtClean="0">
                <a:latin typeface="Aharoni" pitchFamily="2" charset="-79"/>
                <a:cs typeface="Aharoni" pitchFamily="2" charset="-79"/>
              </a:rPr>
              <a:t>, E. et. al. </a:t>
            </a:r>
            <a:endParaRPr lang="en-US" sz="4000" dirty="0" smtClean="0">
              <a:latin typeface="Aharoni" pitchFamily="2" charset="-79"/>
              <a:cs typeface="Aharoni" pitchFamily="2" charset="-79"/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TFAL1zIMEv5q4heCW8GlInjPdi3ZwrUo_KnSzlu3xsDy23O0uL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23" r="20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Cooper Black" pitchFamily="18" charset="0"/>
              </a:rPr>
              <a:t>My Research</a:t>
            </a:r>
            <a:endParaRPr lang="en-US" sz="80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Qualitative Research</a:t>
            </a: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Ethnographic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Fieldnotes</a:t>
            </a:r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pPr lvl="2"/>
            <a:r>
              <a:rPr lang="en-US" b="1" dirty="0" smtClean="0">
                <a:latin typeface="Aharoni" pitchFamily="2" charset="-79"/>
                <a:cs typeface="Aharoni" pitchFamily="2" charset="-79"/>
              </a:rPr>
              <a:t>I have used pseudonyms for all clients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~40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hours of observation</a:t>
            </a: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Volunteered at the </a:t>
            </a:r>
            <a:r>
              <a:rPr lang="en-US" sz="3200" b="1" dirty="0" err="1" smtClean="0">
                <a:latin typeface="Aharoni" pitchFamily="2" charset="-79"/>
                <a:cs typeface="Aharoni" pitchFamily="2" charset="-79"/>
              </a:rPr>
              <a:t>Poverello</a:t>
            </a:r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 Center front office</a:t>
            </a:r>
          </a:p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Institutional Review Board Approval</a:t>
            </a:r>
          </a:p>
          <a:p>
            <a:pPr marL="0" indent="0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95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encrypted-tbn0.gstatic.com/images?q=tbn:ANd9GcSGOBLxsgr6_kNw3k-OR7yLO4nhZKEZmDN00TcPVdV8UtRuUy8eTw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latin typeface="Cooper Black" pitchFamily="18" charset="0"/>
              </a:rPr>
              <a:t>Findings</a:t>
            </a:r>
            <a:endParaRPr lang="en-US" sz="9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for clients with mental illnesses exceeded the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for clients without mental illnesses 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Correct Medications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Proper Medical Care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Communicating with Officials</a:t>
            </a:r>
          </a:p>
          <a:p>
            <a:pPr lvl="1"/>
            <a:r>
              <a:rPr lang="en-US" b="1" dirty="0" smtClean="0">
                <a:latin typeface="Aharoni" pitchFamily="2" charset="-79"/>
                <a:cs typeface="Aharoni" pitchFamily="2" charset="-79"/>
              </a:rPr>
              <a:t>Social Interaction</a:t>
            </a:r>
          </a:p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Many of these same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were also found in clients who were medically ill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236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ximages.chicago2.vip.townnews.com/missoulian.com/content/tncms/assets/v3/editorial/a/32/a324a3a4-375b-11e3-bf7c-0019bb2963f4/52602f3c3e977.preview-30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5" y="27709"/>
            <a:ext cx="9162473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Cooper Black" pitchFamily="18" charset="0"/>
              </a:rPr>
              <a:t>Case 1: Mur</a:t>
            </a:r>
            <a:endParaRPr lang="en-US" sz="9600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Mental Illness:</a:t>
            </a: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Schizophrenia</a:t>
            </a:r>
          </a:p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Obstacles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: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Acquiring Jobs</a:t>
            </a:r>
          </a:p>
          <a:p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Evidence: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February 10, 2014</a:t>
            </a:r>
          </a:p>
          <a:p>
            <a:pPr lvl="2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“I travel a lot.” -Mur</a:t>
            </a:r>
          </a:p>
          <a:p>
            <a:pPr lvl="2"/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“Yeah, if you don’t travel you go crazy.” </a:t>
            </a:r>
            <a:endParaRPr lang="en-US" sz="2800" b="1" dirty="0" smtClean="0">
              <a:latin typeface="Aharoni" pitchFamily="2" charset="-79"/>
              <a:cs typeface="Aharoni" pitchFamily="2" charset="-79"/>
            </a:endParaRPr>
          </a:p>
          <a:p>
            <a:pPr marL="914400" lvl="2" indent="0">
              <a:buNone/>
            </a:pP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-</a:t>
            </a:r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Mur</a:t>
            </a:r>
          </a:p>
          <a:p>
            <a:pPr marL="0" indent="0">
              <a:buNone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3723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856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Homeless at Home in Missoula:</vt:lpstr>
      <vt:lpstr>Overview</vt:lpstr>
      <vt:lpstr>Research Question</vt:lpstr>
      <vt:lpstr>Background</vt:lpstr>
      <vt:lpstr>Expectations</vt:lpstr>
      <vt:lpstr>Literature Review</vt:lpstr>
      <vt:lpstr>My Research</vt:lpstr>
      <vt:lpstr>Findings</vt:lpstr>
      <vt:lpstr>Case 1: Mur</vt:lpstr>
      <vt:lpstr>Case 2: Joe</vt:lpstr>
      <vt:lpstr>Case 3: Ray</vt:lpstr>
      <vt:lpstr>Case 4: Diamond</vt:lpstr>
      <vt:lpstr>Case 5: Owen</vt:lpstr>
      <vt:lpstr>Case 6: Shan</vt:lpstr>
      <vt:lpstr>Case 7: Tom </vt:lpstr>
      <vt:lpstr>Conclusion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Homeless at Home in Missoula:</dc:title>
  <dc:creator>JohnNMary</dc:creator>
  <cp:lastModifiedBy>JohnNMary</cp:lastModifiedBy>
  <cp:revision>55</cp:revision>
  <dcterms:created xsi:type="dcterms:W3CDTF">2014-04-06T14:50:35Z</dcterms:created>
  <dcterms:modified xsi:type="dcterms:W3CDTF">2014-04-11T04:41:03Z</dcterms:modified>
</cp:coreProperties>
</file>