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70" r:id="rId10"/>
    <p:sldId id="263" r:id="rId11"/>
    <p:sldId id="265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nley, Timothy" initials="CT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869" autoAdjust="0"/>
  </p:normalViewPr>
  <p:slideViewPr>
    <p:cSldViewPr>
      <p:cViewPr>
        <p:scale>
          <a:sx n="64" d="100"/>
          <a:sy n="64" d="100"/>
        </p:scale>
        <p:origin x="-1566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A7E02-833D-46E8-9AAF-3B8A2D48F158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21EAA-3D8D-487C-8314-A6B0A452A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30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21EAA-3D8D-487C-8314-A6B0A452A0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57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21EAA-3D8D-487C-8314-A6B0A452A03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21EAA-3D8D-487C-8314-A6B0A452A03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034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21EAA-3D8D-487C-8314-A6B0A452A03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75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21EAA-3D8D-487C-8314-A6B0A452A0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55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21EAA-3D8D-487C-8314-A6B0A452A0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54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21EAA-3D8D-487C-8314-A6B0A452A03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15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21EAA-3D8D-487C-8314-A6B0A452A0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12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21EAA-3D8D-487C-8314-A6B0A452A0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297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21EAA-3D8D-487C-8314-A6B0A452A0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84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21EAA-3D8D-487C-8314-A6B0A452A03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14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21EAA-3D8D-487C-8314-A6B0A452A0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28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AF62-9F21-4FAF-83A6-1E1C483D7D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FC0E-7F22-46C6-85A6-221B7785176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AF62-9F21-4FAF-83A6-1E1C483D7D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FC0E-7F22-46C6-85A6-221B778517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AF62-9F21-4FAF-83A6-1E1C483D7D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FC0E-7F22-46C6-85A6-221B778517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AF62-9F21-4FAF-83A6-1E1C483D7D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FC0E-7F22-46C6-85A6-221B778517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AF62-9F21-4FAF-83A6-1E1C483D7D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FC0E-7F22-46C6-85A6-221B7785176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AF62-9F21-4FAF-83A6-1E1C483D7D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FC0E-7F22-46C6-85A6-221B778517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AF62-9F21-4FAF-83A6-1E1C483D7D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FC0E-7F22-46C6-85A6-221B778517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AF62-9F21-4FAF-83A6-1E1C483D7D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FC0E-7F22-46C6-85A6-221B778517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AF62-9F21-4FAF-83A6-1E1C483D7D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FC0E-7F22-46C6-85A6-221B778517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AF62-9F21-4FAF-83A6-1E1C483D7D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FC0E-7F22-46C6-85A6-221B778517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AF62-9F21-4FAF-83A6-1E1C483D7D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24FC0E-7F22-46C6-85A6-221B7785176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4CAF62-9F21-4FAF-83A6-1E1C483D7D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24FC0E-7F22-46C6-85A6-221B7785176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215265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The Deadliest Road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Analysis of Drunk Driving Fatalities in Montana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495800"/>
            <a:ext cx="7854696" cy="1752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By Jessica Lareau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1112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Judicial Sentencing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Vary </a:t>
            </a:r>
            <a:r>
              <a:rPr lang="en-US" dirty="0" smtClean="0"/>
              <a:t>depending on victim’s </a:t>
            </a:r>
            <a:r>
              <a:rPr lang="en-US" dirty="0" smtClean="0"/>
              <a:t>family:</a:t>
            </a:r>
          </a:p>
          <a:p>
            <a:pPr lvl="1"/>
            <a:r>
              <a:rPr lang="en-US" dirty="0" smtClean="0"/>
              <a:t>Victim </a:t>
            </a:r>
            <a:r>
              <a:rPr lang="en-US" dirty="0" smtClean="0"/>
              <a:t>Impact </a:t>
            </a:r>
            <a:r>
              <a:rPr lang="en-US" dirty="0" smtClean="0"/>
              <a:t>Statement</a:t>
            </a:r>
          </a:p>
          <a:p>
            <a:pPr lvl="1"/>
            <a:r>
              <a:rPr lang="en-US" dirty="0" smtClean="0"/>
              <a:t>Some </a:t>
            </a:r>
            <a:r>
              <a:rPr lang="en-US" dirty="0" smtClean="0"/>
              <a:t>families want max sentence, others forgive </a:t>
            </a:r>
            <a:r>
              <a:rPr lang="en-US" dirty="0" smtClean="0"/>
              <a:t>completely</a:t>
            </a:r>
          </a:p>
          <a:p>
            <a:pPr lvl="1"/>
            <a:endParaRPr lang="en-US" dirty="0" smtClean="0"/>
          </a:p>
          <a:p>
            <a:r>
              <a:rPr lang="en-US" dirty="0"/>
              <a:t>Prison sentences are up to the discretion of the </a:t>
            </a:r>
            <a:r>
              <a:rPr lang="en-US" dirty="0" smtClean="0"/>
              <a:t>judge, who takes into account the wishes of the victim’s family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Common prison sentences range from 10-30 years, with no less than 10 years</a:t>
            </a:r>
          </a:p>
        </p:txBody>
      </p:sp>
    </p:spTree>
    <p:extLst>
      <p:ext uri="{BB962C8B-B14F-4D97-AF65-F5344CB8AC3E}">
        <p14:creationId xmlns:p14="http://schemas.microsoft.com/office/powerpoint/2010/main" val="906535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Inmates Beliefs for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Jail time after 2</a:t>
            </a:r>
            <a:r>
              <a:rPr lang="en-US" baseline="30000" dirty="0" smtClean="0"/>
              <a:t>nd</a:t>
            </a:r>
            <a:r>
              <a:rPr lang="en-US" dirty="0" smtClean="0"/>
              <a:t> or 3</a:t>
            </a:r>
            <a:r>
              <a:rPr lang="en-US" baseline="30000" dirty="0" smtClean="0"/>
              <a:t>rd</a:t>
            </a:r>
            <a:r>
              <a:rPr lang="en-US" dirty="0" smtClean="0"/>
              <a:t> DUI instead of 4th </a:t>
            </a:r>
          </a:p>
          <a:p>
            <a:r>
              <a:rPr lang="en-US" dirty="0" smtClean="0"/>
              <a:t>Stricter monitoring for over serving in bars &amp; holding bartenders accountable</a:t>
            </a:r>
          </a:p>
          <a:p>
            <a:r>
              <a:rPr lang="en-US" dirty="0" smtClean="0"/>
              <a:t>Cars with </a:t>
            </a:r>
            <a:r>
              <a:rPr lang="en-US" dirty="0" err="1" smtClean="0"/>
              <a:t>breathalyzers</a:t>
            </a:r>
            <a:endParaRPr lang="en-US" dirty="0" smtClean="0"/>
          </a:p>
          <a:p>
            <a:r>
              <a:rPr lang="en-US" dirty="0" smtClean="0"/>
              <a:t>Accountability to friends- take their keys, do not allow someone to drink &amp; drive</a:t>
            </a:r>
          </a:p>
          <a:p>
            <a:r>
              <a:rPr lang="en-US" dirty="0" smtClean="0"/>
              <a:t>Educating DUI offenders </a:t>
            </a:r>
          </a:p>
          <a:p>
            <a:r>
              <a:rPr lang="en-US" dirty="0" smtClean="0"/>
              <a:t>Some inmates believed nothing can be done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696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Collected inmates </a:t>
            </a:r>
            <a:r>
              <a:rPr lang="en-US" dirty="0" smtClean="0"/>
              <a:t>accounts </a:t>
            </a:r>
            <a:r>
              <a:rPr lang="en-US" dirty="0" smtClean="0"/>
              <a:t>will </a:t>
            </a:r>
            <a:r>
              <a:rPr lang="en-US" dirty="0" smtClean="0"/>
              <a:t>be used </a:t>
            </a:r>
            <a:r>
              <a:rPr lang="en-US" dirty="0" smtClean="0"/>
              <a:t>for the </a:t>
            </a:r>
            <a:r>
              <a:rPr lang="en-US" dirty="0" smtClean="0"/>
              <a:t>preventative </a:t>
            </a:r>
            <a:r>
              <a:rPr lang="en-US" dirty="0" smtClean="0"/>
              <a:t>use of DUI fatalities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Judicial system </a:t>
            </a:r>
            <a:r>
              <a:rPr lang="en-US" dirty="0" smtClean="0"/>
              <a:t>needs change</a:t>
            </a:r>
            <a:endParaRPr lang="en-US" dirty="0"/>
          </a:p>
          <a:p>
            <a:pPr lvl="1"/>
            <a:r>
              <a:rPr lang="en-US" dirty="0"/>
              <a:t>Less </a:t>
            </a:r>
            <a:r>
              <a:rPr lang="en-US" dirty="0" smtClean="0"/>
              <a:t>sentencing </a:t>
            </a:r>
            <a:r>
              <a:rPr lang="en-US" dirty="0"/>
              <a:t>disparity</a:t>
            </a:r>
          </a:p>
          <a:p>
            <a:pPr lvl="1"/>
            <a:r>
              <a:rPr lang="en-US" dirty="0"/>
              <a:t>Jail time after 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smtClean="0"/>
              <a:t>or 3</a:t>
            </a:r>
            <a:r>
              <a:rPr lang="en-US" baseline="30000" dirty="0" smtClean="0"/>
              <a:t>rd</a:t>
            </a:r>
            <a:r>
              <a:rPr lang="en-US" dirty="0" smtClean="0"/>
              <a:t> DUI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Pre-trial Supervision </a:t>
            </a:r>
            <a:r>
              <a:rPr lang="en-US" dirty="0" smtClean="0"/>
              <a:t>vs. </a:t>
            </a:r>
            <a:r>
              <a:rPr lang="en-US" dirty="0" smtClean="0"/>
              <a:t>Own </a:t>
            </a:r>
            <a:r>
              <a:rPr lang="en-US" dirty="0" smtClean="0"/>
              <a:t>R</a:t>
            </a:r>
            <a:r>
              <a:rPr lang="en-US" dirty="0" smtClean="0"/>
              <a:t>ecognizance (O.R.)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1431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733800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Fatalities and Fatality Rates in Alcohol-Impaired-Driving 	Crashes by State, 2007-2008.</a:t>
            </a:r>
            <a:r>
              <a:rPr lang="en-US" dirty="0" smtClean="0"/>
              <a:t> NHTSA’s National 	Center for Statistics and Analysis, December 2009</a:t>
            </a:r>
            <a:endParaRPr lang="en-US" i="1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Review of case study audio-interviews by Dr. Conley with all study participants</a:t>
            </a:r>
          </a:p>
        </p:txBody>
      </p:sp>
    </p:spTree>
    <p:extLst>
      <p:ext uri="{BB962C8B-B14F-4D97-AF65-F5344CB8AC3E}">
        <p14:creationId xmlns:p14="http://schemas.microsoft.com/office/powerpoint/2010/main" val="863637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This research project examines Driving Under the Influence (DUI) fatalities from the perspective of incarcerated drunk drivers whose crime resulted in the death of another </a:t>
            </a:r>
          </a:p>
          <a:p>
            <a:endParaRPr lang="en-US" sz="2000" dirty="0" smtClean="0"/>
          </a:p>
          <a:p>
            <a:r>
              <a:rPr lang="en-US" sz="2000" dirty="0" smtClean="0"/>
              <a:t>The data was collected during 2-hour interviews conducted with both male and female inmates from assorted penal institutions across Montana</a:t>
            </a:r>
          </a:p>
          <a:p>
            <a:endParaRPr lang="en-US" sz="2000" dirty="0" smtClean="0"/>
          </a:p>
          <a:p>
            <a:r>
              <a:rPr lang="en-US" sz="2000" dirty="0" smtClean="0"/>
              <a:t>Inmates were asked a number of questions and their interviews were later analyzed and categorized by the following themes: their relationship to the victim, the stage of grief the inmate displayed, and their own ideas for DUI prevention</a:t>
            </a:r>
          </a:p>
          <a:p>
            <a:endParaRPr lang="en-US" sz="2000" dirty="0" smtClean="0"/>
          </a:p>
          <a:p>
            <a:r>
              <a:rPr lang="en-US" sz="2000" dirty="0" smtClean="0"/>
              <a:t>The findings from the interviews can aid in the reduction of drunk driving fatalities in Montana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54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04800"/>
            <a:ext cx="2551427" cy="1143000"/>
          </a:xfrm>
        </p:spPr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2856227" cy="5410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“In 2008, Montana had the highest alcohol-impaired fatality rate in the nation. This is more than double the national rate.”</a:t>
            </a:r>
          </a:p>
          <a:p>
            <a:pPr marL="0" indent="0">
              <a:buNone/>
            </a:pPr>
            <a:r>
              <a:rPr lang="en-US" sz="1400" dirty="0" smtClean="0"/>
              <a:t>-NHTSA’s National Center for Statistics and Analysis, December 2009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626" y="1676400"/>
            <a:ext cx="6135373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08626" y="0"/>
            <a:ext cx="6135373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National urban fatality rate is ½  the rural fatality rate </a:t>
            </a:r>
            <a:endParaRPr lang="en-US" dirty="0" smtClean="0"/>
          </a:p>
          <a:p>
            <a:pPr algn="ctr"/>
            <a:r>
              <a:rPr lang="en-US" dirty="0" smtClean="0"/>
              <a:t>+ </a:t>
            </a:r>
          </a:p>
          <a:p>
            <a:pPr algn="ctr"/>
            <a:r>
              <a:rPr lang="en-US" dirty="0" smtClean="0"/>
              <a:t>Montana </a:t>
            </a:r>
            <a:r>
              <a:rPr lang="en-US" dirty="0"/>
              <a:t>has most rural vehicle miles traveled </a:t>
            </a:r>
            <a:endParaRPr lang="en-US" dirty="0" smtClean="0"/>
          </a:p>
          <a:p>
            <a:pPr algn="ctr"/>
            <a:r>
              <a:rPr lang="en-US" dirty="0" smtClean="0"/>
              <a:t>= Montana has highest </a:t>
            </a:r>
            <a:r>
              <a:rPr lang="en-US" dirty="0"/>
              <a:t>fatality rate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51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143000"/>
          </a:xfrm>
        </p:spPr>
        <p:txBody>
          <a:bodyPr/>
          <a:lstStyle/>
          <a:p>
            <a:r>
              <a:rPr lang="en-US" dirty="0" smtClean="0"/>
              <a:t>Questions Asked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7630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Inmates were asked questions about:</a:t>
            </a:r>
          </a:p>
          <a:p>
            <a:r>
              <a:rPr lang="en-US" dirty="0" smtClean="0"/>
              <a:t>Age</a:t>
            </a:r>
            <a:endParaRPr lang="en-US" dirty="0"/>
          </a:p>
          <a:p>
            <a:r>
              <a:rPr lang="en-US" dirty="0" smtClean="0"/>
              <a:t>The night/day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of the </a:t>
            </a:r>
            <a:r>
              <a:rPr lang="en-US" dirty="0" smtClean="0"/>
              <a:t>accident</a:t>
            </a:r>
            <a:endParaRPr lang="en-US" dirty="0"/>
          </a:p>
          <a:p>
            <a:r>
              <a:rPr lang="en-US" dirty="0" smtClean="0"/>
              <a:t>Death of victim</a:t>
            </a:r>
            <a:endParaRPr lang="en-US" dirty="0"/>
          </a:p>
          <a:p>
            <a:r>
              <a:rPr lang="en-US" dirty="0" smtClean="0"/>
              <a:t>Victim’s family</a:t>
            </a:r>
            <a:endParaRPr lang="en-US" dirty="0"/>
          </a:p>
          <a:p>
            <a:r>
              <a:rPr lang="en-US" dirty="0" smtClean="0"/>
              <a:t>Alcohol use </a:t>
            </a:r>
            <a:endParaRPr lang="en-US" dirty="0"/>
          </a:p>
          <a:p>
            <a:r>
              <a:rPr lang="en-US" dirty="0" smtClean="0"/>
              <a:t>Trial and incarceration</a:t>
            </a:r>
          </a:p>
          <a:p>
            <a:r>
              <a:rPr lang="en-US" dirty="0" smtClean="0"/>
              <a:t>Their future</a:t>
            </a:r>
          </a:p>
          <a:p>
            <a:r>
              <a:rPr lang="en-US" dirty="0" smtClean="0"/>
              <a:t>Prevention ideas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1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categorized inmates based on how they knew their victim:</a:t>
            </a:r>
          </a:p>
          <a:p>
            <a:pPr lvl="1"/>
            <a:r>
              <a:rPr lang="en-US" dirty="0" smtClean="0"/>
              <a:t>Friend</a:t>
            </a:r>
          </a:p>
          <a:p>
            <a:pPr lvl="1"/>
            <a:r>
              <a:rPr lang="en-US" dirty="0" smtClean="0"/>
              <a:t>Family member</a:t>
            </a:r>
          </a:p>
          <a:p>
            <a:pPr lvl="1"/>
            <a:r>
              <a:rPr lang="en-US" dirty="0" smtClean="0"/>
              <a:t>Spouse or boyfriend/girlfriend</a:t>
            </a:r>
          </a:p>
          <a:p>
            <a:pPr lvl="1"/>
            <a:r>
              <a:rPr lang="en-US" dirty="0" smtClean="0"/>
              <a:t>No previous relationship (pedestrian or other driver)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47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Substance </a:t>
            </a:r>
            <a:r>
              <a:rPr lang="en-US" dirty="0"/>
              <a:t>D</a:t>
            </a:r>
            <a:r>
              <a:rPr lang="en-US" dirty="0" smtClean="0"/>
              <a:t>ependence</a:t>
            </a:r>
            <a:endParaRPr lang="en-US" dirty="0" smtClean="0"/>
          </a:p>
          <a:p>
            <a:pPr lvl="1"/>
            <a:r>
              <a:rPr lang="en-US" dirty="0" smtClean="0"/>
              <a:t>Grief &amp; guilt</a:t>
            </a:r>
          </a:p>
          <a:p>
            <a:pPr lvl="1"/>
            <a:r>
              <a:rPr lang="en-US" dirty="0" smtClean="0"/>
              <a:t>Childhood trauma</a:t>
            </a:r>
          </a:p>
          <a:p>
            <a:pPr lvl="1"/>
            <a:r>
              <a:rPr lang="en-US" dirty="0" smtClean="0"/>
              <a:t>Prior DUI’s</a:t>
            </a:r>
          </a:p>
          <a:p>
            <a:pPr lvl="1"/>
            <a:r>
              <a:rPr lang="en-US" dirty="0" smtClean="0"/>
              <a:t>Habitual drunk driving</a:t>
            </a:r>
          </a:p>
          <a:p>
            <a:pPr lvl="1"/>
            <a:r>
              <a:rPr lang="en-US" dirty="0" smtClean="0"/>
              <a:t>Relapse- triggered by divorce, death, job loss, military service</a:t>
            </a:r>
          </a:p>
          <a:p>
            <a:pPr lvl="1"/>
            <a:r>
              <a:rPr lang="en-US" dirty="0" smtClean="0"/>
              <a:t>Victim </a:t>
            </a:r>
            <a:r>
              <a:rPr lang="en-US" dirty="0" smtClean="0"/>
              <a:t>Thinking</a:t>
            </a:r>
            <a:endParaRPr lang="en-US" dirty="0" smtClean="0"/>
          </a:p>
          <a:p>
            <a:pPr lvl="1"/>
            <a:r>
              <a:rPr lang="en-US" dirty="0" smtClean="0"/>
              <a:t>Narcissistic </a:t>
            </a:r>
            <a:r>
              <a:rPr lang="en-US" dirty="0" smtClean="0"/>
              <a:t>Personality </a:t>
            </a:r>
            <a:r>
              <a:rPr lang="en-US" dirty="0"/>
              <a:t>D</a:t>
            </a:r>
            <a:r>
              <a:rPr lang="en-US" dirty="0" smtClean="0"/>
              <a:t>isorder</a:t>
            </a:r>
            <a:r>
              <a:rPr lang="en-US" dirty="0" smtClean="0"/>
              <a:t>, Bipolar </a:t>
            </a:r>
            <a:r>
              <a:rPr lang="en-US" dirty="0" smtClean="0"/>
              <a:t>Disorder</a:t>
            </a:r>
            <a:r>
              <a:rPr lang="en-US" dirty="0" smtClean="0"/>
              <a:t>, </a:t>
            </a:r>
            <a:r>
              <a:rPr lang="en-US" dirty="0" smtClean="0"/>
              <a:t>Post-Traumatic </a:t>
            </a:r>
            <a:r>
              <a:rPr lang="en-US" dirty="0"/>
              <a:t>S</a:t>
            </a:r>
            <a:r>
              <a:rPr lang="en-US" dirty="0" smtClean="0"/>
              <a:t>tress </a:t>
            </a:r>
            <a:r>
              <a:rPr lang="en-US" dirty="0"/>
              <a:t>D</a:t>
            </a:r>
            <a:r>
              <a:rPr lang="en-US" dirty="0" smtClean="0"/>
              <a:t>isorder</a:t>
            </a:r>
            <a:endParaRPr lang="en-US" dirty="0" smtClean="0"/>
          </a:p>
          <a:p>
            <a:pPr lvl="1"/>
            <a:r>
              <a:rPr lang="en-US" dirty="0" smtClean="0"/>
              <a:t>Wanting to share their story &amp; help others</a:t>
            </a:r>
          </a:p>
        </p:txBody>
      </p:sp>
    </p:spTree>
    <p:extLst>
      <p:ext uri="{BB962C8B-B14F-4D97-AF65-F5344CB8AC3E}">
        <p14:creationId xmlns:p14="http://schemas.microsoft.com/office/powerpoint/2010/main" val="1904773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One Specific Account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583152"/>
          </a:xfrm>
        </p:spPr>
        <p:txBody>
          <a:bodyPr/>
          <a:lstStyle/>
          <a:p>
            <a:r>
              <a:rPr lang="en-US" dirty="0" smtClean="0"/>
              <a:t>Woman Inmate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560962" y="2057400"/>
            <a:ext cx="7848600" cy="3845720"/>
          </a:xfrm>
        </p:spPr>
        <p:txBody>
          <a:bodyPr/>
          <a:lstStyle/>
          <a:p>
            <a:r>
              <a:rPr lang="en-US" dirty="0" smtClean="0"/>
              <a:t>Age: </a:t>
            </a:r>
            <a:r>
              <a:rPr lang="en-US" dirty="0"/>
              <a:t>32 </a:t>
            </a:r>
            <a:endParaRPr lang="en-US" dirty="0" smtClean="0"/>
          </a:p>
          <a:p>
            <a:r>
              <a:rPr lang="en-US" dirty="0" smtClean="0"/>
              <a:t>Husband </a:t>
            </a:r>
            <a:r>
              <a:rPr lang="en-US" dirty="0"/>
              <a:t>died a year &amp; a half </a:t>
            </a:r>
            <a:r>
              <a:rPr lang="en-US" dirty="0" smtClean="0"/>
              <a:t>prior to accident</a:t>
            </a:r>
          </a:p>
          <a:p>
            <a:r>
              <a:rPr lang="en-US" dirty="0" smtClean="0"/>
              <a:t>Sustained a Traumatic Brain Injury (TBI)</a:t>
            </a:r>
          </a:p>
          <a:p>
            <a:r>
              <a:rPr lang="en-US" dirty="0"/>
              <a:t>Killed her friend of 15 </a:t>
            </a:r>
            <a:r>
              <a:rPr lang="en-US" dirty="0" smtClean="0"/>
              <a:t>years</a:t>
            </a:r>
          </a:p>
          <a:p>
            <a:r>
              <a:rPr lang="en-US" dirty="0" smtClean="0"/>
              <a:t>Victim </a:t>
            </a:r>
            <a:r>
              <a:rPr lang="en-US" dirty="0" smtClean="0"/>
              <a:t>Thinking</a:t>
            </a:r>
            <a:endParaRPr lang="en-US" dirty="0" smtClean="0"/>
          </a:p>
          <a:p>
            <a:r>
              <a:rPr lang="en-US" dirty="0" smtClean="0"/>
              <a:t>Her idea for prevention:</a:t>
            </a:r>
          </a:p>
          <a:p>
            <a:pPr marL="0" indent="0">
              <a:buNone/>
            </a:pPr>
            <a:r>
              <a:rPr lang="en-US" dirty="0" smtClean="0"/>
              <a:t>    Car </a:t>
            </a:r>
            <a:r>
              <a:rPr lang="en-US" dirty="0" smtClean="0"/>
              <a:t>with </a:t>
            </a:r>
            <a:r>
              <a:rPr lang="en-US" dirty="0" err="1" smtClean="0"/>
              <a:t>breathalyzer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4038600" y="3886200"/>
            <a:ext cx="4343400" cy="18542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“they did my </a:t>
            </a:r>
            <a:r>
              <a:rPr lang="en-US" dirty="0" smtClean="0"/>
              <a:t>Pre-Sentence Investigation </a:t>
            </a:r>
            <a:r>
              <a:rPr lang="en-US" dirty="0"/>
              <a:t>&amp; they basically </a:t>
            </a:r>
            <a:r>
              <a:rPr lang="en-US" dirty="0">
                <a:solidFill>
                  <a:schemeClr val="bg1"/>
                </a:solidFill>
              </a:rPr>
              <a:t>made it appear</a:t>
            </a:r>
            <a:r>
              <a:rPr lang="en-US" dirty="0"/>
              <a:t> like I couldn’t function without alcohol”</a:t>
            </a:r>
          </a:p>
        </p:txBody>
      </p:sp>
    </p:spTree>
    <p:extLst>
      <p:ext uri="{BB962C8B-B14F-4D97-AF65-F5344CB8AC3E}">
        <p14:creationId xmlns:p14="http://schemas.microsoft.com/office/powerpoint/2010/main" val="3174771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514352"/>
            <a:ext cx="7620000" cy="1162050"/>
          </a:xfrm>
        </p:spPr>
        <p:txBody>
          <a:bodyPr/>
          <a:lstStyle/>
          <a:p>
            <a:r>
              <a:rPr lang="en-US" sz="5000" dirty="0" smtClean="0"/>
              <a:t>Feelings During Interviews</a:t>
            </a:r>
            <a:endParaRPr lang="en-US" sz="5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2"/>
          </p:nvPr>
        </p:nvSpPr>
        <p:spPr>
          <a:xfrm>
            <a:off x="685800" y="1828800"/>
            <a:ext cx="7924800" cy="99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My feelings ranged based on the inmates attitude toward their incident</a:t>
            </a:r>
            <a:r>
              <a:rPr lang="en-US" sz="2400" dirty="0" smtClean="0"/>
              <a:t>. Some common emotions I experienced were: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762000" y="2819400"/>
            <a:ext cx="8001000" cy="38862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Empathy- had difficulty remaining objective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Shock- towards certain behaviors or drug </a:t>
            </a:r>
            <a:r>
              <a:rPr lang="en-US" dirty="0" smtClean="0"/>
              <a:t>use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Anger- towards certain inmates who still </a:t>
            </a:r>
            <a:r>
              <a:rPr lang="en-US" dirty="0" smtClean="0"/>
              <a:t>do not </a:t>
            </a:r>
            <a:r>
              <a:rPr lang="en-US" dirty="0"/>
              <a:t>realize the gravity of their decision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Fear- visiting prison and witnessing the differing attitudes &amp; mannerisms of inmates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504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Emotions of Inmates</a:t>
            </a:r>
            <a:endParaRPr lang="en-US" dirty="0"/>
          </a:p>
        </p:txBody>
      </p:sp>
      <p:sp>
        <p:nvSpPr>
          <p:cNvPr id="7" name="Content Placeholder 7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550920"/>
          </a:xfrm>
        </p:spPr>
        <p:txBody>
          <a:bodyPr>
            <a:normAutofit/>
          </a:bodyPr>
          <a:lstStyle/>
          <a:p>
            <a:r>
              <a:rPr lang="en-US" dirty="0" smtClean="0"/>
              <a:t>Grief stricken- </a:t>
            </a:r>
            <a:r>
              <a:rPr lang="en-US" dirty="0" smtClean="0"/>
              <a:t>some inmates </a:t>
            </a:r>
            <a:r>
              <a:rPr lang="en-US" dirty="0" smtClean="0"/>
              <a:t>found it hard to speak about the incident, began to shut down or cry</a:t>
            </a:r>
          </a:p>
          <a:p>
            <a:r>
              <a:rPr lang="en-US" dirty="0" smtClean="0"/>
              <a:t>Angry- some </a:t>
            </a:r>
            <a:r>
              <a:rPr lang="en-US" dirty="0" smtClean="0"/>
              <a:t>felt anger </a:t>
            </a:r>
            <a:r>
              <a:rPr lang="en-US" dirty="0" smtClean="0"/>
              <a:t>towards their behavior and their friends’ decisions</a:t>
            </a:r>
          </a:p>
          <a:p>
            <a:r>
              <a:rPr lang="en-US" dirty="0" smtClean="0"/>
              <a:t>Victim thinking- some feeling that they were not </a:t>
            </a:r>
            <a:r>
              <a:rPr lang="en-US" dirty="0" smtClean="0"/>
              <a:t>responsible &amp; that they themselves were the victim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093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1123</TotalTime>
  <Words>608</Words>
  <Application>Microsoft Office PowerPoint</Application>
  <PresentationFormat>On-screen Show (4:3)</PresentationFormat>
  <Paragraphs>102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The Deadliest Road:  Analysis of Drunk Driving Fatalities in Montana</vt:lpstr>
      <vt:lpstr>Abstract</vt:lpstr>
      <vt:lpstr>Statistics</vt:lpstr>
      <vt:lpstr>Questions Asked </vt:lpstr>
      <vt:lpstr>Categorization</vt:lpstr>
      <vt:lpstr>Themes</vt:lpstr>
      <vt:lpstr>One Specific Account</vt:lpstr>
      <vt:lpstr>Feelings During Interviews</vt:lpstr>
      <vt:lpstr>Emotions of Inmates</vt:lpstr>
      <vt:lpstr>Judicial Sentencing</vt:lpstr>
      <vt:lpstr>Inmates Beliefs for Prevention</vt:lpstr>
      <vt:lpstr>Conclusion</vt:lpstr>
      <vt:lpstr>Bibliography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Deadliest Road:  Analysis of Drunk Driving Fatalities in Montana</dc:title>
  <dc:creator>Jess</dc:creator>
  <cp:lastModifiedBy>Jess</cp:lastModifiedBy>
  <cp:revision>80</cp:revision>
  <dcterms:created xsi:type="dcterms:W3CDTF">2014-04-06T18:57:46Z</dcterms:created>
  <dcterms:modified xsi:type="dcterms:W3CDTF">2014-04-08T05:37:14Z</dcterms:modified>
</cp:coreProperties>
</file>