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67" r:id="rId4"/>
    <p:sldId id="258" r:id="rId5"/>
    <p:sldId id="269" r:id="rId6"/>
    <p:sldId id="263" r:id="rId7"/>
    <p:sldId id="259" r:id="rId8"/>
    <p:sldId id="260" r:id="rId9"/>
    <p:sldId id="262" r:id="rId10"/>
    <p:sldId id="261" r:id="rId11"/>
    <p:sldId id="264" r:id="rId12"/>
    <p:sldId id="265" r:id="rId13"/>
    <p:sldId id="266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6D1099-B5A0-4299-BBC7-11C660B7C46D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38DA80D-D039-44BC-9951-2375130F03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Placebo Effects, Ritual Causes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405662"/>
          </a:xfrm>
        </p:spPr>
        <p:txBody>
          <a:bodyPr/>
          <a:lstStyle/>
          <a:p>
            <a:r>
              <a:rPr lang="en-US" dirty="0" smtClean="0"/>
              <a:t>Tessa </a:t>
            </a:r>
            <a:r>
              <a:rPr lang="en-US" dirty="0" err="1" smtClean="0"/>
              <a:t>Weyrauch</a:t>
            </a:r>
            <a:r>
              <a:rPr lang="en-US" dirty="0" smtClean="0"/>
              <a:t> </a:t>
            </a:r>
          </a:p>
          <a:p>
            <a:endParaRPr lang="en-US" sz="800" dirty="0" smtClean="0"/>
          </a:p>
          <a:p>
            <a:r>
              <a:rPr lang="en-US" dirty="0" smtClean="0"/>
              <a:t>Anthropology </a:t>
            </a:r>
          </a:p>
        </p:txBody>
      </p:sp>
    </p:spTree>
    <p:extLst>
      <p:ext uri="{BB962C8B-B14F-4D97-AF65-F5344CB8AC3E}">
        <p14:creationId xmlns:p14="http://schemas.microsoft.com/office/powerpoint/2010/main" val="28259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Sureness of the Curer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Ritual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Ritual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3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Ritual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Ritual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19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0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the New England Journal of Medicine</a:t>
            </a:r>
          </a:p>
          <a:p>
            <a:endParaRPr lang="en-US" dirty="0" smtClean="0"/>
          </a:p>
          <a:p>
            <a:r>
              <a:rPr lang="en-US" dirty="0" smtClean="0"/>
              <a:t>180 patients with osteoarthritis of the knee were randomly assigned the treatment of an arthroscopic </a:t>
            </a:r>
            <a:r>
              <a:rPr lang="en-US" dirty="0" err="1" smtClean="0"/>
              <a:t>débridement</a:t>
            </a:r>
            <a:r>
              <a:rPr lang="en-US" dirty="0" smtClean="0"/>
              <a:t>, arthroscopic lavage, or a placebo.</a:t>
            </a:r>
          </a:p>
          <a:p>
            <a:endParaRPr lang="en-US" dirty="0" smtClean="0"/>
          </a:p>
          <a:p>
            <a:r>
              <a:rPr lang="en-US" dirty="0" smtClean="0"/>
              <a:t>The beginning of the procedure was the same for each group. </a:t>
            </a:r>
          </a:p>
          <a:p>
            <a:endParaRPr lang="en-US" dirty="0" smtClean="0"/>
          </a:p>
          <a:p>
            <a:r>
              <a:rPr lang="en-US" dirty="0" smtClean="0"/>
              <a:t>Every patient was cut into.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49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Neither </a:t>
            </a:r>
            <a:r>
              <a:rPr lang="en-US" dirty="0"/>
              <a:t>arthroscopic </a:t>
            </a:r>
            <a:r>
              <a:rPr lang="en-US" dirty="0" err="1" smtClean="0"/>
              <a:t>débridement</a:t>
            </a:r>
            <a:r>
              <a:rPr lang="en-US" dirty="0" smtClean="0"/>
              <a:t> or </a:t>
            </a:r>
            <a:r>
              <a:rPr lang="en-US" dirty="0"/>
              <a:t>arthroscopic lavage</a:t>
            </a:r>
            <a:r>
              <a:rPr lang="en-US" dirty="0" smtClean="0"/>
              <a:t> provided less pain or greater movement than the placebo.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2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placebo effect is the power of belief positively manifested for the benefit of the patient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Placebo Effect?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84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What is the Placebo Effect Used for?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5162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Biomedical sense </a:t>
            </a:r>
          </a:p>
          <a:p>
            <a:r>
              <a:rPr lang="en-US" dirty="0" smtClean="0"/>
              <a:t>In a Ritual sense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the Placebo Effect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84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Ritual: </a:t>
            </a:r>
          </a:p>
          <a:p>
            <a:r>
              <a:rPr lang="en-US" dirty="0" smtClean="0"/>
              <a:t>Difference between Ritual and Symbolic Meaning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Ritual?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3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9483"/>
              </p:ext>
            </p:extLst>
          </p:nvPr>
        </p:nvGraphicFramePr>
        <p:xfrm>
          <a:off x="685800" y="3469640"/>
          <a:ext cx="7747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/>
                <a:gridCol w="387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Germany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40%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Brazil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United 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35%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How Does the Placebo Effect Compare Cross Culturally?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943860"/>
            <a:ext cx="8250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Percentage of Patients who Experience the Placebo Effect </a:t>
            </a: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United States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Rituals Amplify the Placebo Effect?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1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</TotalTime>
  <Words>188</Words>
  <Application>Microsoft Office PowerPoint</Application>
  <PresentationFormat>On-screen Show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Hardcover</vt:lpstr>
      <vt:lpstr>Placebo Effects, Ritual Causes</vt:lpstr>
      <vt:lpstr>Surgery</vt:lpstr>
      <vt:lpstr>Surgery Conclusion</vt:lpstr>
      <vt:lpstr>What is the Placebo Effect?</vt:lpstr>
      <vt:lpstr>What is the Placebo Effect Used for?</vt:lpstr>
      <vt:lpstr>How Does the Placebo Effect Work?</vt:lpstr>
      <vt:lpstr>What is Ritual?</vt:lpstr>
      <vt:lpstr>How Does the Placebo Effect Compare Cross Culturally?</vt:lpstr>
      <vt:lpstr>Which Rituals Amplify the Placebo Effect? </vt:lpstr>
      <vt:lpstr>Ritual 1</vt:lpstr>
      <vt:lpstr>Ritual 2 </vt:lpstr>
      <vt:lpstr>Ritual 3</vt:lpstr>
      <vt:lpstr>Ritual 4</vt:lpstr>
      <vt:lpstr>Conclusions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Placebo Effects, Ritual Causes</dc:title>
  <dc:creator>Tessa</dc:creator>
  <cp:lastModifiedBy>Tessa</cp:lastModifiedBy>
  <cp:revision>4</cp:revision>
  <dcterms:created xsi:type="dcterms:W3CDTF">2014-04-08T02:29:15Z</dcterms:created>
  <dcterms:modified xsi:type="dcterms:W3CDTF">2014-04-08T03:12:26Z</dcterms:modified>
</cp:coreProperties>
</file>