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3" r:id="rId6"/>
    <p:sldId id="265" r:id="rId7"/>
    <p:sldId id="258" r:id="rId8"/>
    <p:sldId id="260"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46" autoAdjust="0"/>
  </p:normalViewPr>
  <p:slideViewPr>
    <p:cSldViewPr>
      <p:cViewPr varScale="1">
        <p:scale>
          <a:sx n="107" d="100"/>
          <a:sy n="107" d="100"/>
        </p:scale>
        <p:origin x="-17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707226-9E0D-4977-A26C-45BAE4586B72}" type="datetimeFigureOut">
              <a:rPr lang="en-US" smtClean="0"/>
              <a:t>4/11/2014</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E5974385-FCAE-48F3-A5BF-0140F64E5531}"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07226-9E0D-4977-A26C-45BAE4586B72}"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4385-FCAE-48F3-A5BF-0140F64E55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07226-9E0D-4977-A26C-45BAE4586B72}"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E5974385-FCAE-48F3-A5BF-0140F64E5531}"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707226-9E0D-4977-A26C-45BAE4586B72}" type="datetimeFigureOut">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4385-FCAE-48F3-A5BF-0140F64E55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707226-9E0D-4977-A26C-45BAE4586B72}" type="datetimeFigureOut">
              <a:rPr lang="en-US" smtClean="0"/>
              <a:t>4/11/2014</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E5974385-FCAE-48F3-A5BF-0140F64E5531}"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07226-9E0D-4977-A26C-45BAE4586B72}" type="datetimeFigureOut">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4385-FCAE-48F3-A5BF-0140F64E55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07226-9E0D-4977-A26C-45BAE4586B72}" type="datetimeFigureOut">
              <a:rPr lang="en-US" smtClean="0"/>
              <a:t>4/11/2014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74385-FCAE-48F3-A5BF-0140F64E55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07226-9E0D-4977-A26C-45BAE4586B72}" type="datetimeFigureOut">
              <a:rPr lang="en-US" smtClean="0"/>
              <a:t>4/11/2014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74385-FCAE-48F3-A5BF-0140F64E55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07226-9E0D-4977-A26C-45BAE4586B72}" type="datetimeFigureOut">
              <a:rPr lang="en-US" smtClean="0"/>
              <a:t>4/11/2014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74385-FCAE-48F3-A5BF-0140F64E55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707226-9E0D-4977-A26C-45BAE4586B72}" type="datetimeFigureOut">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4385-FCAE-48F3-A5BF-0140F64E5531}"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C707226-9E0D-4977-A26C-45BAE4586B72}" type="datetimeFigureOut">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4385-FCAE-48F3-A5BF-0140F64E5531}"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C707226-9E0D-4977-A26C-45BAE4586B72}" type="datetimeFigureOut">
              <a:rPr lang="en-US" smtClean="0"/>
              <a:t>4/11/2014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5974385-FCAE-48F3-A5BF-0140F64E5531}"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1" y="990600"/>
            <a:ext cx="7772400" cy="1470025"/>
          </a:xfrm>
        </p:spPr>
        <p:txBody>
          <a:bodyPr>
            <a:normAutofit fontScale="90000"/>
          </a:bodyPr>
          <a:lstStyle/>
          <a:p>
            <a:r>
              <a:rPr lang="en-US" sz="3100" dirty="0" smtClean="0"/>
              <a:t>Coxey’s Army, Corporate Interests, and Competing Conceptions of Public Welfare in the Gilded Age: The Evolution of Political Dissent in the 1894 March on Washington</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447800" y="5181600"/>
            <a:ext cx="6400800" cy="1524000"/>
          </a:xfrm>
        </p:spPr>
        <p:txBody>
          <a:bodyPr/>
          <a:lstStyle/>
          <a:p>
            <a:endParaRPr lang="en-US" dirty="0" smtClean="0"/>
          </a:p>
          <a:p>
            <a:r>
              <a:rPr lang="en-US" dirty="0" err="1" smtClean="0">
                <a:solidFill>
                  <a:schemeClr val="tx1"/>
                </a:solidFill>
              </a:rPr>
              <a:t>Eamon</a:t>
            </a:r>
            <a:r>
              <a:rPr lang="en-US" dirty="0" smtClean="0">
                <a:solidFill>
                  <a:schemeClr val="tx1"/>
                </a:solidFill>
              </a:rPr>
              <a:t> </a:t>
            </a:r>
            <a:r>
              <a:rPr lang="en-US" dirty="0" err="1" smtClean="0">
                <a:solidFill>
                  <a:schemeClr val="tx1"/>
                </a:solidFill>
              </a:rPr>
              <a:t>Ormseth</a:t>
            </a:r>
            <a:endParaRPr lang="en-US" dirty="0">
              <a:solidFill>
                <a:schemeClr val="tx1"/>
              </a:solidFill>
            </a:endParaRPr>
          </a:p>
        </p:txBody>
      </p:sp>
    </p:spTree>
    <p:extLst>
      <p:ext uri="{BB962C8B-B14F-4D97-AF65-F5344CB8AC3E}">
        <p14:creationId xmlns:p14="http://schemas.microsoft.com/office/powerpoint/2010/main" val="335060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Claims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How is the Commonweal defined?</a:t>
            </a:r>
          </a:p>
          <a:p>
            <a:r>
              <a:rPr lang="en-US" sz="2400" dirty="0" smtClean="0"/>
              <a:t>What were acceptable forms of political dissent? Who could participate?</a:t>
            </a:r>
            <a:endParaRPr lang="en-US" sz="2400" dirty="0"/>
          </a:p>
          <a:p>
            <a:r>
              <a:rPr lang="en-US" sz="2400" dirty="0" smtClean="0"/>
              <a:t>What was the historical legacy of </a:t>
            </a:r>
            <a:r>
              <a:rPr lang="en-US" sz="2400" dirty="0" err="1" smtClean="0"/>
              <a:t>Coxeyism</a:t>
            </a:r>
            <a:endParaRPr lang="en-US" sz="2400" dirty="0" smtClean="0"/>
          </a:p>
          <a:p>
            <a:pPr marL="0" indent="0">
              <a:buNone/>
            </a:pPr>
            <a:r>
              <a:rPr lang="en-US" sz="2400" dirty="0" smtClean="0"/>
              <a:t>____________________________________________________</a:t>
            </a:r>
          </a:p>
          <a:p>
            <a:pPr marL="0" indent="0">
              <a:buNone/>
            </a:pPr>
            <a:endParaRPr lang="en-US" sz="2400" dirty="0" smtClean="0"/>
          </a:p>
          <a:p>
            <a:r>
              <a:rPr lang="en-US" sz="2400" dirty="0" err="1" smtClean="0"/>
              <a:t>Coxeyism</a:t>
            </a:r>
            <a:r>
              <a:rPr lang="en-US" sz="2400" dirty="0" smtClean="0"/>
              <a:t> heralded a revolutionary </a:t>
            </a:r>
            <a:r>
              <a:rPr lang="en-US" sz="2400" dirty="0"/>
              <a:t>change in tactics of political dissent and </a:t>
            </a:r>
            <a:r>
              <a:rPr lang="en-US" sz="2400" dirty="0" smtClean="0"/>
              <a:t>challenged </a:t>
            </a:r>
            <a:r>
              <a:rPr lang="en-US" sz="2400" dirty="0"/>
              <a:t>the prevailing conception of the public welfare at the time</a:t>
            </a:r>
            <a:r>
              <a:rPr lang="en-US" sz="2400" dirty="0" smtClean="0"/>
              <a:t>. Through innovative grassroots political action, they demanded the economy be reoriented around the common man—the </a:t>
            </a:r>
            <a:r>
              <a:rPr lang="en-US" sz="2400" i="1" dirty="0" smtClean="0"/>
              <a:t>producers</a:t>
            </a:r>
            <a:r>
              <a:rPr lang="en-US" sz="2400" dirty="0" smtClean="0"/>
              <a:t> of wealth.</a:t>
            </a:r>
          </a:p>
          <a:p>
            <a:endParaRPr lang="en-US" dirty="0"/>
          </a:p>
        </p:txBody>
      </p:sp>
    </p:spTree>
    <p:extLst>
      <p:ext uri="{BB962C8B-B14F-4D97-AF65-F5344CB8AC3E}">
        <p14:creationId xmlns:p14="http://schemas.microsoft.com/office/powerpoint/2010/main" val="175763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267265"/>
            <a:ext cx="4762500" cy="238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normAutofit/>
          </a:bodyPr>
          <a:lstStyle/>
          <a:p>
            <a:r>
              <a:rPr lang="en-US" dirty="0" smtClean="0"/>
              <a:t>Historiography and Context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94" y="1735590"/>
            <a:ext cx="19050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752600"/>
            <a:ext cx="1862904" cy="285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460" y="1752600"/>
            <a:ext cx="1905000" cy="282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78" y="4800600"/>
            <a:ext cx="2706189" cy="1569660"/>
          </a:xfrm>
          <a:prstGeom prst="rect">
            <a:avLst/>
          </a:prstGeom>
          <a:noFill/>
        </p:spPr>
        <p:txBody>
          <a:bodyPr wrap="square" rtlCol="0">
            <a:spAutoFit/>
          </a:bodyPr>
          <a:lstStyle/>
          <a:p>
            <a:pPr algn="ctr"/>
            <a:r>
              <a:rPr lang="en-US" sz="3200" dirty="0" smtClean="0"/>
              <a:t>“Gilded Age of the Robber Barons”</a:t>
            </a:r>
            <a:endParaRPr lang="en-US" sz="3200" dirty="0"/>
          </a:p>
        </p:txBody>
      </p:sp>
    </p:spTree>
    <p:extLst>
      <p:ext uri="{BB962C8B-B14F-4D97-AF65-F5344CB8AC3E}">
        <p14:creationId xmlns:p14="http://schemas.microsoft.com/office/powerpoint/2010/main" val="130571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Carl Browne and Jacob Coxey</a:t>
            </a:r>
            <a:endParaRPr lang="en-US" dirty="0"/>
          </a:p>
        </p:txBody>
      </p:sp>
      <p:pic>
        <p:nvPicPr>
          <p:cNvPr id="615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5400" y="1719943"/>
            <a:ext cx="3136362" cy="462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http://3.bp.blogspot.com/_h0SQqY8ocp4/TQvCn2UVlhI/AAAAAAAATDw/lmxUGYoU0Rg/s1600/THE+ARMY+54.jpg"/>
          <p:cNvPicPr>
            <a:picLocks noChangeAspect="1" noChangeArrowheads="1"/>
          </p:cNvPicPr>
          <p:nvPr/>
        </p:nvPicPr>
        <p:blipFill rotWithShape="1">
          <a:blip r:embed="rId3">
            <a:extLst>
              <a:ext uri="{28A0092B-C50C-407E-A947-70E740481C1C}">
                <a14:useLocalDpi xmlns:a14="http://schemas.microsoft.com/office/drawing/2010/main" val="0"/>
              </a:ext>
            </a:extLst>
          </a:blip>
          <a:srcRect l="7628" t="13460" r="7332" b="6669"/>
          <a:stretch/>
        </p:blipFill>
        <p:spPr bwMode="auto">
          <a:xfrm>
            <a:off x="687977" y="1752600"/>
            <a:ext cx="3422470" cy="430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6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Coxey’s Proposal</a:t>
            </a:r>
            <a:endParaRPr lang="en-US" dirty="0"/>
          </a:p>
        </p:txBody>
      </p:sp>
      <p:sp>
        <p:nvSpPr>
          <p:cNvPr id="3" name="Content Placeholder 2"/>
          <p:cNvSpPr>
            <a:spLocks noGrp="1"/>
          </p:cNvSpPr>
          <p:nvPr>
            <p:ph idx="1"/>
          </p:nvPr>
        </p:nvSpPr>
        <p:spPr>
          <a:xfrm>
            <a:off x="457200" y="1905000"/>
            <a:ext cx="8229600" cy="4525963"/>
          </a:xfrm>
        </p:spPr>
        <p:txBody>
          <a:bodyPr>
            <a:normAutofit fontScale="85000" lnSpcReduction="20000"/>
          </a:bodyPr>
          <a:lstStyle/>
          <a:p>
            <a:r>
              <a:rPr lang="en-US" dirty="0"/>
              <a:t>“Five hundred million dollars legal-tender Treasury notes, to be expended under the authority of the Secretary of War at the rate of twenty million dollars per month…Eight hours shall constitute a day’s work, and wages for common labor shall not be less than one dollar and fifty cents per day</a:t>
            </a:r>
            <a:r>
              <a:rPr lang="en-US" dirty="0" smtClean="0"/>
              <a:t>.”</a:t>
            </a:r>
            <a:r>
              <a:rPr lang="en-US" baseline="30000" dirty="0" smtClean="0"/>
              <a:t>1</a:t>
            </a:r>
            <a:endParaRPr lang="en-US" dirty="0" smtClean="0"/>
          </a:p>
          <a:p>
            <a:endParaRPr lang="en-US" dirty="0"/>
          </a:p>
          <a:p>
            <a:r>
              <a:rPr lang="en-US" dirty="0" smtClean="0"/>
              <a:t>“…This </a:t>
            </a:r>
            <a:r>
              <a:rPr lang="en-US" dirty="0"/>
              <a:t>will supply actual money in place of confidence money. This will substitute a cash system for a credit or script system. The business of this country has been done on confidence money. Now that the confidence has vanished, business has also vanished</a:t>
            </a:r>
            <a:r>
              <a:rPr lang="en-US" dirty="0" smtClean="0"/>
              <a:t>.”</a:t>
            </a:r>
            <a:r>
              <a:rPr lang="en-US" baseline="30000" dirty="0" smtClean="0"/>
              <a:t>2</a:t>
            </a:r>
            <a:endParaRPr lang="en-US" dirty="0" smtClean="0"/>
          </a:p>
          <a:p>
            <a:pPr marL="0" indent="0">
              <a:buNone/>
            </a:pPr>
            <a:endParaRPr lang="en-US" dirty="0"/>
          </a:p>
          <a:p>
            <a:pPr marL="0" indent="0">
              <a:buNone/>
            </a:pPr>
            <a:endParaRPr lang="en-US" sz="2300" dirty="0" smtClean="0"/>
          </a:p>
          <a:p>
            <a:pPr marL="0" indent="0">
              <a:buNone/>
            </a:pPr>
            <a:r>
              <a:rPr lang="en-US" sz="2300" dirty="0" smtClean="0"/>
              <a:t>1. Hall</a:t>
            </a:r>
            <a:r>
              <a:rPr lang="en-US" sz="2300" dirty="0"/>
              <a:t>, “An Observer in Coxey’s Camp,” 3</a:t>
            </a:r>
            <a:r>
              <a:rPr lang="en-US" sz="2300" dirty="0" smtClean="0"/>
              <a:t>.</a:t>
            </a:r>
            <a:endParaRPr lang="en-US" sz="2300" dirty="0"/>
          </a:p>
          <a:p>
            <a:pPr marL="0" indent="0">
              <a:buNone/>
            </a:pPr>
            <a:r>
              <a:rPr lang="en-US" sz="2300" dirty="0" smtClean="0"/>
              <a:t>2. Jacob </a:t>
            </a:r>
            <a:r>
              <a:rPr lang="en-US" sz="2300" dirty="0"/>
              <a:t>Coxey quoted in Henry Vincent, </a:t>
            </a:r>
            <a:r>
              <a:rPr lang="en-US" sz="2300" i="1" dirty="0"/>
              <a:t>The Story of the Commonweal</a:t>
            </a:r>
            <a:r>
              <a:rPr lang="en-US" sz="2300" dirty="0"/>
              <a:t>, (Arno Press &amp; The New York Times, 1969), 49.</a:t>
            </a:r>
          </a:p>
          <a:p>
            <a:endParaRPr lang="en-US" dirty="0"/>
          </a:p>
        </p:txBody>
      </p:sp>
    </p:spTree>
    <p:extLst>
      <p:ext uri="{BB962C8B-B14F-4D97-AF65-F5344CB8AC3E}">
        <p14:creationId xmlns:p14="http://schemas.microsoft.com/office/powerpoint/2010/main" val="331894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Radical Rhetoric</a:t>
            </a:r>
            <a:endParaRPr lang="en-US" dirty="0"/>
          </a:p>
        </p:txBody>
      </p:sp>
      <p:sp>
        <p:nvSpPr>
          <p:cNvPr id="3" name="Content Placeholder 2"/>
          <p:cNvSpPr>
            <a:spLocks noGrp="1"/>
          </p:cNvSpPr>
          <p:nvPr>
            <p:ph idx="1"/>
          </p:nvPr>
        </p:nvSpPr>
        <p:spPr>
          <a:xfrm>
            <a:off x="457200" y="1600200"/>
            <a:ext cx="4038600" cy="4525963"/>
          </a:xfrm>
        </p:spPr>
        <p:txBody>
          <a:bodyPr>
            <a:normAutofit fontScale="40000" lnSpcReduction="20000"/>
          </a:bodyPr>
          <a:lstStyle/>
          <a:p>
            <a:endParaRPr lang="en-US" dirty="0" smtClean="0"/>
          </a:p>
          <a:p>
            <a:r>
              <a:rPr lang="en-US" sz="4000" dirty="0" smtClean="0"/>
              <a:t>“</a:t>
            </a:r>
            <a:r>
              <a:rPr lang="en-US" sz="4000" dirty="0"/>
              <a:t>What if the unemployed starve in the streets of Washington?” </a:t>
            </a:r>
            <a:r>
              <a:rPr lang="en-US" sz="4000" dirty="0" smtClean="0"/>
              <a:t>Coxey’s reply: “</a:t>
            </a:r>
            <a:r>
              <a:rPr lang="en-US" sz="4000" dirty="0"/>
              <a:t>Then the </a:t>
            </a:r>
            <a:r>
              <a:rPr lang="en-US" sz="4000" b="1" dirty="0"/>
              <a:t>stench of their ashes </a:t>
            </a:r>
            <a:r>
              <a:rPr lang="en-US" sz="4000" dirty="0"/>
              <a:t>will force Congress to give relief</a:t>
            </a:r>
            <a:r>
              <a:rPr lang="en-US" sz="4000" dirty="0" smtClean="0"/>
              <a:t>.”</a:t>
            </a:r>
            <a:r>
              <a:rPr lang="en-US" sz="4000" baseline="30000" dirty="0" smtClean="0"/>
              <a:t>3</a:t>
            </a:r>
            <a:r>
              <a:rPr lang="en-US" sz="4000" dirty="0" smtClean="0">
                <a:effectLst/>
              </a:rPr>
              <a:t> </a:t>
            </a:r>
            <a:endParaRPr lang="en-US" sz="4000" dirty="0" smtClean="0"/>
          </a:p>
          <a:p>
            <a:endParaRPr lang="en-US" sz="4000" dirty="0" smtClean="0"/>
          </a:p>
          <a:p>
            <a:r>
              <a:rPr lang="en-US" sz="4000" dirty="0" smtClean="0"/>
              <a:t>“</a:t>
            </a:r>
            <a:r>
              <a:rPr lang="en-US" sz="4000" dirty="0"/>
              <a:t>The remainder of the soul of Christ has been fully reincarnated in thousands of people throughout the United States to-day, and that accounts for the tremendous response to this call of ours, to try to bring about peace and plenty to take the place of panic and poverty</a:t>
            </a:r>
            <a:r>
              <a:rPr lang="en-US" sz="4000" dirty="0" smtClean="0"/>
              <a:t>.”</a:t>
            </a:r>
            <a:r>
              <a:rPr lang="en-US" sz="4000" baseline="30000" dirty="0" smtClean="0"/>
              <a:t>4</a:t>
            </a:r>
            <a:endParaRPr lang="en-US" sz="4000" dirty="0" smtClean="0"/>
          </a:p>
          <a:p>
            <a:pPr marL="0" indent="0">
              <a:buNone/>
            </a:pPr>
            <a:endParaRPr lang="en-US" sz="4000" dirty="0" smtClean="0"/>
          </a:p>
          <a:p>
            <a:pPr marL="0" indent="0">
              <a:buNone/>
            </a:pPr>
            <a:endParaRPr lang="en-US" sz="3500" dirty="0"/>
          </a:p>
          <a:p>
            <a:pPr marL="0" indent="0">
              <a:buNone/>
            </a:pPr>
            <a:endParaRPr lang="en-US" sz="3500" dirty="0" smtClean="0"/>
          </a:p>
          <a:p>
            <a:pPr marL="0" indent="0">
              <a:buNone/>
            </a:pPr>
            <a:endParaRPr lang="en-US" sz="3000" dirty="0" smtClean="0"/>
          </a:p>
          <a:p>
            <a:pPr marL="0" indent="0">
              <a:buNone/>
            </a:pPr>
            <a:r>
              <a:rPr lang="en-US" sz="3000" dirty="0" smtClean="0"/>
              <a:t>3. “PROCLAMATION</a:t>
            </a:r>
            <a:r>
              <a:rPr lang="en-US" sz="3000" dirty="0"/>
              <a:t>: District Commissioners Admonish the Invaders,” </a:t>
            </a:r>
            <a:r>
              <a:rPr lang="en-US" sz="3000" i="1" dirty="0"/>
              <a:t>Western Kansas World</a:t>
            </a:r>
            <a:r>
              <a:rPr lang="en-US" sz="3000" dirty="0"/>
              <a:t>, April 28, 1894, 1</a:t>
            </a:r>
            <a:r>
              <a:rPr lang="en-US" sz="3000" dirty="0" smtClean="0"/>
              <a:t>.</a:t>
            </a:r>
          </a:p>
          <a:p>
            <a:pPr marL="0" indent="0">
              <a:buNone/>
            </a:pPr>
            <a:r>
              <a:rPr lang="en-US" sz="3000" dirty="0" smtClean="0"/>
              <a:t>4. Hall, “An Observer in Coxey’s Camp,” 3.</a:t>
            </a:r>
          </a:p>
          <a:p>
            <a:pPr marL="0" indent="0">
              <a:buNone/>
            </a:pPr>
            <a:endParaRPr lang="en-US" sz="2400" dirty="0" smtClean="0"/>
          </a:p>
          <a:p>
            <a:pPr marL="0" indent="0">
              <a:buNone/>
            </a:pPr>
            <a:endParaRPr lang="en-US" sz="2400" dirty="0"/>
          </a:p>
          <a:p>
            <a:endParaRPr lang="en-US" dirty="0"/>
          </a:p>
        </p:txBody>
      </p:sp>
      <p:sp>
        <p:nvSpPr>
          <p:cNvPr id="4" name="TextBox 3"/>
          <p:cNvSpPr txBox="1"/>
          <p:nvPr/>
        </p:nvSpPr>
        <p:spPr>
          <a:xfrm>
            <a:off x="4495800" y="1681877"/>
            <a:ext cx="5007429" cy="2585323"/>
          </a:xfrm>
          <a:prstGeom prst="rect">
            <a:avLst/>
          </a:prstGeom>
          <a:noFill/>
        </p:spPr>
        <p:txBody>
          <a:bodyPr wrap="square" rtlCol="0">
            <a:spAutoFit/>
          </a:bodyPr>
          <a:lstStyle/>
          <a:p>
            <a:r>
              <a:rPr lang="en-US" dirty="0" smtClean="0"/>
              <a:t>‘</a:t>
            </a:r>
            <a:r>
              <a:rPr lang="en-US" dirty="0"/>
              <a:t>The evils of murderous competition; the supplanting of manual labor by machinery…the exploitation, by rent, profit, and interest, of the products of toil—have centralized the wealth of the nation into the hands of the few and placed the masses in a </a:t>
            </a:r>
            <a:r>
              <a:rPr lang="en-US" b="1" dirty="0"/>
              <a:t>state of hopeless destitution</a:t>
            </a:r>
            <a:r>
              <a:rPr lang="en-US" dirty="0"/>
              <a:t>.” </a:t>
            </a:r>
            <a:endParaRPr lang="en-US" dirty="0" smtClean="0"/>
          </a:p>
          <a:p>
            <a:endParaRPr lang="en-US" dirty="0"/>
          </a:p>
          <a:p>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794" y="3898104"/>
            <a:ext cx="2451100" cy="2723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74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Songs of Armies of the Commonweal</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pPr marL="0" indent="0">
              <a:buNone/>
            </a:pPr>
            <a:r>
              <a:rPr lang="en-US" dirty="0" smtClean="0"/>
              <a:t>“Marching on! Marching</a:t>
            </a:r>
          </a:p>
          <a:p>
            <a:pPr marL="0" indent="0">
              <a:buNone/>
            </a:pPr>
            <a:r>
              <a:rPr lang="en-US" dirty="0" smtClean="0"/>
              <a:t>For work we pray</a:t>
            </a:r>
          </a:p>
          <a:p>
            <a:pPr marL="0" indent="0">
              <a:buNone/>
            </a:pPr>
            <a:r>
              <a:rPr lang="en-US" dirty="0" smtClean="0"/>
              <a:t>Both night and day</a:t>
            </a:r>
          </a:p>
          <a:p>
            <a:pPr marL="0" indent="0">
              <a:buNone/>
            </a:pPr>
            <a:r>
              <a:rPr lang="en-US" dirty="0" smtClean="0"/>
              <a:t>For Labor’s King we shout and sing!</a:t>
            </a:r>
          </a:p>
          <a:p>
            <a:pPr marL="0" indent="0">
              <a:buNone/>
            </a:pPr>
            <a:r>
              <a:rPr lang="en-US" dirty="0" smtClean="0"/>
              <a:t>	[…]</a:t>
            </a:r>
          </a:p>
          <a:p>
            <a:pPr marL="0" indent="0">
              <a:buNone/>
            </a:pPr>
            <a:r>
              <a:rPr lang="en-US" dirty="0" smtClean="0"/>
              <a:t>We have justice on our side and will not be decried.</a:t>
            </a:r>
          </a:p>
          <a:p>
            <a:pPr marL="0" indent="0">
              <a:buNone/>
            </a:pPr>
            <a:r>
              <a:rPr lang="en-US" dirty="0" smtClean="0"/>
              <a:t>A hearing in this land</a:t>
            </a:r>
          </a:p>
          <a:p>
            <a:pPr marL="0" indent="0">
              <a:buNone/>
            </a:pPr>
            <a:r>
              <a:rPr lang="en-US" dirty="0" smtClean="0"/>
              <a:t>The “plots” so long denied</a:t>
            </a:r>
          </a:p>
          <a:p>
            <a:pPr marL="0" indent="0">
              <a:buNone/>
            </a:pPr>
            <a:r>
              <a:rPr lang="en-US" dirty="0" smtClean="0"/>
              <a:t>And our rights they have decried</a:t>
            </a:r>
          </a:p>
          <a:p>
            <a:pPr marL="0" indent="0">
              <a:buNone/>
            </a:pPr>
            <a:r>
              <a:rPr lang="en-US" dirty="0" smtClean="0"/>
              <a:t>So we’re joining Coxey’s Band”</a:t>
            </a:r>
          </a:p>
          <a:p>
            <a:endParaRPr lang="en-US" dirty="0"/>
          </a:p>
        </p:txBody>
      </p:sp>
      <p:sp>
        <p:nvSpPr>
          <p:cNvPr id="4" name="TextBox 3"/>
          <p:cNvSpPr txBox="1"/>
          <p:nvPr/>
        </p:nvSpPr>
        <p:spPr>
          <a:xfrm>
            <a:off x="13030200" y="2453196"/>
            <a:ext cx="22359865" cy="1200329"/>
          </a:xfrm>
          <a:prstGeom prst="rect">
            <a:avLst/>
          </a:prstGeom>
          <a:noFill/>
        </p:spPr>
        <p:txBody>
          <a:bodyPr wrap="square" rtlCol="0">
            <a:spAutoFit/>
          </a:bodyPr>
          <a:lstStyle/>
          <a:p>
            <a:r>
              <a:rPr lang="en-US" dirty="0"/>
              <a:t>“In the preamble to the constitution [of his contingent Frye] sets forth his followers’ causes for complaint: ‘The evils of murderous competition; the supplanting of manual labor by machinery…the exploitation, by rent, profit, and interest, of the products of toil—have centralized the wealth of the nation into the hands of the few and placed the masses in a state of hopeless destitution.” </a:t>
            </a:r>
          </a:p>
          <a:p>
            <a:r>
              <a:rPr lang="en-US" dirty="0"/>
              <a:t>“General” Lewis Frye quoted in O. O. Howard, “The Menace of “</a:t>
            </a:r>
            <a:r>
              <a:rPr lang="en-US" dirty="0" err="1"/>
              <a:t>Coxeyism</a:t>
            </a:r>
            <a:r>
              <a:rPr lang="en-US" dirty="0"/>
              <a:t>.”: I.—Significance and Aims of the Movement,” </a:t>
            </a:r>
            <a:r>
              <a:rPr lang="en-US" i="1" dirty="0"/>
              <a:t>The North American Review</a:t>
            </a:r>
            <a:r>
              <a:rPr lang="en-US" dirty="0"/>
              <a:t> 158 (1894), 689.</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658212"/>
            <a:ext cx="4444694" cy="420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62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Through the Years</a:t>
            </a:r>
            <a:endParaRPr lang="en-US" dirty="0"/>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812704"/>
            <a:ext cx="3680661" cy="290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818018" cy="193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17" y="4038598"/>
            <a:ext cx="4287984" cy="248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81600" y="4805353"/>
            <a:ext cx="2438400" cy="2031325"/>
          </a:xfrm>
          <a:prstGeom prst="rect">
            <a:avLst/>
          </a:prstGeom>
          <a:noFill/>
        </p:spPr>
        <p:txBody>
          <a:bodyPr wrap="square" rtlCol="0">
            <a:spAutoFit/>
          </a:bodyPr>
          <a:lstStyle/>
          <a:p>
            <a:r>
              <a:rPr lang="en-US" dirty="0" smtClean="0"/>
              <a:t>Clockwise from bottom left: Occupy Wall Street; MLK’s 1963 March on Washington; Bonus Army of 1932; Stephen Colbert and Jon Stewart</a:t>
            </a:r>
            <a:endParaRPr lang="en-US" dirty="0"/>
          </a:p>
        </p:txBody>
      </p:sp>
      <p:pic>
        <p:nvPicPr>
          <p:cNvPr id="4103" name="Picture 7" descr="http://upload.wikimedia.org/wikipedia/en/9/94/Sanityfearrally-pos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4818460"/>
            <a:ext cx="1173511"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20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 would like to take this moment to thank: </a:t>
            </a:r>
          </a:p>
          <a:p>
            <a:r>
              <a:rPr lang="en-US" dirty="0" smtClean="0"/>
              <a:t>Dr. Kyle Volk of the History Department for his guidance and criticism. </a:t>
            </a:r>
          </a:p>
          <a:p>
            <a:r>
              <a:rPr lang="en-US" dirty="0" smtClean="0"/>
              <a:t>My classmates in the Upper Division Writing Course for their valuable feedback.</a:t>
            </a:r>
          </a:p>
          <a:p>
            <a:r>
              <a:rPr lang="en-US" dirty="0" smtClean="0"/>
              <a:t>The organizers and presenters of UMCUR</a:t>
            </a:r>
          </a:p>
          <a:p>
            <a:r>
              <a:rPr lang="en-US" dirty="0" smtClean="0"/>
              <a:t>And the University of Montana for providing an environment to pursue scholarship free of constraint.</a:t>
            </a:r>
          </a:p>
          <a:p>
            <a:endParaRPr lang="en-US" dirty="0" smtClean="0"/>
          </a:p>
          <a:p>
            <a:pPr marL="0" indent="0">
              <a:buNone/>
            </a:pPr>
            <a:r>
              <a:rPr lang="en-US" dirty="0" smtClean="0"/>
              <a:t>In solidarity,</a:t>
            </a:r>
          </a:p>
          <a:p>
            <a:pPr marL="0" indent="0">
              <a:buNone/>
            </a:pPr>
            <a:r>
              <a:rPr lang="en-US" dirty="0" err="1" smtClean="0"/>
              <a:t>Eamon</a:t>
            </a:r>
            <a:r>
              <a:rPr lang="en-US" dirty="0" smtClean="0"/>
              <a:t> </a:t>
            </a:r>
            <a:r>
              <a:rPr lang="en-US" dirty="0" err="1" smtClean="0"/>
              <a:t>Ormseth</a:t>
            </a:r>
            <a:endParaRPr lang="en-US" dirty="0"/>
          </a:p>
        </p:txBody>
      </p:sp>
    </p:spTree>
    <p:extLst>
      <p:ext uri="{BB962C8B-B14F-4D97-AF65-F5344CB8AC3E}">
        <p14:creationId xmlns:p14="http://schemas.microsoft.com/office/powerpoint/2010/main" val="3479296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111</TotalTime>
  <Words>671</Words>
  <Application>Microsoft Office PowerPoint</Application>
  <PresentationFormat>On-screen Show (4:3)</PresentationFormat>
  <Paragraphs>59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Decatur</vt:lpstr>
      <vt:lpstr>Coxey’s Army, Corporate Interests, and Competing Conceptions of Public Welfare in the Gilded Age: The Evolution of Political Dissent in the 1894 March on Washington  </vt:lpstr>
      <vt:lpstr>Questions and Claims</vt:lpstr>
      <vt:lpstr>Historiography and Context</vt:lpstr>
      <vt:lpstr>Carl Browne and Jacob Coxey</vt:lpstr>
      <vt:lpstr>Coxey’s Proposal</vt:lpstr>
      <vt:lpstr>Radical Rhetoric</vt:lpstr>
      <vt:lpstr>Songs of Armies of the Commonweal</vt:lpstr>
      <vt:lpstr>Through the Years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Coxey’s Army, Corporate Interests, and Competing Conceptions of Public Welfare in the Gilded Age: The Evolution of Political Dissent in the 1894 March on Washington</dc:title>
  <dc:creator>ML Net ID</dc:creator>
  <cp:lastModifiedBy>ML Net ID</cp:lastModifiedBy>
  <cp:revision>14</cp:revision>
  <dcterms:created xsi:type="dcterms:W3CDTF">2014-04-11T19:46:58Z</dcterms:created>
  <dcterms:modified xsi:type="dcterms:W3CDTF">2014-04-11T21:38:23Z</dcterms:modified>
</cp:coreProperties>
</file>