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5" r:id="rId6"/>
    <p:sldId id="264" r:id="rId7"/>
    <p:sldId id="260" r:id="rId8"/>
    <p:sldId id="261" r:id="rId9"/>
    <p:sldId id="266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60"/>
  </p:normalViewPr>
  <p:slideViewPr>
    <p:cSldViewPr>
      <p:cViewPr varScale="1">
        <p:scale>
          <a:sx n="69" d="100"/>
          <a:sy n="69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29087C-D28A-4408-B5AA-5C788B21172C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E7A8E7-56CA-4F18-BB15-52FD8D6EF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344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 of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E7A8E7-56CA-4F18-BB15-52FD8D6EF6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31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B808E70-9123-42FD-B105-9A0E92904C7E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27A23AA-1F93-43CB-B476-8CB64AD0E4D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8E70-9123-42FD-B105-9A0E92904C7E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A23AA-1F93-43CB-B476-8CB64AD0E4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8E70-9123-42FD-B105-9A0E92904C7E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27A23AA-1F93-43CB-B476-8CB64AD0E4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8E70-9123-42FD-B105-9A0E92904C7E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A23AA-1F93-43CB-B476-8CB64AD0E4D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B808E70-9123-42FD-B105-9A0E92904C7E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27A23AA-1F93-43CB-B476-8CB64AD0E4D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8E70-9123-42FD-B105-9A0E92904C7E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A23AA-1F93-43CB-B476-8CB64AD0E4D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8E70-9123-42FD-B105-9A0E92904C7E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A23AA-1F93-43CB-B476-8CB64AD0E4D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8E70-9123-42FD-B105-9A0E92904C7E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A23AA-1F93-43CB-B476-8CB64AD0E4D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8E70-9123-42FD-B105-9A0E92904C7E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A23AA-1F93-43CB-B476-8CB64AD0E4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8E70-9123-42FD-B105-9A0E92904C7E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27A23AA-1F93-43CB-B476-8CB64AD0E4D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8E70-9123-42FD-B105-9A0E92904C7E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A23AA-1F93-43CB-B476-8CB64AD0E4D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1B808E70-9123-42FD-B105-9A0E92904C7E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327A23AA-1F93-43CB-B476-8CB64AD0E4D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39000" y="3886200"/>
            <a:ext cx="1981200" cy="1828800"/>
          </a:xfrm>
        </p:spPr>
        <p:txBody>
          <a:bodyPr/>
          <a:lstStyle/>
          <a:p>
            <a:r>
              <a:rPr lang="en-US" dirty="0" smtClean="0">
                <a:latin typeface="Gabriola" panose="04040605051002020D02" pitchFamily="82" charset="0"/>
              </a:rPr>
              <a:t>-Christa Moore</a:t>
            </a:r>
          </a:p>
          <a:p>
            <a:r>
              <a:rPr lang="en-US" dirty="0" smtClean="0">
                <a:latin typeface="Gabriola" panose="04040605051002020D02" pitchFamily="82" charset="0"/>
              </a:rPr>
              <a:t>-University of Montana</a:t>
            </a:r>
          </a:p>
          <a:p>
            <a:r>
              <a:rPr lang="en-US" dirty="0" smtClean="0">
                <a:latin typeface="Gabriola" panose="04040605051002020D02" pitchFamily="82" charset="0"/>
              </a:rPr>
              <a:t>-Psychology</a:t>
            </a:r>
            <a:endParaRPr lang="en-US" dirty="0">
              <a:latin typeface="Gabriola" panose="04040605051002020D02" pitchFamily="8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219200"/>
            <a:ext cx="6553200" cy="2743200"/>
          </a:xfrm>
        </p:spPr>
        <p:txBody>
          <a:bodyPr/>
          <a:lstStyle/>
          <a:p>
            <a:pPr algn="ctr"/>
            <a:r>
              <a:rPr lang="en-US" sz="5400" dirty="0" smtClean="0">
                <a:latin typeface="Gabriola" panose="04040605051002020D02" pitchFamily="82" charset="0"/>
              </a:rPr>
              <a:t>Religion and  spirituality in counseling</a:t>
            </a:r>
            <a:endParaRPr lang="en-US" sz="5400" dirty="0"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8172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Gabriola" panose="04040605051002020D02" pitchFamily="82" charset="0"/>
              </a:rPr>
              <a:t>I have obtained a better understanding of the different ways to approach religion and spirituality in a therapeutic setting.</a:t>
            </a:r>
          </a:p>
          <a:p>
            <a:r>
              <a:rPr lang="en-US" sz="2800" dirty="0" smtClean="0">
                <a:latin typeface="Gabriola" panose="04040605051002020D02" pitchFamily="82" charset="0"/>
              </a:rPr>
              <a:t>Bridging the gap between the medical, philosophical and spiritual aspects of being human </a:t>
            </a:r>
          </a:p>
          <a:p>
            <a:r>
              <a:rPr lang="en-US" sz="2800" dirty="0" smtClean="0">
                <a:latin typeface="Gabriola" panose="04040605051002020D02" pitchFamily="82" charset="0"/>
              </a:rPr>
              <a:t>Creating a more understanding and empathetic attitude towards all worldviews</a:t>
            </a:r>
            <a:endParaRPr lang="en-US" sz="2800" dirty="0">
              <a:latin typeface="Gabriola" panose="04040605051002020D02" pitchFamily="8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latin typeface="Gabriola" panose="04040605051002020D02" pitchFamily="82" charset="0"/>
              </a:rPr>
              <a:t>Results and Implications</a:t>
            </a:r>
            <a:endParaRPr lang="en-US" sz="4800" dirty="0"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0732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>
                <a:latin typeface="Gabriola" panose="04040605051002020D02" pitchFamily="82" charset="0"/>
              </a:rPr>
              <a:t>Gonsiorek</a:t>
            </a:r>
            <a:r>
              <a:rPr lang="en-US" dirty="0">
                <a:latin typeface="Gabriola" panose="04040605051002020D02" pitchFamily="82" charset="0"/>
              </a:rPr>
              <a:t>, J. C., Richards, P. S., </a:t>
            </a:r>
            <a:r>
              <a:rPr lang="en-US" dirty="0" err="1">
                <a:latin typeface="Gabriola" panose="04040605051002020D02" pitchFamily="82" charset="0"/>
              </a:rPr>
              <a:t>Pargament</a:t>
            </a:r>
            <a:r>
              <a:rPr lang="en-US" dirty="0">
                <a:latin typeface="Gabriola" panose="04040605051002020D02" pitchFamily="82" charset="0"/>
              </a:rPr>
              <a:t>, K. I., &amp; McMinn, M. R. (2009). Ethical challenges and opportunities at the edge: Incorporating spirituality and religion into psychotherapy. Professional Psychology: Research and Practice, 40(4), 385-395.</a:t>
            </a:r>
          </a:p>
          <a:p>
            <a:r>
              <a:rPr lang="en-US" dirty="0" smtClean="0">
                <a:latin typeface="Gabriola" panose="04040605051002020D02" pitchFamily="82" charset="0"/>
              </a:rPr>
              <a:t>Jones</a:t>
            </a:r>
            <a:r>
              <a:rPr lang="en-US" dirty="0">
                <a:latin typeface="Gabriola" panose="04040605051002020D02" pitchFamily="82" charset="0"/>
              </a:rPr>
              <a:t>, Dale E., et al. 2002. Congregations and Membership in the United States 2000. Nashville, TN: </a:t>
            </a:r>
            <a:r>
              <a:rPr lang="en-US" dirty="0" err="1">
                <a:latin typeface="Gabriola" panose="04040605051002020D02" pitchFamily="82" charset="0"/>
              </a:rPr>
              <a:t>Glenmary</a:t>
            </a:r>
            <a:r>
              <a:rPr lang="en-US" dirty="0">
                <a:latin typeface="Gabriola" panose="04040605051002020D02" pitchFamily="82" charset="0"/>
              </a:rPr>
              <a:t> Research </a:t>
            </a:r>
            <a:r>
              <a:rPr lang="en-US" dirty="0" smtClean="0">
                <a:latin typeface="Gabriola" panose="04040605051002020D02" pitchFamily="82" charset="0"/>
              </a:rPr>
              <a:t>Center. </a:t>
            </a:r>
          </a:p>
          <a:p>
            <a:r>
              <a:rPr lang="en-US" dirty="0" smtClean="0">
                <a:latin typeface="Gabriola" panose="04040605051002020D02" pitchFamily="82" charset="0"/>
              </a:rPr>
              <a:t>Parker, Stephen, 2011. Spirituality in Counseling: A Faith Development Perspective. Journal of Counseling and Development, 89(1), 112-119. </a:t>
            </a:r>
            <a:endParaRPr lang="en-US" dirty="0">
              <a:latin typeface="Gabriola" panose="04040605051002020D02" pitchFamily="82" charset="0"/>
            </a:endParaRPr>
          </a:p>
          <a:p>
            <a:r>
              <a:rPr lang="en-US" dirty="0" smtClean="0">
                <a:latin typeface="Gabriola" panose="04040605051002020D02" pitchFamily="82" charset="0"/>
              </a:rPr>
              <a:t>Powers</a:t>
            </a:r>
            <a:r>
              <a:rPr lang="en-US" dirty="0">
                <a:latin typeface="Gabriola" panose="04040605051002020D02" pitchFamily="82" charset="0"/>
              </a:rPr>
              <a:t>, R. (2005). Counseling and Spirituality: A Historical Review. Counseling &amp; Values, 49(3), 217-225</a:t>
            </a:r>
            <a:r>
              <a:rPr lang="en-US" dirty="0" smtClean="0">
                <a:latin typeface="Gabriola" panose="04040605051002020D02" pitchFamily="82" charset="0"/>
              </a:rPr>
              <a:t>.</a:t>
            </a:r>
          </a:p>
          <a:p>
            <a:r>
              <a:rPr lang="en-US" dirty="0">
                <a:latin typeface="Gabriola" panose="04040605051002020D02" pitchFamily="82" charset="0"/>
              </a:rPr>
              <a:t>Rosenfeld, G. W. (2010). Identifying and integrating helpful and harmful religious beliefs into psychotherapy. Psychotherapy: Theory, Research, Practice, Training, 47(4), 512-526.</a:t>
            </a:r>
          </a:p>
          <a:p>
            <a:r>
              <a:rPr lang="en-US" dirty="0" smtClean="0">
                <a:latin typeface="Gabriola" panose="04040605051002020D02" pitchFamily="82" charset="0"/>
              </a:rPr>
              <a:t>Worthington</a:t>
            </a:r>
            <a:r>
              <a:rPr lang="en-US" dirty="0">
                <a:latin typeface="Gabriola" panose="04040605051002020D02" pitchFamily="82" charset="0"/>
              </a:rPr>
              <a:t>, E. L., Jr., &amp; </a:t>
            </a:r>
            <a:r>
              <a:rPr lang="en-US" dirty="0" err="1">
                <a:latin typeface="Gabriola" panose="04040605051002020D02" pitchFamily="82" charset="0"/>
              </a:rPr>
              <a:t>Sandage</a:t>
            </a:r>
            <a:r>
              <a:rPr lang="en-US" dirty="0">
                <a:latin typeface="Gabriola" panose="04040605051002020D02" pitchFamily="82" charset="0"/>
              </a:rPr>
              <a:t>, S. J. (2001). Religion and spirituality.</a:t>
            </a:r>
            <a:r>
              <a:rPr lang="en-US" i="1" dirty="0">
                <a:latin typeface="Gabriola" panose="04040605051002020D02" pitchFamily="82" charset="0"/>
              </a:rPr>
              <a:t> Psychotherapy: Theory, Research, Practice, Training,38</a:t>
            </a:r>
            <a:r>
              <a:rPr lang="en-US" dirty="0">
                <a:latin typeface="Gabriola" panose="04040605051002020D02" pitchFamily="82" charset="0"/>
              </a:rPr>
              <a:t>(4), 473-478. </a:t>
            </a:r>
            <a:endParaRPr lang="en-US" dirty="0">
              <a:latin typeface="Gabriola" panose="04040605051002020D02" pitchFamily="8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latin typeface="Gabriola" panose="04040605051002020D02" pitchFamily="82" charset="0"/>
              </a:rPr>
              <a:t>references</a:t>
            </a:r>
            <a:endParaRPr lang="en-US" sz="4800" dirty="0"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458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Gabriola" panose="04040605051002020D02" pitchFamily="82" charset="0"/>
              </a:rPr>
              <a:t>Religion is the formal institutional structures that surround the search for the sacred or a higher power.</a:t>
            </a:r>
          </a:p>
          <a:p>
            <a:r>
              <a:rPr lang="en-US" sz="3200" dirty="0" smtClean="0">
                <a:latin typeface="Gabriola" panose="04040605051002020D02" pitchFamily="82" charset="0"/>
              </a:rPr>
              <a:t>Spirituality is more focused on personal meaning and transcendence (Worthington &amp; </a:t>
            </a:r>
            <a:r>
              <a:rPr lang="en-US" sz="3200" dirty="0" err="1" smtClean="0">
                <a:latin typeface="Gabriola" panose="04040605051002020D02" pitchFamily="82" charset="0"/>
              </a:rPr>
              <a:t>Sandage</a:t>
            </a:r>
            <a:r>
              <a:rPr lang="en-US" sz="3200" dirty="0" smtClean="0">
                <a:latin typeface="Gabriola" panose="04040605051002020D02" pitchFamily="82" charset="0"/>
              </a:rPr>
              <a:t>, 2001).</a:t>
            </a:r>
          </a:p>
          <a:p>
            <a:r>
              <a:rPr lang="en-US" sz="3200" dirty="0" smtClean="0">
                <a:latin typeface="Gabriola" panose="04040605051002020D02" pitchFamily="82" charset="0"/>
              </a:rPr>
              <a:t>For some they are mutually exclusive, but for many they are intertwined. </a:t>
            </a:r>
          </a:p>
          <a:p>
            <a:pPr marL="45720" indent="0">
              <a:buNone/>
            </a:pPr>
            <a:r>
              <a:rPr lang="en-US" sz="3200" dirty="0">
                <a:latin typeface="Gabriola" panose="04040605051002020D02" pitchFamily="82" charset="0"/>
              </a:rPr>
              <a:t> </a:t>
            </a:r>
            <a:endParaRPr lang="en-US" sz="3200" dirty="0" smtClean="0">
              <a:latin typeface="Gabriola" panose="04040605051002020D02" pitchFamily="82" charset="0"/>
            </a:endParaRPr>
          </a:p>
          <a:p>
            <a:pPr marL="45720" indent="0">
              <a:buNone/>
            </a:pPr>
            <a:endParaRPr lang="en-US" sz="3200" dirty="0">
              <a:latin typeface="Gabriola" panose="04040605051002020D02" pitchFamily="8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Gabriola" panose="04040605051002020D02" pitchFamily="82" charset="0"/>
              </a:rPr>
              <a:t>Defining religion and spirituality</a:t>
            </a:r>
            <a:endParaRPr lang="en-US" sz="3600" dirty="0"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335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Gabriola" panose="04040605051002020D02" pitchFamily="82" charset="0"/>
              </a:rPr>
              <a:t>Psychological databases were devoid of publications regarding religion and spirituality until 1930.</a:t>
            </a:r>
          </a:p>
          <a:p>
            <a:r>
              <a:rPr lang="en-US" sz="2800" dirty="0" smtClean="0">
                <a:latin typeface="Gabriola" panose="04040605051002020D02" pitchFamily="82" charset="0"/>
              </a:rPr>
              <a:t>In 1970 there was a large increase in the literature available about the topic (Powers, 2005).</a:t>
            </a:r>
          </a:p>
          <a:p>
            <a:r>
              <a:rPr lang="en-US" sz="2800" dirty="0" smtClean="0">
                <a:latin typeface="Gabriola" panose="04040605051002020D02" pitchFamily="82" charset="0"/>
              </a:rPr>
              <a:t>Religious and spiritual issues were passed off to clergy or those in pastoral roles.</a:t>
            </a:r>
          </a:p>
          <a:p>
            <a:r>
              <a:rPr lang="en-US" sz="2800" dirty="0" smtClean="0">
                <a:latin typeface="Gabriola" panose="04040605051002020D02" pitchFamily="82" charset="0"/>
              </a:rPr>
              <a:t>Increasing cultural diversity in the U.S. creates the need for more sensitivity and empathy towards different faiths.</a:t>
            </a:r>
          </a:p>
          <a:p>
            <a:r>
              <a:rPr lang="en-US" sz="2800" dirty="0" smtClean="0">
                <a:latin typeface="Gabriola" panose="04040605051002020D02" pitchFamily="82" charset="0"/>
              </a:rPr>
              <a:t>Shift from body-mind dualism</a:t>
            </a:r>
          </a:p>
          <a:p>
            <a:endParaRPr lang="en-US" sz="2800" dirty="0">
              <a:latin typeface="Gabriola" panose="04040605051002020D02" pitchFamily="8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latin typeface="Gabriola" panose="04040605051002020D02" pitchFamily="82" charset="0"/>
              </a:rPr>
              <a:t>history</a:t>
            </a:r>
            <a:endParaRPr lang="en-US" sz="4800" dirty="0"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6356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Gabriola" panose="04040605051002020D02" pitchFamily="82" charset="0"/>
              </a:rPr>
              <a:t>What role do religion and spirituality (R &amp;S) play in counseling, in both the greater therapeutic community and in Missoula specifically?</a:t>
            </a:r>
          </a:p>
          <a:p>
            <a:r>
              <a:rPr lang="en-US" sz="3600" dirty="0" smtClean="0">
                <a:latin typeface="Gabriola" panose="04040605051002020D02" pitchFamily="82" charset="0"/>
              </a:rPr>
              <a:t>My interest in the topic lies in my faith background and my desire to go into counseling. </a:t>
            </a:r>
            <a:endParaRPr lang="en-US" sz="3600" dirty="0">
              <a:latin typeface="Gabriola" panose="04040605051002020D02" pitchFamily="8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latin typeface="Gabriola" panose="04040605051002020D02" pitchFamily="82" charset="0"/>
              </a:rPr>
              <a:t>Research question</a:t>
            </a:r>
            <a:endParaRPr lang="en-US" sz="4800" dirty="0"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112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Gabriola" panose="04040605051002020D02" pitchFamily="82" charset="0"/>
              </a:rPr>
              <a:t>Approximately 32% of </a:t>
            </a:r>
            <a:r>
              <a:rPr lang="en-US" sz="2800" dirty="0" err="1">
                <a:latin typeface="Gabriola" panose="04040605051002020D02" pitchFamily="82" charset="0"/>
              </a:rPr>
              <a:t>Missoulians</a:t>
            </a:r>
            <a:r>
              <a:rPr lang="en-US" sz="2800" dirty="0">
                <a:latin typeface="Gabriola" panose="04040605051002020D02" pitchFamily="82" charset="0"/>
              </a:rPr>
              <a:t> claimed affiliation with a religious congregation in </a:t>
            </a:r>
            <a:r>
              <a:rPr lang="en-US" sz="2800" dirty="0" smtClean="0">
                <a:latin typeface="Gabriola" panose="04040605051002020D02" pitchFamily="82" charset="0"/>
              </a:rPr>
              <a:t>2002</a:t>
            </a:r>
            <a:r>
              <a:rPr lang="en-US" sz="2800" dirty="0">
                <a:latin typeface="Gabriola" panose="04040605051002020D02" pitchFamily="82" charset="0"/>
              </a:rPr>
              <a:t> </a:t>
            </a:r>
            <a:r>
              <a:rPr lang="en-US" sz="2800" dirty="0" smtClean="0">
                <a:latin typeface="Gabriola" panose="04040605051002020D02" pitchFamily="82" charset="0"/>
              </a:rPr>
              <a:t>(not including those who consider themselves spiritual or religious outside of a congregation)(Jones et. al, 2002). </a:t>
            </a:r>
            <a:endParaRPr lang="en-US" sz="2800" dirty="0">
              <a:latin typeface="Gabriola" panose="04040605051002020D02" pitchFamily="82" charset="0"/>
            </a:endParaRPr>
          </a:p>
          <a:p>
            <a:r>
              <a:rPr lang="en-US" sz="3200" dirty="0" smtClean="0">
                <a:latin typeface="Gabriola" panose="04040605051002020D02" pitchFamily="82" charset="0"/>
              </a:rPr>
              <a:t>A therapeutic relationship should be safe and empathetic towards different worldviews. Wouldn’t the world look a bit different if all relationships were? </a:t>
            </a:r>
            <a:endParaRPr lang="en-US" sz="3200" dirty="0">
              <a:latin typeface="Gabriola" panose="04040605051002020D02" pitchFamily="8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latin typeface="Gabriola" panose="04040605051002020D02" pitchFamily="82" charset="0"/>
              </a:rPr>
              <a:t>Relevance</a:t>
            </a:r>
            <a:endParaRPr lang="en-US" sz="4800" dirty="0"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617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Gabriola" panose="04040605051002020D02" pitchFamily="82" charset="0"/>
              </a:rPr>
              <a:t>Literature review for context and background</a:t>
            </a:r>
          </a:p>
          <a:p>
            <a:r>
              <a:rPr lang="en-US" sz="3200" dirty="0" smtClean="0">
                <a:latin typeface="Gabriola" panose="04040605051002020D02" pitchFamily="82" charset="0"/>
              </a:rPr>
              <a:t>Interviewed local therapists from different backgrounds with varying techniques and practices</a:t>
            </a:r>
          </a:p>
          <a:p>
            <a:r>
              <a:rPr lang="en-US" sz="3200" dirty="0" smtClean="0">
                <a:latin typeface="Gabriola" panose="04040605051002020D02" pitchFamily="82" charset="0"/>
              </a:rPr>
              <a:t>Questions pertaining to their personal beliefs and how they influence their practice</a:t>
            </a:r>
          </a:p>
          <a:p>
            <a:r>
              <a:rPr lang="en-US" sz="3200" dirty="0" smtClean="0">
                <a:latin typeface="Gabriola" panose="04040605051002020D02" pitchFamily="82" charset="0"/>
              </a:rPr>
              <a:t>Qualitative and personal analysis of the ethnographic data retrieved</a:t>
            </a:r>
          </a:p>
          <a:p>
            <a:endParaRPr lang="en-US" sz="3200" dirty="0">
              <a:latin typeface="Gabriola" panose="04040605051002020D02" pitchFamily="8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latin typeface="Gabriola" panose="04040605051002020D02" pitchFamily="82" charset="0"/>
              </a:rPr>
              <a:t>Methods</a:t>
            </a:r>
            <a:endParaRPr lang="en-US" sz="4800" dirty="0"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12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Gabriola" panose="04040605051002020D02" pitchFamily="82" charset="0"/>
              </a:rPr>
              <a:t>Faith </a:t>
            </a:r>
            <a:r>
              <a:rPr lang="en-US" sz="2400" smtClean="0">
                <a:latin typeface="Gabriola" panose="04040605051002020D02" pitchFamily="82" charset="0"/>
              </a:rPr>
              <a:t>Development Theory (Parker, 2011). </a:t>
            </a:r>
            <a:endParaRPr lang="en-US" sz="2400" dirty="0" smtClean="0">
              <a:latin typeface="Gabriola" panose="04040605051002020D02" pitchFamily="82" charset="0"/>
            </a:endParaRPr>
          </a:p>
          <a:p>
            <a:r>
              <a:rPr lang="en-US" sz="2400" dirty="0" smtClean="0">
                <a:latin typeface="Gabriola" panose="04040605051002020D02" pitchFamily="82" charset="0"/>
              </a:rPr>
              <a:t>Ethical challenges when integrating religion and spirituality</a:t>
            </a:r>
          </a:p>
          <a:p>
            <a:pPr lvl="1"/>
            <a:r>
              <a:rPr lang="en-US" sz="2400" dirty="0" smtClean="0">
                <a:latin typeface="Gabriola" panose="04040605051002020D02" pitchFamily="82" charset="0"/>
              </a:rPr>
              <a:t>Competence, bias, psychological standards, billing issues (</a:t>
            </a:r>
            <a:r>
              <a:rPr lang="en-US" sz="2400" dirty="0" err="1" smtClean="0">
                <a:latin typeface="Gabriola" panose="04040605051002020D02" pitchFamily="82" charset="0"/>
              </a:rPr>
              <a:t>Gonsiorek</a:t>
            </a:r>
            <a:r>
              <a:rPr lang="en-US" sz="2400" dirty="0">
                <a:latin typeface="Gabriola" panose="04040605051002020D02" pitchFamily="82" charset="0"/>
              </a:rPr>
              <a:t> </a:t>
            </a:r>
            <a:r>
              <a:rPr lang="en-US" sz="2400" dirty="0" smtClean="0">
                <a:latin typeface="Gabriola" panose="04040605051002020D02" pitchFamily="82" charset="0"/>
              </a:rPr>
              <a:t>et. al, 2009).</a:t>
            </a:r>
          </a:p>
          <a:p>
            <a:r>
              <a:rPr lang="en-US" sz="2400" dirty="0" smtClean="0">
                <a:latin typeface="Gabriola" panose="04040605051002020D02" pitchFamily="82" charset="0"/>
              </a:rPr>
              <a:t>Beliefs held that are harmful for client (i.e. s</a:t>
            </a:r>
            <a:r>
              <a:rPr lang="en-US" sz="2200" dirty="0" smtClean="0">
                <a:latin typeface="Gabriola" panose="04040605051002020D02" pitchFamily="82" charset="0"/>
              </a:rPr>
              <a:t>uicide justification, rejection of medical treatment) (Rosenfeld, 2010).  </a:t>
            </a:r>
          </a:p>
          <a:p>
            <a:endParaRPr lang="en-US" sz="2200" dirty="0">
              <a:latin typeface="Gabriola" panose="04040605051002020D02" pitchFamily="82" charset="0"/>
            </a:endParaRPr>
          </a:p>
          <a:p>
            <a:pPr marL="365760" lvl="1" indent="0">
              <a:buNone/>
            </a:pPr>
            <a:endParaRPr lang="en-US" sz="2400" dirty="0" smtClean="0">
              <a:latin typeface="Gabriola" panose="04040605051002020D02" pitchFamily="82" charset="0"/>
            </a:endParaRPr>
          </a:p>
          <a:p>
            <a:pPr marL="365760" lvl="1" indent="0">
              <a:buNone/>
            </a:pPr>
            <a:endParaRPr lang="en-US" sz="2400" dirty="0" smtClean="0">
              <a:latin typeface="Gabriola" panose="04040605051002020D02" pitchFamily="82" charset="0"/>
            </a:endParaRPr>
          </a:p>
          <a:p>
            <a:pPr lvl="1"/>
            <a:endParaRPr lang="en-US" sz="1800" dirty="0">
              <a:latin typeface="Gabriola" panose="04040605051002020D02" pitchFamily="82" charset="0"/>
            </a:endParaRPr>
          </a:p>
          <a:p>
            <a:pPr marL="365760" lvl="1" indent="0">
              <a:buNone/>
            </a:pPr>
            <a:endParaRPr lang="en-US" sz="2400" dirty="0" smtClean="0">
              <a:latin typeface="Gabriola" panose="04040605051002020D02" pitchFamily="8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latin typeface="Gabriola" panose="04040605051002020D02" pitchFamily="82" charset="0"/>
              </a:rPr>
              <a:t>Discoveries in literature</a:t>
            </a:r>
            <a:endParaRPr lang="en-US" sz="4800" dirty="0"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894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5062729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Gabriola" panose="04040605051002020D02" pitchFamily="82" charset="0"/>
              </a:rPr>
              <a:t>Things in common amongst counselors…</a:t>
            </a:r>
          </a:p>
          <a:p>
            <a:pPr lvl="1"/>
            <a:r>
              <a:rPr lang="en-US" sz="2400" dirty="0" smtClean="0">
                <a:latin typeface="Gabriola" panose="04040605051002020D02" pitchFamily="82" charset="0"/>
              </a:rPr>
              <a:t>Clients’ needs first</a:t>
            </a:r>
          </a:p>
          <a:p>
            <a:pPr lvl="1"/>
            <a:r>
              <a:rPr lang="en-US" sz="2400" dirty="0" smtClean="0">
                <a:latin typeface="Gabriola" panose="04040605051002020D02" pitchFamily="82" charset="0"/>
              </a:rPr>
              <a:t>Importance of a trusting therapeutic relationship</a:t>
            </a:r>
          </a:p>
          <a:p>
            <a:pPr lvl="1"/>
            <a:r>
              <a:rPr lang="en-US" sz="2400" dirty="0" smtClean="0">
                <a:latin typeface="Gabriola" panose="04040605051002020D02" pitchFamily="82" charset="0"/>
              </a:rPr>
              <a:t>Understanding the value religion and spirituality may (or may not) have for clients</a:t>
            </a:r>
          </a:p>
          <a:p>
            <a:pPr lvl="1"/>
            <a:r>
              <a:rPr lang="en-US" sz="2400" dirty="0" smtClean="0">
                <a:latin typeface="Gabriola" panose="04040605051002020D02" pitchFamily="82" charset="0"/>
              </a:rPr>
              <a:t>Sensitivity towards clients’ direction</a:t>
            </a:r>
          </a:p>
          <a:p>
            <a:pPr lvl="1"/>
            <a:r>
              <a:rPr lang="en-US" sz="2400" dirty="0" smtClean="0">
                <a:latin typeface="Gabriola" panose="04040605051002020D02" pitchFamily="82" charset="0"/>
              </a:rPr>
              <a:t>Recognition of the positive role religion and spirituality can play when dealing with grief, death anxiety, meaning making or other existential issues</a:t>
            </a:r>
          </a:p>
          <a:p>
            <a:pPr lvl="1"/>
            <a:r>
              <a:rPr lang="en-US" sz="2400" dirty="0" smtClean="0">
                <a:latin typeface="Gabriola" panose="04040605051002020D02" pitchFamily="82" charset="0"/>
              </a:rPr>
              <a:t>Beliefs harmful to the clients’ well-being should be addressed and progress towards a healthier mindset should be attempted</a:t>
            </a:r>
            <a:endParaRPr lang="en-US" sz="2400" dirty="0">
              <a:latin typeface="Gabriola" panose="04040605051002020D02" pitchFamily="8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latin typeface="Gabriola" panose="04040605051002020D02" pitchFamily="82" charset="0"/>
              </a:rPr>
              <a:t>Discoveries from Interviews</a:t>
            </a:r>
            <a:endParaRPr lang="en-US" sz="4800" dirty="0"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125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Gabriola" panose="04040605051002020D02" pitchFamily="82" charset="0"/>
              </a:rPr>
              <a:t>Things that varied amongst counselors…</a:t>
            </a:r>
          </a:p>
          <a:p>
            <a:pPr lvl="1"/>
            <a:r>
              <a:rPr lang="en-US" sz="3000" dirty="0">
                <a:latin typeface="Gabriola" panose="04040605051002020D02" pitchFamily="82" charset="0"/>
              </a:rPr>
              <a:t>Personal </a:t>
            </a:r>
            <a:r>
              <a:rPr lang="en-US" sz="3000" dirty="0" smtClean="0">
                <a:latin typeface="Gabriola" panose="04040605051002020D02" pitchFamily="82" charset="0"/>
              </a:rPr>
              <a:t>beliefs</a:t>
            </a:r>
          </a:p>
          <a:p>
            <a:pPr lvl="1"/>
            <a:r>
              <a:rPr lang="en-US" sz="3000" dirty="0" smtClean="0">
                <a:latin typeface="Gabriola" panose="04040605051002020D02" pitchFamily="82" charset="0"/>
              </a:rPr>
              <a:t>Openness to clients about their beliefs</a:t>
            </a:r>
          </a:p>
          <a:p>
            <a:pPr lvl="1"/>
            <a:r>
              <a:rPr lang="en-US" sz="3000" dirty="0" smtClean="0">
                <a:latin typeface="Gabriola" panose="04040605051002020D02" pitchFamily="82" charset="0"/>
              </a:rPr>
              <a:t>Directive or non-directive styles</a:t>
            </a:r>
          </a:p>
          <a:p>
            <a:pPr lvl="1"/>
            <a:r>
              <a:rPr lang="en-US" sz="3000" dirty="0" smtClean="0">
                <a:latin typeface="Gabriola" panose="04040605051002020D02" pitchFamily="82" charset="0"/>
              </a:rPr>
              <a:t>Counselors involved in religious communities had faced ethical dilemmas with dual relationships. </a:t>
            </a:r>
          </a:p>
          <a:p>
            <a:pPr lvl="1"/>
            <a:endParaRPr lang="en-US" sz="3000" dirty="0" smtClean="0">
              <a:latin typeface="Gabriola" panose="04040605051002020D02" pitchFamily="82" charset="0"/>
            </a:endParaRPr>
          </a:p>
          <a:p>
            <a:pPr lvl="1"/>
            <a:endParaRPr lang="en-US" sz="3000" dirty="0" smtClean="0">
              <a:latin typeface="Gabriola" panose="04040605051002020D02" pitchFamily="82" charset="0"/>
            </a:endParaRPr>
          </a:p>
          <a:p>
            <a:pPr lvl="1"/>
            <a:endParaRPr lang="en-US" sz="3000" dirty="0">
              <a:latin typeface="Gabriola" panose="04040605051002020D02" pitchFamily="8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latin typeface="Gabriola" panose="04040605051002020D02" pitchFamily="82" charset="0"/>
              </a:rPr>
              <a:t>Interviews continued</a:t>
            </a:r>
            <a:endParaRPr lang="en-US" sz="4800" dirty="0"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7457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1849</TotalTime>
  <Words>692</Words>
  <Application>Microsoft Office PowerPoint</Application>
  <PresentationFormat>On-screen Show (4:3)</PresentationFormat>
  <Paragraphs>62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Grid</vt:lpstr>
      <vt:lpstr>Religion and  spirituality in counseling</vt:lpstr>
      <vt:lpstr>Defining religion and spirituality</vt:lpstr>
      <vt:lpstr>history</vt:lpstr>
      <vt:lpstr>Research question</vt:lpstr>
      <vt:lpstr>Relevance</vt:lpstr>
      <vt:lpstr>Methods</vt:lpstr>
      <vt:lpstr>Discoveries in literature</vt:lpstr>
      <vt:lpstr>Discoveries from Interviews</vt:lpstr>
      <vt:lpstr>Interviews continued</vt:lpstr>
      <vt:lpstr>Results and Implications</vt:lpstr>
      <vt:lpstr>references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moo</dc:creator>
  <cp:lastModifiedBy>moo</cp:lastModifiedBy>
  <cp:revision>19</cp:revision>
  <dcterms:created xsi:type="dcterms:W3CDTF">2014-04-06T23:03:59Z</dcterms:created>
  <dcterms:modified xsi:type="dcterms:W3CDTF">2014-04-08T05:53:51Z</dcterms:modified>
</cp:coreProperties>
</file>