
<file path=[Content_Types].xml><?xml version="1.0" encoding="utf-8"?>
<Types xmlns="http://schemas.openxmlformats.org/package/2006/content-types">
  <Override PartName="/ppt/slides/slide1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charts/chart1.xml" ContentType="application/vnd.openxmlformats-officedocument.drawingml.char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xlsx" ContentType="application/vnd.openxmlformats-officedocument.spreadsheetml.sheet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4801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71" r:id="rId8"/>
    <p:sldId id="262" r:id="rId9"/>
    <p:sldId id="263" r:id="rId10"/>
    <p:sldId id="261" r:id="rId11"/>
    <p:sldId id="265" r:id="rId12"/>
    <p:sldId id="273" r:id="rId13"/>
    <p:sldId id="272" r:id="rId14"/>
    <p:sldId id="274" r:id="rId15"/>
    <p:sldId id="276" r:id="rId16"/>
    <p:sldId id="266" r:id="rId17"/>
    <p:sldId id="275" r:id="rId18"/>
    <p:sldId id="268" r:id="rId19"/>
    <p:sldId id="277" r:id="rId20"/>
    <p:sldId id="267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14" Type="http://schemas.openxmlformats.org/officeDocument/2006/relationships/slide" Target="slides/slide13.xml"/><Relationship Id="rId23" Type="http://schemas.openxmlformats.org/officeDocument/2006/relationships/presProps" Target="presProps.xml"/><Relationship Id="rId4" Type="http://schemas.openxmlformats.org/officeDocument/2006/relationships/slide" Target="slides/slide3.xml"/><Relationship Id="rId26" Type="http://schemas.openxmlformats.org/officeDocument/2006/relationships/tableStyles" Target="tableStyles.xml"/><Relationship Id="rId11" Type="http://schemas.openxmlformats.org/officeDocument/2006/relationships/slide" Target="slides/slide10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printerSettings" Target="printerSettings/printerSettings1.bin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Control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116.3125</c:v>
                </c:pt>
                <c:pt idx="1">
                  <c:v>116.9375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Experimental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117.1458</c:v>
                </c:pt>
                <c:pt idx="1">
                  <c:v>118.7917</c:v>
                </c:pt>
              </c:numCache>
            </c:numRef>
          </c:val>
        </c:ser>
        <c:marker val="1"/>
        <c:axId val="456293624"/>
        <c:axId val="456296680"/>
      </c:lineChart>
      <c:catAx>
        <c:axId val="456293624"/>
        <c:scaling>
          <c:orientation val="minMax"/>
        </c:scaling>
        <c:axPos val="b"/>
        <c:tickLblPos val="nextTo"/>
        <c:crossAx val="456296680"/>
        <c:crosses val="autoZero"/>
        <c:auto val="1"/>
        <c:lblAlgn val="ctr"/>
        <c:lblOffset val="100"/>
      </c:catAx>
      <c:valAx>
        <c:axId val="456296680"/>
        <c:scaling>
          <c:orientation val="minMax"/>
        </c:scaling>
        <c:axPos val="l"/>
        <c:majorGridlines/>
        <c:numFmt formatCode="General" sourceLinked="1"/>
        <c:tickLblPos val="nextTo"/>
        <c:crossAx val="4562936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Control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16.8125</c:v>
                </c:pt>
                <c:pt idx="1">
                  <c:v>16.6875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Experimental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16.0208</c:v>
                </c:pt>
                <c:pt idx="1">
                  <c:v>16.3333</c:v>
                </c:pt>
              </c:numCache>
            </c:numRef>
          </c:val>
        </c:ser>
        <c:marker val="1"/>
        <c:axId val="457073288"/>
        <c:axId val="457076344"/>
      </c:lineChart>
      <c:catAx>
        <c:axId val="457073288"/>
        <c:scaling>
          <c:orientation val="minMax"/>
        </c:scaling>
        <c:axPos val="b"/>
        <c:tickLblPos val="nextTo"/>
        <c:crossAx val="457076344"/>
        <c:crosses val="autoZero"/>
        <c:auto val="1"/>
        <c:lblAlgn val="ctr"/>
        <c:lblOffset val="100"/>
      </c:catAx>
      <c:valAx>
        <c:axId val="457076344"/>
        <c:scaling>
          <c:orientation val="minMax"/>
        </c:scaling>
        <c:axPos val="l"/>
        <c:majorGridlines/>
        <c:numFmt formatCode="General" sourceLinked="1"/>
        <c:tickLblPos val="nextTo"/>
        <c:crossAx val="45707328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4AB02A5-4FE5-49D9-9E24-09F23B90C450}" type="datetimeFigureOut">
              <a:rPr lang="en-US" smtClean="0"/>
              <a:pPr/>
              <a:t>4/11/13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D704-AF82-EC40-9681-2A815F9B0713}" type="datetimeFigureOut">
              <a:rPr lang="en-US" smtClean="0"/>
              <a:pPr/>
              <a:t>4/11/13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B5AC7-66E5-3E42-94DD-7A5458AF2E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D704-AF82-EC40-9681-2A815F9B0713}" type="datetimeFigureOut">
              <a:rPr lang="en-US" smtClean="0"/>
              <a:pPr/>
              <a:t>4/11/13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B5AC7-66E5-3E42-94DD-7A5458AF2E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20BD704-AF82-EC40-9681-2A815F9B0713}" type="datetimeFigureOut">
              <a:rPr lang="en-US" smtClean="0"/>
              <a:pPr/>
              <a:t>4/11/13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9B5AC7-66E5-3E42-94DD-7A5458AF2E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3F416CD-67A3-4CF0-A210-F6AF31AC147F}" type="datetimeFigureOut">
              <a:rPr lang="en-US" smtClean="0"/>
              <a:pPr/>
              <a:t>4/11/13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97EE3FD-0A41-48FF-9850-002E446D12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D704-AF82-EC40-9681-2A815F9B0713}" type="datetimeFigureOut">
              <a:rPr lang="en-US" smtClean="0"/>
              <a:pPr/>
              <a:t>4/11/13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B5AC7-66E5-3E42-94DD-7A5458AF2E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D704-AF82-EC40-9681-2A815F9B0713}" type="datetimeFigureOut">
              <a:rPr lang="en-US" smtClean="0"/>
              <a:pPr/>
              <a:t>4/11/13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B5AC7-66E5-3E42-94DD-7A5458AF2E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20BD704-AF82-EC40-9681-2A815F9B0713}" type="datetimeFigureOut">
              <a:rPr lang="en-US" smtClean="0"/>
              <a:pPr/>
              <a:t>4/11/13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9B5AC7-66E5-3E42-94DD-7A5458AF2E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D704-AF82-EC40-9681-2A815F9B0713}" type="datetimeFigureOut">
              <a:rPr lang="en-US" smtClean="0"/>
              <a:pPr/>
              <a:t>4/11/13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B5AC7-66E5-3E42-94DD-7A5458AF2E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20BD704-AF82-EC40-9681-2A815F9B0713}" type="datetimeFigureOut">
              <a:rPr lang="en-US" smtClean="0"/>
              <a:pPr/>
              <a:t>4/11/13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20BD704-AF82-EC40-9681-2A815F9B0713}" type="datetimeFigureOut">
              <a:rPr lang="en-US" smtClean="0"/>
              <a:pPr/>
              <a:t>4/11/13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9B5AC7-66E5-3E42-94DD-7A5458AF2E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20BD704-AF82-EC40-9681-2A815F9B0713}" type="datetimeFigureOut">
              <a:rPr lang="en-US" smtClean="0"/>
              <a:pPr/>
              <a:t>4/11/13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79B5AC7-66E5-3E42-94DD-7A5458AF2E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02" r:id="rId1"/>
    <p:sldLayoutId id="2147484803" r:id="rId2"/>
    <p:sldLayoutId id="2147484804" r:id="rId3"/>
    <p:sldLayoutId id="2147484805" r:id="rId4"/>
    <p:sldLayoutId id="2147484806" r:id="rId5"/>
    <p:sldLayoutId id="2147484807" r:id="rId6"/>
    <p:sldLayoutId id="2147484808" r:id="rId7"/>
    <p:sldLayoutId id="2147484809" r:id="rId8"/>
    <p:sldLayoutId id="2147484810" r:id="rId9"/>
    <p:sldLayoutId id="2147484811" r:id="rId10"/>
    <p:sldLayoutId id="2147484812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Effectiveness of a Letter-Writing Activity on Self-Reported Body Dissatisfaction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Julie Oldfield</a:t>
            </a:r>
          </a:p>
          <a:p>
            <a:r>
              <a:rPr lang="en-US" dirty="0" smtClean="0"/>
              <a:t>April 12</a:t>
            </a:r>
            <a:r>
              <a:rPr lang="en-US" baseline="30000" dirty="0" smtClean="0"/>
              <a:t>th</a:t>
            </a:r>
            <a:r>
              <a:rPr lang="en-US" dirty="0" smtClean="0"/>
              <a:t>,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1</a:t>
            </a:r>
            <a:r>
              <a:rPr lang="en-US" dirty="0" smtClean="0"/>
              <a:t>: Participants who complete the experimental letter-writing activity will show reduced levels of BD as compared to the control group. </a:t>
            </a:r>
          </a:p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: Participants who complete the experimental letter-writing activity will show further reductions in BD at the one-month follow-up, as compared to post-activity BD scores.  In relation, the control will show no change.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</a:t>
            </a:r>
            <a:r>
              <a:rPr lang="en-US" sz="2400" dirty="0" smtClean="0"/>
              <a:t>BES (initial assessment scores)</a:t>
            </a:r>
            <a:endParaRPr lang="en-US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</a:t>
            </a:r>
            <a:r>
              <a:rPr lang="en-US" dirty="0" err="1" smtClean="0"/>
              <a:t>bes</a:t>
            </a:r>
            <a:r>
              <a:rPr lang="en-US" dirty="0" smtClean="0"/>
              <a:t> (pre, post, follow-up)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Significance:</a:t>
            </a:r>
          </a:p>
          <a:p>
            <a:pPr lvl="1"/>
            <a:r>
              <a:rPr lang="en-US" dirty="0" smtClean="0"/>
              <a:t>Within-subjects: </a:t>
            </a:r>
            <a:r>
              <a:rPr lang="en-US" i="1" dirty="0" err="1" smtClean="0"/>
              <a:t>p</a:t>
            </a:r>
            <a:r>
              <a:rPr lang="en-US" dirty="0" smtClean="0"/>
              <a:t> = non-significant</a:t>
            </a:r>
          </a:p>
          <a:p>
            <a:pPr lvl="1"/>
            <a:r>
              <a:rPr lang="en-US" dirty="0" smtClean="0"/>
              <a:t>Between-subjects: </a:t>
            </a:r>
            <a:r>
              <a:rPr lang="en-US" i="1" dirty="0" err="1" smtClean="0"/>
              <a:t>p</a:t>
            </a:r>
            <a:r>
              <a:rPr lang="en-US" dirty="0" smtClean="0"/>
              <a:t> = non-</a:t>
            </a:r>
            <a:r>
              <a:rPr lang="en-US" dirty="0" err="1" smtClean="0"/>
              <a:t>signficant</a:t>
            </a:r>
            <a:endParaRPr lang="en-US" dirty="0" smtClean="0"/>
          </a:p>
          <a:p>
            <a:r>
              <a:rPr lang="en-US" dirty="0" smtClean="0"/>
              <a:t>Experimental Group Means:</a:t>
            </a:r>
          </a:p>
          <a:p>
            <a:pPr lvl="1"/>
            <a:r>
              <a:rPr lang="en-US" dirty="0" smtClean="0"/>
              <a:t>Pre: 117.1458</a:t>
            </a:r>
          </a:p>
          <a:p>
            <a:pPr lvl="1"/>
            <a:r>
              <a:rPr lang="en-US" dirty="0" smtClean="0"/>
              <a:t>Post: 118.7917</a:t>
            </a:r>
          </a:p>
          <a:p>
            <a:pPr lvl="1"/>
            <a:r>
              <a:rPr lang="en-US" dirty="0" smtClean="0"/>
              <a:t>Follow-Up: 118.9259 (N = 27)</a:t>
            </a:r>
          </a:p>
          <a:p>
            <a:r>
              <a:rPr lang="en-US" dirty="0" smtClean="0"/>
              <a:t>Control Group Means:</a:t>
            </a:r>
          </a:p>
          <a:p>
            <a:pPr lvl="1"/>
            <a:r>
              <a:rPr lang="en-US" dirty="0" smtClean="0"/>
              <a:t>Pre: 116.3125</a:t>
            </a:r>
          </a:p>
          <a:p>
            <a:pPr lvl="1"/>
            <a:r>
              <a:rPr lang="en-US" dirty="0" smtClean="0"/>
              <a:t>Post: 116.9375</a:t>
            </a:r>
          </a:p>
          <a:p>
            <a:pPr lvl="1"/>
            <a:r>
              <a:rPr lang="en-US" dirty="0" smtClean="0"/>
              <a:t>Follow-Up: 126.8000 (N = 25)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</a:t>
            </a:r>
            <a:r>
              <a:rPr lang="en-US" dirty="0" err="1" smtClean="0"/>
              <a:t>rses</a:t>
            </a:r>
            <a:r>
              <a:rPr lang="en-US" sz="2400" dirty="0" smtClean="0"/>
              <a:t> (initial assessment scores)</a:t>
            </a:r>
            <a:endParaRPr lang="en-US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</a:t>
            </a:r>
            <a:r>
              <a:rPr lang="en-US" dirty="0" err="1" smtClean="0"/>
              <a:t>rses</a:t>
            </a:r>
            <a:r>
              <a:rPr lang="en-US" dirty="0" smtClean="0"/>
              <a:t> (pre, post, follow-up)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Significance:</a:t>
            </a:r>
          </a:p>
          <a:p>
            <a:pPr lvl="1"/>
            <a:r>
              <a:rPr lang="en-US" dirty="0" smtClean="0"/>
              <a:t>Within-subjects: </a:t>
            </a:r>
            <a:r>
              <a:rPr lang="en-US" i="1" dirty="0" err="1" smtClean="0"/>
              <a:t>p</a:t>
            </a:r>
            <a:r>
              <a:rPr lang="en-US" dirty="0" smtClean="0"/>
              <a:t> = non-significant</a:t>
            </a:r>
          </a:p>
          <a:p>
            <a:pPr lvl="1"/>
            <a:r>
              <a:rPr lang="en-US" dirty="0" smtClean="0"/>
              <a:t>Between-subjects: </a:t>
            </a:r>
            <a:r>
              <a:rPr lang="en-US" i="1" dirty="0" err="1" smtClean="0"/>
              <a:t>p</a:t>
            </a:r>
            <a:r>
              <a:rPr lang="en-US" dirty="0" smtClean="0"/>
              <a:t> = non-</a:t>
            </a:r>
            <a:r>
              <a:rPr lang="en-US" dirty="0" err="1" smtClean="0"/>
              <a:t>signficant</a:t>
            </a:r>
            <a:endParaRPr lang="en-US" dirty="0" smtClean="0"/>
          </a:p>
          <a:p>
            <a:r>
              <a:rPr lang="en-US" dirty="0" smtClean="0"/>
              <a:t>Experimental Group Means:</a:t>
            </a:r>
          </a:p>
          <a:p>
            <a:pPr lvl="1"/>
            <a:r>
              <a:rPr lang="en-US" dirty="0" smtClean="0"/>
              <a:t>Pre: 16.0208</a:t>
            </a:r>
          </a:p>
          <a:p>
            <a:pPr lvl="1"/>
            <a:r>
              <a:rPr lang="en-US" dirty="0" smtClean="0"/>
              <a:t>Post: 16.3333</a:t>
            </a:r>
          </a:p>
          <a:p>
            <a:pPr lvl="1"/>
            <a:r>
              <a:rPr lang="en-US" dirty="0" smtClean="0"/>
              <a:t>Follow-Up: 16.0000 (N = 27)</a:t>
            </a:r>
          </a:p>
          <a:p>
            <a:r>
              <a:rPr lang="en-US" dirty="0" smtClean="0"/>
              <a:t>Control Group Means:</a:t>
            </a:r>
          </a:p>
          <a:p>
            <a:pPr lvl="1"/>
            <a:r>
              <a:rPr lang="en-US" dirty="0" smtClean="0"/>
              <a:t>Pre: 16.8125</a:t>
            </a:r>
          </a:p>
          <a:p>
            <a:pPr lvl="1"/>
            <a:r>
              <a:rPr lang="en-US" dirty="0" smtClean="0"/>
              <a:t>Post: 16.6875</a:t>
            </a:r>
          </a:p>
          <a:p>
            <a:pPr lvl="1"/>
            <a:r>
              <a:rPr lang="en-US" dirty="0" smtClean="0"/>
              <a:t>Follow-Up: 17.6538 (N = 26)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</a:t>
            </a:r>
            <a:r>
              <a:rPr lang="en-US" baseline="-25000" dirty="0" smtClean="0"/>
              <a:t>1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Not supported (</a:t>
            </a:r>
            <a:r>
              <a:rPr lang="en-US" dirty="0" err="1" smtClean="0"/>
              <a:t>n.s</a:t>
            </a:r>
            <a:r>
              <a:rPr lang="en-US" dirty="0" smtClean="0"/>
              <a:t>. findings)</a:t>
            </a:r>
          </a:p>
          <a:p>
            <a:pPr lvl="1"/>
            <a:r>
              <a:rPr lang="en-US" dirty="0" smtClean="0"/>
              <a:t>Increase in BES scores in both groups notable</a:t>
            </a:r>
          </a:p>
          <a:p>
            <a:pPr lvl="1"/>
            <a:r>
              <a:rPr lang="en-US" dirty="0" smtClean="0"/>
              <a:t>Further analysis needed</a:t>
            </a:r>
          </a:p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: must finish follow-up data collection &amp; analyze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Discussion: possible explanations of n.s.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Problems with community sample</a:t>
            </a:r>
          </a:p>
          <a:p>
            <a:r>
              <a:rPr lang="en-US" dirty="0" smtClean="0"/>
              <a:t>Unexpected responses to letter-writing prompts</a:t>
            </a:r>
          </a:p>
          <a:p>
            <a:r>
              <a:rPr lang="en-US" dirty="0" smtClean="0"/>
              <a:t>Highly satisfied population</a:t>
            </a:r>
          </a:p>
          <a:p>
            <a:r>
              <a:rPr lang="en-US" dirty="0" smtClean="0"/>
              <a:t>Letter-writing intervention is not effective</a:t>
            </a:r>
          </a:p>
          <a:p>
            <a:pPr lvl="1"/>
            <a:r>
              <a:rPr lang="en-US" dirty="0" smtClean="0"/>
              <a:t>Importance of examining best practices</a:t>
            </a:r>
          </a:p>
          <a:p>
            <a:pPr lvl="1"/>
            <a:r>
              <a:rPr lang="en-US" dirty="0" smtClean="0"/>
              <a:t>Clinical application of findings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Directions: Planned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Low BES score as moderator/mediator</a:t>
            </a:r>
          </a:p>
          <a:p>
            <a:r>
              <a:rPr lang="en-US" dirty="0" smtClean="0"/>
              <a:t>Emotionality score as moderator/mediator</a:t>
            </a:r>
          </a:p>
          <a:p>
            <a:r>
              <a:rPr lang="en-US" dirty="0" smtClean="0"/>
              <a:t>Exploratory qualitative analysis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Selected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Arigo</a:t>
            </a:r>
            <a:r>
              <a:rPr lang="en-US" dirty="0" smtClean="0"/>
              <a:t>, D., &amp; Smyth, J. (2012). The benefits of expressive writing on sleep difficulty and appearance concerns for college women.</a:t>
            </a:r>
            <a:r>
              <a:rPr lang="en-US" i="1" dirty="0" smtClean="0"/>
              <a:t> Psychology &amp; Health, 27</a:t>
            </a:r>
            <a:r>
              <a:rPr lang="en-US" dirty="0" smtClean="0"/>
              <a:t>(2), 210-226. </a:t>
            </a:r>
            <a:r>
              <a:rPr lang="en-US" dirty="0" err="1" smtClean="0"/>
              <a:t>doi</a:t>
            </a:r>
            <a:r>
              <a:rPr lang="en-US" dirty="0" smtClean="0"/>
              <a:t>: http://dx.doi.org.weblib.lib.umt.edu:8080/10.1080/08870446.2011.558196</a:t>
            </a:r>
          </a:p>
          <a:p>
            <a:r>
              <a:rPr lang="en-US" dirty="0" smtClean="0"/>
              <a:t>Cash, T. F. (1997). </a:t>
            </a:r>
            <a:r>
              <a:rPr lang="en-US" i="1" dirty="0" smtClean="0"/>
              <a:t>The body image workbook: An 8-step program for learning to like your looks</a:t>
            </a:r>
            <a:r>
              <a:rPr lang="en-US" dirty="0" smtClean="0"/>
              <a:t>. Oakland, CA: New Harbinger. </a:t>
            </a:r>
          </a:p>
          <a:p>
            <a:r>
              <a:rPr lang="en-US" dirty="0" smtClean="0"/>
              <a:t>Earnhardt, J. L., Martz, D. M., Ballard, M. E., &amp; Curtin, L. (2002). A writing intervention for negative body image: </a:t>
            </a:r>
            <a:r>
              <a:rPr lang="en-US" dirty="0" err="1" smtClean="0"/>
              <a:t>Pennebaker</a:t>
            </a:r>
            <a:r>
              <a:rPr lang="en-US" dirty="0" smtClean="0"/>
              <a:t> fails to surpass the placebo.</a:t>
            </a:r>
            <a:r>
              <a:rPr lang="en-US" i="1" dirty="0" smtClean="0"/>
              <a:t> Journal of College Student Psychotherapy, 17</a:t>
            </a:r>
            <a:r>
              <a:rPr lang="en-US" dirty="0" smtClean="0"/>
              <a:t>(1), 19-35. </a:t>
            </a:r>
            <a:r>
              <a:rPr lang="en-US" dirty="0" err="1" smtClean="0"/>
              <a:t>doi</a:t>
            </a:r>
            <a:r>
              <a:rPr lang="en-US" dirty="0" smtClean="0"/>
              <a:t>: http://dx.doi.org/10.1300/J035v17n01_04 </a:t>
            </a:r>
          </a:p>
          <a:p>
            <a:r>
              <a:rPr lang="en-US" dirty="0" err="1" smtClean="0"/>
              <a:t>Franzoi</a:t>
            </a:r>
            <a:r>
              <a:rPr lang="en-US" dirty="0" smtClean="0"/>
              <a:t>, S. L., &amp; Shields, S. A. (1984). The body esteem scale: Multidimensional structure and sex differences in a college population.</a:t>
            </a:r>
            <a:r>
              <a:rPr lang="en-US" i="1" dirty="0" smtClean="0"/>
              <a:t> Journal of Personality Assessment, 48</a:t>
            </a:r>
            <a:r>
              <a:rPr lang="en-US" dirty="0" smtClean="0"/>
              <a:t>(2), 173-178. </a:t>
            </a:r>
            <a:r>
              <a:rPr lang="en-US" dirty="0" err="1" smtClean="0"/>
              <a:t>doi</a:t>
            </a:r>
            <a:r>
              <a:rPr lang="en-US" dirty="0" smtClean="0"/>
              <a:t>: http://dx.doi.org.weblib.lib.umt.edu:8080/10.1207/s15327752jpa4802_12</a:t>
            </a:r>
          </a:p>
          <a:p>
            <a:r>
              <a:rPr lang="en-US" dirty="0" smtClean="0"/>
              <a:t>Grogan, S., 1959-. (2008.). </a:t>
            </a:r>
            <a:r>
              <a:rPr lang="en-US" i="1" dirty="0" smtClean="0"/>
              <a:t>Body image : Understanding body dissatisfaction in men, women, and children</a:t>
            </a:r>
            <a:r>
              <a:rPr lang="en-US" dirty="0" smtClean="0"/>
              <a:t> (2nd ed.). London; New York: </a:t>
            </a:r>
            <a:r>
              <a:rPr lang="en-US" dirty="0" err="1" smtClean="0"/>
              <a:t>Routledge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Selected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Jarry</a:t>
            </a:r>
            <a:r>
              <a:rPr lang="en-US" dirty="0" smtClean="0"/>
              <a:t>, J. L., &amp; </a:t>
            </a:r>
            <a:r>
              <a:rPr lang="en-US" dirty="0" err="1" smtClean="0"/>
              <a:t>Berardi</a:t>
            </a:r>
            <a:r>
              <a:rPr lang="en-US" dirty="0" smtClean="0"/>
              <a:t>, K. (2004). Characteristics and effectiveness of stand-alone body image treatments: A review of the empirical literature.</a:t>
            </a:r>
            <a:r>
              <a:rPr lang="en-US" i="1" dirty="0" smtClean="0"/>
              <a:t> Body Image, 1</a:t>
            </a:r>
            <a:r>
              <a:rPr lang="en-US" dirty="0" smtClean="0"/>
              <a:t>(4), 319-333. </a:t>
            </a:r>
            <a:r>
              <a:rPr lang="en-US" dirty="0" err="1" smtClean="0"/>
              <a:t>doi</a:t>
            </a:r>
            <a:r>
              <a:rPr lang="en-US" dirty="0" smtClean="0"/>
              <a:t>: http://dx.doi.org/10.1016/j.bodyim.2004.10.005</a:t>
            </a:r>
          </a:p>
          <a:p>
            <a:r>
              <a:rPr lang="en-US" dirty="0" err="1" smtClean="0"/>
              <a:t>Lewzcuk</a:t>
            </a:r>
            <a:r>
              <a:rPr lang="en-US" dirty="0" smtClean="0"/>
              <a:t>, Z. (2004). </a:t>
            </a:r>
            <a:r>
              <a:rPr lang="en-US" i="1" dirty="0" smtClean="0"/>
              <a:t>Body image</a:t>
            </a:r>
            <a:r>
              <a:rPr lang="en-US" dirty="0" smtClean="0"/>
              <a:t>. Retrieved October 21, 2012, from </a:t>
            </a:r>
            <a:r>
              <a:rPr lang="en-US" dirty="0" err="1" smtClean="0"/>
              <a:t>http://www.dundee.ac.uk/studentservices/counselling/leaflets/bodyimage.htm</a:t>
            </a:r>
            <a:endParaRPr lang="en-US" dirty="0" smtClean="0"/>
          </a:p>
          <a:p>
            <a:r>
              <a:rPr lang="en-US" dirty="0" smtClean="0"/>
              <a:t>O’Connor, D. B., Hurling, R., </a:t>
            </a:r>
            <a:r>
              <a:rPr lang="en-US" dirty="0" err="1" smtClean="0"/>
              <a:t>Hendrickx</a:t>
            </a:r>
            <a:r>
              <a:rPr lang="en-US" dirty="0" smtClean="0"/>
              <a:t>, H., Osborne, G., Hall, J., </a:t>
            </a:r>
            <a:r>
              <a:rPr lang="en-US" dirty="0" err="1" smtClean="0"/>
              <a:t>Walklet</a:t>
            </a:r>
            <a:r>
              <a:rPr lang="en-US" dirty="0" smtClean="0"/>
              <a:t>, E., . . . Wood, H. (2011). Effects of written emotional disclosure on implicit self-esteem and body image.</a:t>
            </a:r>
            <a:r>
              <a:rPr lang="en-US" i="1" dirty="0" smtClean="0"/>
              <a:t> British Journal of Health Psychology, 16</a:t>
            </a:r>
            <a:r>
              <a:rPr lang="en-US" dirty="0" smtClean="0"/>
              <a:t>(3), 488-501. </a:t>
            </a:r>
            <a:r>
              <a:rPr lang="en-US" dirty="0" err="1" smtClean="0"/>
              <a:t>doi</a:t>
            </a:r>
            <a:r>
              <a:rPr lang="en-US" dirty="0" smtClean="0"/>
              <a:t>: http://dx.doi.org/10.1348/135910710X523210</a:t>
            </a:r>
          </a:p>
          <a:p>
            <a:r>
              <a:rPr lang="en-US" dirty="0" smtClean="0"/>
              <a:t>Pearson, A. N., Heffner, M., &amp; </a:t>
            </a:r>
            <a:r>
              <a:rPr lang="en-US" dirty="0" err="1" smtClean="0"/>
              <a:t>Follette</a:t>
            </a:r>
            <a:r>
              <a:rPr lang="en-US" dirty="0" smtClean="0"/>
              <a:t>, V. M. (2010). </a:t>
            </a:r>
            <a:r>
              <a:rPr lang="en-US" i="1" dirty="0" smtClean="0"/>
              <a:t>Acceptance &amp; commitment therapy for body image dissatisfaction: A practitioner's guide to using mindfulness, acceptance &amp; values-based behavior change strategies</a:t>
            </a:r>
            <a:r>
              <a:rPr lang="en-US" dirty="0" smtClean="0"/>
              <a:t>. Oakland, CA: New Harbinger Publications. </a:t>
            </a:r>
          </a:p>
          <a:p>
            <a:r>
              <a:rPr lang="en-US" dirty="0" err="1" smtClean="0"/>
              <a:t>Pennebaker</a:t>
            </a:r>
            <a:r>
              <a:rPr lang="en-US" dirty="0" smtClean="0"/>
              <a:t>, J. W., &amp; </a:t>
            </a:r>
            <a:r>
              <a:rPr lang="en-US" dirty="0" err="1" smtClean="0"/>
              <a:t>Beall</a:t>
            </a:r>
            <a:r>
              <a:rPr lang="en-US" dirty="0" smtClean="0"/>
              <a:t>, S. K. (1986). Confronting a traumatic event: Toward an understanding of inhibition and disease.</a:t>
            </a:r>
            <a:r>
              <a:rPr lang="en-US" i="1" dirty="0" smtClean="0"/>
              <a:t> Journal of Abnormal Psychology, 95</a:t>
            </a:r>
            <a:r>
              <a:rPr lang="en-US" dirty="0" smtClean="0"/>
              <a:t>(3), 274-281. </a:t>
            </a:r>
            <a:r>
              <a:rPr lang="en-US" dirty="0" err="1" smtClean="0"/>
              <a:t>doi</a:t>
            </a:r>
            <a:r>
              <a:rPr lang="en-US" dirty="0" smtClean="0"/>
              <a:t>: http://dx.doi.org.weblib.lib.umt.edu:8080/10.1037/0021-843X.95.3.274</a:t>
            </a:r>
          </a:p>
          <a:p>
            <a:r>
              <a:rPr lang="en-US" dirty="0" smtClean="0"/>
              <a:t>Rosenberg, M. (1989). </a:t>
            </a:r>
            <a:r>
              <a:rPr lang="en-US" i="1" dirty="0" smtClean="0"/>
              <a:t>Society and the adolescent self-image</a:t>
            </a:r>
            <a:r>
              <a:rPr lang="en-US" dirty="0" smtClean="0"/>
              <a:t> (Revised Edition ed.). Middletown, Connecticut: Wesleyan University Press.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Background: Body Dissatisfaction (BD)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Definitions:</a:t>
            </a:r>
          </a:p>
          <a:p>
            <a:pPr lvl="1"/>
            <a:r>
              <a:rPr lang="en-US" dirty="0" smtClean="0"/>
              <a:t>Negative evaluation of one’s weight &amp; shape (Pearson, Heffner, &amp; </a:t>
            </a:r>
            <a:r>
              <a:rPr lang="en-US" dirty="0" err="1" smtClean="0"/>
              <a:t>Follette</a:t>
            </a:r>
            <a:r>
              <a:rPr lang="en-US" dirty="0" smtClean="0"/>
              <a:t>, 2010)</a:t>
            </a:r>
          </a:p>
          <a:p>
            <a:pPr lvl="1"/>
            <a:r>
              <a:rPr lang="en-US" dirty="0" smtClean="0"/>
              <a:t>Perceived disparity between actual and “ideal” body (Grogan, 2008)</a:t>
            </a:r>
          </a:p>
          <a:p>
            <a:r>
              <a:rPr lang="en-US" dirty="0" smtClean="0"/>
              <a:t>Has significant, negative impacts on general well being</a:t>
            </a:r>
          </a:p>
          <a:p>
            <a:r>
              <a:rPr lang="en-US" dirty="0" smtClean="0"/>
              <a:t>Strong predictor of disordered eating &amp; eating disorders</a:t>
            </a:r>
          </a:p>
          <a:p>
            <a:r>
              <a:rPr lang="en-US" dirty="0" smtClean="0"/>
              <a:t>Has become a nearly universal experience, particularly in Western cultures</a:t>
            </a:r>
          </a:p>
          <a:p>
            <a:pPr lvl="1"/>
            <a:r>
              <a:rPr lang="en-US" dirty="0" smtClean="0"/>
              <a:t>“Normative Discontent” (Pearson et al., 2010)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Cameo </a:t>
            </a:r>
            <a:r>
              <a:rPr lang="en-US" dirty="0" err="1" smtClean="0"/>
              <a:t>Borntrager</a:t>
            </a:r>
            <a:r>
              <a:rPr lang="en-US" dirty="0" smtClean="0"/>
              <a:t>, Ph.D.</a:t>
            </a:r>
          </a:p>
          <a:p>
            <a:r>
              <a:rPr lang="en-US" dirty="0" smtClean="0"/>
              <a:t>Nadine Wisniewski, Ph.D.</a:t>
            </a:r>
          </a:p>
          <a:p>
            <a:r>
              <a:rPr lang="en-US" dirty="0" smtClean="0"/>
              <a:t>Annie </a:t>
            </a:r>
            <a:r>
              <a:rPr lang="en-US" dirty="0" err="1" smtClean="0"/>
              <a:t>Sondag</a:t>
            </a:r>
            <a:r>
              <a:rPr lang="en-US" dirty="0" smtClean="0"/>
              <a:t>, Ph.D.</a:t>
            </a:r>
          </a:p>
          <a:p>
            <a:r>
              <a:rPr lang="en-US" dirty="0" smtClean="0"/>
              <a:t>Davidson Honors </a:t>
            </a:r>
            <a:r>
              <a:rPr lang="en-US" dirty="0" smtClean="0"/>
              <a:t>College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 Interventions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Very few stand-alone interventions for BD (</a:t>
            </a:r>
            <a:r>
              <a:rPr lang="en-US" dirty="0" err="1" smtClean="0"/>
              <a:t>Jarry</a:t>
            </a:r>
            <a:r>
              <a:rPr lang="en-US" dirty="0" smtClean="0"/>
              <a:t> &amp; </a:t>
            </a:r>
            <a:r>
              <a:rPr lang="en-US" dirty="0" err="1" smtClean="0"/>
              <a:t>Berardi</a:t>
            </a:r>
            <a:r>
              <a:rPr lang="en-US" dirty="0" smtClean="0"/>
              <a:t>, 2004)</a:t>
            </a:r>
          </a:p>
          <a:p>
            <a:pPr lvl="1"/>
            <a:r>
              <a:rPr lang="en-US" dirty="0" smtClean="0"/>
              <a:t>Most are components of eating disorder interventions</a:t>
            </a:r>
          </a:p>
          <a:p>
            <a:pPr lvl="1"/>
            <a:r>
              <a:rPr lang="en-US" dirty="0" smtClean="0"/>
              <a:t>Used with clinical populations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Letter-Writing &amp; BD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Popularity of letter-writing activities</a:t>
            </a:r>
          </a:p>
          <a:p>
            <a:pPr lvl="1"/>
            <a:r>
              <a:rPr lang="en-US" dirty="0" smtClean="0"/>
              <a:t>Clinical use</a:t>
            </a:r>
          </a:p>
          <a:p>
            <a:pPr lvl="1"/>
            <a:r>
              <a:rPr lang="en-US" dirty="0" smtClean="0"/>
              <a:t>Popular media</a:t>
            </a:r>
          </a:p>
          <a:p>
            <a:r>
              <a:rPr lang="en-US" dirty="0" smtClean="0"/>
              <a:t>Little empirical evidence to support use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26161"/>
            <a:ext cx="8229600" cy="1143000"/>
          </a:xfrm>
        </p:spPr>
        <p:txBody>
          <a:bodyPr/>
          <a:lstStyle/>
          <a:p>
            <a:r>
              <a:rPr lang="en-US" dirty="0" smtClean="0"/>
              <a:t>The Present Study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Prompt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(Adapted from </a:t>
            </a:r>
            <a:r>
              <a:rPr lang="en-US" sz="1800" dirty="0" err="1" smtClean="0"/>
              <a:t>Lewzcuk</a:t>
            </a:r>
            <a:r>
              <a:rPr lang="en-US" sz="1800" dirty="0" smtClean="0"/>
              <a:t>, 2004 &amp; Cash, 1997)</a:t>
            </a:r>
          </a:p>
          <a:p>
            <a:r>
              <a:rPr lang="en-US" dirty="0" smtClean="0"/>
              <a:t>Goal: write a letter to body</a:t>
            </a:r>
          </a:p>
          <a:p>
            <a:pPr lvl="1"/>
            <a:r>
              <a:rPr lang="en-US" dirty="0" smtClean="0"/>
              <a:t>Part one: reflect on mistreatment, if any</a:t>
            </a:r>
          </a:p>
          <a:p>
            <a:pPr lvl="1"/>
            <a:r>
              <a:rPr lang="en-US" dirty="0" smtClean="0"/>
              <a:t>Part two: how to make relationship with body more positive</a:t>
            </a:r>
          </a:p>
          <a:p>
            <a:pPr lvl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Prompt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 &amp; respond to passage about muscle function</a:t>
            </a:r>
          </a:p>
          <a:p>
            <a:r>
              <a:rPr lang="en-US" dirty="0" smtClean="0"/>
              <a:t>Goals:</a:t>
            </a:r>
          </a:p>
          <a:p>
            <a:pPr lvl="1"/>
            <a:r>
              <a:rPr lang="en-US" dirty="0" smtClean="0"/>
              <a:t>Mimic letter-writing format</a:t>
            </a:r>
          </a:p>
          <a:p>
            <a:pPr lvl="1"/>
            <a:r>
              <a:rPr lang="en-US" dirty="0" smtClean="0"/>
              <a:t>Require participants to think about human body without thinking about their body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Participants &amp;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Participants:</a:t>
            </a:r>
          </a:p>
          <a:p>
            <a:pPr lvl="1"/>
            <a:r>
              <a:rPr lang="en-US" dirty="0" smtClean="0"/>
              <a:t>96 male &amp; female PSYX 100 students (M = 35, F = 61)</a:t>
            </a:r>
          </a:p>
          <a:p>
            <a:r>
              <a:rPr lang="en-US" dirty="0" smtClean="0"/>
              <a:t>Measures:</a:t>
            </a:r>
          </a:p>
          <a:p>
            <a:pPr lvl="1"/>
            <a:r>
              <a:rPr lang="en-US" dirty="0" smtClean="0"/>
              <a:t>Body Esteem Scale (BES; </a:t>
            </a:r>
            <a:r>
              <a:rPr lang="en-US" dirty="0" err="1" smtClean="0"/>
              <a:t>Franzoi</a:t>
            </a:r>
            <a:r>
              <a:rPr lang="en-US" dirty="0" smtClean="0"/>
              <a:t> &amp; Shields, 1984)</a:t>
            </a:r>
          </a:p>
          <a:p>
            <a:pPr lvl="2"/>
            <a:r>
              <a:rPr lang="en-US" dirty="0" smtClean="0"/>
              <a:t>35 items—body parts &amp; functions</a:t>
            </a:r>
          </a:p>
          <a:p>
            <a:pPr lvl="2"/>
            <a:r>
              <a:rPr lang="en-US" dirty="0" smtClean="0"/>
              <a:t>Rate each item (1-5)</a:t>
            </a:r>
          </a:p>
          <a:p>
            <a:pPr lvl="2"/>
            <a:r>
              <a:rPr lang="en-US" dirty="0" smtClean="0"/>
              <a:t>Scores range from 35-175</a:t>
            </a:r>
          </a:p>
          <a:p>
            <a:pPr lvl="2"/>
            <a:r>
              <a:rPr lang="en-US" dirty="0" smtClean="0"/>
              <a:t>High scores indicate high body esteem</a:t>
            </a:r>
          </a:p>
          <a:p>
            <a:pPr lvl="1"/>
            <a:r>
              <a:rPr lang="en-US" dirty="0" smtClean="0"/>
              <a:t>Rosenberg Self-Esteem Scale (RSES; Rosenberg, 1989)</a:t>
            </a:r>
          </a:p>
          <a:p>
            <a:pPr lvl="2"/>
            <a:r>
              <a:rPr lang="en-US" dirty="0" smtClean="0"/>
              <a:t>10 items</a:t>
            </a:r>
          </a:p>
          <a:p>
            <a:pPr lvl="2"/>
            <a:r>
              <a:rPr lang="en-US" dirty="0" smtClean="0"/>
              <a:t>Rate each item (1-4)</a:t>
            </a:r>
          </a:p>
          <a:p>
            <a:pPr lvl="2"/>
            <a:r>
              <a:rPr lang="en-US" dirty="0" smtClean="0"/>
              <a:t>Scores range from 0-30 </a:t>
            </a:r>
          </a:p>
          <a:p>
            <a:pPr lvl="2"/>
            <a:r>
              <a:rPr lang="en-US" dirty="0" smtClean="0"/>
              <a:t>High scores indicate high self-esteem</a:t>
            </a:r>
          </a:p>
          <a:p>
            <a:pPr lvl="1"/>
            <a:r>
              <a:rPr lang="en-US" dirty="0" smtClean="0"/>
              <a:t>Emotionality Rating (Emotionality; </a:t>
            </a:r>
            <a:r>
              <a:rPr lang="en-US" dirty="0" err="1" smtClean="0"/>
              <a:t>Pennebaker</a:t>
            </a:r>
            <a:r>
              <a:rPr lang="en-US" dirty="0" smtClean="0"/>
              <a:t> et al., 1986)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Initial assessment:</a:t>
            </a:r>
          </a:p>
          <a:p>
            <a:r>
              <a:rPr lang="en-US" dirty="0" smtClean="0"/>
              <a:t>Demographic Questionnaire</a:t>
            </a:r>
          </a:p>
          <a:p>
            <a:r>
              <a:rPr lang="en-US" dirty="0" smtClean="0"/>
              <a:t>RSES</a:t>
            </a:r>
          </a:p>
          <a:p>
            <a:r>
              <a:rPr lang="en-US" dirty="0" smtClean="0"/>
              <a:t>BES</a:t>
            </a:r>
          </a:p>
          <a:p>
            <a:r>
              <a:rPr lang="en-US" dirty="0" smtClean="0"/>
              <a:t>Letter-Writing Prompt</a:t>
            </a:r>
          </a:p>
          <a:p>
            <a:r>
              <a:rPr lang="en-US" dirty="0" smtClean="0"/>
              <a:t>RSES</a:t>
            </a:r>
          </a:p>
          <a:p>
            <a:r>
              <a:rPr lang="en-US" dirty="0" smtClean="0"/>
              <a:t>BES</a:t>
            </a:r>
          </a:p>
          <a:p>
            <a:r>
              <a:rPr lang="en-US" dirty="0" smtClean="0"/>
              <a:t>Emotionality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One month follow-up:</a:t>
            </a:r>
          </a:p>
          <a:p>
            <a:r>
              <a:rPr lang="en-US" dirty="0" smtClean="0"/>
              <a:t>RSES &amp; BES </a:t>
            </a:r>
            <a:r>
              <a:rPr lang="en-US" i="1" dirty="0" smtClean="0"/>
              <a:t>only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Oriel.thmx</Template>
  <TotalTime>555</TotalTime>
  <Words>1346</Words>
  <Application>Microsoft Macintosh PowerPoint</Application>
  <PresentationFormat>On-screen Show (4:3)</PresentationFormat>
  <Paragraphs>123</Paragraphs>
  <Slides>20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Oriel</vt:lpstr>
      <vt:lpstr>The Effectiveness of a Letter-Writing Activity on Self-Reported Body Dissatisfaction</vt:lpstr>
      <vt:lpstr>Background: Body Dissatisfaction (BD)</vt:lpstr>
      <vt:lpstr>BD Interventions</vt:lpstr>
      <vt:lpstr>Letter-Writing &amp; BD</vt:lpstr>
      <vt:lpstr>The Present Study</vt:lpstr>
      <vt:lpstr>Experimental Prompt</vt:lpstr>
      <vt:lpstr>Control Prompt</vt:lpstr>
      <vt:lpstr>Participants &amp; Measures</vt:lpstr>
      <vt:lpstr>Procedure</vt:lpstr>
      <vt:lpstr>Hypotheses</vt:lpstr>
      <vt:lpstr>Results: BES (initial assessment scores)</vt:lpstr>
      <vt:lpstr>Results: bes (pre, post, follow-up)</vt:lpstr>
      <vt:lpstr>Results: rses (initial assessment scores)</vt:lpstr>
      <vt:lpstr>Results: rses (pre, post, follow-up) </vt:lpstr>
      <vt:lpstr>Discussion</vt:lpstr>
      <vt:lpstr>Discussion: possible explanations of n.s.</vt:lpstr>
      <vt:lpstr>Future Directions: Planned Analysis</vt:lpstr>
      <vt:lpstr>Selected References</vt:lpstr>
      <vt:lpstr>Selected References</vt:lpstr>
      <vt:lpstr>Acknowledgments</vt:lpstr>
    </vt:vector>
  </TitlesOfParts>
  <Company>University of Montana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Effectiveness of a Letter-Writing Activity on Self-Reported Body Dissatisfaction</dc:title>
  <dc:creator>Julie Oldfield</dc:creator>
  <cp:lastModifiedBy>Julie Oldfield</cp:lastModifiedBy>
  <cp:revision>66</cp:revision>
  <dcterms:created xsi:type="dcterms:W3CDTF">2013-04-12T02:27:45Z</dcterms:created>
  <dcterms:modified xsi:type="dcterms:W3CDTF">2013-04-12T02:45:11Z</dcterms:modified>
</cp:coreProperties>
</file>