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0233600" cy="32918400"/>
  <p:notesSz cx="9388475" cy="7102475"/>
  <p:defaultTextStyle>
    <a:defPPr>
      <a:defRPr lang="en-US"/>
    </a:defPPr>
    <a:lvl1pPr marL="0" algn="l" defTabSz="4347277" rtl="0" eaLnBrk="1" latinLnBrk="0" hangingPunct="1">
      <a:defRPr sz="8600" kern="1200">
        <a:solidFill>
          <a:schemeClr val="tx1"/>
        </a:solidFill>
        <a:latin typeface="+mn-lt"/>
        <a:ea typeface="+mn-ea"/>
        <a:cs typeface="+mn-cs"/>
      </a:defRPr>
    </a:lvl1pPr>
    <a:lvl2pPr marL="2173638" algn="l" defTabSz="4347277" rtl="0" eaLnBrk="1" latinLnBrk="0" hangingPunct="1">
      <a:defRPr sz="8600" kern="1200">
        <a:solidFill>
          <a:schemeClr val="tx1"/>
        </a:solidFill>
        <a:latin typeface="+mn-lt"/>
        <a:ea typeface="+mn-ea"/>
        <a:cs typeface="+mn-cs"/>
      </a:defRPr>
    </a:lvl2pPr>
    <a:lvl3pPr marL="4347277" algn="l" defTabSz="4347277" rtl="0" eaLnBrk="1" latinLnBrk="0" hangingPunct="1">
      <a:defRPr sz="8600" kern="1200">
        <a:solidFill>
          <a:schemeClr val="tx1"/>
        </a:solidFill>
        <a:latin typeface="+mn-lt"/>
        <a:ea typeface="+mn-ea"/>
        <a:cs typeface="+mn-cs"/>
      </a:defRPr>
    </a:lvl3pPr>
    <a:lvl4pPr marL="6520915" algn="l" defTabSz="4347277" rtl="0" eaLnBrk="1" latinLnBrk="0" hangingPunct="1">
      <a:defRPr sz="8600" kern="1200">
        <a:solidFill>
          <a:schemeClr val="tx1"/>
        </a:solidFill>
        <a:latin typeface="+mn-lt"/>
        <a:ea typeface="+mn-ea"/>
        <a:cs typeface="+mn-cs"/>
      </a:defRPr>
    </a:lvl4pPr>
    <a:lvl5pPr marL="8694554" algn="l" defTabSz="4347277" rtl="0" eaLnBrk="1" latinLnBrk="0" hangingPunct="1">
      <a:defRPr sz="8600" kern="1200">
        <a:solidFill>
          <a:schemeClr val="tx1"/>
        </a:solidFill>
        <a:latin typeface="+mn-lt"/>
        <a:ea typeface="+mn-ea"/>
        <a:cs typeface="+mn-cs"/>
      </a:defRPr>
    </a:lvl5pPr>
    <a:lvl6pPr marL="10868193" algn="l" defTabSz="4347277" rtl="0" eaLnBrk="1" latinLnBrk="0" hangingPunct="1">
      <a:defRPr sz="8600" kern="1200">
        <a:solidFill>
          <a:schemeClr val="tx1"/>
        </a:solidFill>
        <a:latin typeface="+mn-lt"/>
        <a:ea typeface="+mn-ea"/>
        <a:cs typeface="+mn-cs"/>
      </a:defRPr>
    </a:lvl6pPr>
    <a:lvl7pPr marL="13041831" algn="l" defTabSz="4347277" rtl="0" eaLnBrk="1" latinLnBrk="0" hangingPunct="1">
      <a:defRPr sz="8600" kern="1200">
        <a:solidFill>
          <a:schemeClr val="tx1"/>
        </a:solidFill>
        <a:latin typeface="+mn-lt"/>
        <a:ea typeface="+mn-ea"/>
        <a:cs typeface="+mn-cs"/>
      </a:defRPr>
    </a:lvl7pPr>
    <a:lvl8pPr marL="15215470" algn="l" defTabSz="4347277" rtl="0" eaLnBrk="1" latinLnBrk="0" hangingPunct="1">
      <a:defRPr sz="8600" kern="1200">
        <a:solidFill>
          <a:schemeClr val="tx1"/>
        </a:solidFill>
        <a:latin typeface="+mn-lt"/>
        <a:ea typeface="+mn-ea"/>
        <a:cs typeface="+mn-cs"/>
      </a:defRPr>
    </a:lvl8pPr>
    <a:lvl9pPr marL="17389108" algn="l" defTabSz="4347277"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AD3FA"/>
    <a:srgbClr val="E6EDF6"/>
    <a:srgbClr val="B2BFF8"/>
    <a:srgbClr val="ACBAFE"/>
    <a:srgbClr val="0066CC"/>
    <a:srgbClr val="F38E3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19" autoAdjust="0"/>
    <p:restoredTop sz="94709" autoAdjust="0"/>
  </p:normalViewPr>
  <p:slideViewPr>
    <p:cSldViewPr>
      <p:cViewPr>
        <p:scale>
          <a:sx n="15" d="100"/>
          <a:sy n="15" d="100"/>
        </p:scale>
        <p:origin x="-1122" y="-102"/>
      </p:cViewPr>
      <p:guideLst>
        <p:guide orient="horz" pos="10368"/>
        <p:guide pos="12672"/>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10226043"/>
            <a:ext cx="3419856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035040" y="18653760"/>
            <a:ext cx="28163520" cy="8412480"/>
          </a:xfrm>
        </p:spPr>
        <p:txBody>
          <a:bodyPr/>
          <a:lstStyle>
            <a:lvl1pPr marL="0" indent="0" algn="ctr">
              <a:buNone/>
              <a:defRPr>
                <a:solidFill>
                  <a:schemeClr val="tx1">
                    <a:tint val="75000"/>
                  </a:schemeClr>
                </a:solidFill>
              </a:defRPr>
            </a:lvl1pPr>
            <a:lvl2pPr marL="2173638" indent="0" algn="ctr">
              <a:buNone/>
              <a:defRPr>
                <a:solidFill>
                  <a:schemeClr val="tx1">
                    <a:tint val="75000"/>
                  </a:schemeClr>
                </a:solidFill>
              </a:defRPr>
            </a:lvl2pPr>
            <a:lvl3pPr marL="4347277" indent="0" algn="ctr">
              <a:buNone/>
              <a:defRPr>
                <a:solidFill>
                  <a:schemeClr val="tx1">
                    <a:tint val="75000"/>
                  </a:schemeClr>
                </a:solidFill>
              </a:defRPr>
            </a:lvl3pPr>
            <a:lvl4pPr marL="6520915" indent="0" algn="ctr">
              <a:buNone/>
              <a:defRPr>
                <a:solidFill>
                  <a:schemeClr val="tx1">
                    <a:tint val="75000"/>
                  </a:schemeClr>
                </a:solidFill>
              </a:defRPr>
            </a:lvl4pPr>
            <a:lvl5pPr marL="8694554" indent="0" algn="ctr">
              <a:buNone/>
              <a:defRPr>
                <a:solidFill>
                  <a:schemeClr val="tx1">
                    <a:tint val="75000"/>
                  </a:schemeClr>
                </a:solidFill>
              </a:defRPr>
            </a:lvl5pPr>
            <a:lvl6pPr marL="10868193" indent="0" algn="ctr">
              <a:buNone/>
              <a:defRPr>
                <a:solidFill>
                  <a:schemeClr val="tx1">
                    <a:tint val="75000"/>
                  </a:schemeClr>
                </a:solidFill>
              </a:defRPr>
            </a:lvl6pPr>
            <a:lvl7pPr marL="13041831" indent="0" algn="ctr">
              <a:buNone/>
              <a:defRPr>
                <a:solidFill>
                  <a:schemeClr val="tx1">
                    <a:tint val="75000"/>
                  </a:schemeClr>
                </a:solidFill>
              </a:defRPr>
            </a:lvl7pPr>
            <a:lvl8pPr marL="15215470" indent="0" algn="ctr">
              <a:buNone/>
              <a:defRPr>
                <a:solidFill>
                  <a:schemeClr val="tx1">
                    <a:tint val="75000"/>
                  </a:schemeClr>
                </a:solidFill>
              </a:defRPr>
            </a:lvl8pPr>
            <a:lvl9pPr marL="1738910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63BE0C-EF19-448C-9A59-7F5BF0E05E97}" type="datetimeFigureOut">
              <a:rPr lang="en-US" smtClean="0"/>
              <a:pPr/>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BF415-4EF8-424B-9CA7-F87AE774167E}" type="slidenum">
              <a:rPr lang="en-US" smtClean="0"/>
              <a:pPr/>
              <a:t>‹#›</a:t>
            </a:fld>
            <a:endParaRPr lang="en-US"/>
          </a:p>
        </p:txBody>
      </p:sp>
    </p:spTree>
    <p:extLst>
      <p:ext uri="{BB962C8B-B14F-4D97-AF65-F5344CB8AC3E}">
        <p14:creationId xmlns:p14="http://schemas.microsoft.com/office/powerpoint/2010/main" xmlns="" val="2457114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63BE0C-EF19-448C-9A59-7F5BF0E05E97}" type="datetimeFigureOut">
              <a:rPr lang="en-US" smtClean="0"/>
              <a:pPr/>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BF415-4EF8-424B-9CA7-F87AE774167E}" type="slidenum">
              <a:rPr lang="en-US" smtClean="0"/>
              <a:pPr/>
              <a:t>‹#›</a:t>
            </a:fld>
            <a:endParaRPr lang="en-US"/>
          </a:p>
        </p:txBody>
      </p:sp>
    </p:spTree>
    <p:extLst>
      <p:ext uri="{BB962C8B-B14F-4D97-AF65-F5344CB8AC3E}">
        <p14:creationId xmlns:p14="http://schemas.microsoft.com/office/powerpoint/2010/main" xmlns="" val="132305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3351211" y="8435342"/>
            <a:ext cx="50690147" cy="1797634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266810" y="8435342"/>
            <a:ext cx="151413843" cy="1797634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63BE0C-EF19-448C-9A59-7F5BF0E05E97}" type="datetimeFigureOut">
              <a:rPr lang="en-US" smtClean="0"/>
              <a:pPr/>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BF415-4EF8-424B-9CA7-F87AE774167E}" type="slidenum">
              <a:rPr lang="en-US" smtClean="0"/>
              <a:pPr/>
              <a:t>‹#›</a:t>
            </a:fld>
            <a:endParaRPr lang="en-US"/>
          </a:p>
        </p:txBody>
      </p:sp>
    </p:spTree>
    <p:extLst>
      <p:ext uri="{BB962C8B-B14F-4D97-AF65-F5344CB8AC3E}">
        <p14:creationId xmlns:p14="http://schemas.microsoft.com/office/powerpoint/2010/main" xmlns="" val="3482977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63BE0C-EF19-448C-9A59-7F5BF0E05E97}" type="datetimeFigureOut">
              <a:rPr lang="en-US" smtClean="0"/>
              <a:pPr/>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BF415-4EF8-424B-9CA7-F87AE774167E}" type="slidenum">
              <a:rPr lang="en-US" smtClean="0"/>
              <a:pPr/>
              <a:t>‹#›</a:t>
            </a:fld>
            <a:endParaRPr lang="en-US"/>
          </a:p>
        </p:txBody>
      </p:sp>
    </p:spTree>
    <p:extLst>
      <p:ext uri="{BB962C8B-B14F-4D97-AF65-F5344CB8AC3E}">
        <p14:creationId xmlns:p14="http://schemas.microsoft.com/office/powerpoint/2010/main" xmlns="" val="208335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78177" y="21153122"/>
            <a:ext cx="34198560" cy="6537960"/>
          </a:xfrm>
        </p:spPr>
        <p:txBody>
          <a:bodyPr anchor="t"/>
          <a:lstStyle>
            <a:lvl1pPr algn="l">
              <a:defRPr sz="19000" b="1" cap="all"/>
            </a:lvl1pPr>
          </a:lstStyle>
          <a:p>
            <a:r>
              <a:rPr lang="en-US" smtClean="0"/>
              <a:t>Click to edit Master title style</a:t>
            </a:r>
            <a:endParaRPr lang="en-US"/>
          </a:p>
        </p:txBody>
      </p:sp>
      <p:sp>
        <p:nvSpPr>
          <p:cNvPr id="3" name="Text Placeholder 2"/>
          <p:cNvSpPr>
            <a:spLocks noGrp="1"/>
          </p:cNvSpPr>
          <p:nvPr>
            <p:ph type="body" idx="1"/>
          </p:nvPr>
        </p:nvSpPr>
        <p:spPr>
          <a:xfrm>
            <a:off x="3178177" y="13952225"/>
            <a:ext cx="34198560" cy="7200898"/>
          </a:xfrm>
        </p:spPr>
        <p:txBody>
          <a:bodyPr anchor="b"/>
          <a:lstStyle>
            <a:lvl1pPr marL="0" indent="0">
              <a:buNone/>
              <a:defRPr sz="9500">
                <a:solidFill>
                  <a:schemeClr val="tx1">
                    <a:tint val="75000"/>
                  </a:schemeClr>
                </a:solidFill>
              </a:defRPr>
            </a:lvl1pPr>
            <a:lvl2pPr marL="2173638" indent="0">
              <a:buNone/>
              <a:defRPr sz="8600">
                <a:solidFill>
                  <a:schemeClr val="tx1">
                    <a:tint val="75000"/>
                  </a:schemeClr>
                </a:solidFill>
              </a:defRPr>
            </a:lvl2pPr>
            <a:lvl3pPr marL="4347277" indent="0">
              <a:buNone/>
              <a:defRPr sz="7600">
                <a:solidFill>
                  <a:schemeClr val="tx1">
                    <a:tint val="75000"/>
                  </a:schemeClr>
                </a:solidFill>
              </a:defRPr>
            </a:lvl3pPr>
            <a:lvl4pPr marL="6520915" indent="0">
              <a:buNone/>
              <a:defRPr sz="6600">
                <a:solidFill>
                  <a:schemeClr val="tx1">
                    <a:tint val="75000"/>
                  </a:schemeClr>
                </a:solidFill>
              </a:defRPr>
            </a:lvl4pPr>
            <a:lvl5pPr marL="8694554" indent="0">
              <a:buNone/>
              <a:defRPr sz="6600">
                <a:solidFill>
                  <a:schemeClr val="tx1">
                    <a:tint val="75000"/>
                  </a:schemeClr>
                </a:solidFill>
              </a:defRPr>
            </a:lvl5pPr>
            <a:lvl6pPr marL="10868193" indent="0">
              <a:buNone/>
              <a:defRPr sz="6600">
                <a:solidFill>
                  <a:schemeClr val="tx1">
                    <a:tint val="75000"/>
                  </a:schemeClr>
                </a:solidFill>
              </a:defRPr>
            </a:lvl6pPr>
            <a:lvl7pPr marL="13041831" indent="0">
              <a:buNone/>
              <a:defRPr sz="6600">
                <a:solidFill>
                  <a:schemeClr val="tx1">
                    <a:tint val="75000"/>
                  </a:schemeClr>
                </a:solidFill>
              </a:defRPr>
            </a:lvl7pPr>
            <a:lvl8pPr marL="15215470" indent="0">
              <a:buNone/>
              <a:defRPr sz="6600">
                <a:solidFill>
                  <a:schemeClr val="tx1">
                    <a:tint val="75000"/>
                  </a:schemeClr>
                </a:solidFill>
              </a:defRPr>
            </a:lvl8pPr>
            <a:lvl9pPr marL="17389108" indent="0">
              <a:buNone/>
              <a:defRPr sz="6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63BE0C-EF19-448C-9A59-7F5BF0E05E97}" type="datetimeFigureOut">
              <a:rPr lang="en-US" smtClean="0"/>
              <a:pPr/>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BF415-4EF8-424B-9CA7-F87AE774167E}" type="slidenum">
              <a:rPr lang="en-US" smtClean="0"/>
              <a:pPr/>
              <a:t>‹#›</a:t>
            </a:fld>
            <a:endParaRPr lang="en-US"/>
          </a:p>
        </p:txBody>
      </p:sp>
    </p:spTree>
    <p:extLst>
      <p:ext uri="{BB962C8B-B14F-4D97-AF65-F5344CB8AC3E}">
        <p14:creationId xmlns:p14="http://schemas.microsoft.com/office/powerpoint/2010/main" xmlns="" val="3019580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266808" y="49156623"/>
            <a:ext cx="101051993" cy="139042138"/>
          </a:xfrm>
        </p:spPr>
        <p:txBody>
          <a:bodyPr/>
          <a:lstStyle>
            <a:lvl1pPr>
              <a:defRPr sz="13300"/>
            </a:lvl1pPr>
            <a:lvl2pPr>
              <a:defRPr sz="11400"/>
            </a:lvl2pPr>
            <a:lvl3pPr>
              <a:defRPr sz="95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12989364" y="49156623"/>
            <a:ext cx="101051997" cy="139042138"/>
          </a:xfrm>
        </p:spPr>
        <p:txBody>
          <a:bodyPr/>
          <a:lstStyle>
            <a:lvl1pPr>
              <a:defRPr sz="13300"/>
            </a:lvl1pPr>
            <a:lvl2pPr>
              <a:defRPr sz="11400"/>
            </a:lvl2pPr>
            <a:lvl3pPr>
              <a:defRPr sz="95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63BE0C-EF19-448C-9A59-7F5BF0E05E97}" type="datetimeFigureOut">
              <a:rPr lang="en-US" smtClean="0"/>
              <a:pPr/>
              <a:t>4/24/2013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2BF415-4EF8-424B-9CA7-F87AE774167E}" type="slidenum">
              <a:rPr lang="en-US" smtClean="0"/>
              <a:pPr/>
              <a:t>‹#›</a:t>
            </a:fld>
            <a:endParaRPr lang="en-US"/>
          </a:p>
        </p:txBody>
      </p:sp>
    </p:spTree>
    <p:extLst>
      <p:ext uri="{BB962C8B-B14F-4D97-AF65-F5344CB8AC3E}">
        <p14:creationId xmlns:p14="http://schemas.microsoft.com/office/powerpoint/2010/main" xmlns="" val="314760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11680" y="1318262"/>
            <a:ext cx="3621024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11681" y="7368543"/>
            <a:ext cx="17776827" cy="3070858"/>
          </a:xfrm>
        </p:spPr>
        <p:txBody>
          <a:bodyPr anchor="b"/>
          <a:lstStyle>
            <a:lvl1pPr marL="0" indent="0">
              <a:buNone/>
              <a:defRPr sz="11400" b="1"/>
            </a:lvl1pPr>
            <a:lvl2pPr marL="2173638" indent="0">
              <a:buNone/>
              <a:defRPr sz="9500" b="1"/>
            </a:lvl2pPr>
            <a:lvl3pPr marL="4347277" indent="0">
              <a:buNone/>
              <a:defRPr sz="8600" b="1"/>
            </a:lvl3pPr>
            <a:lvl4pPr marL="6520915" indent="0">
              <a:buNone/>
              <a:defRPr sz="7600" b="1"/>
            </a:lvl4pPr>
            <a:lvl5pPr marL="8694554" indent="0">
              <a:buNone/>
              <a:defRPr sz="7600" b="1"/>
            </a:lvl5pPr>
            <a:lvl6pPr marL="10868193" indent="0">
              <a:buNone/>
              <a:defRPr sz="7600" b="1"/>
            </a:lvl6pPr>
            <a:lvl7pPr marL="13041831" indent="0">
              <a:buNone/>
              <a:defRPr sz="7600" b="1"/>
            </a:lvl7pPr>
            <a:lvl8pPr marL="15215470" indent="0">
              <a:buNone/>
              <a:defRPr sz="7600" b="1"/>
            </a:lvl8pPr>
            <a:lvl9pPr marL="17389108" indent="0">
              <a:buNone/>
              <a:defRPr sz="7600" b="1"/>
            </a:lvl9pPr>
          </a:lstStyle>
          <a:p>
            <a:pPr lvl="0"/>
            <a:r>
              <a:rPr lang="en-US" smtClean="0"/>
              <a:t>Click to edit Master text styles</a:t>
            </a:r>
          </a:p>
        </p:txBody>
      </p:sp>
      <p:sp>
        <p:nvSpPr>
          <p:cNvPr id="4" name="Content Placeholder 3"/>
          <p:cNvSpPr>
            <a:spLocks noGrp="1"/>
          </p:cNvSpPr>
          <p:nvPr>
            <p:ph sz="half" idx="2"/>
          </p:nvPr>
        </p:nvSpPr>
        <p:spPr>
          <a:xfrm>
            <a:off x="2011681" y="10439401"/>
            <a:ext cx="17776827" cy="18966182"/>
          </a:xfrm>
        </p:spPr>
        <p:txBody>
          <a:bodyPr/>
          <a:lstStyle>
            <a:lvl1pPr>
              <a:defRPr sz="11400"/>
            </a:lvl1pPr>
            <a:lvl2pPr>
              <a:defRPr sz="9500"/>
            </a:lvl2pPr>
            <a:lvl3pPr>
              <a:defRPr sz="8600"/>
            </a:lvl3pPr>
            <a:lvl4pPr>
              <a:defRPr sz="7600"/>
            </a:lvl4pPr>
            <a:lvl5pPr>
              <a:defRPr sz="7600"/>
            </a:lvl5pPr>
            <a:lvl6pPr>
              <a:defRPr sz="7600"/>
            </a:lvl6pPr>
            <a:lvl7pPr>
              <a:defRPr sz="7600"/>
            </a:lvl7pPr>
            <a:lvl8pPr>
              <a:defRPr sz="7600"/>
            </a:lvl8pPr>
            <a:lvl9pPr>
              <a:defRPr sz="7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438112" y="7368543"/>
            <a:ext cx="17783810" cy="3070858"/>
          </a:xfrm>
        </p:spPr>
        <p:txBody>
          <a:bodyPr anchor="b"/>
          <a:lstStyle>
            <a:lvl1pPr marL="0" indent="0">
              <a:buNone/>
              <a:defRPr sz="11400" b="1"/>
            </a:lvl1pPr>
            <a:lvl2pPr marL="2173638" indent="0">
              <a:buNone/>
              <a:defRPr sz="9500" b="1"/>
            </a:lvl2pPr>
            <a:lvl3pPr marL="4347277" indent="0">
              <a:buNone/>
              <a:defRPr sz="8600" b="1"/>
            </a:lvl3pPr>
            <a:lvl4pPr marL="6520915" indent="0">
              <a:buNone/>
              <a:defRPr sz="7600" b="1"/>
            </a:lvl4pPr>
            <a:lvl5pPr marL="8694554" indent="0">
              <a:buNone/>
              <a:defRPr sz="7600" b="1"/>
            </a:lvl5pPr>
            <a:lvl6pPr marL="10868193" indent="0">
              <a:buNone/>
              <a:defRPr sz="7600" b="1"/>
            </a:lvl6pPr>
            <a:lvl7pPr marL="13041831" indent="0">
              <a:buNone/>
              <a:defRPr sz="7600" b="1"/>
            </a:lvl7pPr>
            <a:lvl8pPr marL="15215470" indent="0">
              <a:buNone/>
              <a:defRPr sz="7600" b="1"/>
            </a:lvl8pPr>
            <a:lvl9pPr marL="17389108" indent="0">
              <a:buNone/>
              <a:defRPr sz="7600" b="1"/>
            </a:lvl9pPr>
          </a:lstStyle>
          <a:p>
            <a:pPr lvl="0"/>
            <a:r>
              <a:rPr lang="en-US" smtClean="0"/>
              <a:t>Click to edit Master text styles</a:t>
            </a:r>
          </a:p>
        </p:txBody>
      </p:sp>
      <p:sp>
        <p:nvSpPr>
          <p:cNvPr id="6" name="Content Placeholder 5"/>
          <p:cNvSpPr>
            <a:spLocks noGrp="1"/>
          </p:cNvSpPr>
          <p:nvPr>
            <p:ph sz="quarter" idx="4"/>
          </p:nvPr>
        </p:nvSpPr>
        <p:spPr>
          <a:xfrm>
            <a:off x="20438112" y="10439401"/>
            <a:ext cx="17783810" cy="18966182"/>
          </a:xfrm>
        </p:spPr>
        <p:txBody>
          <a:bodyPr/>
          <a:lstStyle>
            <a:lvl1pPr>
              <a:defRPr sz="11400"/>
            </a:lvl1pPr>
            <a:lvl2pPr>
              <a:defRPr sz="9500"/>
            </a:lvl2pPr>
            <a:lvl3pPr>
              <a:defRPr sz="8600"/>
            </a:lvl3pPr>
            <a:lvl4pPr>
              <a:defRPr sz="7600"/>
            </a:lvl4pPr>
            <a:lvl5pPr>
              <a:defRPr sz="7600"/>
            </a:lvl5pPr>
            <a:lvl6pPr>
              <a:defRPr sz="7600"/>
            </a:lvl6pPr>
            <a:lvl7pPr>
              <a:defRPr sz="7600"/>
            </a:lvl7pPr>
            <a:lvl8pPr>
              <a:defRPr sz="7600"/>
            </a:lvl8pPr>
            <a:lvl9pPr>
              <a:defRPr sz="7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63BE0C-EF19-448C-9A59-7F5BF0E05E97}" type="datetimeFigureOut">
              <a:rPr lang="en-US" smtClean="0"/>
              <a:pPr/>
              <a:t>4/24/2013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2BF415-4EF8-424B-9CA7-F87AE774167E}" type="slidenum">
              <a:rPr lang="en-US" smtClean="0"/>
              <a:pPr/>
              <a:t>‹#›</a:t>
            </a:fld>
            <a:endParaRPr lang="en-US"/>
          </a:p>
        </p:txBody>
      </p:sp>
    </p:spTree>
    <p:extLst>
      <p:ext uri="{BB962C8B-B14F-4D97-AF65-F5344CB8AC3E}">
        <p14:creationId xmlns:p14="http://schemas.microsoft.com/office/powerpoint/2010/main" xmlns="" val="2409334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63BE0C-EF19-448C-9A59-7F5BF0E05E97}" type="datetimeFigureOut">
              <a:rPr lang="en-US" smtClean="0"/>
              <a:pPr/>
              <a:t>4/24/2013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2BF415-4EF8-424B-9CA7-F87AE774167E}" type="slidenum">
              <a:rPr lang="en-US" smtClean="0"/>
              <a:pPr/>
              <a:t>‹#›</a:t>
            </a:fld>
            <a:endParaRPr lang="en-US"/>
          </a:p>
        </p:txBody>
      </p:sp>
    </p:spTree>
    <p:extLst>
      <p:ext uri="{BB962C8B-B14F-4D97-AF65-F5344CB8AC3E}">
        <p14:creationId xmlns:p14="http://schemas.microsoft.com/office/powerpoint/2010/main" xmlns="" val="1605771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63BE0C-EF19-448C-9A59-7F5BF0E05E97}" type="datetimeFigureOut">
              <a:rPr lang="en-US" smtClean="0"/>
              <a:pPr/>
              <a:t>4/24/2013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2BF415-4EF8-424B-9CA7-F87AE774167E}" type="slidenum">
              <a:rPr lang="en-US" smtClean="0"/>
              <a:pPr/>
              <a:t>‹#›</a:t>
            </a:fld>
            <a:endParaRPr lang="en-US"/>
          </a:p>
        </p:txBody>
      </p:sp>
    </p:spTree>
    <p:extLst>
      <p:ext uri="{BB962C8B-B14F-4D97-AF65-F5344CB8AC3E}">
        <p14:creationId xmlns:p14="http://schemas.microsoft.com/office/powerpoint/2010/main" xmlns="" val="2534697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684" y="1310640"/>
            <a:ext cx="13236577" cy="5577840"/>
          </a:xfrm>
        </p:spPr>
        <p:txBody>
          <a:bodyPr anchor="b"/>
          <a:lstStyle>
            <a:lvl1pPr algn="l">
              <a:defRPr sz="9500" b="1"/>
            </a:lvl1pPr>
          </a:lstStyle>
          <a:p>
            <a:r>
              <a:rPr lang="en-US" smtClean="0"/>
              <a:t>Click to edit Master title style</a:t>
            </a:r>
            <a:endParaRPr lang="en-US"/>
          </a:p>
        </p:txBody>
      </p:sp>
      <p:sp>
        <p:nvSpPr>
          <p:cNvPr id="3" name="Content Placeholder 2"/>
          <p:cNvSpPr>
            <a:spLocks noGrp="1"/>
          </p:cNvSpPr>
          <p:nvPr>
            <p:ph idx="1"/>
          </p:nvPr>
        </p:nvSpPr>
        <p:spPr>
          <a:xfrm>
            <a:off x="15730220" y="1310643"/>
            <a:ext cx="22491700" cy="28094942"/>
          </a:xfrm>
        </p:spPr>
        <p:txBody>
          <a:bodyPr/>
          <a:lstStyle>
            <a:lvl1pPr>
              <a:defRPr sz="15200"/>
            </a:lvl1pPr>
            <a:lvl2pPr>
              <a:defRPr sz="13300"/>
            </a:lvl2pPr>
            <a:lvl3pPr>
              <a:defRPr sz="114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11684" y="6888483"/>
            <a:ext cx="13236577" cy="22517102"/>
          </a:xfrm>
        </p:spPr>
        <p:txBody>
          <a:bodyPr/>
          <a:lstStyle>
            <a:lvl1pPr marL="0" indent="0">
              <a:buNone/>
              <a:defRPr sz="6600"/>
            </a:lvl1pPr>
            <a:lvl2pPr marL="2173638" indent="0">
              <a:buNone/>
              <a:defRPr sz="5700"/>
            </a:lvl2pPr>
            <a:lvl3pPr marL="4347277" indent="0">
              <a:buNone/>
              <a:defRPr sz="4700"/>
            </a:lvl3pPr>
            <a:lvl4pPr marL="6520915" indent="0">
              <a:buNone/>
              <a:defRPr sz="4200"/>
            </a:lvl4pPr>
            <a:lvl5pPr marL="8694554" indent="0">
              <a:buNone/>
              <a:defRPr sz="4200"/>
            </a:lvl5pPr>
            <a:lvl6pPr marL="10868193" indent="0">
              <a:buNone/>
              <a:defRPr sz="4200"/>
            </a:lvl6pPr>
            <a:lvl7pPr marL="13041831" indent="0">
              <a:buNone/>
              <a:defRPr sz="4200"/>
            </a:lvl7pPr>
            <a:lvl8pPr marL="15215470" indent="0">
              <a:buNone/>
              <a:defRPr sz="4200"/>
            </a:lvl8pPr>
            <a:lvl9pPr marL="17389108" indent="0">
              <a:buNone/>
              <a:defRPr sz="4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3BE0C-EF19-448C-9A59-7F5BF0E05E97}" type="datetimeFigureOut">
              <a:rPr lang="en-US" smtClean="0"/>
              <a:pPr/>
              <a:t>4/24/2013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2BF415-4EF8-424B-9CA7-F87AE774167E}" type="slidenum">
              <a:rPr lang="en-US" smtClean="0"/>
              <a:pPr/>
              <a:t>‹#›</a:t>
            </a:fld>
            <a:endParaRPr lang="en-US"/>
          </a:p>
        </p:txBody>
      </p:sp>
    </p:spTree>
    <p:extLst>
      <p:ext uri="{BB962C8B-B14F-4D97-AF65-F5344CB8AC3E}">
        <p14:creationId xmlns:p14="http://schemas.microsoft.com/office/powerpoint/2010/main" xmlns="" val="3613647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86067" y="23042881"/>
            <a:ext cx="24140160" cy="2720342"/>
          </a:xfrm>
        </p:spPr>
        <p:txBody>
          <a:bodyPr anchor="b"/>
          <a:lstStyle>
            <a:lvl1pPr algn="l">
              <a:defRPr sz="9500" b="1"/>
            </a:lvl1pPr>
          </a:lstStyle>
          <a:p>
            <a:r>
              <a:rPr lang="en-US" smtClean="0"/>
              <a:t>Click to edit Master title style</a:t>
            </a:r>
            <a:endParaRPr lang="en-US"/>
          </a:p>
        </p:txBody>
      </p:sp>
      <p:sp>
        <p:nvSpPr>
          <p:cNvPr id="3" name="Picture Placeholder 2"/>
          <p:cNvSpPr>
            <a:spLocks noGrp="1"/>
          </p:cNvSpPr>
          <p:nvPr>
            <p:ph type="pic" idx="1"/>
          </p:nvPr>
        </p:nvSpPr>
        <p:spPr>
          <a:xfrm>
            <a:off x="7886067" y="2941320"/>
            <a:ext cx="24140160" cy="19751040"/>
          </a:xfrm>
        </p:spPr>
        <p:txBody>
          <a:bodyPr/>
          <a:lstStyle>
            <a:lvl1pPr marL="0" indent="0">
              <a:buNone/>
              <a:defRPr sz="15200"/>
            </a:lvl1pPr>
            <a:lvl2pPr marL="2173638" indent="0">
              <a:buNone/>
              <a:defRPr sz="13300"/>
            </a:lvl2pPr>
            <a:lvl3pPr marL="4347277" indent="0">
              <a:buNone/>
              <a:defRPr sz="11400"/>
            </a:lvl3pPr>
            <a:lvl4pPr marL="6520915" indent="0">
              <a:buNone/>
              <a:defRPr sz="9500"/>
            </a:lvl4pPr>
            <a:lvl5pPr marL="8694554" indent="0">
              <a:buNone/>
              <a:defRPr sz="9500"/>
            </a:lvl5pPr>
            <a:lvl6pPr marL="10868193" indent="0">
              <a:buNone/>
              <a:defRPr sz="9500"/>
            </a:lvl6pPr>
            <a:lvl7pPr marL="13041831" indent="0">
              <a:buNone/>
              <a:defRPr sz="9500"/>
            </a:lvl7pPr>
            <a:lvl8pPr marL="15215470" indent="0">
              <a:buNone/>
              <a:defRPr sz="9500"/>
            </a:lvl8pPr>
            <a:lvl9pPr marL="17389108" indent="0">
              <a:buNone/>
              <a:defRPr sz="9500"/>
            </a:lvl9pPr>
          </a:lstStyle>
          <a:p>
            <a:endParaRPr lang="en-US"/>
          </a:p>
        </p:txBody>
      </p:sp>
      <p:sp>
        <p:nvSpPr>
          <p:cNvPr id="4" name="Text Placeholder 3"/>
          <p:cNvSpPr>
            <a:spLocks noGrp="1"/>
          </p:cNvSpPr>
          <p:nvPr>
            <p:ph type="body" sz="half" idx="2"/>
          </p:nvPr>
        </p:nvSpPr>
        <p:spPr>
          <a:xfrm>
            <a:off x="7886067" y="25763223"/>
            <a:ext cx="24140160" cy="3863338"/>
          </a:xfrm>
        </p:spPr>
        <p:txBody>
          <a:bodyPr/>
          <a:lstStyle>
            <a:lvl1pPr marL="0" indent="0">
              <a:buNone/>
              <a:defRPr sz="6600"/>
            </a:lvl1pPr>
            <a:lvl2pPr marL="2173638" indent="0">
              <a:buNone/>
              <a:defRPr sz="5700"/>
            </a:lvl2pPr>
            <a:lvl3pPr marL="4347277" indent="0">
              <a:buNone/>
              <a:defRPr sz="4700"/>
            </a:lvl3pPr>
            <a:lvl4pPr marL="6520915" indent="0">
              <a:buNone/>
              <a:defRPr sz="4200"/>
            </a:lvl4pPr>
            <a:lvl5pPr marL="8694554" indent="0">
              <a:buNone/>
              <a:defRPr sz="4200"/>
            </a:lvl5pPr>
            <a:lvl6pPr marL="10868193" indent="0">
              <a:buNone/>
              <a:defRPr sz="4200"/>
            </a:lvl6pPr>
            <a:lvl7pPr marL="13041831" indent="0">
              <a:buNone/>
              <a:defRPr sz="4200"/>
            </a:lvl7pPr>
            <a:lvl8pPr marL="15215470" indent="0">
              <a:buNone/>
              <a:defRPr sz="4200"/>
            </a:lvl8pPr>
            <a:lvl9pPr marL="17389108" indent="0">
              <a:buNone/>
              <a:defRPr sz="4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3BE0C-EF19-448C-9A59-7F5BF0E05E97}" type="datetimeFigureOut">
              <a:rPr lang="en-US" smtClean="0"/>
              <a:pPr/>
              <a:t>4/24/2013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2BF415-4EF8-424B-9CA7-F87AE774167E}" type="slidenum">
              <a:rPr lang="en-US" smtClean="0"/>
              <a:pPr/>
              <a:t>‹#›</a:t>
            </a:fld>
            <a:endParaRPr lang="en-US"/>
          </a:p>
        </p:txBody>
      </p:sp>
    </p:spTree>
    <p:extLst>
      <p:ext uri="{BB962C8B-B14F-4D97-AF65-F5344CB8AC3E}">
        <p14:creationId xmlns:p14="http://schemas.microsoft.com/office/powerpoint/2010/main" xmlns="" val="4079076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11680" y="1318262"/>
            <a:ext cx="36210240" cy="5486400"/>
          </a:xfrm>
          <a:prstGeom prst="rect">
            <a:avLst/>
          </a:prstGeom>
        </p:spPr>
        <p:txBody>
          <a:bodyPr vert="horz" lIns="434728" tIns="217364" rIns="434728" bIns="217364"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011680" y="7680963"/>
            <a:ext cx="36210240" cy="21724622"/>
          </a:xfrm>
          <a:prstGeom prst="rect">
            <a:avLst/>
          </a:prstGeom>
        </p:spPr>
        <p:txBody>
          <a:bodyPr vert="horz" lIns="434728" tIns="217364" rIns="434728" bIns="21736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011680" y="30510482"/>
            <a:ext cx="9387840" cy="1752600"/>
          </a:xfrm>
          <a:prstGeom prst="rect">
            <a:avLst/>
          </a:prstGeom>
        </p:spPr>
        <p:txBody>
          <a:bodyPr vert="horz" lIns="434728" tIns="217364" rIns="434728" bIns="217364" rtlCol="0" anchor="ctr"/>
          <a:lstStyle>
            <a:lvl1pPr algn="l">
              <a:defRPr sz="5700">
                <a:solidFill>
                  <a:schemeClr val="tx1">
                    <a:tint val="75000"/>
                  </a:schemeClr>
                </a:solidFill>
              </a:defRPr>
            </a:lvl1pPr>
          </a:lstStyle>
          <a:p>
            <a:fld id="{BE63BE0C-EF19-448C-9A59-7F5BF0E05E97}" type="datetimeFigureOut">
              <a:rPr lang="en-US" smtClean="0"/>
              <a:pPr/>
              <a:t>4/24/2013</a:t>
            </a:fld>
            <a:endParaRPr lang="en-US"/>
          </a:p>
        </p:txBody>
      </p:sp>
      <p:sp>
        <p:nvSpPr>
          <p:cNvPr id="5" name="Footer Placeholder 4"/>
          <p:cNvSpPr>
            <a:spLocks noGrp="1"/>
          </p:cNvSpPr>
          <p:nvPr>
            <p:ph type="ftr" sz="quarter" idx="3"/>
          </p:nvPr>
        </p:nvSpPr>
        <p:spPr>
          <a:xfrm>
            <a:off x="13746480" y="30510482"/>
            <a:ext cx="12740640" cy="1752600"/>
          </a:xfrm>
          <a:prstGeom prst="rect">
            <a:avLst/>
          </a:prstGeom>
        </p:spPr>
        <p:txBody>
          <a:bodyPr vert="horz" lIns="434728" tIns="217364" rIns="434728" bIns="217364" rtlCol="0" anchor="ctr"/>
          <a:lstStyle>
            <a:lvl1pPr algn="ctr">
              <a:defRPr sz="5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8834080" y="30510482"/>
            <a:ext cx="9387840" cy="1752600"/>
          </a:xfrm>
          <a:prstGeom prst="rect">
            <a:avLst/>
          </a:prstGeom>
        </p:spPr>
        <p:txBody>
          <a:bodyPr vert="horz" lIns="434728" tIns="217364" rIns="434728" bIns="217364" rtlCol="0" anchor="ctr"/>
          <a:lstStyle>
            <a:lvl1pPr algn="r">
              <a:defRPr sz="5700">
                <a:solidFill>
                  <a:schemeClr val="tx1">
                    <a:tint val="75000"/>
                  </a:schemeClr>
                </a:solidFill>
              </a:defRPr>
            </a:lvl1pPr>
          </a:lstStyle>
          <a:p>
            <a:fld id="{0E2BF415-4EF8-424B-9CA7-F87AE774167E}" type="slidenum">
              <a:rPr lang="en-US" smtClean="0"/>
              <a:pPr/>
              <a:t>‹#›</a:t>
            </a:fld>
            <a:endParaRPr lang="en-US"/>
          </a:p>
        </p:txBody>
      </p:sp>
    </p:spTree>
    <p:extLst>
      <p:ext uri="{BB962C8B-B14F-4D97-AF65-F5344CB8AC3E}">
        <p14:creationId xmlns:p14="http://schemas.microsoft.com/office/powerpoint/2010/main" xmlns="" val="3934725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47277" rtl="0" eaLnBrk="1" latinLnBrk="0" hangingPunct="1">
        <a:spcBef>
          <a:spcPct val="0"/>
        </a:spcBef>
        <a:buNone/>
        <a:defRPr sz="20900" kern="1200">
          <a:solidFill>
            <a:schemeClr val="tx1"/>
          </a:solidFill>
          <a:latin typeface="+mj-lt"/>
          <a:ea typeface="+mj-ea"/>
          <a:cs typeface="+mj-cs"/>
        </a:defRPr>
      </a:lvl1pPr>
    </p:titleStyle>
    <p:bodyStyle>
      <a:lvl1pPr marL="1630229" indent="-1630229" algn="l" defTabSz="4347277" rtl="0" eaLnBrk="1" latinLnBrk="0" hangingPunct="1">
        <a:spcBef>
          <a:spcPct val="20000"/>
        </a:spcBef>
        <a:buFont typeface="Arial" pitchFamily="34" charset="0"/>
        <a:buChar char="•"/>
        <a:defRPr sz="15200" kern="1200">
          <a:solidFill>
            <a:schemeClr val="tx1"/>
          </a:solidFill>
          <a:latin typeface="+mn-lt"/>
          <a:ea typeface="+mn-ea"/>
          <a:cs typeface="+mn-cs"/>
        </a:defRPr>
      </a:lvl1pPr>
      <a:lvl2pPr marL="3532162" indent="-1358524" algn="l" defTabSz="4347277" rtl="0" eaLnBrk="1" latinLnBrk="0" hangingPunct="1">
        <a:spcBef>
          <a:spcPct val="20000"/>
        </a:spcBef>
        <a:buFont typeface="Arial" pitchFamily="34" charset="0"/>
        <a:buChar char="–"/>
        <a:defRPr sz="13300" kern="1200">
          <a:solidFill>
            <a:schemeClr val="tx1"/>
          </a:solidFill>
          <a:latin typeface="+mn-lt"/>
          <a:ea typeface="+mn-ea"/>
          <a:cs typeface="+mn-cs"/>
        </a:defRPr>
      </a:lvl2pPr>
      <a:lvl3pPr marL="5434096" indent="-1086819" algn="l" defTabSz="4347277" rtl="0" eaLnBrk="1" latinLnBrk="0" hangingPunct="1">
        <a:spcBef>
          <a:spcPct val="20000"/>
        </a:spcBef>
        <a:buFont typeface="Arial" pitchFamily="34" charset="0"/>
        <a:buChar char="•"/>
        <a:defRPr sz="11400" kern="1200">
          <a:solidFill>
            <a:schemeClr val="tx1"/>
          </a:solidFill>
          <a:latin typeface="+mn-lt"/>
          <a:ea typeface="+mn-ea"/>
          <a:cs typeface="+mn-cs"/>
        </a:defRPr>
      </a:lvl3pPr>
      <a:lvl4pPr marL="7607735" indent="-1086819" algn="l" defTabSz="4347277"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9781374" indent="-1086819" algn="l" defTabSz="4347277"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1955012" indent="-1086819" algn="l" defTabSz="4347277"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4128650" indent="-1086819" algn="l" defTabSz="4347277"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302289" indent="-1086819" algn="l" defTabSz="4347277"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475927" indent="-1086819" algn="l" defTabSz="4347277"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en-US"/>
      </a:defPPr>
      <a:lvl1pPr marL="0" algn="l" defTabSz="4347277" rtl="0" eaLnBrk="1" latinLnBrk="0" hangingPunct="1">
        <a:defRPr sz="8600" kern="1200">
          <a:solidFill>
            <a:schemeClr val="tx1"/>
          </a:solidFill>
          <a:latin typeface="+mn-lt"/>
          <a:ea typeface="+mn-ea"/>
          <a:cs typeface="+mn-cs"/>
        </a:defRPr>
      </a:lvl1pPr>
      <a:lvl2pPr marL="2173638" algn="l" defTabSz="4347277" rtl="0" eaLnBrk="1" latinLnBrk="0" hangingPunct="1">
        <a:defRPr sz="8600" kern="1200">
          <a:solidFill>
            <a:schemeClr val="tx1"/>
          </a:solidFill>
          <a:latin typeface="+mn-lt"/>
          <a:ea typeface="+mn-ea"/>
          <a:cs typeface="+mn-cs"/>
        </a:defRPr>
      </a:lvl2pPr>
      <a:lvl3pPr marL="4347277" algn="l" defTabSz="4347277" rtl="0" eaLnBrk="1" latinLnBrk="0" hangingPunct="1">
        <a:defRPr sz="8600" kern="1200">
          <a:solidFill>
            <a:schemeClr val="tx1"/>
          </a:solidFill>
          <a:latin typeface="+mn-lt"/>
          <a:ea typeface="+mn-ea"/>
          <a:cs typeface="+mn-cs"/>
        </a:defRPr>
      </a:lvl3pPr>
      <a:lvl4pPr marL="6520915" algn="l" defTabSz="4347277" rtl="0" eaLnBrk="1" latinLnBrk="0" hangingPunct="1">
        <a:defRPr sz="8600" kern="1200">
          <a:solidFill>
            <a:schemeClr val="tx1"/>
          </a:solidFill>
          <a:latin typeface="+mn-lt"/>
          <a:ea typeface="+mn-ea"/>
          <a:cs typeface="+mn-cs"/>
        </a:defRPr>
      </a:lvl4pPr>
      <a:lvl5pPr marL="8694554" algn="l" defTabSz="4347277" rtl="0" eaLnBrk="1" latinLnBrk="0" hangingPunct="1">
        <a:defRPr sz="8600" kern="1200">
          <a:solidFill>
            <a:schemeClr val="tx1"/>
          </a:solidFill>
          <a:latin typeface="+mn-lt"/>
          <a:ea typeface="+mn-ea"/>
          <a:cs typeface="+mn-cs"/>
        </a:defRPr>
      </a:lvl5pPr>
      <a:lvl6pPr marL="10868193" algn="l" defTabSz="4347277" rtl="0" eaLnBrk="1" latinLnBrk="0" hangingPunct="1">
        <a:defRPr sz="8600" kern="1200">
          <a:solidFill>
            <a:schemeClr val="tx1"/>
          </a:solidFill>
          <a:latin typeface="+mn-lt"/>
          <a:ea typeface="+mn-ea"/>
          <a:cs typeface="+mn-cs"/>
        </a:defRPr>
      </a:lvl6pPr>
      <a:lvl7pPr marL="13041831" algn="l" defTabSz="4347277" rtl="0" eaLnBrk="1" latinLnBrk="0" hangingPunct="1">
        <a:defRPr sz="8600" kern="1200">
          <a:solidFill>
            <a:schemeClr val="tx1"/>
          </a:solidFill>
          <a:latin typeface="+mn-lt"/>
          <a:ea typeface="+mn-ea"/>
          <a:cs typeface="+mn-cs"/>
        </a:defRPr>
      </a:lvl7pPr>
      <a:lvl8pPr marL="15215470" algn="l" defTabSz="4347277" rtl="0" eaLnBrk="1" latinLnBrk="0" hangingPunct="1">
        <a:defRPr sz="8600" kern="1200">
          <a:solidFill>
            <a:schemeClr val="tx1"/>
          </a:solidFill>
          <a:latin typeface="+mn-lt"/>
          <a:ea typeface="+mn-ea"/>
          <a:cs typeface="+mn-cs"/>
        </a:defRPr>
      </a:lvl8pPr>
      <a:lvl9pPr marL="17389108" algn="l" defTabSz="4347277"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www.fmaware.org/site/PageServerded3.html?pagename=fibromyalgia" TargetMode="External"/><Relationship Id="rId5" Type="http://schemas.openxmlformats.org/officeDocument/2006/relationships/hyperlink" Target="http://www.rheumatology.org/practice/clinical/patients/diseases_and_conditions/fibromyalgia.asp"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p:cNvPicPr/>
          <p:nvPr/>
        </p:nvPicPr>
        <p:blipFill>
          <a:blip r:embed="rId2">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t="6713" r="25641"/>
          <a:stretch>
            <a:fillRect/>
          </a:stretch>
        </p:blipFill>
        <p:spPr bwMode="auto">
          <a:xfrm>
            <a:off x="22707600" y="16459200"/>
            <a:ext cx="4419600" cy="4433887"/>
          </a:xfrm>
          <a:prstGeom prst="rect">
            <a:avLst/>
          </a:prstGeom>
          <a:noFill/>
          <a:ln>
            <a:noFill/>
          </a:ln>
        </p:spPr>
      </p:pic>
      <p:sp>
        <p:nvSpPr>
          <p:cNvPr id="2" name="Title 1"/>
          <p:cNvSpPr>
            <a:spLocks noGrp="1"/>
          </p:cNvSpPr>
          <p:nvPr>
            <p:ph type="ctrTitle"/>
          </p:nvPr>
        </p:nvSpPr>
        <p:spPr>
          <a:xfrm>
            <a:off x="6585857" y="457200"/>
            <a:ext cx="28019829" cy="2914650"/>
          </a:xfrm>
        </p:spPr>
        <p:txBody>
          <a:bodyPr>
            <a:normAutofit fontScale="90000"/>
          </a:bodyPr>
          <a:lstStyle/>
          <a:p>
            <a:r>
              <a:rPr lang="en-US" sz="9200" dirty="0"/>
              <a:t/>
            </a:r>
            <a:br>
              <a:rPr lang="en-US" sz="9200" dirty="0"/>
            </a:br>
            <a:endParaRPr lang="en-US" sz="9200" dirty="0"/>
          </a:p>
        </p:txBody>
      </p:sp>
      <p:sp>
        <p:nvSpPr>
          <p:cNvPr id="5" name="TextBox 4"/>
          <p:cNvSpPr txBox="1"/>
          <p:nvPr/>
        </p:nvSpPr>
        <p:spPr>
          <a:xfrm>
            <a:off x="1752600" y="5943600"/>
            <a:ext cx="6100795" cy="1151084"/>
          </a:xfrm>
          <a:prstGeom prst="rect">
            <a:avLst/>
          </a:prstGeom>
          <a:solidFill>
            <a:schemeClr val="bg1"/>
          </a:solidFill>
        </p:spPr>
        <p:txBody>
          <a:bodyPr wrap="square" lIns="73152" tIns="36576" rIns="73152" bIns="36576" rtlCol="0">
            <a:spAutoFit/>
          </a:bodyPr>
          <a:lstStyle/>
          <a:p>
            <a:pPr algn="ctr"/>
            <a:r>
              <a:rPr lang="en-US" sz="7000" b="1" dirty="0" smtClean="0"/>
              <a:t>Background</a:t>
            </a:r>
            <a:endParaRPr lang="en-US" sz="7000" b="1" dirty="0"/>
          </a:p>
        </p:txBody>
      </p:sp>
      <p:sp>
        <p:nvSpPr>
          <p:cNvPr id="6" name="TextBox 5"/>
          <p:cNvSpPr txBox="1"/>
          <p:nvPr/>
        </p:nvSpPr>
        <p:spPr>
          <a:xfrm>
            <a:off x="32994600" y="5943600"/>
            <a:ext cx="4051045" cy="1151084"/>
          </a:xfrm>
          <a:prstGeom prst="rect">
            <a:avLst/>
          </a:prstGeom>
          <a:solidFill>
            <a:schemeClr val="bg1"/>
          </a:solidFill>
        </p:spPr>
        <p:txBody>
          <a:bodyPr wrap="none" lIns="73152" tIns="36576" rIns="73152" bIns="36576" rtlCol="0">
            <a:spAutoFit/>
          </a:bodyPr>
          <a:lstStyle/>
          <a:p>
            <a:r>
              <a:rPr lang="en-US" sz="7000" b="1" dirty="0"/>
              <a:t>Discussion</a:t>
            </a:r>
          </a:p>
        </p:txBody>
      </p:sp>
      <p:sp>
        <p:nvSpPr>
          <p:cNvPr id="35" name="TextBox 34"/>
          <p:cNvSpPr txBox="1"/>
          <p:nvPr/>
        </p:nvSpPr>
        <p:spPr>
          <a:xfrm>
            <a:off x="23545800" y="5943600"/>
            <a:ext cx="2821222" cy="1151084"/>
          </a:xfrm>
          <a:prstGeom prst="rect">
            <a:avLst/>
          </a:prstGeom>
          <a:solidFill>
            <a:schemeClr val="bg1"/>
          </a:solidFill>
        </p:spPr>
        <p:txBody>
          <a:bodyPr wrap="none" lIns="73152" tIns="36576" rIns="73152" bIns="36576" rtlCol="0">
            <a:spAutoFit/>
          </a:bodyPr>
          <a:lstStyle/>
          <a:p>
            <a:r>
              <a:rPr lang="en-US" sz="7000" b="1" dirty="0"/>
              <a:t>Results</a:t>
            </a:r>
          </a:p>
        </p:txBody>
      </p:sp>
      <p:pic>
        <p:nvPicPr>
          <p:cNvPr id="1054" name="Picture 3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13635" y="301336"/>
            <a:ext cx="7328263" cy="19431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56" name="Picture 32" descr="C:\Users\raves\Documents\ADMIN\Rural Insitute Logo horiz.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4246458" y="270164"/>
            <a:ext cx="5388387" cy="2410691"/>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ounded Rectangle 7"/>
          <p:cNvSpPr/>
          <p:nvPr/>
        </p:nvSpPr>
        <p:spPr>
          <a:xfrm>
            <a:off x="762000" y="4953000"/>
            <a:ext cx="38562549" cy="528086"/>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73152" tIns="36576" rIns="73152" bIns="36576" rtlCol="0" anchor="ctr"/>
          <a:lstStyle/>
          <a:p>
            <a:pPr algn="ctr"/>
            <a:endParaRPr lang="en-US"/>
          </a:p>
        </p:txBody>
      </p:sp>
      <p:sp>
        <p:nvSpPr>
          <p:cNvPr id="9" name="TextBox 8"/>
          <p:cNvSpPr txBox="1"/>
          <p:nvPr/>
        </p:nvSpPr>
        <p:spPr>
          <a:xfrm>
            <a:off x="757206" y="7674260"/>
            <a:ext cx="7997630" cy="12538817"/>
          </a:xfrm>
          <a:prstGeom prst="rect">
            <a:avLst/>
          </a:prstGeom>
          <a:noFill/>
        </p:spPr>
        <p:txBody>
          <a:bodyPr wrap="square" lIns="73152" tIns="36576" rIns="73152" bIns="36576" rtlCol="0">
            <a:spAutoFit/>
          </a:bodyPr>
          <a:lstStyle/>
          <a:p>
            <a:pPr indent="365125"/>
            <a:r>
              <a:rPr lang="en-US" sz="3200" dirty="0" smtClean="0"/>
              <a:t>Fibromyalgia (FM) is a disorder of chronic widespread pain and tenderness in muscles and joints (National Fibromyalgia Association (NFA), 2012).  Pain experiences are amplified due to abnormal sensory processing in the central nervous system (</a:t>
            </a:r>
            <a:r>
              <a:rPr lang="en-US" sz="3200" dirty="0" err="1" smtClean="0"/>
              <a:t>Crofford</a:t>
            </a:r>
            <a:r>
              <a:rPr lang="en-US" sz="3200" dirty="0" smtClean="0"/>
              <a:t>, L. J., 2012).  Physical exertion that comes with normal daily routines exacerbates symptoms.  FM affects 10 million people in the US with women representing 75-90% (NFA, 2012).  </a:t>
            </a:r>
          </a:p>
          <a:p>
            <a:pPr indent="365125"/>
            <a:r>
              <a:rPr lang="en-US" sz="3200" dirty="0" smtClean="0"/>
              <a:t>Treatment focuses on relieving symptoms and improving function for greater quality of life (</a:t>
            </a:r>
            <a:r>
              <a:rPr lang="en-US" sz="3200" dirty="0" err="1" smtClean="0"/>
              <a:t>Crofford</a:t>
            </a:r>
            <a:r>
              <a:rPr lang="en-US" sz="3200" dirty="0" smtClean="0"/>
              <a:t>, L. J., 2012; NFA, 2012).  Recommended complementary or alternative medicine (CAM) includes massage, </a:t>
            </a:r>
          </a:p>
          <a:p>
            <a:r>
              <a:rPr lang="en-US" sz="3200" dirty="0" smtClean="0"/>
              <a:t>acupuncture,  chiropractic, yoga, tai chi, and cognitive behavior therapy (</a:t>
            </a:r>
            <a:r>
              <a:rPr lang="en-US" sz="3200" dirty="0" err="1" smtClean="0"/>
              <a:t>Crofford</a:t>
            </a:r>
            <a:r>
              <a:rPr lang="en-US" sz="3200" dirty="0" smtClean="0"/>
              <a:t>, L. J., 2012; NFA, 2012).</a:t>
            </a:r>
          </a:p>
          <a:p>
            <a:r>
              <a:rPr lang="en-US" sz="3200" dirty="0" smtClean="0"/>
              <a:t> </a:t>
            </a:r>
            <a:r>
              <a:rPr lang="en-US" sz="4800" dirty="0"/>
              <a:t/>
            </a:r>
            <a:br>
              <a:rPr lang="en-US" sz="4800" dirty="0"/>
            </a:br>
            <a:r>
              <a:rPr lang="en-US" sz="4800" dirty="0"/>
              <a:t>Study Purpose </a:t>
            </a:r>
          </a:p>
          <a:p>
            <a:pPr indent="409575"/>
            <a:r>
              <a:rPr lang="en-US" sz="3200" dirty="0" smtClean="0"/>
              <a:t>The purpose of this study is to predict the use of CAM from pain interference and pain intensity of community dwelling people with fibromyalgia.</a:t>
            </a:r>
            <a:endParaRPr lang="en-US" sz="3200" dirty="0"/>
          </a:p>
          <a:p>
            <a:pPr marL="457200" indent="-457200">
              <a:buFont typeface="Arial" pitchFamily="34" charset="0"/>
              <a:buChar char="•"/>
            </a:pPr>
            <a:endParaRPr lang="en-US" sz="2600" dirty="0"/>
          </a:p>
        </p:txBody>
      </p:sp>
      <p:sp>
        <p:nvSpPr>
          <p:cNvPr id="21" name="TextBox 20"/>
          <p:cNvSpPr txBox="1"/>
          <p:nvPr/>
        </p:nvSpPr>
        <p:spPr>
          <a:xfrm>
            <a:off x="11811000" y="5943600"/>
            <a:ext cx="6100795" cy="1151084"/>
          </a:xfrm>
          <a:prstGeom prst="rect">
            <a:avLst/>
          </a:prstGeom>
          <a:solidFill>
            <a:schemeClr val="bg1"/>
          </a:solidFill>
        </p:spPr>
        <p:txBody>
          <a:bodyPr wrap="square" lIns="73152" tIns="36576" rIns="73152" bIns="36576" rtlCol="0">
            <a:spAutoFit/>
          </a:bodyPr>
          <a:lstStyle/>
          <a:p>
            <a:pPr algn="ctr"/>
            <a:r>
              <a:rPr lang="en-US" sz="7000" b="1" dirty="0" smtClean="0"/>
              <a:t>Methods</a:t>
            </a:r>
            <a:endParaRPr lang="en-US" sz="7000" b="1" dirty="0"/>
          </a:p>
        </p:txBody>
      </p:sp>
      <p:sp>
        <p:nvSpPr>
          <p:cNvPr id="3" name="TextBox 2"/>
          <p:cNvSpPr txBox="1"/>
          <p:nvPr/>
        </p:nvSpPr>
        <p:spPr>
          <a:xfrm>
            <a:off x="10820401" y="7696200"/>
            <a:ext cx="8229599" cy="14126944"/>
          </a:xfrm>
          <a:prstGeom prst="rect">
            <a:avLst/>
          </a:prstGeom>
          <a:noFill/>
        </p:spPr>
        <p:txBody>
          <a:bodyPr wrap="square" rtlCol="0">
            <a:spAutoFit/>
          </a:bodyPr>
          <a:lstStyle/>
          <a:p>
            <a:r>
              <a:rPr lang="en-US" sz="4800" dirty="0" smtClean="0"/>
              <a:t>Sample </a:t>
            </a:r>
          </a:p>
          <a:p>
            <a:pPr indent="342900"/>
            <a:r>
              <a:rPr lang="en-US" sz="2200" dirty="0" smtClean="0"/>
              <a:t> </a:t>
            </a:r>
            <a:r>
              <a:rPr lang="en-US" sz="3200" dirty="0" err="1" smtClean="0"/>
              <a:t>Dillman’s</a:t>
            </a:r>
            <a:r>
              <a:rPr lang="en-US" sz="3200" dirty="0" smtClean="0"/>
              <a:t> Tailored Design for mail-base survey recruitment was used to recruit a random sample of adults aged 18+ from 5 zip codes in the Missoula Valley.  We received 521 survey responses for a larger study on pain and participation, leading to a sample of 73 individuals indicating FM as a current health condition.  </a:t>
            </a:r>
          </a:p>
          <a:p>
            <a:pPr indent="342900"/>
            <a:endParaRPr lang="en-US" sz="3200" dirty="0" smtClean="0"/>
          </a:p>
          <a:p>
            <a:r>
              <a:rPr lang="en-US" sz="4800" dirty="0" smtClean="0"/>
              <a:t>Demographics</a:t>
            </a:r>
          </a:p>
          <a:p>
            <a:pPr indent="342900"/>
            <a:r>
              <a:rPr lang="en-US" sz="2200" dirty="0" smtClean="0"/>
              <a:t> </a:t>
            </a:r>
            <a:r>
              <a:rPr lang="en-US" sz="3200" dirty="0" smtClean="0"/>
              <a:t>Gender:  61 Females  (89.7%) </a:t>
            </a:r>
          </a:p>
          <a:p>
            <a:pPr indent="342900"/>
            <a:r>
              <a:rPr lang="en-US" sz="3200" dirty="0" smtClean="0"/>
              <a:t>                 7 Males  (10.3%)</a:t>
            </a:r>
          </a:p>
          <a:p>
            <a:pPr indent="342900"/>
            <a:r>
              <a:rPr lang="en-US" sz="3200" dirty="0" smtClean="0"/>
              <a:t>Age:  33-94 years old  (Mean 59.76)</a:t>
            </a:r>
          </a:p>
          <a:p>
            <a:pPr indent="342900"/>
            <a:r>
              <a:rPr lang="en-US" sz="3200" dirty="0" smtClean="0"/>
              <a:t>Income:  $10,000 or less to $30,000  (61.8%)          </a:t>
            </a:r>
          </a:p>
          <a:p>
            <a:pPr marL="502920" lvl="1" indent="-502920">
              <a:buFont typeface="Arial" pitchFamily="34" charset="0"/>
              <a:buChar char="•"/>
            </a:pPr>
            <a:endParaRPr lang="en-US" sz="3200" dirty="0"/>
          </a:p>
          <a:p>
            <a:r>
              <a:rPr lang="en-US" sz="4800" dirty="0" smtClean="0"/>
              <a:t>Measures</a:t>
            </a:r>
          </a:p>
          <a:p>
            <a:pPr indent="409575"/>
            <a:r>
              <a:rPr lang="en-US" sz="3200" dirty="0" smtClean="0"/>
              <a:t>Measures included pain interference using a 5 point </a:t>
            </a:r>
            <a:r>
              <a:rPr lang="en-US" sz="3200" dirty="0" err="1" smtClean="0"/>
              <a:t>likert</a:t>
            </a:r>
            <a:r>
              <a:rPr lang="en-US" sz="3200" dirty="0" smtClean="0"/>
              <a:t>-type scale for the role of pain in limiting each of 9 daily activities, pain intensity using a 10-point anchored scale  with 0- “no pain” to 10- “as bad as you can imagine,” and CAM as a single item question “Have you ever used complementary or alternative therapies such as herbs, dietary supplements, acupuncture, meditation, or any similar therapies?”</a:t>
            </a:r>
            <a:endParaRPr lang="en-US" sz="3200" dirty="0"/>
          </a:p>
        </p:txBody>
      </p:sp>
      <p:sp>
        <p:nvSpPr>
          <p:cNvPr id="13" name="TextBox 12"/>
          <p:cNvSpPr txBox="1"/>
          <p:nvPr/>
        </p:nvSpPr>
        <p:spPr>
          <a:xfrm>
            <a:off x="9601200" y="533400"/>
            <a:ext cx="21031200" cy="2739211"/>
          </a:xfrm>
          <a:prstGeom prst="rect">
            <a:avLst/>
          </a:prstGeom>
          <a:noFill/>
        </p:spPr>
        <p:txBody>
          <a:bodyPr wrap="square" rtlCol="0">
            <a:spAutoFit/>
          </a:bodyPr>
          <a:lstStyle/>
          <a:p>
            <a:pPr algn="ctr"/>
            <a:r>
              <a:rPr lang="en-US" cap="all" dirty="0" smtClean="0"/>
              <a:t>Effects of Pain Interference on Use of Complementary Therapy in Fibromyalgia</a:t>
            </a:r>
            <a:endParaRPr lang="en-US" cap="all" dirty="0"/>
          </a:p>
        </p:txBody>
      </p:sp>
      <p:sp>
        <p:nvSpPr>
          <p:cNvPr id="15" name="TextBox 14"/>
          <p:cNvSpPr txBox="1"/>
          <p:nvPr/>
        </p:nvSpPr>
        <p:spPr>
          <a:xfrm>
            <a:off x="20878800" y="7696200"/>
            <a:ext cx="7997630" cy="5983176"/>
          </a:xfrm>
          <a:prstGeom prst="rect">
            <a:avLst/>
          </a:prstGeom>
          <a:noFill/>
        </p:spPr>
        <p:txBody>
          <a:bodyPr wrap="square" lIns="73152" tIns="36576" rIns="73152" bIns="36576" rtlCol="0">
            <a:spAutoFit/>
          </a:bodyPr>
          <a:lstStyle/>
          <a:p>
            <a:pPr indent="365760"/>
            <a:r>
              <a:rPr lang="en-US" sz="3200" dirty="0" smtClean="0"/>
              <a:t>We used logistic regression analysis to examine the hypothesized relationship between variables.  These cross sectional results show that CAM was used by 72.1% of the fibromyalgia participants and that pain interference  was a significant predictor of CAM use.  The odds ratio adjusted for age, gender and income indicated that for each unit increase in pain interference (range 9-45) there was an 8.7% increase in the likelihood that people used CAM.  The model accounted for 36.8% of the variance in the use of CAM.  </a:t>
            </a:r>
            <a:endParaRPr lang="en-US" sz="3200" dirty="0"/>
          </a:p>
        </p:txBody>
      </p:sp>
      <p:sp>
        <p:nvSpPr>
          <p:cNvPr id="16" name="TextBox 15"/>
          <p:cNvSpPr txBox="1"/>
          <p:nvPr/>
        </p:nvSpPr>
        <p:spPr>
          <a:xfrm>
            <a:off x="30937200" y="7696200"/>
            <a:ext cx="7997630" cy="14108478"/>
          </a:xfrm>
          <a:prstGeom prst="rect">
            <a:avLst/>
          </a:prstGeom>
          <a:noFill/>
        </p:spPr>
        <p:txBody>
          <a:bodyPr wrap="square" lIns="73152" tIns="36576" rIns="73152" bIns="36576" rtlCol="0">
            <a:spAutoFit/>
          </a:bodyPr>
          <a:lstStyle/>
          <a:p>
            <a:pPr indent="409575"/>
            <a:r>
              <a:rPr lang="en-US" sz="3200" dirty="0" smtClean="0"/>
              <a:t>These findings indicate the likelihood of people with FM using CAM interventions  is related to the degree to which pain interferes with their lives.   These results would be consistent with the conventional wisdom that CAM may enhance participation, facilitate the ability to pursue valued activities, and improve quality of life for those with FM.</a:t>
            </a:r>
          </a:p>
          <a:p>
            <a:pPr indent="409575"/>
            <a:r>
              <a:rPr lang="en-US" sz="3200" dirty="0" smtClean="0"/>
              <a:t> This research is important for researchers, service providers, and policy makers in advancing the understanding of pain interference.  Future research using longitudinal data is needed to examine whether or not CAM interventions  have a beneficial impact  on pain interference for people with FM.  This research might include other chronic pain conditions such as Rheumatoid Arthritis.</a:t>
            </a:r>
          </a:p>
          <a:p>
            <a:pPr indent="409575"/>
            <a:endParaRPr lang="en-US" sz="3200" dirty="0" smtClean="0"/>
          </a:p>
          <a:p>
            <a:r>
              <a:rPr lang="en-US" sz="4800" dirty="0" smtClean="0"/>
              <a:t>References</a:t>
            </a:r>
          </a:p>
          <a:p>
            <a:pPr marL="481013" indent="-481013"/>
            <a:r>
              <a:rPr lang="en-US" sz="2200" dirty="0" smtClean="0"/>
              <a:t> </a:t>
            </a:r>
            <a:r>
              <a:rPr lang="en-US" sz="3200" dirty="0" err="1" smtClean="0"/>
              <a:t>Crofford</a:t>
            </a:r>
            <a:r>
              <a:rPr lang="en-US" sz="3200" dirty="0" smtClean="0"/>
              <a:t>, L. J. (2012). Fibromyalgia Fact Sheet. </a:t>
            </a:r>
            <a:r>
              <a:rPr lang="en-US" sz="3200" i="1" dirty="0" smtClean="0"/>
              <a:t>American College of Rheumatology</a:t>
            </a:r>
            <a:r>
              <a:rPr lang="en-US" sz="3200" dirty="0" smtClean="0"/>
              <a:t>, </a:t>
            </a:r>
            <a:r>
              <a:rPr lang="en-US" sz="3200" u="sng" dirty="0" smtClean="0">
                <a:hlinkClick r:id="rId5"/>
              </a:rPr>
              <a:t>http://www.rheumatology.org/practice/clinical/patients/diseases_and_conditions/fibromyalgia.asp </a:t>
            </a:r>
            <a:endParaRPr lang="en-US" sz="3200" u="sng" dirty="0" smtClean="0"/>
          </a:p>
          <a:p>
            <a:pPr marL="481013" indent="-481013"/>
            <a:r>
              <a:rPr lang="en-US" sz="3200" dirty="0" smtClean="0"/>
              <a:t>National Fibromyalgia Association. (2012). </a:t>
            </a:r>
            <a:r>
              <a:rPr lang="en-US" sz="3200" u="sng" dirty="0" smtClean="0">
                <a:hlinkClick r:id="rId6"/>
              </a:rPr>
              <a:t>http://www.fmaware.org/site/PageServerded3.html?pagename=fibromyalgia</a:t>
            </a:r>
            <a:endParaRPr lang="en-US" sz="3200" dirty="0"/>
          </a:p>
        </p:txBody>
      </p:sp>
      <p:graphicFrame>
        <p:nvGraphicFramePr>
          <p:cNvPr id="22" name="Table 21"/>
          <p:cNvGraphicFramePr>
            <a:graphicFrameLocks noGrp="1"/>
          </p:cNvGraphicFramePr>
          <p:nvPr/>
        </p:nvGraphicFramePr>
        <p:xfrm>
          <a:off x="24384000" y="24765000"/>
          <a:ext cx="14935200" cy="5568696"/>
        </p:xfrm>
        <a:graphic>
          <a:graphicData uri="http://schemas.openxmlformats.org/drawingml/2006/table">
            <a:tbl>
              <a:tblPr firstRow="1" bandRow="1">
                <a:tableStyleId>{5C22544A-7EE6-4342-B048-85BDC9FD1C3A}</a:tableStyleId>
              </a:tblPr>
              <a:tblGrid>
                <a:gridCol w="4572000"/>
                <a:gridCol w="2971800"/>
                <a:gridCol w="3200400"/>
                <a:gridCol w="1981200"/>
                <a:gridCol w="2209800"/>
              </a:tblGrid>
              <a:tr h="1362456">
                <a:tc>
                  <a:txBody>
                    <a:bodyPr/>
                    <a:lstStyle/>
                    <a:p>
                      <a:endParaRPr lang="en-US" sz="4000" dirty="0"/>
                    </a:p>
                  </a:txBody>
                  <a:tcPr>
                    <a:lnL w="12700" cmpd="sng">
                      <a:noFill/>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endParaRPr lang="en-US" sz="4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0070C0"/>
                    </a:solidFill>
                  </a:tcPr>
                </a:tc>
                <a:tc>
                  <a:txBody>
                    <a:bodyPr/>
                    <a:lstStyle/>
                    <a:p>
                      <a:pPr algn="ctr"/>
                      <a:endParaRPr lang="en-US" sz="4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0070C0"/>
                    </a:solidFill>
                  </a:tcPr>
                </a:tc>
                <a:tc gridSpan="2">
                  <a:txBody>
                    <a:bodyPr/>
                    <a:lstStyle/>
                    <a:p>
                      <a:pPr algn="ctr"/>
                      <a:r>
                        <a:rPr lang="en-US" sz="4000" dirty="0" smtClean="0">
                          <a:solidFill>
                            <a:schemeClr val="tx1"/>
                          </a:solidFill>
                        </a:rPr>
                        <a:t>95% Confidence</a:t>
                      </a:r>
                      <a:r>
                        <a:rPr lang="en-US" sz="4000" baseline="0" dirty="0" smtClean="0">
                          <a:solidFill>
                            <a:schemeClr val="tx1"/>
                          </a:solidFill>
                        </a:rPr>
                        <a:t> Interval</a:t>
                      </a:r>
                      <a:endParaRPr lang="en-US" sz="4000" dirty="0">
                        <a:solidFill>
                          <a:schemeClr val="tx1"/>
                        </a:solidFill>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0070C0"/>
                    </a:solidFill>
                  </a:tcPr>
                </a:tc>
                <a:tc hMerge="1">
                  <a:txBody>
                    <a:bodyPr/>
                    <a:lstStyle/>
                    <a:p>
                      <a:endParaRPr lang="en-US" dirty="0"/>
                    </a:p>
                  </a:txBody>
                  <a:tcPr/>
                </a:tc>
              </a:tr>
              <a:tr h="370840">
                <a:tc>
                  <a:txBody>
                    <a:bodyPr/>
                    <a:lstStyle/>
                    <a:p>
                      <a:endParaRPr lang="en-US" sz="4000" b="1" dirty="0"/>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b="1" dirty="0" smtClean="0"/>
                        <a:t>Odds Ratio</a:t>
                      </a:r>
                      <a:endParaRPr lang="en-US" sz="4000" b="1"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b="1" dirty="0" smtClean="0"/>
                        <a:t>Significance</a:t>
                      </a:r>
                      <a:endParaRPr lang="en-US" sz="4000" b="1"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b="1" dirty="0" smtClean="0"/>
                        <a:t>Lower</a:t>
                      </a:r>
                      <a:endParaRPr lang="en-US" sz="4000" b="1"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b="1" dirty="0" smtClean="0"/>
                        <a:t>Upper</a:t>
                      </a:r>
                      <a:endParaRPr lang="en-US" sz="4000" b="1" dirty="0"/>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70840">
                <a:tc>
                  <a:txBody>
                    <a:bodyPr/>
                    <a:lstStyle/>
                    <a:p>
                      <a:r>
                        <a:rPr lang="en-US" sz="4000" b="1" dirty="0" smtClean="0"/>
                        <a:t>Gender</a:t>
                      </a:r>
                      <a:endParaRPr lang="en-US" sz="4000" b="1" dirty="0"/>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dirty="0" smtClean="0"/>
                        <a:t>.348</a:t>
                      </a:r>
                      <a:endParaRPr lang="en-US" sz="4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dirty="0" smtClean="0"/>
                        <a:t>.214</a:t>
                      </a:r>
                      <a:endParaRPr lang="en-US" sz="4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dirty="0" smtClean="0"/>
                        <a:t>.066</a:t>
                      </a:r>
                      <a:endParaRPr lang="en-US" sz="4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dirty="0" smtClean="0"/>
                        <a:t>1.841</a:t>
                      </a:r>
                      <a:endParaRPr lang="en-US" sz="4000" dirty="0"/>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70840">
                <a:tc>
                  <a:txBody>
                    <a:bodyPr/>
                    <a:lstStyle/>
                    <a:p>
                      <a:r>
                        <a:rPr lang="en-US" sz="4000" b="1" dirty="0" smtClean="0"/>
                        <a:t>Age</a:t>
                      </a:r>
                      <a:endParaRPr lang="en-US" sz="4000" b="1" dirty="0"/>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dirty="0" smtClean="0"/>
                        <a:t>1.028</a:t>
                      </a:r>
                      <a:endParaRPr lang="en-US" sz="4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dirty="0" smtClean="0"/>
                        <a:t>.153</a:t>
                      </a:r>
                      <a:endParaRPr lang="en-US" sz="4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dirty="0" smtClean="0"/>
                        <a:t>.990</a:t>
                      </a:r>
                      <a:endParaRPr lang="en-US" sz="4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dirty="0" smtClean="0"/>
                        <a:t>1.068</a:t>
                      </a:r>
                      <a:endParaRPr lang="en-US" sz="4000" dirty="0"/>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70840">
                <a:tc>
                  <a:txBody>
                    <a:bodyPr/>
                    <a:lstStyle/>
                    <a:p>
                      <a:r>
                        <a:rPr lang="en-US" sz="4000" b="1" dirty="0" smtClean="0"/>
                        <a:t>Income</a:t>
                      </a:r>
                      <a:endParaRPr lang="en-US" sz="4000" b="1" dirty="0"/>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dirty="0" smtClean="0"/>
                        <a:t>1.110</a:t>
                      </a:r>
                      <a:endParaRPr lang="en-US" sz="4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dirty="0" smtClean="0"/>
                        <a:t>.358</a:t>
                      </a:r>
                      <a:endParaRPr lang="en-US" sz="4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dirty="0" smtClean="0"/>
                        <a:t>.888</a:t>
                      </a:r>
                      <a:endParaRPr lang="en-US" sz="4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dirty="0" smtClean="0"/>
                        <a:t>1.388</a:t>
                      </a:r>
                      <a:endParaRPr lang="en-US" sz="4000" dirty="0"/>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70840">
                <a:tc>
                  <a:txBody>
                    <a:bodyPr/>
                    <a:lstStyle/>
                    <a:p>
                      <a:r>
                        <a:rPr lang="en-US" sz="4000" b="1" dirty="0" smtClean="0"/>
                        <a:t>Pain Interference</a:t>
                      </a:r>
                      <a:endParaRPr lang="en-US" sz="4000" b="1" dirty="0"/>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dirty="0" smtClean="0"/>
                        <a:t>1.087</a:t>
                      </a:r>
                      <a:endParaRPr lang="en-US" sz="4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dirty="0" smtClean="0"/>
                        <a:t>.040</a:t>
                      </a:r>
                      <a:endParaRPr lang="en-US" sz="4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dirty="0" smtClean="0"/>
                        <a:t>1.004</a:t>
                      </a:r>
                      <a:endParaRPr lang="en-US" sz="4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4000" dirty="0" smtClean="0"/>
                        <a:t>1.177</a:t>
                      </a:r>
                      <a:endParaRPr lang="en-US" sz="4000" dirty="0"/>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70840">
                <a:tc>
                  <a:txBody>
                    <a:bodyPr/>
                    <a:lstStyle/>
                    <a:p>
                      <a:r>
                        <a:rPr lang="en-US" sz="4000" b="1" dirty="0" smtClean="0"/>
                        <a:t>Average</a:t>
                      </a:r>
                      <a:r>
                        <a:rPr lang="en-US" sz="4000" b="1" baseline="0" dirty="0" smtClean="0"/>
                        <a:t> Pain</a:t>
                      </a:r>
                      <a:endParaRPr lang="en-US" sz="4000" b="1" dirty="0"/>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r>
                        <a:rPr lang="en-US" sz="4000" dirty="0" smtClean="0"/>
                        <a:t>.761</a:t>
                      </a:r>
                      <a:endParaRPr lang="en-US" sz="4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r>
                        <a:rPr lang="en-US" sz="4000" dirty="0" smtClean="0"/>
                        <a:t>.761</a:t>
                      </a:r>
                      <a:endParaRPr lang="en-US" sz="4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r>
                        <a:rPr lang="en-US" sz="4000" dirty="0" smtClean="0"/>
                        <a:t>.535</a:t>
                      </a:r>
                      <a:endParaRPr lang="en-US" sz="4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r>
                        <a:rPr lang="en-US" sz="4000" dirty="0" smtClean="0"/>
                        <a:t>1.083</a:t>
                      </a:r>
                      <a:endParaRPr lang="en-US" sz="4000" dirty="0"/>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r>
            </a:tbl>
          </a:graphicData>
        </a:graphic>
      </p:graphicFrame>
      <p:sp>
        <p:nvSpPr>
          <p:cNvPr id="26" name="TextBox 25"/>
          <p:cNvSpPr txBox="1"/>
          <p:nvPr/>
        </p:nvSpPr>
        <p:spPr>
          <a:xfrm>
            <a:off x="7848600" y="21945600"/>
            <a:ext cx="7010400" cy="830997"/>
          </a:xfrm>
          <a:prstGeom prst="rect">
            <a:avLst/>
          </a:prstGeom>
          <a:noFill/>
        </p:spPr>
        <p:txBody>
          <a:bodyPr wrap="square" rtlCol="0">
            <a:spAutoFit/>
          </a:bodyPr>
          <a:lstStyle/>
          <a:p>
            <a:r>
              <a:rPr lang="en-US" sz="4800" dirty="0" smtClean="0"/>
              <a:t>Pain Interference Measures</a:t>
            </a:r>
            <a:endParaRPr lang="en-US" sz="4800" dirty="0"/>
          </a:p>
        </p:txBody>
      </p:sp>
      <p:sp>
        <p:nvSpPr>
          <p:cNvPr id="55" name="TextBox 54"/>
          <p:cNvSpPr txBox="1"/>
          <p:nvPr/>
        </p:nvSpPr>
        <p:spPr>
          <a:xfrm>
            <a:off x="27660600" y="23774400"/>
            <a:ext cx="8839200" cy="830997"/>
          </a:xfrm>
          <a:prstGeom prst="rect">
            <a:avLst/>
          </a:prstGeom>
          <a:noFill/>
        </p:spPr>
        <p:txBody>
          <a:bodyPr wrap="square" rtlCol="0">
            <a:spAutoFit/>
          </a:bodyPr>
          <a:lstStyle/>
          <a:p>
            <a:r>
              <a:rPr lang="en-US" sz="4800" dirty="0" smtClean="0"/>
              <a:t>Coefficients for Logistic Regression </a:t>
            </a:r>
            <a:endParaRPr lang="en-US" sz="4800" dirty="0"/>
          </a:p>
        </p:txBody>
      </p:sp>
      <p:sp>
        <p:nvSpPr>
          <p:cNvPr id="58" name="TextBox 57"/>
          <p:cNvSpPr txBox="1"/>
          <p:nvPr/>
        </p:nvSpPr>
        <p:spPr>
          <a:xfrm>
            <a:off x="23469600" y="18745200"/>
            <a:ext cx="2129109" cy="1323439"/>
          </a:xfrm>
          <a:prstGeom prst="rect">
            <a:avLst/>
          </a:prstGeom>
          <a:noFill/>
        </p:spPr>
        <p:txBody>
          <a:bodyPr wrap="none" rtlCol="0">
            <a:spAutoFit/>
          </a:bodyPr>
          <a:lstStyle/>
          <a:p>
            <a:pPr algn="ctr"/>
            <a:r>
              <a:rPr lang="en-US" sz="4000" b="1" dirty="0" smtClean="0"/>
              <a:t>72.1%</a:t>
            </a:r>
          </a:p>
          <a:p>
            <a:pPr algn="ctr"/>
            <a:r>
              <a:rPr lang="en-US" sz="4000" b="1" dirty="0" smtClean="0"/>
              <a:t>Use CAM</a:t>
            </a:r>
            <a:endParaRPr lang="en-US" sz="4000" b="1" dirty="0"/>
          </a:p>
        </p:txBody>
      </p:sp>
      <p:sp>
        <p:nvSpPr>
          <p:cNvPr id="59" name="TextBox 58"/>
          <p:cNvSpPr txBox="1"/>
          <p:nvPr/>
        </p:nvSpPr>
        <p:spPr>
          <a:xfrm>
            <a:off x="21793200" y="14706600"/>
            <a:ext cx="6488571" cy="1569660"/>
          </a:xfrm>
          <a:prstGeom prst="rect">
            <a:avLst/>
          </a:prstGeom>
          <a:noFill/>
        </p:spPr>
        <p:txBody>
          <a:bodyPr wrap="none" rtlCol="0">
            <a:spAutoFit/>
          </a:bodyPr>
          <a:lstStyle/>
          <a:p>
            <a:pPr algn="ctr"/>
            <a:r>
              <a:rPr lang="en-US" sz="4800" dirty="0" smtClean="0"/>
              <a:t>Complementary or</a:t>
            </a:r>
          </a:p>
          <a:p>
            <a:pPr algn="ctr"/>
            <a:r>
              <a:rPr lang="en-US" sz="4800" dirty="0" smtClean="0"/>
              <a:t>Alternative Medicine Use</a:t>
            </a:r>
            <a:endParaRPr lang="en-US" sz="4800" dirty="0"/>
          </a:p>
        </p:txBody>
      </p:sp>
      <p:sp>
        <p:nvSpPr>
          <p:cNvPr id="49" name="TextBox 48"/>
          <p:cNvSpPr txBox="1"/>
          <p:nvPr/>
        </p:nvSpPr>
        <p:spPr>
          <a:xfrm>
            <a:off x="914400" y="31165800"/>
            <a:ext cx="10134600" cy="1077218"/>
          </a:xfrm>
          <a:prstGeom prst="rect">
            <a:avLst/>
          </a:prstGeom>
          <a:noFill/>
        </p:spPr>
        <p:txBody>
          <a:bodyPr wrap="square" rtlCol="0">
            <a:spAutoFit/>
          </a:bodyPr>
          <a:lstStyle/>
          <a:p>
            <a:r>
              <a:rPr lang="en-US" sz="3200" dirty="0" smtClean="0"/>
              <a:t>Special thanks to Dr. Craig </a:t>
            </a:r>
            <a:r>
              <a:rPr lang="en-US" sz="3200" dirty="0" err="1" smtClean="0"/>
              <a:t>Ravesloot</a:t>
            </a:r>
            <a:r>
              <a:rPr lang="en-US" sz="3200" dirty="0" smtClean="0"/>
              <a:t>, University of Montana Rural Institute, for mentorship on this research project.</a:t>
            </a:r>
            <a:endParaRPr lang="en-US" sz="3200" dirty="0"/>
          </a:p>
        </p:txBody>
      </p:sp>
      <p:graphicFrame>
        <p:nvGraphicFramePr>
          <p:cNvPr id="56" name="Table 55"/>
          <p:cNvGraphicFramePr>
            <a:graphicFrameLocks noGrp="1"/>
          </p:cNvGraphicFramePr>
          <p:nvPr/>
        </p:nvGraphicFramePr>
        <p:xfrm>
          <a:off x="838200" y="22936200"/>
          <a:ext cx="21183600" cy="7738872"/>
        </p:xfrm>
        <a:graphic>
          <a:graphicData uri="http://schemas.openxmlformats.org/drawingml/2006/table">
            <a:tbl>
              <a:tblPr/>
              <a:tblGrid>
                <a:gridCol w="10287000"/>
                <a:gridCol w="2057400"/>
                <a:gridCol w="1981200"/>
                <a:gridCol w="2895600"/>
                <a:gridCol w="1905000"/>
                <a:gridCol w="2057400"/>
              </a:tblGrid>
              <a:tr h="0">
                <a:tc>
                  <a:txBody>
                    <a:bodyPr/>
                    <a:lstStyle/>
                    <a:p>
                      <a:pPr marL="0" marR="0" algn="ctr">
                        <a:lnSpc>
                          <a:spcPct val="115000"/>
                        </a:lnSpc>
                        <a:spcBef>
                          <a:spcPts val="0"/>
                        </a:spcBef>
                        <a:spcAft>
                          <a:spcPts val="0"/>
                        </a:spcAft>
                      </a:pPr>
                      <a:r>
                        <a:rPr lang="en-US" sz="4000" b="1" baseline="0" dirty="0">
                          <a:latin typeface="+mn-lt"/>
                          <a:ea typeface="Calibri"/>
                          <a:cs typeface="Times New Roman"/>
                        </a:rPr>
                        <a:t>In the past 7 days</a:t>
                      </a:r>
                      <a:r>
                        <a:rPr lang="en-US" sz="4000" b="1" baseline="0" dirty="0" smtClean="0">
                          <a:latin typeface="+mn-lt"/>
                          <a:ea typeface="Calibri"/>
                          <a:cs typeface="Times New Roman"/>
                        </a:rPr>
                        <a:t>…</a:t>
                      </a:r>
                      <a:endParaRPr lang="en-US" sz="4000" b="1" baseline="0" dirty="0">
                        <a:latin typeface="+mn-lt"/>
                        <a:ea typeface="Calibri"/>
                        <a:cs typeface="Times New Roman"/>
                      </a:endParaRPr>
                    </a:p>
                    <a:p>
                      <a:pPr marL="0" marR="0" algn="ctr">
                        <a:lnSpc>
                          <a:spcPct val="115000"/>
                        </a:lnSpc>
                        <a:spcBef>
                          <a:spcPts val="0"/>
                        </a:spcBef>
                        <a:spcAft>
                          <a:spcPts val="0"/>
                        </a:spcAft>
                      </a:pPr>
                      <a:r>
                        <a:rPr lang="en-US" sz="4000" b="1" baseline="0" dirty="0">
                          <a:latin typeface="+mn-lt"/>
                          <a:ea typeface="Calibri"/>
                          <a:cs typeface="Times New Roman"/>
                        </a:rPr>
                        <a:t>How much did pain interfere with</a:t>
                      </a:r>
                    </a:p>
                  </a:txBody>
                  <a:tcPr marL="68580" marR="68580" marT="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marR="0" algn="ctr">
                        <a:lnSpc>
                          <a:spcPct val="115000"/>
                        </a:lnSpc>
                        <a:spcBef>
                          <a:spcPts val="400"/>
                        </a:spcBef>
                        <a:spcAft>
                          <a:spcPts val="0"/>
                        </a:spcAft>
                      </a:pPr>
                      <a:r>
                        <a:rPr lang="en-US" sz="4000" b="1" baseline="0" dirty="0">
                          <a:latin typeface="+mn-lt"/>
                          <a:ea typeface="Calibri"/>
                          <a:cs typeface="Times New Roman"/>
                        </a:rPr>
                        <a:t>Not at all</a:t>
                      </a:r>
                      <a:endParaRPr lang="en-US" sz="4000" baseline="0" dirty="0">
                        <a:latin typeface="+mn-lt"/>
                        <a:ea typeface="Calibri"/>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marR="0" algn="ctr">
                        <a:lnSpc>
                          <a:spcPct val="115000"/>
                        </a:lnSpc>
                        <a:spcBef>
                          <a:spcPts val="400"/>
                        </a:spcBef>
                        <a:spcAft>
                          <a:spcPts val="0"/>
                        </a:spcAft>
                      </a:pPr>
                      <a:r>
                        <a:rPr lang="en-US" sz="4000" b="1" baseline="0" dirty="0">
                          <a:latin typeface="+mn-lt"/>
                          <a:ea typeface="Calibri"/>
                          <a:cs typeface="Times New Roman"/>
                        </a:rPr>
                        <a:t>A little bit</a:t>
                      </a:r>
                      <a:endParaRPr lang="en-US" sz="4000" baseline="0" dirty="0">
                        <a:latin typeface="+mn-lt"/>
                        <a:ea typeface="Calibri"/>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marR="0" algn="ctr">
                        <a:lnSpc>
                          <a:spcPct val="115000"/>
                        </a:lnSpc>
                        <a:spcBef>
                          <a:spcPts val="400"/>
                        </a:spcBef>
                        <a:spcAft>
                          <a:spcPts val="0"/>
                        </a:spcAft>
                      </a:pPr>
                      <a:r>
                        <a:rPr lang="en-US" sz="4000" b="1" baseline="0" dirty="0">
                          <a:latin typeface="+mn-lt"/>
                          <a:ea typeface="Calibri"/>
                          <a:cs typeface="Times New Roman"/>
                        </a:rPr>
                        <a:t>Somewhat</a:t>
                      </a:r>
                      <a:endParaRPr lang="en-US" sz="4000" baseline="0" dirty="0">
                        <a:latin typeface="+mn-lt"/>
                        <a:ea typeface="Calibri"/>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marR="0" algn="ctr">
                        <a:lnSpc>
                          <a:spcPct val="115000"/>
                        </a:lnSpc>
                        <a:spcBef>
                          <a:spcPts val="400"/>
                        </a:spcBef>
                        <a:spcAft>
                          <a:spcPts val="0"/>
                        </a:spcAft>
                      </a:pPr>
                      <a:r>
                        <a:rPr lang="en-US" sz="4000" b="1" baseline="0" dirty="0">
                          <a:latin typeface="+mn-lt"/>
                          <a:ea typeface="Calibri"/>
                          <a:cs typeface="Times New Roman"/>
                        </a:rPr>
                        <a:t>Quite a bit</a:t>
                      </a:r>
                      <a:endParaRPr lang="en-US" sz="4000" baseline="0" dirty="0">
                        <a:latin typeface="+mn-lt"/>
                        <a:ea typeface="Calibri"/>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marR="0" algn="ctr">
                        <a:lnSpc>
                          <a:spcPct val="115000"/>
                        </a:lnSpc>
                        <a:spcBef>
                          <a:spcPts val="400"/>
                        </a:spcBef>
                        <a:spcAft>
                          <a:spcPts val="0"/>
                        </a:spcAft>
                      </a:pPr>
                      <a:r>
                        <a:rPr lang="en-US" sz="4000" b="1" baseline="0" dirty="0">
                          <a:latin typeface="+mn-lt"/>
                          <a:ea typeface="Calibri"/>
                          <a:cs typeface="Times New Roman"/>
                        </a:rPr>
                        <a:t>Very much</a:t>
                      </a:r>
                      <a:endParaRPr lang="en-US" sz="4000" baseline="0" dirty="0">
                        <a:latin typeface="+mn-lt"/>
                        <a:ea typeface="Calibri"/>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r>
              <a:tr h="704088">
                <a:tc>
                  <a:txBody>
                    <a:bodyPr/>
                    <a:lstStyle/>
                    <a:p>
                      <a:pPr marL="0" marR="0">
                        <a:lnSpc>
                          <a:spcPct val="115000"/>
                        </a:lnSpc>
                        <a:spcBef>
                          <a:spcPts val="0"/>
                        </a:spcBef>
                        <a:spcAft>
                          <a:spcPts val="0"/>
                        </a:spcAft>
                      </a:pPr>
                      <a:r>
                        <a:rPr lang="en-US" sz="4000" b="1" i="0" baseline="0" dirty="0" smtClean="0">
                          <a:latin typeface="+mn-lt"/>
                          <a:ea typeface="Calibri"/>
                          <a:cs typeface="Times New Roman"/>
                        </a:rPr>
                        <a:t>Day </a:t>
                      </a:r>
                      <a:r>
                        <a:rPr lang="en-US" sz="4000" b="1" i="0" baseline="0" dirty="0">
                          <a:latin typeface="+mn-lt"/>
                          <a:ea typeface="Calibri"/>
                          <a:cs typeface="Times New Roman"/>
                        </a:rPr>
                        <a:t>to day activities?</a:t>
                      </a:r>
                    </a:p>
                  </a:txBody>
                  <a:tcPr marL="68580" marR="68580" marT="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4.4%</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10.3%</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29.4%</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35.3%</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dirty="0" smtClean="0">
                          <a:latin typeface="+mn-lt"/>
                          <a:ea typeface="Calibri"/>
                          <a:cs typeface="Times New Roman"/>
                        </a:rPr>
                        <a:t>20.6</a:t>
                      </a:r>
                      <a:endParaRPr lang="en-US" sz="4000" baseline="0" dirty="0">
                        <a:latin typeface="+mn-lt"/>
                        <a:ea typeface="Calibri"/>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r>
              <a:tr h="704088">
                <a:tc>
                  <a:txBody>
                    <a:bodyPr/>
                    <a:lstStyle/>
                    <a:p>
                      <a:pPr marL="0" marR="0">
                        <a:lnSpc>
                          <a:spcPct val="115000"/>
                        </a:lnSpc>
                        <a:spcBef>
                          <a:spcPts val="0"/>
                        </a:spcBef>
                        <a:spcAft>
                          <a:spcPts val="0"/>
                        </a:spcAft>
                      </a:pPr>
                      <a:r>
                        <a:rPr lang="en-US" sz="4000" b="1" i="0" baseline="0" dirty="0" smtClean="0">
                          <a:latin typeface="+mn-lt"/>
                          <a:ea typeface="Calibri"/>
                          <a:cs typeface="Times New Roman"/>
                        </a:rPr>
                        <a:t>Work </a:t>
                      </a:r>
                      <a:r>
                        <a:rPr lang="en-US" sz="4000" b="1" i="0" baseline="0" dirty="0">
                          <a:latin typeface="+mn-lt"/>
                          <a:ea typeface="Calibri"/>
                          <a:cs typeface="Times New Roman"/>
                        </a:rPr>
                        <a:t>around the home?</a:t>
                      </a:r>
                    </a:p>
                  </a:txBody>
                  <a:tcPr marL="68580" marR="68580" marT="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4.4%</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a:latin typeface="+mn-lt"/>
                          <a:ea typeface="Calibri"/>
                          <a:cs typeface="Times New Roman"/>
                        </a:rPr>
                        <a:t>8.8%</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a:latin typeface="+mn-lt"/>
                          <a:ea typeface="Calibri"/>
                          <a:cs typeface="Times New Roman"/>
                        </a:rPr>
                        <a:t>27.9%</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33.8%</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25.0%</a:t>
                      </a:r>
                    </a:p>
                  </a:txBody>
                  <a:tcPr marL="68580" marR="68580" marT="0" marB="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r>
              <a:tr h="704088">
                <a:tc>
                  <a:txBody>
                    <a:bodyPr/>
                    <a:lstStyle/>
                    <a:p>
                      <a:pPr marL="0" marR="0">
                        <a:lnSpc>
                          <a:spcPct val="115000"/>
                        </a:lnSpc>
                        <a:spcBef>
                          <a:spcPts val="0"/>
                        </a:spcBef>
                        <a:spcAft>
                          <a:spcPts val="0"/>
                        </a:spcAft>
                      </a:pPr>
                      <a:r>
                        <a:rPr lang="en-US" sz="4000" b="1" i="0" baseline="0" dirty="0" smtClean="0">
                          <a:latin typeface="+mn-lt"/>
                          <a:ea typeface="Calibri"/>
                          <a:cs typeface="Times New Roman"/>
                        </a:rPr>
                        <a:t>Ability </a:t>
                      </a:r>
                      <a:r>
                        <a:rPr lang="en-US" sz="4000" b="1" i="0" baseline="0" dirty="0">
                          <a:latin typeface="+mn-lt"/>
                          <a:ea typeface="Calibri"/>
                          <a:cs typeface="Times New Roman"/>
                        </a:rPr>
                        <a:t>to participate in social activities?</a:t>
                      </a:r>
                    </a:p>
                  </a:txBody>
                  <a:tcPr marL="68580" marR="68580" marT="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a:latin typeface="+mn-lt"/>
                          <a:ea typeface="Calibri"/>
                          <a:cs typeface="Times New Roman"/>
                        </a:rPr>
                        <a:t>10.3%</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a:latin typeface="+mn-lt"/>
                          <a:ea typeface="Calibri"/>
                          <a:cs typeface="Times New Roman"/>
                        </a:rPr>
                        <a:t>8.8%</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a:latin typeface="+mn-lt"/>
                          <a:ea typeface="Calibri"/>
                          <a:cs typeface="Times New Roman"/>
                        </a:rPr>
                        <a:t>19.1%</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a:latin typeface="+mn-lt"/>
                          <a:ea typeface="Calibri"/>
                          <a:cs typeface="Times New Roman"/>
                        </a:rPr>
                        <a:t>27.9%</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33.8%</a:t>
                      </a:r>
                    </a:p>
                  </a:txBody>
                  <a:tcPr marL="68580" marR="68580" marT="0" marB="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r>
              <a:tr h="704088">
                <a:tc>
                  <a:txBody>
                    <a:bodyPr/>
                    <a:lstStyle/>
                    <a:p>
                      <a:pPr marL="0" marR="0">
                        <a:lnSpc>
                          <a:spcPct val="115000"/>
                        </a:lnSpc>
                        <a:spcBef>
                          <a:spcPts val="0"/>
                        </a:spcBef>
                        <a:spcAft>
                          <a:spcPts val="0"/>
                        </a:spcAft>
                      </a:pPr>
                      <a:r>
                        <a:rPr lang="en-US" sz="4000" b="1" i="0" baseline="0" dirty="0" smtClean="0">
                          <a:latin typeface="+mn-lt"/>
                          <a:ea typeface="Calibri"/>
                          <a:cs typeface="Times New Roman"/>
                        </a:rPr>
                        <a:t>Enjoyment </a:t>
                      </a:r>
                      <a:r>
                        <a:rPr lang="en-US" sz="4000" b="1" i="0" baseline="0" dirty="0">
                          <a:latin typeface="+mn-lt"/>
                          <a:ea typeface="Calibri"/>
                          <a:cs typeface="Times New Roman"/>
                        </a:rPr>
                        <a:t>of life?</a:t>
                      </a:r>
                    </a:p>
                  </a:txBody>
                  <a:tcPr marL="68580" marR="68580" marT="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4.4%</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a:latin typeface="+mn-lt"/>
                          <a:ea typeface="Calibri"/>
                          <a:cs typeface="Times New Roman"/>
                        </a:rPr>
                        <a:t>14.7%</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29.4%</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a:latin typeface="+mn-lt"/>
                          <a:ea typeface="Calibri"/>
                          <a:cs typeface="Times New Roman"/>
                        </a:rPr>
                        <a:t>25.0%</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26.5%</a:t>
                      </a:r>
                    </a:p>
                  </a:txBody>
                  <a:tcPr marL="68580" marR="68580" marT="0" marB="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r>
              <a:tr h="704088">
                <a:tc>
                  <a:txBody>
                    <a:bodyPr/>
                    <a:lstStyle/>
                    <a:p>
                      <a:pPr marL="0" marR="0">
                        <a:lnSpc>
                          <a:spcPct val="115000"/>
                        </a:lnSpc>
                        <a:spcBef>
                          <a:spcPts val="0"/>
                        </a:spcBef>
                        <a:spcAft>
                          <a:spcPts val="0"/>
                        </a:spcAft>
                      </a:pPr>
                      <a:r>
                        <a:rPr lang="en-US" sz="4000" b="1" i="0" baseline="0" dirty="0" smtClean="0">
                          <a:latin typeface="+mn-lt"/>
                          <a:ea typeface="Calibri"/>
                          <a:cs typeface="Times New Roman"/>
                        </a:rPr>
                        <a:t>Things </a:t>
                      </a:r>
                      <a:r>
                        <a:rPr lang="en-US" sz="4000" b="1" i="0" baseline="0" dirty="0">
                          <a:latin typeface="+mn-lt"/>
                          <a:ea typeface="Calibri"/>
                          <a:cs typeface="Times New Roman"/>
                        </a:rPr>
                        <a:t>you usually do for fun?</a:t>
                      </a:r>
                    </a:p>
                  </a:txBody>
                  <a:tcPr marL="68580" marR="68580" marT="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a:latin typeface="+mn-lt"/>
                          <a:ea typeface="Calibri"/>
                          <a:cs typeface="Times New Roman"/>
                        </a:rPr>
                        <a:t>4.4%</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11.8%</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27.9%</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a:latin typeface="+mn-lt"/>
                          <a:ea typeface="Calibri"/>
                          <a:cs typeface="Times New Roman"/>
                        </a:rPr>
                        <a:t>25.0%</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30.9%</a:t>
                      </a:r>
                    </a:p>
                  </a:txBody>
                  <a:tcPr marL="68580" marR="68580" marT="0" marB="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r>
              <a:tr h="704088">
                <a:tc>
                  <a:txBody>
                    <a:bodyPr/>
                    <a:lstStyle/>
                    <a:p>
                      <a:pPr marL="0" marR="0">
                        <a:lnSpc>
                          <a:spcPct val="115000"/>
                        </a:lnSpc>
                        <a:spcBef>
                          <a:spcPts val="0"/>
                        </a:spcBef>
                        <a:spcAft>
                          <a:spcPts val="0"/>
                        </a:spcAft>
                      </a:pPr>
                      <a:r>
                        <a:rPr lang="en-US" sz="4000" b="1" i="0" baseline="0" dirty="0" smtClean="0">
                          <a:latin typeface="+mn-lt"/>
                          <a:ea typeface="Calibri"/>
                          <a:cs typeface="Times New Roman"/>
                        </a:rPr>
                        <a:t>Enjoyment </a:t>
                      </a:r>
                      <a:r>
                        <a:rPr lang="en-US" sz="4000" b="1" i="0" baseline="0" dirty="0">
                          <a:latin typeface="+mn-lt"/>
                          <a:ea typeface="Calibri"/>
                          <a:cs typeface="Times New Roman"/>
                        </a:rPr>
                        <a:t>of social activities?</a:t>
                      </a:r>
                    </a:p>
                  </a:txBody>
                  <a:tcPr marL="68580" marR="68580" marT="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10.3%</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a:latin typeface="+mn-lt"/>
                          <a:ea typeface="Calibri"/>
                          <a:cs typeface="Times New Roman"/>
                        </a:rPr>
                        <a:t>10.3%</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25.0%</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17.6%</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36.8%</a:t>
                      </a:r>
                    </a:p>
                  </a:txBody>
                  <a:tcPr marL="68580" marR="68580" marT="0" marB="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r>
              <a:tr h="704088">
                <a:tc>
                  <a:txBody>
                    <a:bodyPr/>
                    <a:lstStyle/>
                    <a:p>
                      <a:pPr marL="0" marR="0">
                        <a:lnSpc>
                          <a:spcPct val="115000"/>
                        </a:lnSpc>
                        <a:spcBef>
                          <a:spcPts val="0"/>
                        </a:spcBef>
                        <a:spcAft>
                          <a:spcPts val="0"/>
                        </a:spcAft>
                      </a:pPr>
                      <a:r>
                        <a:rPr lang="en-US" sz="4000" b="1" i="0" baseline="0" dirty="0" smtClean="0">
                          <a:latin typeface="+mn-lt"/>
                          <a:ea typeface="Calibri"/>
                          <a:cs typeface="Times New Roman"/>
                        </a:rPr>
                        <a:t>Household </a:t>
                      </a:r>
                      <a:r>
                        <a:rPr lang="en-US" sz="4000" b="1" i="0" baseline="0" dirty="0">
                          <a:latin typeface="+mn-lt"/>
                          <a:ea typeface="Calibri"/>
                          <a:cs typeface="Times New Roman"/>
                        </a:rPr>
                        <a:t>chores?</a:t>
                      </a:r>
                    </a:p>
                  </a:txBody>
                  <a:tcPr marL="68580" marR="68580" marT="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a:latin typeface="+mn-lt"/>
                          <a:ea typeface="Calibri"/>
                          <a:cs typeface="Times New Roman"/>
                        </a:rPr>
                        <a:t>5.9%</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a:latin typeface="+mn-lt"/>
                          <a:ea typeface="Calibri"/>
                          <a:cs typeface="Times New Roman"/>
                        </a:rPr>
                        <a:t>11.8%</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a:latin typeface="+mn-lt"/>
                          <a:ea typeface="Calibri"/>
                          <a:cs typeface="Times New Roman"/>
                        </a:rPr>
                        <a:t>23.5%</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a:latin typeface="+mn-lt"/>
                          <a:ea typeface="Calibri"/>
                          <a:cs typeface="Times New Roman"/>
                        </a:rPr>
                        <a:t>29.4%</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29.4%</a:t>
                      </a:r>
                    </a:p>
                  </a:txBody>
                  <a:tcPr marL="68580" marR="68580" marT="0" marB="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AD3FA"/>
                    </a:solidFill>
                  </a:tcPr>
                </a:tc>
              </a:tr>
              <a:tr h="704088">
                <a:tc>
                  <a:txBody>
                    <a:bodyPr/>
                    <a:lstStyle/>
                    <a:p>
                      <a:pPr marL="0" marR="0">
                        <a:lnSpc>
                          <a:spcPct val="115000"/>
                        </a:lnSpc>
                        <a:spcBef>
                          <a:spcPts val="0"/>
                        </a:spcBef>
                        <a:spcAft>
                          <a:spcPts val="0"/>
                        </a:spcAft>
                      </a:pPr>
                      <a:r>
                        <a:rPr lang="en-US" sz="4000" b="1" i="0" baseline="0" dirty="0" smtClean="0">
                          <a:latin typeface="+mn-lt"/>
                          <a:ea typeface="Calibri"/>
                          <a:cs typeface="Times New Roman"/>
                        </a:rPr>
                        <a:t>Family </a:t>
                      </a:r>
                      <a:r>
                        <a:rPr lang="en-US" sz="4000" b="1" i="0" baseline="0" dirty="0">
                          <a:latin typeface="+mn-lt"/>
                          <a:ea typeface="Calibri"/>
                          <a:cs typeface="Times New Roman"/>
                        </a:rPr>
                        <a:t>life?</a:t>
                      </a:r>
                    </a:p>
                  </a:txBody>
                  <a:tcPr marL="68580" marR="68580" marT="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16.2%</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19.1%</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22.1%</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17.6%</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25.0%</a:t>
                      </a:r>
                    </a:p>
                  </a:txBody>
                  <a:tcPr marL="68580" marR="68580" marT="0" marB="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DF6"/>
                    </a:solidFill>
                  </a:tcPr>
                </a:tc>
              </a:tr>
              <a:tr h="704088">
                <a:tc>
                  <a:txBody>
                    <a:bodyPr/>
                    <a:lstStyle/>
                    <a:p>
                      <a:pPr marL="0" marR="0">
                        <a:lnSpc>
                          <a:spcPct val="115000"/>
                        </a:lnSpc>
                        <a:spcBef>
                          <a:spcPts val="0"/>
                        </a:spcBef>
                        <a:spcAft>
                          <a:spcPts val="0"/>
                        </a:spcAft>
                      </a:pPr>
                      <a:r>
                        <a:rPr lang="en-US" sz="4000" b="1" i="0" baseline="0" dirty="0" smtClean="0">
                          <a:latin typeface="+mn-lt"/>
                          <a:ea typeface="Calibri"/>
                          <a:cs typeface="Times New Roman"/>
                        </a:rPr>
                        <a:t>Ability </a:t>
                      </a:r>
                      <a:r>
                        <a:rPr lang="en-US" sz="4000" b="1" i="0" baseline="0" dirty="0">
                          <a:latin typeface="+mn-lt"/>
                          <a:ea typeface="Calibri"/>
                          <a:cs typeface="Times New Roman"/>
                        </a:rPr>
                        <a:t>to get a good night’s sleep?</a:t>
                      </a:r>
                    </a:p>
                  </a:txBody>
                  <a:tcPr marL="68580" marR="68580" marT="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5.9%</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17.6%</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13.2%</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23.5%</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AD3FA"/>
                    </a:solidFill>
                  </a:tcPr>
                </a:tc>
                <a:tc>
                  <a:txBody>
                    <a:bodyPr/>
                    <a:lstStyle/>
                    <a:p>
                      <a:pPr marL="0" marR="0" algn="ctr">
                        <a:lnSpc>
                          <a:spcPct val="115000"/>
                        </a:lnSpc>
                        <a:spcBef>
                          <a:spcPts val="0"/>
                        </a:spcBef>
                        <a:spcAft>
                          <a:spcPts val="0"/>
                        </a:spcAft>
                      </a:pPr>
                      <a:r>
                        <a:rPr lang="en-US" sz="4000" baseline="0" dirty="0">
                          <a:latin typeface="+mn-lt"/>
                          <a:ea typeface="Calibri"/>
                          <a:cs typeface="Times New Roman"/>
                        </a:rPr>
                        <a:t>39.7%</a:t>
                      </a:r>
                    </a:p>
                  </a:txBody>
                  <a:tcPr marL="68580" marR="68580" marT="0" marB="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AD3FA"/>
                    </a:solidFill>
                  </a:tcPr>
                </a:tc>
              </a:tr>
            </a:tbl>
          </a:graphicData>
        </a:graphic>
      </p:graphicFrame>
      <p:sp>
        <p:nvSpPr>
          <p:cNvPr id="25" name="TextBox 24"/>
          <p:cNvSpPr txBox="1"/>
          <p:nvPr/>
        </p:nvSpPr>
        <p:spPr>
          <a:xfrm>
            <a:off x="18059400" y="3505200"/>
            <a:ext cx="4038600" cy="830997"/>
          </a:xfrm>
          <a:prstGeom prst="rect">
            <a:avLst/>
          </a:prstGeom>
          <a:noFill/>
        </p:spPr>
        <p:txBody>
          <a:bodyPr wrap="square" rtlCol="0">
            <a:spAutoFit/>
          </a:bodyPr>
          <a:lstStyle/>
          <a:p>
            <a:r>
              <a:rPr lang="en-US" sz="4800" dirty="0" smtClean="0"/>
              <a:t>Sandra </a:t>
            </a:r>
            <a:r>
              <a:rPr lang="en-US" sz="4800" dirty="0" smtClean="0"/>
              <a:t>Skogley</a:t>
            </a:r>
            <a:endParaRPr lang="en-US" sz="4800" dirty="0"/>
          </a:p>
        </p:txBody>
      </p:sp>
    </p:spTree>
    <p:extLst>
      <p:ext uri="{BB962C8B-B14F-4D97-AF65-F5344CB8AC3E}">
        <p14:creationId xmlns:p14="http://schemas.microsoft.com/office/powerpoint/2010/main" xmlns="" val="18911295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1425</TotalTime>
  <Words>680</Words>
  <Application>Microsoft Office PowerPoint</Application>
  <PresentationFormat>Custom</PresentationFormat>
  <Paragraphs>128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Psychiatric Symptoms Reported by a Population-Based Sample of Rural Adults with Physical and Sensory Impairments</dc:title>
  <dc:creator>raves</dc:creator>
  <cp:lastModifiedBy>Sandra Skogley</cp:lastModifiedBy>
  <cp:revision>253</cp:revision>
  <dcterms:created xsi:type="dcterms:W3CDTF">2011-04-13T20:53:06Z</dcterms:created>
  <dcterms:modified xsi:type="dcterms:W3CDTF">2013-04-24T16:04:48Z</dcterms:modified>
</cp:coreProperties>
</file>