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9" r:id="rId3"/>
    <p:sldId id="260" r:id="rId4"/>
    <p:sldId id="258" r:id="rId5"/>
    <p:sldId id="281" r:id="rId6"/>
    <p:sldId id="262" r:id="rId7"/>
    <p:sldId id="263" r:id="rId8"/>
    <p:sldId id="264" r:id="rId9"/>
    <p:sldId id="261" r:id="rId10"/>
    <p:sldId id="265" r:id="rId11"/>
    <p:sldId id="286" r:id="rId12"/>
    <p:sldId id="287" r:id="rId13"/>
    <p:sldId id="267" r:id="rId14"/>
    <p:sldId id="283" r:id="rId15"/>
    <p:sldId id="268" r:id="rId16"/>
    <p:sldId id="269" r:id="rId17"/>
    <p:sldId id="270" r:id="rId18"/>
    <p:sldId id="272" r:id="rId19"/>
    <p:sldId id="271" r:id="rId20"/>
    <p:sldId id="274" r:id="rId21"/>
    <p:sldId id="275" r:id="rId22"/>
    <p:sldId id="277" r:id="rId23"/>
    <p:sldId id="279" r:id="rId24"/>
    <p:sldId id="28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6" autoAdjust="0"/>
    <p:restoredTop sz="96700" autoAdjust="0"/>
  </p:normalViewPr>
  <p:slideViewPr>
    <p:cSldViewPr snapToGrid="0">
      <p:cViewPr varScale="1">
        <p:scale>
          <a:sx n="98" d="100"/>
          <a:sy n="98" d="100"/>
        </p:scale>
        <p:origin x="69" y="70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4FB38D-C30D-474A-AAB7-686005F1E6F9}" type="datetimeFigureOut">
              <a:rPr lang="en-US" smtClean="0"/>
              <a:t>4/11/2021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1944CF-B670-40CF-9777-CE6CA5FD96B5}" type="slidenum">
              <a:rPr lang="en-US" smtClean="0"/>
              <a:t>‹#›</a:t>
            </a:fld>
            <a:endParaRPr lang="en-US"/>
          </a:p>
        </p:txBody>
      </p:sp>
    </p:spTree>
    <p:extLst>
      <p:ext uri="{BB962C8B-B14F-4D97-AF65-F5344CB8AC3E}">
        <p14:creationId xmlns:p14="http://schemas.microsoft.com/office/powerpoint/2010/main" val="3553196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1</a:t>
            </a:fld>
            <a:endParaRPr lang="en-US"/>
          </a:p>
        </p:txBody>
      </p:sp>
    </p:spTree>
    <p:extLst>
      <p:ext uri="{BB962C8B-B14F-4D97-AF65-F5344CB8AC3E}">
        <p14:creationId xmlns:p14="http://schemas.microsoft.com/office/powerpoint/2010/main" val="2432372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10</a:t>
            </a:fld>
            <a:endParaRPr lang="en-US"/>
          </a:p>
        </p:txBody>
      </p:sp>
    </p:spTree>
    <p:extLst>
      <p:ext uri="{BB962C8B-B14F-4D97-AF65-F5344CB8AC3E}">
        <p14:creationId xmlns:p14="http://schemas.microsoft.com/office/powerpoint/2010/main" val="21817697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13</a:t>
            </a:fld>
            <a:endParaRPr lang="en-US"/>
          </a:p>
        </p:txBody>
      </p:sp>
    </p:spTree>
    <p:extLst>
      <p:ext uri="{BB962C8B-B14F-4D97-AF65-F5344CB8AC3E}">
        <p14:creationId xmlns:p14="http://schemas.microsoft.com/office/powerpoint/2010/main" val="2143926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14</a:t>
            </a:fld>
            <a:endParaRPr lang="en-US"/>
          </a:p>
        </p:txBody>
      </p:sp>
    </p:spTree>
    <p:extLst>
      <p:ext uri="{BB962C8B-B14F-4D97-AF65-F5344CB8AC3E}">
        <p14:creationId xmlns:p14="http://schemas.microsoft.com/office/powerpoint/2010/main" val="1052082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15</a:t>
            </a:fld>
            <a:endParaRPr lang="en-US"/>
          </a:p>
        </p:txBody>
      </p:sp>
    </p:spTree>
    <p:extLst>
      <p:ext uri="{BB962C8B-B14F-4D97-AF65-F5344CB8AC3E}">
        <p14:creationId xmlns:p14="http://schemas.microsoft.com/office/powerpoint/2010/main" val="733149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16</a:t>
            </a:fld>
            <a:endParaRPr lang="en-US"/>
          </a:p>
        </p:txBody>
      </p:sp>
    </p:spTree>
    <p:extLst>
      <p:ext uri="{BB962C8B-B14F-4D97-AF65-F5344CB8AC3E}">
        <p14:creationId xmlns:p14="http://schemas.microsoft.com/office/powerpoint/2010/main" val="3547353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17</a:t>
            </a:fld>
            <a:endParaRPr lang="en-US"/>
          </a:p>
        </p:txBody>
      </p:sp>
    </p:spTree>
    <p:extLst>
      <p:ext uri="{BB962C8B-B14F-4D97-AF65-F5344CB8AC3E}">
        <p14:creationId xmlns:p14="http://schemas.microsoft.com/office/powerpoint/2010/main" val="29424982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18</a:t>
            </a:fld>
            <a:endParaRPr lang="en-US"/>
          </a:p>
        </p:txBody>
      </p:sp>
    </p:spTree>
    <p:extLst>
      <p:ext uri="{BB962C8B-B14F-4D97-AF65-F5344CB8AC3E}">
        <p14:creationId xmlns:p14="http://schemas.microsoft.com/office/powerpoint/2010/main" val="181262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19</a:t>
            </a:fld>
            <a:endParaRPr lang="en-US"/>
          </a:p>
        </p:txBody>
      </p:sp>
    </p:spTree>
    <p:extLst>
      <p:ext uri="{BB962C8B-B14F-4D97-AF65-F5344CB8AC3E}">
        <p14:creationId xmlns:p14="http://schemas.microsoft.com/office/powerpoint/2010/main" val="3320260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20</a:t>
            </a:fld>
            <a:endParaRPr lang="en-US"/>
          </a:p>
        </p:txBody>
      </p:sp>
    </p:spTree>
    <p:extLst>
      <p:ext uri="{BB962C8B-B14F-4D97-AF65-F5344CB8AC3E}">
        <p14:creationId xmlns:p14="http://schemas.microsoft.com/office/powerpoint/2010/main" val="4190447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21</a:t>
            </a:fld>
            <a:endParaRPr lang="en-US"/>
          </a:p>
        </p:txBody>
      </p:sp>
    </p:spTree>
    <p:extLst>
      <p:ext uri="{BB962C8B-B14F-4D97-AF65-F5344CB8AC3E}">
        <p14:creationId xmlns:p14="http://schemas.microsoft.com/office/powerpoint/2010/main" val="1171567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2</a:t>
            </a:fld>
            <a:endParaRPr lang="en-US"/>
          </a:p>
        </p:txBody>
      </p:sp>
    </p:spTree>
    <p:extLst>
      <p:ext uri="{BB962C8B-B14F-4D97-AF65-F5344CB8AC3E}">
        <p14:creationId xmlns:p14="http://schemas.microsoft.com/office/powerpoint/2010/main" val="978402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22</a:t>
            </a:fld>
            <a:endParaRPr lang="en-US"/>
          </a:p>
        </p:txBody>
      </p:sp>
    </p:spTree>
    <p:extLst>
      <p:ext uri="{BB962C8B-B14F-4D97-AF65-F5344CB8AC3E}">
        <p14:creationId xmlns:p14="http://schemas.microsoft.com/office/powerpoint/2010/main" val="2764760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23</a:t>
            </a:fld>
            <a:endParaRPr lang="en-US"/>
          </a:p>
        </p:txBody>
      </p:sp>
    </p:spTree>
    <p:extLst>
      <p:ext uri="{BB962C8B-B14F-4D97-AF65-F5344CB8AC3E}">
        <p14:creationId xmlns:p14="http://schemas.microsoft.com/office/powerpoint/2010/main" val="3501755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24</a:t>
            </a:fld>
            <a:endParaRPr lang="en-US"/>
          </a:p>
        </p:txBody>
      </p:sp>
    </p:spTree>
    <p:extLst>
      <p:ext uri="{BB962C8B-B14F-4D97-AF65-F5344CB8AC3E}">
        <p14:creationId xmlns:p14="http://schemas.microsoft.com/office/powerpoint/2010/main" val="3456404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3</a:t>
            </a:fld>
            <a:endParaRPr lang="en-US"/>
          </a:p>
        </p:txBody>
      </p:sp>
    </p:spTree>
    <p:extLst>
      <p:ext uri="{BB962C8B-B14F-4D97-AF65-F5344CB8AC3E}">
        <p14:creationId xmlns:p14="http://schemas.microsoft.com/office/powerpoint/2010/main" val="1669865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4</a:t>
            </a:fld>
            <a:endParaRPr lang="en-US"/>
          </a:p>
        </p:txBody>
      </p:sp>
    </p:spTree>
    <p:extLst>
      <p:ext uri="{BB962C8B-B14F-4D97-AF65-F5344CB8AC3E}">
        <p14:creationId xmlns:p14="http://schemas.microsoft.com/office/powerpoint/2010/main" val="178193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5</a:t>
            </a:fld>
            <a:endParaRPr lang="en-US"/>
          </a:p>
        </p:txBody>
      </p:sp>
    </p:spTree>
    <p:extLst>
      <p:ext uri="{BB962C8B-B14F-4D97-AF65-F5344CB8AC3E}">
        <p14:creationId xmlns:p14="http://schemas.microsoft.com/office/powerpoint/2010/main" val="1228462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6</a:t>
            </a:fld>
            <a:endParaRPr lang="en-US"/>
          </a:p>
        </p:txBody>
      </p:sp>
    </p:spTree>
    <p:extLst>
      <p:ext uri="{BB962C8B-B14F-4D97-AF65-F5344CB8AC3E}">
        <p14:creationId xmlns:p14="http://schemas.microsoft.com/office/powerpoint/2010/main" val="4049496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7</a:t>
            </a:fld>
            <a:endParaRPr lang="en-US"/>
          </a:p>
        </p:txBody>
      </p:sp>
    </p:spTree>
    <p:extLst>
      <p:ext uri="{BB962C8B-B14F-4D97-AF65-F5344CB8AC3E}">
        <p14:creationId xmlns:p14="http://schemas.microsoft.com/office/powerpoint/2010/main" val="438322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8</a:t>
            </a:fld>
            <a:endParaRPr lang="en-US"/>
          </a:p>
        </p:txBody>
      </p:sp>
    </p:spTree>
    <p:extLst>
      <p:ext uri="{BB962C8B-B14F-4D97-AF65-F5344CB8AC3E}">
        <p14:creationId xmlns:p14="http://schemas.microsoft.com/office/powerpoint/2010/main" val="3732847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944CF-B670-40CF-9777-CE6CA5FD96B5}" type="slidenum">
              <a:rPr lang="en-US" smtClean="0"/>
              <a:t>9</a:t>
            </a:fld>
            <a:endParaRPr lang="en-US"/>
          </a:p>
        </p:txBody>
      </p:sp>
    </p:spTree>
    <p:extLst>
      <p:ext uri="{BB962C8B-B14F-4D97-AF65-F5344CB8AC3E}">
        <p14:creationId xmlns:p14="http://schemas.microsoft.com/office/powerpoint/2010/main" val="1952541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DA06FE4-EF47-479B-A13C-E7DE0385528B}" type="datetimeFigureOut">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3962835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A06FE4-EF47-479B-A13C-E7DE0385528B}" type="datetimeFigureOut">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1635116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A06FE4-EF47-479B-A13C-E7DE0385528B}" type="datetimeFigureOut">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80061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A06FE4-EF47-479B-A13C-E7DE0385528B}" type="datetimeFigureOut">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2612521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DA06FE4-EF47-479B-A13C-E7DE0385528B}" type="datetimeFigureOut">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108703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DA06FE4-EF47-479B-A13C-E7DE0385528B}" type="datetimeFigureOut">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189991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DA06FE4-EF47-479B-A13C-E7DE0385528B}" type="datetimeFigureOut">
              <a:rPr lang="en-US" smtClean="0"/>
              <a:t>4/11/2021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3232226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DA06FE4-EF47-479B-A13C-E7DE0385528B}" type="datetimeFigureOut">
              <a:rPr lang="en-US" smtClean="0"/>
              <a:t>4/11/2021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3629714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A06FE4-EF47-479B-A13C-E7DE0385528B}" type="datetimeFigureOut">
              <a:rPr lang="en-US" smtClean="0"/>
              <a:t>4/11/2021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3117433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DA06FE4-EF47-479B-A13C-E7DE0385528B}" type="datetimeFigureOut">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2696841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DA06FE4-EF47-479B-A13C-E7DE0385528B}" type="datetimeFigureOut">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CAEBD0-71DE-4A74-9F33-408C54BEBD16}" type="slidenum">
              <a:rPr lang="en-US" smtClean="0"/>
              <a:t>‹#›</a:t>
            </a:fld>
            <a:endParaRPr lang="en-US"/>
          </a:p>
        </p:txBody>
      </p:sp>
    </p:spTree>
    <p:extLst>
      <p:ext uri="{BB962C8B-B14F-4D97-AF65-F5344CB8AC3E}">
        <p14:creationId xmlns:p14="http://schemas.microsoft.com/office/powerpoint/2010/main" val="3133367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A06FE4-EF47-479B-A13C-E7DE0385528B}" type="datetimeFigureOut">
              <a:rPr lang="en-US" smtClean="0"/>
              <a:t>4/11/2021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CAEBD0-71DE-4A74-9F33-408C54BEBD16}" type="slidenum">
              <a:rPr lang="en-US" smtClean="0"/>
              <a:t>‹#›</a:t>
            </a:fld>
            <a:endParaRPr lang="en-US"/>
          </a:p>
        </p:txBody>
      </p:sp>
    </p:spTree>
    <p:extLst>
      <p:ext uri="{BB962C8B-B14F-4D97-AF65-F5344CB8AC3E}">
        <p14:creationId xmlns:p14="http://schemas.microsoft.com/office/powerpoint/2010/main" val="4050488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e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s://www.inkygirl.com/inkygirl-main/2015/11/4/free-picture-book-thumbnail-templates-for-writers-and-illust.html" TargetMode="External"/><Relationship Id="rId4" Type="http://schemas.openxmlformats.org/officeDocument/2006/relationships/hyperlink" Target="http://cdkc.edu/cheyennedictionary/lexicon/main.htm"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98146"/>
            <a:ext cx="9144000" cy="2041178"/>
          </a:xfrm>
          <a:solidFill>
            <a:schemeClr val="bg1"/>
          </a:solidFill>
        </p:spPr>
        <p:txBody>
          <a:bodyPr>
            <a:normAutofit/>
          </a:bodyPr>
          <a:lstStyle/>
          <a:p>
            <a:r>
              <a:rPr lang="en-US" b="1" i="1" dirty="0" smtClean="0">
                <a:latin typeface="Candara" panose="020E0502030303020204" pitchFamily="34" charset="0"/>
              </a:rPr>
              <a:t>A Stick for a Crib</a:t>
            </a:r>
            <a:r>
              <a:rPr lang="en-US" i="1" dirty="0" smtClean="0">
                <a:latin typeface="Candara" panose="020E0502030303020204" pitchFamily="34" charset="0"/>
              </a:rPr>
              <a:t/>
            </a:r>
            <a:br>
              <a:rPr lang="en-US" i="1" dirty="0" smtClean="0">
                <a:latin typeface="Candara" panose="020E0502030303020204" pitchFamily="34" charset="0"/>
              </a:rPr>
            </a:br>
            <a:endParaRPr lang="en-US" i="1" dirty="0">
              <a:latin typeface="Candara" panose="020E0502030303020204" pitchFamily="34" charset="0"/>
            </a:endParaRPr>
          </a:p>
        </p:txBody>
      </p:sp>
      <p:sp>
        <p:nvSpPr>
          <p:cNvPr id="3" name="Subtitle 2"/>
          <p:cNvSpPr>
            <a:spLocks noGrp="1"/>
          </p:cNvSpPr>
          <p:nvPr>
            <p:ph type="subTitle" idx="1"/>
          </p:nvPr>
        </p:nvSpPr>
        <p:spPr>
          <a:xfrm>
            <a:off x="1524000" y="3350834"/>
            <a:ext cx="9144000" cy="2578018"/>
          </a:xfrm>
          <a:solidFill>
            <a:schemeClr val="bg1"/>
          </a:solidFill>
        </p:spPr>
        <p:txBody>
          <a:bodyPr/>
          <a:lstStyle/>
          <a:p>
            <a:endParaRPr lang="en-US" dirty="0" smtClean="0">
              <a:latin typeface="Candara" panose="020E0502030303020204" pitchFamily="34" charset="0"/>
            </a:endParaRPr>
          </a:p>
          <a:p>
            <a:r>
              <a:rPr lang="en-US" dirty="0" smtClean="0">
                <a:latin typeface="Candara" panose="020E0502030303020204" pitchFamily="34" charset="0"/>
              </a:rPr>
              <a:t>A digital story inspired by the Northern Cheyenne Culture</a:t>
            </a:r>
          </a:p>
          <a:p>
            <a:r>
              <a:rPr lang="en-US" dirty="0" smtClean="0">
                <a:latin typeface="Candara" panose="020E0502030303020204" pitchFamily="34" charset="0"/>
              </a:rPr>
              <a:t>By: Chloe Erin Ortega</a:t>
            </a:r>
            <a:endParaRPr lang="en-US" dirty="0">
              <a:latin typeface="Candara" panose="020E0502030303020204" pitchFamily="34" charset="0"/>
            </a:endParaRPr>
          </a:p>
        </p:txBody>
      </p:sp>
    </p:spTree>
    <p:extLst>
      <p:ext uri="{BB962C8B-B14F-4D97-AF65-F5344CB8AC3E}">
        <p14:creationId xmlns:p14="http://schemas.microsoft.com/office/powerpoint/2010/main" val="33585854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The Story</a:t>
            </a:r>
            <a:endParaRPr lang="en-US" dirty="0"/>
          </a:p>
        </p:txBody>
      </p:sp>
      <p:sp>
        <p:nvSpPr>
          <p:cNvPr id="3" name="Content Placeholder 2"/>
          <p:cNvSpPr>
            <a:spLocks noGrp="1"/>
          </p:cNvSpPr>
          <p:nvPr>
            <p:ph sz="half" idx="1"/>
          </p:nvPr>
        </p:nvSpPr>
        <p:spPr>
          <a:xfrm>
            <a:off x="838200" y="1825625"/>
            <a:ext cx="10515600" cy="4351338"/>
          </a:xfrm>
          <a:solidFill>
            <a:schemeClr val="bg1"/>
          </a:solidFill>
        </p:spPr>
        <p:txBody>
          <a:bodyPr>
            <a:normAutofit/>
          </a:bodyPr>
          <a:lstStyle/>
          <a:p>
            <a:r>
              <a:rPr lang="en-US" dirty="0" smtClean="0">
                <a:latin typeface="Candara" panose="020E0502030303020204" pitchFamily="34" charset="0"/>
                <a:ea typeface="Cambria Math" panose="02040503050406030204" pitchFamily="18" charset="0"/>
              </a:rPr>
              <a:t>Main Character: Cedar</a:t>
            </a:r>
          </a:p>
          <a:p>
            <a:r>
              <a:rPr lang="en-US" dirty="0" smtClean="0">
                <a:latin typeface="Candara" panose="020E0502030303020204" pitchFamily="34" charset="0"/>
                <a:ea typeface="Cambria Math" panose="02040503050406030204" pitchFamily="18" charset="0"/>
              </a:rPr>
              <a:t>Age: 6-8</a:t>
            </a:r>
          </a:p>
          <a:p>
            <a:r>
              <a:rPr lang="en-US" dirty="0" smtClean="0">
                <a:latin typeface="Candara" panose="020E0502030303020204" pitchFamily="34" charset="0"/>
                <a:ea typeface="Cambria Math" panose="02040503050406030204" pitchFamily="18" charset="0"/>
              </a:rPr>
              <a:t>Supporting Characters: Mom, baby sister, and bad spirit</a:t>
            </a:r>
          </a:p>
          <a:p>
            <a:r>
              <a:rPr lang="en-US" dirty="0" smtClean="0">
                <a:latin typeface="Candara" panose="020E0502030303020204" pitchFamily="34" charset="0"/>
                <a:ea typeface="Cambria Math" panose="02040503050406030204" pitchFamily="18" charset="0"/>
              </a:rPr>
              <a:t>Location: Reservation – rural area</a:t>
            </a:r>
          </a:p>
          <a:p>
            <a:r>
              <a:rPr lang="en-US" dirty="0" smtClean="0">
                <a:latin typeface="Candara" panose="020E0502030303020204" pitchFamily="34" charset="0"/>
                <a:ea typeface="Cambria Math" panose="02040503050406030204" pitchFamily="18" charset="0"/>
              </a:rPr>
              <a:t>Goal: Find the perfect stick </a:t>
            </a:r>
            <a:endParaRPr lang="en-US" dirty="0">
              <a:latin typeface="Candara" panose="020E0502030303020204" pitchFamily="34" charset="0"/>
              <a:ea typeface="Cambria Math" panose="02040503050406030204" pitchFamily="18" charset="0"/>
            </a:endParaRPr>
          </a:p>
        </p:txBody>
      </p:sp>
    </p:spTree>
    <p:extLst>
      <p:ext uri="{BB962C8B-B14F-4D97-AF65-F5344CB8AC3E}">
        <p14:creationId xmlns:p14="http://schemas.microsoft.com/office/powerpoint/2010/main" val="22482299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Cheyenne Linguistics</a:t>
            </a:r>
            <a:endParaRPr lang="en-US" dirty="0">
              <a:latin typeface="Candara" panose="020E0502030303020204" pitchFamily="34" charset="0"/>
            </a:endParaRPr>
          </a:p>
        </p:txBody>
      </p:sp>
      <p:sp>
        <p:nvSpPr>
          <p:cNvPr id="3" name="Content Placeholder 2"/>
          <p:cNvSpPr>
            <a:spLocks noGrp="1"/>
          </p:cNvSpPr>
          <p:nvPr>
            <p:ph idx="1"/>
          </p:nvPr>
        </p:nvSpPr>
        <p:spPr>
          <a:solidFill>
            <a:schemeClr val="bg1"/>
          </a:solidFill>
        </p:spPr>
        <p:txBody>
          <a:bodyPr/>
          <a:lstStyle/>
          <a:p>
            <a:r>
              <a:rPr lang="en-US" dirty="0"/>
              <a:t>N</a:t>
            </a:r>
            <a:r>
              <a:rPr lang="en-US" dirty="0" smtClean="0"/>
              <a:t>ouns </a:t>
            </a:r>
            <a:r>
              <a:rPr lang="en-US" dirty="0"/>
              <a:t>are classified </a:t>
            </a:r>
            <a:r>
              <a:rPr lang="en-US" dirty="0" smtClean="0"/>
              <a:t>as animate </a:t>
            </a:r>
            <a:r>
              <a:rPr lang="en-US" dirty="0"/>
              <a:t>and </a:t>
            </a:r>
            <a:r>
              <a:rPr lang="en-US" dirty="0" smtClean="0"/>
              <a:t>inanimate</a:t>
            </a:r>
          </a:p>
          <a:p>
            <a:r>
              <a:rPr lang="en-US" dirty="0" smtClean="0"/>
              <a:t>Verb </a:t>
            </a:r>
            <a:r>
              <a:rPr lang="en-US" dirty="0"/>
              <a:t>conjugations must </a:t>
            </a:r>
            <a:r>
              <a:rPr lang="en-US" dirty="0" smtClean="0"/>
              <a:t>agree with the nouns class</a:t>
            </a:r>
          </a:p>
          <a:p>
            <a:r>
              <a:rPr lang="en-US" dirty="0" smtClean="0"/>
              <a:t>The </a:t>
            </a:r>
            <a:r>
              <a:rPr lang="en-US" dirty="0"/>
              <a:t>kinship terms are </a:t>
            </a:r>
            <a:r>
              <a:rPr lang="en-US" dirty="0" smtClean="0"/>
              <a:t>different</a:t>
            </a:r>
          </a:p>
          <a:p>
            <a:r>
              <a:rPr lang="en-US" dirty="0" smtClean="0"/>
              <a:t>A </a:t>
            </a:r>
            <a:r>
              <a:rPr lang="en-US" dirty="0"/>
              <a:t>single verb can contain </a:t>
            </a:r>
            <a:r>
              <a:rPr lang="en-US" dirty="0" smtClean="0"/>
              <a:t>many pieces </a:t>
            </a:r>
            <a:r>
              <a:rPr lang="en-US" dirty="0"/>
              <a:t>of information </a:t>
            </a:r>
            <a:endParaRPr lang="en-US" dirty="0" smtClean="0"/>
          </a:p>
          <a:p>
            <a:r>
              <a:rPr lang="en-US" dirty="0" smtClean="0"/>
              <a:t>Cheyenne pronouns are </a:t>
            </a:r>
            <a:r>
              <a:rPr lang="en-US" dirty="0"/>
              <a:t>indicated with prefixes and suffixes that are attached to </a:t>
            </a:r>
            <a:r>
              <a:rPr lang="en-US" dirty="0" smtClean="0"/>
              <a:t>verbs </a:t>
            </a:r>
            <a:endParaRPr lang="en-US" dirty="0"/>
          </a:p>
        </p:txBody>
      </p:sp>
    </p:spTree>
    <p:extLst>
      <p:ext uri="{BB962C8B-B14F-4D97-AF65-F5344CB8AC3E}">
        <p14:creationId xmlns:p14="http://schemas.microsoft.com/office/powerpoint/2010/main" val="412311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a:latin typeface="Candara" panose="020E0502030303020204" pitchFamily="34" charset="0"/>
              </a:rPr>
              <a:t>The Complexity of Translation</a:t>
            </a:r>
            <a:endParaRPr lang="en-US" dirty="0"/>
          </a:p>
        </p:txBody>
      </p:sp>
      <p:sp>
        <p:nvSpPr>
          <p:cNvPr id="3" name="Content Placeholder 2"/>
          <p:cNvSpPr>
            <a:spLocks noGrp="1"/>
          </p:cNvSpPr>
          <p:nvPr>
            <p:ph sz="half" idx="1"/>
          </p:nvPr>
        </p:nvSpPr>
        <p:spPr>
          <a:xfrm>
            <a:off x="838200" y="1825625"/>
            <a:ext cx="4382729" cy="4746256"/>
          </a:xfrm>
          <a:solidFill>
            <a:schemeClr val="bg1"/>
          </a:solidFill>
        </p:spPr>
        <p:txBody>
          <a:bodyPr>
            <a:normAutofit/>
          </a:bodyPr>
          <a:lstStyle/>
          <a:p>
            <a:pPr marL="0" indent="0" algn="ctr">
              <a:buNone/>
            </a:pPr>
            <a:r>
              <a:rPr lang="en-US" sz="2000" dirty="0" smtClean="0"/>
              <a:t>“She </a:t>
            </a:r>
            <a:r>
              <a:rPr lang="en-US" sz="2000" dirty="0"/>
              <a:t>searched high and low until she found a sturdy short stick with a flower on it</a:t>
            </a:r>
            <a:r>
              <a:rPr lang="en-US" sz="2000" dirty="0" smtClean="0"/>
              <a:t>.”</a:t>
            </a:r>
          </a:p>
          <a:p>
            <a:pPr marL="0" indent="0" algn="ctr">
              <a:buNone/>
            </a:pPr>
            <a:endParaRPr lang="en-US" sz="2000" dirty="0"/>
          </a:p>
          <a:p>
            <a:pPr marL="0" indent="0" algn="ctr">
              <a:buNone/>
            </a:pPr>
            <a:endParaRPr lang="en-US" sz="2000" dirty="0" smtClean="0"/>
          </a:p>
          <a:p>
            <a:pPr marL="0" indent="0" algn="ctr">
              <a:buNone/>
            </a:pPr>
            <a:endParaRPr lang="en-US" sz="2000" dirty="0"/>
          </a:p>
          <a:p>
            <a:pPr marL="0" indent="0" algn="ctr">
              <a:buNone/>
            </a:pPr>
            <a:endParaRPr lang="en-US" sz="2000" dirty="0" smtClean="0"/>
          </a:p>
          <a:p>
            <a:pPr marL="0" indent="0" algn="ctr">
              <a:buNone/>
            </a:pPr>
            <a:r>
              <a:rPr lang="en-US" sz="2000" dirty="0" smtClean="0"/>
              <a:t>“</a:t>
            </a:r>
            <a:r>
              <a:rPr lang="en-US" sz="2000" dirty="0" err="1" smtClean="0"/>
              <a:t>Monėšėma'xenȯhtse’ȯhehe</a:t>
            </a:r>
            <a:r>
              <a:rPr lang="en-US" sz="2000" dirty="0"/>
              <a:t>. </a:t>
            </a:r>
            <a:endParaRPr lang="en-US" sz="2000" dirty="0" smtClean="0"/>
          </a:p>
          <a:p>
            <a:pPr marL="0" indent="0" algn="ctr">
              <a:buNone/>
            </a:pPr>
            <a:r>
              <a:rPr lang="en-US" sz="2000" dirty="0" err="1" smtClean="0"/>
              <a:t>Ta’mȧhove’še</a:t>
            </a:r>
            <a:r>
              <a:rPr lang="en-US" sz="2000" dirty="0" smtClean="0"/>
              <a:t> </a:t>
            </a:r>
            <a:r>
              <a:rPr lang="en-US" sz="2000" dirty="0" err="1"/>
              <a:t>mostame’ȧhehe</a:t>
            </a:r>
            <a:r>
              <a:rPr lang="en-US" sz="2000" dirty="0"/>
              <a:t> </a:t>
            </a:r>
            <a:r>
              <a:rPr lang="en-US" sz="2000" dirty="0" err="1"/>
              <a:t>kȧhamaxe</a:t>
            </a:r>
            <a:r>
              <a:rPr lang="en-US" sz="2000" dirty="0" smtClean="0"/>
              <a:t>.</a:t>
            </a:r>
          </a:p>
          <a:p>
            <a:pPr marL="0" indent="0" algn="ctr">
              <a:buNone/>
            </a:pPr>
            <a:r>
              <a:rPr lang="en-US" sz="2000" dirty="0" smtClean="0"/>
              <a:t> </a:t>
            </a:r>
            <a:r>
              <a:rPr lang="en-US" sz="2000" dirty="0" err="1"/>
              <a:t>Vehpotȯtse</a:t>
            </a:r>
            <a:r>
              <a:rPr lang="en-US" sz="2000" dirty="0"/>
              <a:t> </a:t>
            </a:r>
            <a:r>
              <a:rPr lang="en-US" sz="2000" dirty="0" err="1"/>
              <a:t>moso’pȧhono'táhanevotse</a:t>
            </a:r>
            <a:r>
              <a:rPr lang="en-US" sz="2000" dirty="0" smtClean="0"/>
              <a:t>.”</a:t>
            </a:r>
            <a:endParaRPr lang="en-US" sz="2000" dirty="0"/>
          </a:p>
          <a:p>
            <a:pPr marL="0" indent="0">
              <a:buNone/>
            </a:pPr>
            <a:endParaRPr lang="en-US" dirty="0"/>
          </a:p>
          <a:p>
            <a:endParaRPr lang="en-US" dirty="0"/>
          </a:p>
        </p:txBody>
      </p:sp>
      <p:sp>
        <p:nvSpPr>
          <p:cNvPr id="4" name="Content Placeholder 3"/>
          <p:cNvSpPr>
            <a:spLocks noGrp="1"/>
          </p:cNvSpPr>
          <p:nvPr>
            <p:ph sz="half" idx="2"/>
          </p:nvPr>
        </p:nvSpPr>
        <p:spPr>
          <a:xfrm>
            <a:off x="5338916" y="1825625"/>
            <a:ext cx="6014883" cy="4746256"/>
          </a:xfrm>
          <a:solidFill>
            <a:schemeClr val="bg1"/>
          </a:solidFill>
        </p:spPr>
        <p:txBody>
          <a:bodyPr>
            <a:normAutofit/>
          </a:bodyPr>
          <a:lstStyle/>
          <a:p>
            <a:pPr marL="0" indent="0" algn="ctr">
              <a:buNone/>
            </a:pPr>
            <a:r>
              <a:rPr lang="lt-LT" sz="2000" dirty="0"/>
              <a:t>Mo-nėšė-ma'xe-nȯhtse’ȯ-he-he</a:t>
            </a:r>
            <a:r>
              <a:rPr lang="lt-LT" sz="2000" dirty="0" smtClean="0"/>
              <a:t>.</a:t>
            </a:r>
            <a:endParaRPr lang="en-US" sz="2000" dirty="0" smtClean="0"/>
          </a:p>
          <a:p>
            <a:pPr marL="0" indent="0" algn="ctr">
              <a:buNone/>
            </a:pPr>
            <a:endParaRPr lang="en-US" dirty="0"/>
          </a:p>
          <a:p>
            <a:pPr marL="0" indent="0" algn="ctr">
              <a:buNone/>
            </a:pPr>
            <a:endParaRPr lang="en-US" dirty="0" smtClean="0"/>
          </a:p>
          <a:p>
            <a:pPr marL="0" indent="0" algn="ctr">
              <a:buNone/>
            </a:pPr>
            <a:endParaRPr lang="lt-LT" dirty="0"/>
          </a:p>
          <a:p>
            <a:pPr marL="0" indent="0" algn="ctr">
              <a:buNone/>
            </a:pPr>
            <a:endParaRPr lang="en-US" sz="2000" dirty="0" smtClean="0"/>
          </a:p>
          <a:p>
            <a:pPr marL="0" indent="0" algn="ctr">
              <a:buNone/>
            </a:pPr>
            <a:r>
              <a:rPr lang="lt-LT" sz="2000" dirty="0" smtClean="0"/>
              <a:t>INF-continue-big-search.for.something-NEG-NEG</a:t>
            </a:r>
            <a:endParaRPr lang="lt-LT" sz="2000" dirty="0"/>
          </a:p>
        </p:txBody>
      </p:sp>
      <p:cxnSp>
        <p:nvCxnSpPr>
          <p:cNvPr id="6" name="Straight Arrow Connector 5"/>
          <p:cNvCxnSpPr/>
          <p:nvPr/>
        </p:nvCxnSpPr>
        <p:spPr>
          <a:xfrm flipH="1">
            <a:off x="3009162" y="2861187"/>
            <a:ext cx="11798" cy="9615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8359386" y="2448232"/>
            <a:ext cx="0" cy="15338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83632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ea typeface="Cambria" panose="02040503050406030204" pitchFamily="18" charset="0"/>
              </a:rPr>
              <a:t>Research</a:t>
            </a:r>
            <a:endParaRPr lang="en-US" dirty="0">
              <a:latin typeface="Candara" panose="020E0502030303020204" pitchFamily="34" charset="0"/>
              <a:ea typeface="Cambria" panose="02040503050406030204" pitchFamily="18" charset="0"/>
            </a:endParaRPr>
          </a:p>
        </p:txBody>
      </p:sp>
      <p:sp>
        <p:nvSpPr>
          <p:cNvPr id="3" name="Content Placeholder 2"/>
          <p:cNvSpPr>
            <a:spLocks noGrp="1"/>
          </p:cNvSpPr>
          <p:nvPr>
            <p:ph idx="1"/>
          </p:nvPr>
        </p:nvSpPr>
        <p:spPr>
          <a:xfrm>
            <a:off x="1189505" y="1877182"/>
            <a:ext cx="2600043" cy="541220"/>
          </a:xfrm>
          <a:solidFill>
            <a:schemeClr val="bg1"/>
          </a:solidFill>
        </p:spPr>
        <p:txBody>
          <a:bodyPr>
            <a:normAutofit lnSpcReduction="10000"/>
          </a:bodyPr>
          <a:lstStyle/>
          <a:p>
            <a:pPr marL="0" indent="0" algn="ctr">
              <a:buNone/>
            </a:pPr>
            <a:r>
              <a:rPr lang="en-US" sz="1800" dirty="0" smtClean="0">
                <a:latin typeface="Candara" panose="020E0502030303020204" pitchFamily="34" charset="0"/>
              </a:rPr>
              <a:t>Drawing and Development</a:t>
            </a:r>
            <a:endParaRPr lang="en-US" sz="1800" dirty="0" smtClean="0">
              <a:latin typeface="Candara" panose="020E0502030303020204" pitchFamily="34" charset="0"/>
            </a:endParaRPr>
          </a:p>
        </p:txBody>
      </p:sp>
      <p:sp>
        <p:nvSpPr>
          <p:cNvPr id="5" name="TextBox 4"/>
          <p:cNvSpPr txBox="1"/>
          <p:nvPr/>
        </p:nvSpPr>
        <p:spPr>
          <a:xfrm>
            <a:off x="8561460" y="1880274"/>
            <a:ext cx="2013625" cy="646331"/>
          </a:xfrm>
          <a:prstGeom prst="rect">
            <a:avLst/>
          </a:prstGeom>
          <a:solidFill>
            <a:schemeClr val="bg1"/>
          </a:solidFill>
        </p:spPr>
        <p:txBody>
          <a:bodyPr wrap="square" rtlCol="0">
            <a:spAutoFit/>
          </a:bodyPr>
          <a:lstStyle/>
          <a:p>
            <a:pPr algn="ctr"/>
            <a:r>
              <a:rPr lang="en-US" dirty="0" smtClean="0">
                <a:latin typeface="Candara" panose="020E0502030303020204" pitchFamily="34" charset="0"/>
              </a:rPr>
              <a:t>Native American </a:t>
            </a:r>
          </a:p>
          <a:p>
            <a:pPr algn="ctr"/>
            <a:r>
              <a:rPr lang="en-US" dirty="0" smtClean="0">
                <a:latin typeface="Candara" panose="020E0502030303020204" pitchFamily="34" charset="0"/>
              </a:rPr>
              <a:t>Artists and books</a:t>
            </a:r>
            <a:endParaRPr lang="en-US" dirty="0">
              <a:latin typeface="Candara" panose="020E050203030302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505" y="2554501"/>
            <a:ext cx="2600044" cy="1926077"/>
          </a:xfrm>
          <a:prstGeom prst="rect">
            <a:avLst/>
          </a:prstGeom>
          <a:ln>
            <a:solidFill>
              <a:schemeClr val="tx1"/>
            </a:solidFill>
          </a:ln>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9505" y="4772989"/>
            <a:ext cx="2600044" cy="1926077"/>
          </a:xfrm>
          <a:prstGeom prst="rect">
            <a:avLst/>
          </a:prstGeom>
          <a:ln>
            <a:solidFill>
              <a:schemeClr val="tx1"/>
            </a:solidFill>
          </a:ln>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20076" t="17191" r="54586" b="53723"/>
          <a:stretch/>
        </p:blipFill>
        <p:spPr>
          <a:xfrm>
            <a:off x="8359240" y="2659612"/>
            <a:ext cx="2510700" cy="1926077"/>
          </a:xfrm>
          <a:prstGeom prst="rect">
            <a:avLst/>
          </a:prstGeom>
          <a:ln>
            <a:solidFill>
              <a:schemeClr val="tx1"/>
            </a:solidFill>
          </a:ln>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9241" y="4772989"/>
            <a:ext cx="2510699" cy="1944598"/>
          </a:xfrm>
          <a:prstGeom prst="rect">
            <a:avLst/>
          </a:prstGeom>
          <a:ln>
            <a:solidFill>
              <a:schemeClr val="tx1"/>
            </a:solidFill>
          </a:ln>
        </p:spPr>
      </p:pic>
    </p:spTree>
    <p:extLst>
      <p:ext uri="{BB962C8B-B14F-4D97-AF65-F5344CB8AC3E}">
        <p14:creationId xmlns:p14="http://schemas.microsoft.com/office/powerpoint/2010/main" val="31946210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Art Inspiration</a:t>
            </a:r>
            <a:endParaRPr lang="en-US" dirty="0">
              <a:latin typeface="Candara" panose="020E0502030303020204" pitchFamily="34" charset="0"/>
            </a:endParaRPr>
          </a:p>
        </p:txBody>
      </p:sp>
      <p:sp>
        <p:nvSpPr>
          <p:cNvPr id="3" name="Content Placeholder 2"/>
          <p:cNvSpPr>
            <a:spLocks noGrp="1"/>
          </p:cNvSpPr>
          <p:nvPr>
            <p:ph idx="1"/>
          </p:nvPr>
        </p:nvSpPr>
        <p:spPr>
          <a:xfrm>
            <a:off x="838200" y="1825625"/>
            <a:ext cx="3918626" cy="674384"/>
          </a:xfrm>
          <a:solidFill>
            <a:schemeClr val="bg1"/>
          </a:solidFill>
        </p:spPr>
        <p:txBody>
          <a:bodyPr/>
          <a:lstStyle/>
          <a:p>
            <a:pPr marL="0" indent="0">
              <a:buNone/>
            </a:pPr>
            <a:r>
              <a:rPr lang="en-US" dirty="0" smtClean="0">
                <a:latin typeface="Candara" panose="020E0502030303020204" pitchFamily="34" charset="0"/>
              </a:rPr>
              <a:t>We are Water Protectors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706485"/>
            <a:ext cx="3918626" cy="3918626"/>
          </a:xfrm>
          <a:prstGeom prst="rect">
            <a:avLst/>
          </a:prstGeom>
          <a:ln>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6614" y="2706485"/>
            <a:ext cx="3927186" cy="3905842"/>
          </a:xfrm>
          <a:prstGeom prst="rect">
            <a:avLst/>
          </a:prstGeom>
          <a:ln>
            <a:solidFill>
              <a:schemeClr val="tx1"/>
            </a:solidFill>
          </a:ln>
        </p:spPr>
      </p:pic>
      <p:sp>
        <p:nvSpPr>
          <p:cNvPr id="6" name="Content Placeholder 2"/>
          <p:cNvSpPr txBox="1">
            <a:spLocks/>
          </p:cNvSpPr>
          <p:nvPr/>
        </p:nvSpPr>
        <p:spPr>
          <a:xfrm>
            <a:off x="7435174" y="1825625"/>
            <a:ext cx="3918626" cy="674384"/>
          </a:xfrm>
          <a:prstGeom prst="rect">
            <a:avLst/>
          </a:prstGeom>
          <a:solidFill>
            <a:schemeClr val="bg1"/>
          </a:solidFill>
        </p:spPr>
        <p:txBody>
          <a:bodyPr vert="horz" lIns="91440" tIns="45720" rIns="91440" bIns="45720" rtlCol="0">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100" dirty="0" err="1" smtClean="0">
                <a:latin typeface="Candara" panose="020E0502030303020204" pitchFamily="34" charset="0"/>
              </a:rPr>
              <a:t>Frybread</a:t>
            </a:r>
            <a:endParaRPr lang="en-US" sz="5100" dirty="0" smtClean="0">
              <a:latin typeface="Candara" panose="020E0502030303020204" pitchFamily="34" charset="0"/>
            </a:endParaRPr>
          </a:p>
          <a:p>
            <a:pPr marL="0" indent="0" algn="ctr">
              <a:buFont typeface="Arial" panose="020B0604020202020204" pitchFamily="34" charset="0"/>
              <a:buNone/>
            </a:pPr>
            <a:r>
              <a:rPr lang="en-US" dirty="0" smtClean="0">
                <a:latin typeface="Candara" panose="020E0502030303020204" pitchFamily="34" charset="0"/>
              </a:rPr>
              <a:t>A Native American Family Story</a:t>
            </a:r>
          </a:p>
        </p:txBody>
      </p:sp>
    </p:spTree>
    <p:extLst>
      <p:ext uri="{BB962C8B-B14F-4D97-AF65-F5344CB8AC3E}">
        <p14:creationId xmlns:p14="http://schemas.microsoft.com/office/powerpoint/2010/main" val="14761661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Family Inspiration</a:t>
            </a:r>
            <a:endParaRPr lang="en-US" dirty="0">
              <a:latin typeface="Candara" panose="020E0502030303020204" pitchFamily="34" charset="0"/>
            </a:endParaRPr>
          </a:p>
        </p:txBody>
      </p:sp>
      <p:pic>
        <p:nvPicPr>
          <p:cNvPr id="5" name="Content Placeholder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t="10668"/>
          <a:stretch/>
        </p:blipFill>
        <p:spPr>
          <a:xfrm rot="5400000">
            <a:off x="22284" y="2560643"/>
            <a:ext cx="5015931" cy="3384103"/>
          </a:xfrm>
        </p:spPr>
      </p:pic>
      <p:pic>
        <p:nvPicPr>
          <p:cNvPr id="6" name="Content Placeholder 5"/>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287192" y="1744730"/>
            <a:ext cx="2644550" cy="2897154"/>
          </a:xfr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87192" y="4695926"/>
            <a:ext cx="1537069" cy="2069598"/>
          </a:xfrm>
          <a:prstGeom prst="rect">
            <a:avLst/>
          </a:prstGeom>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l="1618" t="25674" r="1701" b="36667"/>
          <a:stretch/>
        </p:blipFill>
        <p:spPr>
          <a:xfrm>
            <a:off x="8702698" y="1734640"/>
            <a:ext cx="2651101" cy="1757914"/>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02534" y="1744729"/>
            <a:ext cx="1641171" cy="2897155"/>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8426573" y="3833436"/>
            <a:ext cx="3203352" cy="2651102"/>
          </a:xfrm>
          <a:prstGeom prst="rect">
            <a:avLst/>
          </a:prstGeom>
        </p:spPr>
      </p:pic>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89153" y="4695925"/>
            <a:ext cx="2748654" cy="2064735"/>
          </a:xfrm>
          <a:prstGeom prst="rect">
            <a:avLst/>
          </a:prstGeom>
        </p:spPr>
      </p:pic>
    </p:spTree>
    <p:extLst>
      <p:ext uri="{BB962C8B-B14F-4D97-AF65-F5344CB8AC3E}">
        <p14:creationId xmlns:p14="http://schemas.microsoft.com/office/powerpoint/2010/main" val="4640931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Initial Rough Sketches</a:t>
            </a:r>
            <a:endParaRPr lang="en-US" dirty="0">
              <a:latin typeface="Candara" panose="020E0502030303020204" pitchFamily="34" charset="0"/>
            </a:endParaRP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9404" t="42898" r="46629" b="24773"/>
          <a:stretch/>
        </p:blipFill>
        <p:spPr>
          <a:xfrm rot="5400000">
            <a:off x="606729" y="2073969"/>
            <a:ext cx="2132512" cy="1538690"/>
          </a:xfrm>
          <a:ln>
            <a:solidFill>
              <a:schemeClr val="tx1"/>
            </a:solidFill>
          </a:ln>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5248" r="3972"/>
          <a:stretch/>
        </p:blipFill>
        <p:spPr>
          <a:xfrm rot="5400000">
            <a:off x="2442309" y="1920842"/>
            <a:ext cx="2132514" cy="1844947"/>
          </a:xfrm>
          <a:prstGeom prst="rect">
            <a:avLst/>
          </a:prstGeom>
          <a:ln>
            <a:solidFill>
              <a:schemeClr val="tx1"/>
            </a:solidFill>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2393689" y="4174677"/>
            <a:ext cx="2229753" cy="1844948"/>
          </a:xfrm>
          <a:prstGeom prst="rect">
            <a:avLst/>
          </a:prstGeom>
          <a:ln>
            <a:solidFill>
              <a:schemeClr val="tx1"/>
            </a:solidFill>
          </a:ln>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64243" y="4333940"/>
            <a:ext cx="2217485" cy="1538690"/>
          </a:xfrm>
          <a:prstGeom prst="rect">
            <a:avLst/>
          </a:prstGeom>
          <a:ln>
            <a:solidFill>
              <a:schemeClr val="tx1"/>
            </a:solidFill>
          </a:ln>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l="24893" t="3412" r="30000" b="4012"/>
          <a:stretch/>
        </p:blipFill>
        <p:spPr>
          <a:xfrm rot="5400000">
            <a:off x="5722926" y="581152"/>
            <a:ext cx="4434966" cy="6826781"/>
          </a:xfrm>
          <a:prstGeom prst="rect">
            <a:avLst/>
          </a:prstGeom>
          <a:ln>
            <a:solidFill>
              <a:schemeClr val="tx1"/>
            </a:solidFill>
          </a:ln>
        </p:spPr>
      </p:pic>
    </p:spTree>
    <p:extLst>
      <p:ext uri="{BB962C8B-B14F-4D97-AF65-F5344CB8AC3E}">
        <p14:creationId xmlns:p14="http://schemas.microsoft.com/office/powerpoint/2010/main" val="31699098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Storyboarding</a:t>
            </a:r>
            <a:endParaRPr lang="en-US" dirty="0">
              <a:latin typeface="Candara" panose="020E0502030303020204" pitchFamily="34"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039335" y="1802762"/>
            <a:ext cx="6314465" cy="4942991"/>
          </a:xfrm>
          <a:ln>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7054" y="3831184"/>
            <a:ext cx="2188169" cy="2914569"/>
          </a:xfrm>
          <a:prstGeom prst="rect">
            <a:avLst/>
          </a:prstGeom>
          <a:ln>
            <a:solidFill>
              <a:schemeClr val="tx1"/>
            </a:solidFill>
          </a:ln>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33040" t="6588" r="24440" b="6357"/>
          <a:stretch/>
        </p:blipFill>
        <p:spPr>
          <a:xfrm rot="5400000">
            <a:off x="1351335" y="1289627"/>
            <a:ext cx="1916347" cy="2942617"/>
          </a:xfrm>
          <a:prstGeom prst="rect">
            <a:avLst/>
          </a:prstGeom>
          <a:ln>
            <a:solidFill>
              <a:schemeClr val="tx1"/>
            </a:solidFill>
          </a:ln>
        </p:spPr>
      </p:pic>
    </p:spTree>
    <p:extLst>
      <p:ext uri="{BB962C8B-B14F-4D97-AF65-F5344CB8AC3E}">
        <p14:creationId xmlns:p14="http://schemas.microsoft.com/office/powerpoint/2010/main" val="29461064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Composition</a:t>
            </a:r>
            <a:endParaRPr lang="en-US" dirty="0">
              <a:latin typeface="Candara" panose="020E0502030303020204" pitchFamily="34"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32332" y="2175834"/>
            <a:ext cx="6338588" cy="4351337"/>
          </a:xfrm>
          <a:ln>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1125" y="2175834"/>
            <a:ext cx="4052675" cy="4351338"/>
          </a:xfrm>
          <a:prstGeom prst="rect">
            <a:avLst/>
          </a:prstGeom>
          <a:ln>
            <a:solidFill>
              <a:schemeClr val="tx1"/>
            </a:solidFill>
          </a:ln>
        </p:spPr>
      </p:pic>
    </p:spTree>
    <p:extLst>
      <p:ext uri="{BB962C8B-B14F-4D97-AF65-F5344CB8AC3E}">
        <p14:creationId xmlns:p14="http://schemas.microsoft.com/office/powerpoint/2010/main" val="16709384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Storyboarding Edits</a:t>
            </a:r>
            <a:endParaRPr lang="en-US" dirty="0">
              <a:latin typeface="Candara" panose="020E0502030303020204" pitchFamily="34" charset="0"/>
            </a:endParaRP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r="66898"/>
          <a:stretch/>
        </p:blipFill>
        <p:spPr>
          <a:xfrm>
            <a:off x="838200" y="2180334"/>
            <a:ext cx="5309095" cy="3922821"/>
          </a:xfrm>
          <a:ln>
            <a:solidFill>
              <a:schemeClr val="tx1"/>
            </a:solid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77209" y="2180335"/>
            <a:ext cx="5076591" cy="3922821"/>
          </a:xfrm>
          <a:prstGeom prst="rect">
            <a:avLst/>
          </a:prstGeom>
          <a:ln>
            <a:solidFill>
              <a:schemeClr val="tx1"/>
            </a:solidFill>
          </a:ln>
        </p:spPr>
      </p:pic>
    </p:spTree>
    <p:extLst>
      <p:ext uri="{BB962C8B-B14F-4D97-AF65-F5344CB8AC3E}">
        <p14:creationId xmlns:p14="http://schemas.microsoft.com/office/powerpoint/2010/main" val="23596745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Acknowledgments</a:t>
            </a:r>
            <a:endParaRPr lang="en-US" dirty="0">
              <a:latin typeface="Candara" panose="020E0502030303020204" pitchFamily="34" charset="0"/>
            </a:endParaRPr>
          </a:p>
        </p:txBody>
      </p:sp>
      <p:sp>
        <p:nvSpPr>
          <p:cNvPr id="3" name="Content Placeholder 2"/>
          <p:cNvSpPr>
            <a:spLocks noGrp="1"/>
          </p:cNvSpPr>
          <p:nvPr>
            <p:ph idx="1"/>
          </p:nvPr>
        </p:nvSpPr>
        <p:spPr>
          <a:solidFill>
            <a:schemeClr val="bg1"/>
          </a:solidFill>
        </p:spPr>
        <p:txBody>
          <a:bodyPr/>
          <a:lstStyle/>
          <a:p>
            <a:pPr marL="0" indent="0">
              <a:buNone/>
            </a:pPr>
            <a:r>
              <a:rPr lang="en-US" sz="2000" dirty="0" smtClean="0">
                <a:latin typeface="Candara" panose="020E0502030303020204" pitchFamily="34" charset="0"/>
              </a:rPr>
              <a:t>Mentors</a:t>
            </a:r>
          </a:p>
          <a:p>
            <a:pPr lvl="1"/>
            <a:r>
              <a:rPr lang="en-US" sz="2000" dirty="0" smtClean="0">
                <a:latin typeface="Candara" panose="020E0502030303020204" pitchFamily="34" charset="0"/>
              </a:rPr>
              <a:t>Dr. Richard </a:t>
            </a:r>
            <a:r>
              <a:rPr lang="en-US" sz="2000" dirty="0" err="1">
                <a:latin typeface="Candara" panose="020E0502030303020204" pitchFamily="34" charset="0"/>
              </a:rPr>
              <a:t>Littlebear</a:t>
            </a:r>
            <a:r>
              <a:rPr lang="en-US" sz="2000" dirty="0">
                <a:latin typeface="Candara" panose="020E0502030303020204" pitchFamily="34" charset="0"/>
              </a:rPr>
              <a:t> (President of Chief Dull Knife College, Cheyenne Language specialist) </a:t>
            </a:r>
            <a:endParaRPr lang="en-US" sz="2000" dirty="0" smtClean="0">
              <a:latin typeface="Candara" panose="020E0502030303020204" pitchFamily="34" charset="0"/>
            </a:endParaRPr>
          </a:p>
          <a:p>
            <a:pPr lvl="1"/>
            <a:r>
              <a:rPr lang="en-US" sz="2000" dirty="0">
                <a:latin typeface="Candara" panose="020E0502030303020204" pitchFamily="34" charset="0"/>
              </a:rPr>
              <a:t>Wayne </a:t>
            </a:r>
            <a:r>
              <a:rPr lang="en-US" sz="2000" dirty="0" smtClean="0">
                <a:latin typeface="Candara" panose="020E0502030303020204" pitchFamily="34" charset="0"/>
              </a:rPr>
              <a:t>Leman</a:t>
            </a:r>
            <a:r>
              <a:rPr lang="en-US" sz="2000" dirty="0">
                <a:latin typeface="Candara" panose="020E0502030303020204" pitchFamily="34" charset="0"/>
              </a:rPr>
              <a:t>, Sarah Murray (Cheyenne Linguistics experts</a:t>
            </a:r>
            <a:r>
              <a:rPr lang="en-US" sz="2000" dirty="0" smtClean="0">
                <a:latin typeface="Candara" panose="020E0502030303020204" pitchFamily="34" charset="0"/>
              </a:rPr>
              <a:t>)</a:t>
            </a:r>
          </a:p>
          <a:p>
            <a:pPr lvl="1"/>
            <a:r>
              <a:rPr lang="en-US" sz="2000" dirty="0" smtClean="0">
                <a:latin typeface="Candara" panose="020E0502030303020204" pitchFamily="34" charset="0"/>
              </a:rPr>
              <a:t>Greg </a:t>
            </a:r>
            <a:r>
              <a:rPr lang="en-US" sz="2000" dirty="0" err="1">
                <a:latin typeface="Candara" panose="020E0502030303020204" pitchFamily="34" charset="0"/>
              </a:rPr>
              <a:t>Twigg</a:t>
            </a:r>
            <a:r>
              <a:rPr lang="en-US" sz="2000" dirty="0">
                <a:latin typeface="Candara" panose="020E0502030303020204" pitchFamily="34" charset="0"/>
              </a:rPr>
              <a:t> (Media Arts Professor</a:t>
            </a:r>
            <a:r>
              <a:rPr lang="en-US" sz="2000" dirty="0" smtClean="0">
                <a:latin typeface="Candara" panose="020E0502030303020204" pitchFamily="34" charset="0"/>
              </a:rPr>
              <a:t>)</a:t>
            </a:r>
            <a:endParaRPr lang="en-US" sz="2000" dirty="0" smtClean="0">
              <a:latin typeface="Candara" panose="020E0502030303020204" pitchFamily="34" charset="0"/>
            </a:endParaRPr>
          </a:p>
          <a:p>
            <a:pPr lvl="1"/>
            <a:r>
              <a:rPr lang="en-US" sz="2000" dirty="0">
                <a:latin typeface="Candara" panose="020E0502030303020204" pitchFamily="34" charset="0"/>
              </a:rPr>
              <a:t>Janet </a:t>
            </a:r>
            <a:r>
              <a:rPr lang="en-US" sz="2000" dirty="0" err="1">
                <a:latin typeface="Candara" panose="020E0502030303020204" pitchFamily="34" charset="0"/>
              </a:rPr>
              <a:t>Croog</a:t>
            </a:r>
            <a:r>
              <a:rPr lang="en-US" sz="2000" dirty="0">
                <a:latin typeface="Candara" panose="020E0502030303020204" pitchFamily="34" charset="0"/>
              </a:rPr>
              <a:t> (Illustrator specialist</a:t>
            </a:r>
            <a:r>
              <a:rPr lang="en-US" sz="2000" dirty="0" smtClean="0">
                <a:latin typeface="Candara" panose="020E0502030303020204" pitchFamily="34" charset="0"/>
              </a:rPr>
              <a:t>)</a:t>
            </a:r>
            <a:endParaRPr lang="en-US" sz="2000" dirty="0" smtClean="0">
              <a:latin typeface="Candara" panose="020E0502030303020204" pitchFamily="34" charset="0"/>
            </a:endParaRPr>
          </a:p>
          <a:p>
            <a:pPr lvl="1"/>
            <a:r>
              <a:rPr lang="en-US" sz="2000" dirty="0" err="1">
                <a:latin typeface="Candara" panose="020E0502030303020204" pitchFamily="34" charset="0"/>
              </a:rPr>
              <a:t>Mizuki</a:t>
            </a:r>
            <a:r>
              <a:rPr lang="en-US" sz="2000" dirty="0">
                <a:latin typeface="Candara" panose="020E0502030303020204" pitchFamily="34" charset="0"/>
              </a:rPr>
              <a:t> Miyashita (Capstone supervisor, Professor of Linguistics, UM)  </a:t>
            </a:r>
            <a:endParaRPr lang="en-US" sz="2000" dirty="0" smtClean="0">
              <a:latin typeface="Candara" panose="020E0502030303020204" pitchFamily="34" charset="0"/>
            </a:endParaRPr>
          </a:p>
          <a:p>
            <a:pPr lvl="1"/>
            <a:endParaRPr lang="en-US" sz="2000" dirty="0">
              <a:latin typeface="Candara" panose="020E0502030303020204" pitchFamily="34" charset="0"/>
            </a:endParaRPr>
          </a:p>
          <a:p>
            <a:r>
              <a:rPr lang="en-US" sz="2000" dirty="0" smtClean="0">
                <a:latin typeface="Candara" panose="020E0502030303020204" pitchFamily="34" charset="0"/>
              </a:rPr>
              <a:t>My family</a:t>
            </a:r>
          </a:p>
          <a:p>
            <a:pPr marL="457200" lvl="1" indent="0">
              <a:buNone/>
            </a:pPr>
            <a:endParaRPr lang="en-US" sz="2000" dirty="0">
              <a:latin typeface="Candara" panose="020E0502030303020204" pitchFamily="34" charset="0"/>
            </a:endParaRPr>
          </a:p>
          <a:p>
            <a:pPr marL="457200" lvl="1" indent="0">
              <a:buNone/>
            </a:pPr>
            <a:endParaRPr lang="en-US" sz="2000" dirty="0" smtClean="0">
              <a:latin typeface="Candara" panose="020E0502030303020204" pitchFamily="34" charset="0"/>
            </a:endParaRPr>
          </a:p>
          <a:p>
            <a:pPr marL="457200" lvl="1" indent="0">
              <a:buNone/>
            </a:pPr>
            <a:endParaRPr lang="en-US" sz="2000" dirty="0" smtClean="0">
              <a:latin typeface="Candara" panose="020E0502030303020204" pitchFamily="34" charset="0"/>
            </a:endParaRPr>
          </a:p>
          <a:p>
            <a:endParaRPr lang="en-US" dirty="0" smtClean="0"/>
          </a:p>
          <a:p>
            <a:pPr lvl="1"/>
            <a:endParaRPr lang="en-US" dirty="0"/>
          </a:p>
        </p:txBody>
      </p:sp>
    </p:spTree>
    <p:extLst>
      <p:ext uri="{BB962C8B-B14F-4D97-AF65-F5344CB8AC3E}">
        <p14:creationId xmlns:p14="http://schemas.microsoft.com/office/powerpoint/2010/main" val="26042383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Line Art Process</a:t>
            </a:r>
            <a:endParaRPr lang="en-US" dirty="0">
              <a:latin typeface="Candara" panose="020E0502030303020204" pitchFamily="34" charset="0"/>
            </a:endParaRP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4653" t="16839" r="12542" b="12629"/>
          <a:stretch/>
        </p:blipFill>
        <p:spPr>
          <a:xfrm>
            <a:off x="838201" y="1987517"/>
            <a:ext cx="3205442" cy="2070250"/>
          </a:xfrm>
          <a:ln>
            <a:solidFill>
              <a:schemeClr val="tx1"/>
            </a:solidFill>
          </a:ln>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4756" t="17045" r="12564" b="12741"/>
          <a:stretch/>
        </p:blipFill>
        <p:spPr>
          <a:xfrm>
            <a:off x="4516218" y="1987518"/>
            <a:ext cx="3113693" cy="2070250"/>
          </a:xfrm>
          <a:prstGeom prst="rect">
            <a:avLst/>
          </a:prstGeom>
          <a:ln>
            <a:solidFill>
              <a:schemeClr val="tx1"/>
            </a:solidFill>
          </a:ln>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14805" t="16829" r="12613" b="12379"/>
          <a:stretch/>
        </p:blipFill>
        <p:spPr>
          <a:xfrm>
            <a:off x="8269737" y="1987517"/>
            <a:ext cx="3084063" cy="2070251"/>
          </a:xfrm>
          <a:prstGeom prst="rect">
            <a:avLst/>
          </a:prstGeom>
          <a:ln>
            <a:solidFill>
              <a:schemeClr val="tx1"/>
            </a:solidFill>
          </a:ln>
        </p:spPr>
      </p:pic>
    </p:spTree>
    <p:extLst>
      <p:ext uri="{BB962C8B-B14F-4D97-AF65-F5344CB8AC3E}">
        <p14:creationId xmlns:p14="http://schemas.microsoft.com/office/powerpoint/2010/main" val="10787973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Color</a:t>
            </a:r>
            <a:endParaRPr lang="en-US" dirty="0">
              <a:latin typeface="Candara" panose="020E0502030303020204" pitchFamily="34" charset="0"/>
            </a:endParaRP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2791" t="15163" r="10603" b="10505"/>
          <a:stretch/>
        </p:blipFill>
        <p:spPr>
          <a:xfrm>
            <a:off x="838200" y="2297580"/>
            <a:ext cx="3153102" cy="2078137"/>
          </a:xfrm>
          <a:ln>
            <a:solidFill>
              <a:schemeClr val="tx1"/>
            </a:solidFill>
          </a:ln>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2919" t="15087" r="10630" b="10565"/>
          <a:stretch/>
        </p:blipFill>
        <p:spPr>
          <a:xfrm>
            <a:off x="4416348" y="2297440"/>
            <a:ext cx="3205618" cy="2078278"/>
          </a:xfrm>
          <a:prstGeom prst="rect">
            <a:avLst/>
          </a:prstGeom>
          <a:ln>
            <a:solidFill>
              <a:schemeClr val="tx1"/>
            </a:solidFill>
          </a:ln>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23267" t="25169" r="21027" b="20793"/>
          <a:stretch/>
        </p:blipFill>
        <p:spPr>
          <a:xfrm>
            <a:off x="8140140" y="2297441"/>
            <a:ext cx="3213660" cy="2078276"/>
          </a:xfrm>
          <a:prstGeom prst="rect">
            <a:avLst/>
          </a:prstGeom>
          <a:ln>
            <a:solidFill>
              <a:schemeClr val="tx1"/>
            </a:solidFill>
          </a:ln>
        </p:spPr>
      </p:pic>
    </p:spTree>
    <p:extLst>
      <p:ext uri="{BB962C8B-B14F-4D97-AF65-F5344CB8AC3E}">
        <p14:creationId xmlns:p14="http://schemas.microsoft.com/office/powerpoint/2010/main" val="5700973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Adding Text</a:t>
            </a:r>
            <a:endParaRPr lang="en-US" dirty="0">
              <a:latin typeface="Candara" panose="020E0502030303020204" pitchFamily="34" charset="0"/>
            </a:endParaRP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8305" t="20640" r="16268" b="16317"/>
          <a:stretch/>
        </p:blipFill>
        <p:spPr>
          <a:xfrm>
            <a:off x="838199" y="1853120"/>
            <a:ext cx="5134533" cy="3332413"/>
          </a:xfrm>
          <a:ln>
            <a:solidFill>
              <a:schemeClr val="tx1"/>
            </a:solidFill>
          </a:ln>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8287" t="20382" r="16143" b="16224"/>
          <a:stretch/>
        </p:blipFill>
        <p:spPr>
          <a:xfrm>
            <a:off x="6275961" y="1853119"/>
            <a:ext cx="5077839" cy="3332413"/>
          </a:xfrm>
          <a:prstGeom prst="rect">
            <a:avLst/>
          </a:prstGeom>
          <a:ln>
            <a:solidFill>
              <a:schemeClr val="tx1"/>
            </a:solidFill>
          </a:ln>
        </p:spPr>
      </p:pic>
    </p:spTree>
    <p:extLst>
      <p:ext uri="{BB962C8B-B14F-4D97-AF65-F5344CB8AC3E}">
        <p14:creationId xmlns:p14="http://schemas.microsoft.com/office/powerpoint/2010/main" val="19837873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Future Goals</a:t>
            </a:r>
            <a:endParaRPr lang="en-US" dirty="0">
              <a:latin typeface="Candara" panose="020E0502030303020204" pitchFamily="34" charset="0"/>
            </a:endParaRPr>
          </a:p>
        </p:txBody>
      </p:sp>
      <p:sp>
        <p:nvSpPr>
          <p:cNvPr id="3" name="Content Placeholder 2"/>
          <p:cNvSpPr>
            <a:spLocks noGrp="1"/>
          </p:cNvSpPr>
          <p:nvPr>
            <p:ph idx="1"/>
          </p:nvPr>
        </p:nvSpPr>
        <p:spPr>
          <a:solidFill>
            <a:schemeClr val="bg1"/>
          </a:solidFill>
        </p:spPr>
        <p:txBody>
          <a:bodyPr>
            <a:normAutofit/>
          </a:bodyPr>
          <a:lstStyle/>
          <a:p>
            <a:pPr>
              <a:lnSpc>
                <a:spcPct val="100000"/>
              </a:lnSpc>
              <a:spcBef>
                <a:spcPts val="0"/>
              </a:spcBef>
              <a:defRPr/>
            </a:pPr>
            <a:r>
              <a:rPr lang="en-US" dirty="0" smtClean="0"/>
              <a:t>Complete English </a:t>
            </a:r>
            <a:r>
              <a:rPr lang="en-US" dirty="0"/>
              <a:t>and </a:t>
            </a:r>
            <a:r>
              <a:rPr lang="en-US" dirty="0" smtClean="0"/>
              <a:t>Cheyenne E-book</a:t>
            </a:r>
            <a:endParaRPr lang="en-US" dirty="0"/>
          </a:p>
          <a:p>
            <a:r>
              <a:rPr lang="en-US" dirty="0" smtClean="0"/>
              <a:t>Make animation</a:t>
            </a:r>
            <a:endParaRPr lang="en-US" dirty="0"/>
          </a:p>
          <a:p>
            <a:r>
              <a:rPr lang="en-US" dirty="0" smtClean="0"/>
              <a:t>More illustrations</a:t>
            </a:r>
            <a:endParaRPr lang="en-US" dirty="0"/>
          </a:p>
          <a:p>
            <a:r>
              <a:rPr lang="en-US" dirty="0" smtClean="0"/>
              <a:t>Study </a:t>
            </a:r>
            <a:r>
              <a:rPr lang="en-US" dirty="0"/>
              <a:t>Cheyenne linguistics and </a:t>
            </a:r>
            <a:r>
              <a:rPr lang="en-US" dirty="0" smtClean="0"/>
              <a:t>art techniques</a:t>
            </a:r>
            <a:endParaRPr lang="en-US" dirty="0"/>
          </a:p>
          <a:p>
            <a:r>
              <a:rPr lang="en-US" dirty="0" smtClean="0"/>
              <a:t>Virtual and augmented </a:t>
            </a:r>
            <a:r>
              <a:rPr lang="en-US" dirty="0"/>
              <a:t>reality </a:t>
            </a:r>
            <a:r>
              <a:rPr lang="en-US" dirty="0" smtClean="0"/>
              <a:t>application</a:t>
            </a:r>
            <a:endParaRPr lang="en-US" dirty="0"/>
          </a:p>
        </p:txBody>
      </p:sp>
    </p:spTree>
    <p:extLst>
      <p:ext uri="{BB962C8B-B14F-4D97-AF65-F5344CB8AC3E}">
        <p14:creationId xmlns:p14="http://schemas.microsoft.com/office/powerpoint/2010/main" val="24840352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References</a:t>
            </a:r>
            <a:endParaRPr lang="en-US" dirty="0">
              <a:latin typeface="Candara" panose="020E0502030303020204" pitchFamily="34" charset="0"/>
            </a:endParaRPr>
          </a:p>
        </p:txBody>
      </p:sp>
      <p:sp>
        <p:nvSpPr>
          <p:cNvPr id="3" name="Content Placeholder 2"/>
          <p:cNvSpPr>
            <a:spLocks noGrp="1"/>
          </p:cNvSpPr>
          <p:nvPr>
            <p:ph idx="1"/>
          </p:nvPr>
        </p:nvSpPr>
        <p:spPr>
          <a:xfrm>
            <a:off x="838200" y="1690688"/>
            <a:ext cx="10515600" cy="4486275"/>
          </a:xfrm>
          <a:solidFill>
            <a:schemeClr val="bg1"/>
          </a:solidFill>
        </p:spPr>
        <p:txBody>
          <a:bodyPr>
            <a:normAutofit/>
          </a:bodyPr>
          <a:lstStyle/>
          <a:p>
            <a:r>
              <a:rPr lang="en-US" sz="2000" dirty="0">
                <a:latin typeface="Candara" panose="020E0502030303020204" pitchFamily="34" charset="0"/>
              </a:rPr>
              <a:t>Cheyenne Linguistic </a:t>
            </a:r>
            <a:r>
              <a:rPr lang="en-US" sz="2000" dirty="0" smtClean="0">
                <a:latin typeface="Candara" panose="020E0502030303020204" pitchFamily="34" charset="0"/>
              </a:rPr>
              <a:t>Internship</a:t>
            </a:r>
          </a:p>
          <a:p>
            <a:r>
              <a:rPr lang="en-US" sz="2000" dirty="0" smtClean="0">
                <a:latin typeface="Candara" panose="020E0502030303020204" pitchFamily="34" charset="0"/>
              </a:rPr>
              <a:t>Leman</a:t>
            </a:r>
            <a:r>
              <a:rPr lang="en-US" sz="2000" dirty="0">
                <a:latin typeface="Candara" panose="020E0502030303020204" pitchFamily="34" charset="0"/>
              </a:rPr>
              <a:t>, W. (</a:t>
            </a:r>
            <a:r>
              <a:rPr lang="en-US" sz="2000" dirty="0" err="1">
                <a:latin typeface="Candara" panose="020E0502030303020204" pitchFamily="34" charset="0"/>
              </a:rPr>
              <a:t>n.d.</a:t>
            </a:r>
            <a:r>
              <a:rPr lang="en-US" sz="2000" dirty="0">
                <a:latin typeface="Candara" panose="020E0502030303020204" pitchFamily="34" charset="0"/>
              </a:rPr>
              <a:t>). Cheyenne - Lexicon. Retrieved April 11, 2021, from </a:t>
            </a:r>
            <a:r>
              <a:rPr lang="en-US" sz="2000" dirty="0">
                <a:latin typeface="Candara" panose="020E0502030303020204" pitchFamily="34" charset="0"/>
                <a:hlinkClick r:id="rId4"/>
              </a:rPr>
              <a:t>http://</a:t>
            </a:r>
            <a:r>
              <a:rPr lang="en-US" sz="2000" dirty="0" smtClean="0">
                <a:latin typeface="Candara" panose="020E0502030303020204" pitchFamily="34" charset="0"/>
                <a:hlinkClick r:id="rId4"/>
              </a:rPr>
              <a:t>cdkc.edu/cheyennedictionary/lexicon/main.htm</a:t>
            </a:r>
            <a:endParaRPr lang="en-US" sz="2000" dirty="0" smtClean="0">
              <a:latin typeface="Candara" panose="020E0502030303020204" pitchFamily="34" charset="0"/>
            </a:endParaRPr>
          </a:p>
          <a:p>
            <a:r>
              <a:rPr lang="en-US" sz="2000" dirty="0" err="1">
                <a:latin typeface="Candara" panose="020E0502030303020204" pitchFamily="34" charset="0"/>
              </a:rPr>
              <a:t>Huyck</a:t>
            </a:r>
            <a:r>
              <a:rPr lang="en-US" sz="2000" dirty="0">
                <a:latin typeface="Candara" panose="020E0502030303020204" pitchFamily="34" charset="0"/>
              </a:rPr>
              <a:t>, David and Sarah Park </a:t>
            </a:r>
            <a:r>
              <a:rPr lang="en-US" sz="2000" dirty="0" err="1">
                <a:latin typeface="Candara" panose="020E0502030303020204" pitchFamily="34" charset="0"/>
              </a:rPr>
              <a:t>Dahlen</a:t>
            </a:r>
            <a:r>
              <a:rPr lang="en-US" sz="2000" dirty="0">
                <a:latin typeface="Candara" panose="020E0502030303020204" pitchFamily="34" charset="0"/>
              </a:rPr>
              <a:t>. (2019 June 19). Diversity in Children’s Books 2018. sarahpark.com blog. Created in consultation with Edith Campbell, Molly Beth Griffin, K. T. Horning, Debbie Reese, Ebony Elizabeth Thomas, and Madeline Tyner, with statistics compiled by the Cooperative Children’s Book Center, School of Education, University of Wisconsin-Madison: ccbc.education.wisc.edu/books/pcstats.asp. Retrieved from readingspark.wordpress.com/2019/06/19/picture-this-diversity-in-childrens-books-2018-infographic.</a:t>
            </a:r>
          </a:p>
          <a:p>
            <a:r>
              <a:rPr lang="en-US" sz="2000" dirty="0" err="1">
                <a:latin typeface="Candara" panose="020E0502030303020204" pitchFamily="34" charset="0"/>
              </a:rPr>
              <a:t>Ridpath</a:t>
            </a:r>
            <a:r>
              <a:rPr lang="en-US" sz="2000" dirty="0">
                <a:latin typeface="Candara" panose="020E0502030303020204" pitchFamily="34" charset="0"/>
              </a:rPr>
              <a:t> </a:t>
            </a:r>
            <a:r>
              <a:rPr lang="en-US" sz="2000" dirty="0" err="1">
                <a:latin typeface="Candara" panose="020E0502030303020204" pitchFamily="34" charset="0"/>
              </a:rPr>
              <a:t>Ohi</a:t>
            </a:r>
            <a:r>
              <a:rPr lang="en-US" sz="2000" dirty="0">
                <a:latin typeface="Candara" panose="020E0502030303020204" pitchFamily="34" charset="0"/>
              </a:rPr>
              <a:t>, D. (</a:t>
            </a:r>
            <a:r>
              <a:rPr lang="en-US" sz="2000" dirty="0" err="1">
                <a:latin typeface="Candara" panose="020E0502030303020204" pitchFamily="34" charset="0"/>
              </a:rPr>
              <a:t>n.d.</a:t>
            </a:r>
            <a:r>
              <a:rPr lang="en-US" sz="2000" dirty="0">
                <a:latin typeface="Candara" panose="020E0502030303020204" pitchFamily="34" charset="0"/>
              </a:rPr>
              <a:t>). Free picture Book Thumbnail templates for writers and illustrators - </a:t>
            </a:r>
            <a:r>
              <a:rPr lang="en-US" sz="2000" dirty="0" err="1">
                <a:latin typeface="Candara" panose="020E0502030303020204" pitchFamily="34" charset="0"/>
              </a:rPr>
              <a:t>Inkygirl</a:t>
            </a:r>
            <a:r>
              <a:rPr lang="en-US" sz="2000" dirty="0">
                <a:latin typeface="Candara" panose="020E0502030303020204" pitchFamily="34" charset="0"/>
              </a:rPr>
              <a:t>: Guide For </a:t>
            </a:r>
            <a:r>
              <a:rPr lang="en-US" sz="2000" dirty="0" err="1">
                <a:latin typeface="Candara" panose="020E0502030303020204" pitchFamily="34" charset="0"/>
              </a:rPr>
              <a:t>kidlit</a:t>
            </a:r>
            <a:r>
              <a:rPr lang="en-US" sz="2000" dirty="0">
                <a:latin typeface="Candara" panose="020E0502030303020204" pitchFamily="34" charset="0"/>
              </a:rPr>
              <a:t>/</a:t>
            </a:r>
            <a:r>
              <a:rPr lang="en-US" sz="2000" dirty="0" err="1">
                <a:latin typeface="Candara" panose="020E0502030303020204" pitchFamily="34" charset="0"/>
              </a:rPr>
              <a:t>ya</a:t>
            </a:r>
            <a:r>
              <a:rPr lang="en-US" sz="2000" dirty="0">
                <a:latin typeface="Candara" panose="020E0502030303020204" pitchFamily="34" charset="0"/>
              </a:rPr>
              <a:t> writers &amp; artists - VIA @INKYELBOWS. Retrieved April 11, 2021, from </a:t>
            </a:r>
            <a:r>
              <a:rPr lang="en-US" sz="2000" dirty="0">
                <a:latin typeface="Candara" panose="020E0502030303020204" pitchFamily="34" charset="0"/>
                <a:hlinkClick r:id="rId5"/>
              </a:rPr>
              <a:t>https://</a:t>
            </a:r>
            <a:r>
              <a:rPr lang="en-US" sz="2000" dirty="0" smtClean="0">
                <a:latin typeface="Candara" panose="020E0502030303020204" pitchFamily="34" charset="0"/>
                <a:hlinkClick r:id="rId5"/>
              </a:rPr>
              <a:t>www.inkygirl.com/inkygirl-main/2015/11/4/free-picture-book-thumbnail-templates-for-writers-and-illust.html</a:t>
            </a:r>
            <a:endParaRPr lang="en-US" dirty="0">
              <a:latin typeface="Candara" panose="020E0502030303020204" pitchFamily="34" charset="0"/>
            </a:endParaRPr>
          </a:p>
        </p:txBody>
      </p:sp>
    </p:spTree>
    <p:extLst>
      <p:ext uri="{BB962C8B-B14F-4D97-AF65-F5344CB8AC3E}">
        <p14:creationId xmlns:p14="http://schemas.microsoft.com/office/powerpoint/2010/main" val="21322988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Presentation Outline</a:t>
            </a:r>
            <a:endParaRPr lang="en-US" dirty="0">
              <a:latin typeface="Candara" panose="020E0502030303020204" pitchFamily="34" charset="0"/>
            </a:endParaRPr>
          </a:p>
        </p:txBody>
      </p:sp>
      <p:sp>
        <p:nvSpPr>
          <p:cNvPr id="3" name="Content Placeholder 2"/>
          <p:cNvSpPr>
            <a:spLocks noGrp="1"/>
          </p:cNvSpPr>
          <p:nvPr>
            <p:ph idx="1"/>
          </p:nvPr>
        </p:nvSpPr>
        <p:spPr>
          <a:solidFill>
            <a:schemeClr val="bg1"/>
          </a:solidFill>
        </p:spPr>
        <p:txBody>
          <a:bodyPr/>
          <a:lstStyle/>
          <a:p>
            <a:r>
              <a:rPr lang="en-US" dirty="0" smtClean="0">
                <a:latin typeface="Candara" panose="020E0502030303020204" pitchFamily="34" charset="0"/>
              </a:rPr>
              <a:t>Motivation: personal background</a:t>
            </a:r>
          </a:p>
          <a:p>
            <a:r>
              <a:rPr lang="en-US" dirty="0" smtClean="0">
                <a:latin typeface="Candara" panose="020E0502030303020204" pitchFamily="34" charset="0"/>
              </a:rPr>
              <a:t>Chief Dull Knife College</a:t>
            </a:r>
          </a:p>
          <a:p>
            <a:r>
              <a:rPr lang="en-US" dirty="0" smtClean="0">
                <a:latin typeface="Candara" panose="020E0502030303020204" pitchFamily="34" charset="0"/>
              </a:rPr>
              <a:t>Cheyenne Linguistics Internship</a:t>
            </a:r>
          </a:p>
          <a:p>
            <a:r>
              <a:rPr lang="en-US" dirty="0" smtClean="0">
                <a:latin typeface="Candara" panose="020E0502030303020204" pitchFamily="34" charset="0"/>
              </a:rPr>
              <a:t>Cheyenne language structure</a:t>
            </a:r>
          </a:p>
          <a:p>
            <a:r>
              <a:rPr lang="en-US" dirty="0" smtClean="0">
                <a:latin typeface="Candara" panose="020E0502030303020204" pitchFamily="34" charset="0"/>
              </a:rPr>
              <a:t>Process of digital story creation</a:t>
            </a:r>
          </a:p>
          <a:p>
            <a:endParaRPr lang="en-US" dirty="0" smtClean="0">
              <a:latin typeface="Candara" panose="020E0502030303020204" pitchFamily="34" charset="0"/>
            </a:endParaRPr>
          </a:p>
        </p:txBody>
      </p:sp>
    </p:spTree>
    <p:extLst>
      <p:ext uri="{BB962C8B-B14F-4D97-AF65-F5344CB8AC3E}">
        <p14:creationId xmlns:p14="http://schemas.microsoft.com/office/powerpoint/2010/main" val="21274010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Chloe Erin Ortega</a:t>
            </a:r>
            <a:endParaRPr lang="en-US" dirty="0">
              <a:latin typeface="Candara" panose="020E0502030303020204" pitchFamily="34" charset="0"/>
            </a:endParaRPr>
          </a:p>
        </p:txBody>
      </p:sp>
      <p:sp>
        <p:nvSpPr>
          <p:cNvPr id="3" name="Content Placeholder 2"/>
          <p:cNvSpPr>
            <a:spLocks noGrp="1"/>
          </p:cNvSpPr>
          <p:nvPr>
            <p:ph sz="half" idx="1"/>
          </p:nvPr>
        </p:nvSpPr>
        <p:spPr>
          <a:xfrm>
            <a:off x="838200" y="1969845"/>
            <a:ext cx="5782010" cy="352206"/>
          </a:xfrm>
          <a:solidFill>
            <a:schemeClr val="bg1"/>
          </a:solidFill>
        </p:spPr>
        <p:txBody>
          <a:bodyPr>
            <a:normAutofit fontScale="92500" lnSpcReduction="10000"/>
          </a:bodyPr>
          <a:lstStyle/>
          <a:p>
            <a:pPr marL="0" indent="0" algn="ctr">
              <a:buNone/>
            </a:pPr>
            <a:r>
              <a:rPr lang="en-US" sz="2000" dirty="0" smtClean="0">
                <a:latin typeface="Candara" panose="020E0502030303020204" pitchFamily="34" charset="0"/>
              </a:rPr>
              <a:t>Denver, Colorado</a:t>
            </a:r>
            <a:endParaRPr lang="en-US" sz="2000" dirty="0">
              <a:latin typeface="Candara" panose="020E0502030303020204" pitchFamily="34" charset="0"/>
            </a:endParaRPr>
          </a:p>
        </p:txBody>
      </p:sp>
      <p:sp>
        <p:nvSpPr>
          <p:cNvPr id="4" name="Content Placeholder 3"/>
          <p:cNvSpPr>
            <a:spLocks noGrp="1"/>
          </p:cNvSpPr>
          <p:nvPr>
            <p:ph sz="half" idx="2"/>
          </p:nvPr>
        </p:nvSpPr>
        <p:spPr>
          <a:xfrm>
            <a:off x="6850865" y="1982143"/>
            <a:ext cx="4502935" cy="327609"/>
          </a:xfrm>
          <a:solidFill>
            <a:schemeClr val="bg1"/>
          </a:solidFill>
        </p:spPr>
        <p:txBody>
          <a:bodyPr>
            <a:normAutofit fontScale="92500" lnSpcReduction="10000"/>
          </a:bodyPr>
          <a:lstStyle/>
          <a:p>
            <a:pPr marL="0" indent="0" algn="ctr">
              <a:buNone/>
            </a:pPr>
            <a:r>
              <a:rPr lang="en-US" sz="2000" dirty="0" smtClean="0">
                <a:latin typeface="Candara" panose="020E0502030303020204" pitchFamily="34" charset="0"/>
              </a:rPr>
              <a:t>Lame Deer, Montana</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423718"/>
            <a:ext cx="5782010" cy="4295647"/>
          </a:xfrm>
          <a:prstGeom prst="rect">
            <a:avLst/>
          </a:prstGeom>
          <a:ln>
            <a:solidFill>
              <a:schemeClr val="tx1"/>
            </a:solidFill>
          </a:ln>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0865" y="2423718"/>
            <a:ext cx="4502935" cy="2742441"/>
          </a:xfrm>
          <a:prstGeom prst="rect">
            <a:avLst/>
          </a:prstGeom>
          <a:ln>
            <a:solidFill>
              <a:schemeClr val="tx1"/>
            </a:solidFill>
          </a:ln>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0865" y="5280125"/>
            <a:ext cx="2286001" cy="1434422"/>
          </a:xfrm>
          <a:prstGeom prst="rect">
            <a:avLst/>
          </a:prstGeom>
          <a:ln>
            <a:solidFill>
              <a:schemeClr val="tx1"/>
            </a:solidFill>
          </a:ln>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99459" y="5280125"/>
            <a:ext cx="2154341" cy="1434422"/>
          </a:xfrm>
          <a:prstGeom prst="rect">
            <a:avLst/>
          </a:prstGeom>
          <a:ln>
            <a:solidFill>
              <a:schemeClr val="tx1"/>
            </a:solidFill>
          </a:ln>
        </p:spPr>
      </p:pic>
    </p:spTree>
    <p:extLst>
      <p:ext uri="{BB962C8B-B14F-4D97-AF65-F5344CB8AC3E}">
        <p14:creationId xmlns:p14="http://schemas.microsoft.com/office/powerpoint/2010/main" val="34340867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Chief Dull Knife College</a:t>
            </a:r>
            <a:endParaRPr lang="en-US" dirty="0">
              <a:latin typeface="Candara" panose="020E0502030303020204" pitchFamily="34"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38200" y="2090405"/>
            <a:ext cx="5825758" cy="4351338"/>
          </a:xfrm>
          <a:ln>
            <a:solidFill>
              <a:schemeClr val="tx1"/>
            </a:solid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4721" y="2090405"/>
            <a:ext cx="2899079" cy="4351338"/>
          </a:xfrm>
          <a:prstGeom prst="rect">
            <a:avLst/>
          </a:prstGeom>
          <a:ln>
            <a:solidFill>
              <a:schemeClr val="tx1"/>
            </a:solidFill>
          </a:ln>
        </p:spPr>
      </p:pic>
    </p:spTree>
    <p:extLst>
      <p:ext uri="{BB962C8B-B14F-4D97-AF65-F5344CB8AC3E}">
        <p14:creationId xmlns:p14="http://schemas.microsoft.com/office/powerpoint/2010/main" val="15264020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Cheyenne Linguistic Internship</a:t>
            </a:r>
            <a:endParaRPr lang="en-US" dirty="0">
              <a:latin typeface="Candara" panose="020E0502030303020204" pitchFamily="34"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38199" y="1961050"/>
            <a:ext cx="7232219" cy="4821478"/>
          </a:xfrm>
          <a:ln>
            <a:solidFill>
              <a:schemeClr val="tx1"/>
            </a:solidFill>
          </a:ln>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00676" y="1961050"/>
            <a:ext cx="3053124" cy="2273207"/>
          </a:xfrm>
          <a:prstGeom prst="rect">
            <a:avLst/>
          </a:prstGeom>
          <a:ln>
            <a:solidFill>
              <a:schemeClr val="tx1"/>
            </a:solidFill>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00676" y="4504620"/>
            <a:ext cx="3053124" cy="2277908"/>
          </a:xfrm>
          <a:prstGeom prst="rect">
            <a:avLst/>
          </a:prstGeom>
          <a:ln>
            <a:solidFill>
              <a:schemeClr val="tx1"/>
            </a:solidFill>
          </a:ln>
        </p:spPr>
      </p:pic>
    </p:spTree>
    <p:extLst>
      <p:ext uri="{BB962C8B-B14F-4D97-AF65-F5344CB8AC3E}">
        <p14:creationId xmlns:p14="http://schemas.microsoft.com/office/powerpoint/2010/main" val="26713574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Taboo Project</a:t>
            </a:r>
            <a:endParaRPr lang="en-US" dirty="0">
              <a:latin typeface="Candara" panose="020E0502030303020204" pitchFamily="34" charset="0"/>
            </a:endParaRPr>
          </a:p>
        </p:txBody>
      </p:sp>
      <p:pic>
        <p:nvPicPr>
          <p:cNvPr id="6" name="Content Placeholder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b="38777"/>
          <a:stretch/>
        </p:blipFill>
        <p:spPr>
          <a:xfrm>
            <a:off x="2944086" y="4775447"/>
            <a:ext cx="6381649" cy="2011936"/>
          </a:xfr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199" y="1765255"/>
            <a:ext cx="5218889" cy="2935625"/>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4911" y="1765255"/>
            <a:ext cx="5218889" cy="2935625"/>
          </a:xfrm>
          <a:prstGeom prst="rect">
            <a:avLst/>
          </a:prstGeom>
        </p:spPr>
      </p:pic>
    </p:spTree>
    <p:extLst>
      <p:ext uri="{BB962C8B-B14F-4D97-AF65-F5344CB8AC3E}">
        <p14:creationId xmlns:p14="http://schemas.microsoft.com/office/powerpoint/2010/main" val="23137031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Cultural Teaching</a:t>
            </a:r>
            <a:endParaRPr lang="en-US" dirty="0">
              <a:latin typeface="Candara" panose="020E0502030303020204" pitchFamily="34" charset="0"/>
            </a:endParaRP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2805" t="54824" r="4851"/>
          <a:stretch/>
        </p:blipFill>
        <p:spPr>
          <a:xfrm>
            <a:off x="838200" y="2187341"/>
            <a:ext cx="10515600" cy="617707"/>
          </a:xfrm>
        </p:spPr>
      </p:pic>
    </p:spTree>
    <p:extLst>
      <p:ext uri="{BB962C8B-B14F-4D97-AF65-F5344CB8AC3E}">
        <p14:creationId xmlns:p14="http://schemas.microsoft.com/office/powerpoint/2010/main" val="4685980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pPr algn="ctr"/>
            <a:r>
              <a:rPr lang="en-US" dirty="0" smtClean="0">
                <a:latin typeface="Candara" panose="020E0502030303020204" pitchFamily="34" charset="0"/>
              </a:rPr>
              <a:t>Representation in Children’s Books</a:t>
            </a:r>
            <a:endParaRPr lang="en-US" dirty="0">
              <a:latin typeface="Candara" panose="020E0502030303020204" pitchFamily="34"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56001" y="1783543"/>
            <a:ext cx="7679997" cy="4972799"/>
          </a:xfrm>
          <a:ln>
            <a:solidFill>
              <a:schemeClr val="tx1"/>
            </a:solidFill>
          </a:ln>
        </p:spPr>
      </p:pic>
    </p:spTree>
    <p:extLst>
      <p:ext uri="{BB962C8B-B14F-4D97-AF65-F5344CB8AC3E}">
        <p14:creationId xmlns:p14="http://schemas.microsoft.com/office/powerpoint/2010/main" val="19452954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TotalTime>
  <Words>416</Words>
  <Application>Microsoft Office PowerPoint</Application>
  <PresentationFormat>Widescreen</PresentationFormat>
  <Paragraphs>106</Paragraphs>
  <Slides>24</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Calibri Light</vt:lpstr>
      <vt:lpstr>Cambria</vt:lpstr>
      <vt:lpstr>Cambria Math</vt:lpstr>
      <vt:lpstr>Candara</vt:lpstr>
      <vt:lpstr>Office Theme</vt:lpstr>
      <vt:lpstr>A Stick for a Crib </vt:lpstr>
      <vt:lpstr>Acknowledgments</vt:lpstr>
      <vt:lpstr>Presentation Outline</vt:lpstr>
      <vt:lpstr>Chloe Erin Ortega</vt:lpstr>
      <vt:lpstr>Chief Dull Knife College</vt:lpstr>
      <vt:lpstr>Cheyenne Linguistic Internship</vt:lpstr>
      <vt:lpstr>Taboo Project</vt:lpstr>
      <vt:lpstr>Cultural Teaching</vt:lpstr>
      <vt:lpstr>Representation in Children’s Books</vt:lpstr>
      <vt:lpstr>The Story</vt:lpstr>
      <vt:lpstr>Cheyenne Linguistics</vt:lpstr>
      <vt:lpstr>The Complexity of Translation</vt:lpstr>
      <vt:lpstr>Research</vt:lpstr>
      <vt:lpstr>Art Inspiration</vt:lpstr>
      <vt:lpstr>Family Inspiration</vt:lpstr>
      <vt:lpstr>Initial Rough Sketches</vt:lpstr>
      <vt:lpstr>Storyboarding</vt:lpstr>
      <vt:lpstr>Composition</vt:lpstr>
      <vt:lpstr>Storyboarding Edits</vt:lpstr>
      <vt:lpstr>Line Art Process</vt:lpstr>
      <vt:lpstr>Color</vt:lpstr>
      <vt:lpstr>Adding Text</vt:lpstr>
      <vt:lpstr>Future Goals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Stick for a Crib</dc:title>
  <dc:creator>Chloe O</dc:creator>
  <cp:lastModifiedBy>Chloe O</cp:lastModifiedBy>
  <cp:revision>146</cp:revision>
  <dcterms:created xsi:type="dcterms:W3CDTF">2021-04-07T03:51:30Z</dcterms:created>
  <dcterms:modified xsi:type="dcterms:W3CDTF">2021-04-12T00:45:35Z</dcterms:modified>
</cp:coreProperties>
</file>