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75" r:id="rId3"/>
    <p:sldId id="270" r:id="rId4"/>
    <p:sldId id="257" r:id="rId5"/>
    <p:sldId id="274" r:id="rId6"/>
    <p:sldId id="276" r:id="rId7"/>
    <p:sldId id="258" r:id="rId8"/>
    <p:sldId id="273" r:id="rId9"/>
    <p:sldId id="260" r:id="rId10"/>
    <p:sldId id="267" r:id="rId11"/>
    <p:sldId id="266" r:id="rId12"/>
    <p:sldId id="269" r:id="rId13"/>
    <p:sldId id="261" r:id="rId14"/>
    <p:sldId id="262" r:id="rId15"/>
    <p:sldId id="263" r:id="rId16"/>
    <p:sldId id="268" r:id="rId17"/>
    <p:sldId id="277" r:id="rId18"/>
    <p:sldId id="272" r:id="rId19"/>
    <p:sldId id="278" r:id="rId20"/>
    <p:sldId id="26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75F"/>
    <a:srgbClr val="A13C47"/>
    <a:srgbClr val="1E0D05"/>
    <a:srgbClr val="E9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26"/>
  </p:normalViewPr>
  <p:slideViewPr>
    <p:cSldViewPr snapToGrid="0" snapToObjects="1">
      <p:cViewPr varScale="1">
        <p:scale>
          <a:sx n="107" d="100"/>
          <a:sy n="107" d="100"/>
        </p:scale>
        <p:origin x="176" y="3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59D2A0-E9C0-404F-A6C6-EF474163CFDD}" type="datetimeFigureOut">
              <a:rPr lang="en-US" smtClean="0"/>
              <a:t>4/10/21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60D06A-8B4A-4D4A-8E19-6929D0F48C2E}" type="slidenum">
              <a:rPr lang="en-US" smtClean="0"/>
              <a:t>‹#›</a:t>
            </a:fld>
            <a:endParaRPr lang="en-US"/>
          </a:p>
        </p:txBody>
      </p:sp>
    </p:spTree>
    <p:extLst>
      <p:ext uri="{BB962C8B-B14F-4D97-AF65-F5344CB8AC3E}">
        <p14:creationId xmlns:p14="http://schemas.microsoft.com/office/powerpoint/2010/main" val="978717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60D06A-8B4A-4D4A-8E19-6929D0F48C2E}" type="slidenum">
              <a:rPr lang="en-US" smtClean="0"/>
              <a:t>12</a:t>
            </a:fld>
            <a:endParaRPr lang="en-US"/>
          </a:p>
        </p:txBody>
      </p:sp>
    </p:spTree>
    <p:extLst>
      <p:ext uri="{BB962C8B-B14F-4D97-AF65-F5344CB8AC3E}">
        <p14:creationId xmlns:p14="http://schemas.microsoft.com/office/powerpoint/2010/main" val="3985009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F6C3-014F-E540-AAD7-FBA9583582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D5202B-EB28-5143-9D23-6E32E5076F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BE503B-99CB-E84C-BFB6-ABFB5FCE182C}"/>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34121637-7357-3749-BF3B-DDBB0B92D7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C0FAAD-44C0-3044-A923-0A7DA37BFFB2}"/>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1026949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2EB6-1A0A-F346-BD2C-A83AE68AC7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44AFD53-3BF5-C340-8100-0420B490D8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FAB01C-C31B-E646-83E2-73A3E773FA44}"/>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981E010C-1B09-E64B-8D30-94E7153D35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3590E6-788D-5E4E-9CBC-A448016C3E7C}"/>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3068232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5F1E24-1CED-A64F-A4CB-837B141842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14A5F5-7E8B-9E49-9A4B-DD0D9B4427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81B066-B60D-7440-831E-309702776D02}"/>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AE7094BC-1901-FD4F-9E58-6E2334AC3A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886F2A-70F9-2844-908C-3EF33802229C}"/>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247759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DD2AD-34D6-2743-803F-39C5C12394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267AD7-4E6F-094B-B3C6-370CBC1EEE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C92ECB-C593-B54C-B250-84E5E62B69B1}"/>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E0F5309E-66D8-8046-B059-6C1B6B6F1D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7E2464-F726-D240-B479-3D13BD3DDA29}"/>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527576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3E570-23EC-3948-AECC-89165B2B6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7F4A33-D851-0543-8DB9-AE0620E314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96E458-BB11-FB4E-85E6-2F8682D7F0B9}"/>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659648CA-F166-C44B-8909-30132C18FD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BFACC7-8014-6A44-989A-72C720A2809F}"/>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3631274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98544-7DE4-A543-8E30-3A194953F7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91B1D6-385C-AC4C-B8F4-F98932BA49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ABF5CA-3D8B-244C-BE0F-D6A2D902A2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ADF14-394F-0E4C-805A-6E7EA11E8962}"/>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6" name="Footer Placeholder 5">
            <a:extLst>
              <a:ext uri="{FF2B5EF4-FFF2-40B4-BE49-F238E27FC236}">
                <a16:creationId xmlns:a16="http://schemas.microsoft.com/office/drawing/2014/main" id="{B66051D0-B8FD-354C-ABB3-CE39C65202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DF64BF-13C6-6E44-B2DC-31838B1C2910}"/>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404205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8F1DF-DB57-0949-AE0D-5F13EF8B799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0E5EA77-20C6-C64B-BFEE-8D719879F1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E4AE7C-4EB8-6740-A57A-1F36BE37EF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AFB8E1F-A4F2-3B45-914A-95B6DC5815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3DF649-6B98-9E46-8946-F06B23B1C2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5E622E-A594-AC4A-9F9F-96E356D9A3C2}"/>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8" name="Footer Placeholder 7">
            <a:extLst>
              <a:ext uri="{FF2B5EF4-FFF2-40B4-BE49-F238E27FC236}">
                <a16:creationId xmlns:a16="http://schemas.microsoft.com/office/drawing/2014/main" id="{713D4ADE-946E-064B-86A8-3C56EE3A50E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A888DE-4C25-5E41-A119-EB229189B731}"/>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3450316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242D0-4256-5C43-894F-E1E1D4C3F8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97EB61-EC34-A245-81C9-10BBA73A46B6}"/>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4" name="Footer Placeholder 3">
            <a:extLst>
              <a:ext uri="{FF2B5EF4-FFF2-40B4-BE49-F238E27FC236}">
                <a16:creationId xmlns:a16="http://schemas.microsoft.com/office/drawing/2014/main" id="{BED6855A-FB12-894F-81C5-36B8DE3D26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7D89EF0-968F-1B4E-BFEA-4108E5C6042E}"/>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179707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DD85EC-D971-0647-A88C-F3DAC3A506AB}"/>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3" name="Footer Placeholder 2">
            <a:extLst>
              <a:ext uri="{FF2B5EF4-FFF2-40B4-BE49-F238E27FC236}">
                <a16:creationId xmlns:a16="http://schemas.microsoft.com/office/drawing/2014/main" id="{9E72DC64-531B-9C48-BC2F-011556C2F6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110A57-B63B-DF48-A9D2-F2E6E5F85DBB}"/>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2506907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1F4CB-90A8-9046-92A2-B7D159532C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0516301-2376-7647-A690-046F94024E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EBF551-DD4E-E84E-A8D5-6B82F402E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0D12D1-E38C-CB41-A2FE-6AD23A584E6C}"/>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6" name="Footer Placeholder 5">
            <a:extLst>
              <a:ext uri="{FF2B5EF4-FFF2-40B4-BE49-F238E27FC236}">
                <a16:creationId xmlns:a16="http://schemas.microsoft.com/office/drawing/2014/main" id="{75481766-D5F5-6C47-B002-A547B43497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0D35C0-112F-BD46-B59D-9EB0DDE7A5BE}"/>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71816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1435D-A7E1-7D48-AA38-7125C96423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13EEBF7-3C21-BD44-A947-D1DD0FFC9C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683677D-5C3B-B24D-90B5-9A1996A7F4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5D40E5-9958-0E48-AC1E-5F85DF32344B}"/>
              </a:ext>
            </a:extLst>
          </p:cNvPr>
          <p:cNvSpPr>
            <a:spLocks noGrp="1"/>
          </p:cNvSpPr>
          <p:nvPr>
            <p:ph type="dt" sz="half" idx="10"/>
          </p:nvPr>
        </p:nvSpPr>
        <p:spPr/>
        <p:txBody>
          <a:bodyPr/>
          <a:lstStyle/>
          <a:p>
            <a:fld id="{4BBB073A-6448-5C49-A384-02FF5EC0DEC9}" type="datetimeFigureOut">
              <a:rPr lang="en-US" smtClean="0"/>
              <a:t>4/10/21</a:t>
            </a:fld>
            <a:endParaRPr lang="en-US"/>
          </a:p>
        </p:txBody>
      </p:sp>
      <p:sp>
        <p:nvSpPr>
          <p:cNvPr id="6" name="Footer Placeholder 5">
            <a:extLst>
              <a:ext uri="{FF2B5EF4-FFF2-40B4-BE49-F238E27FC236}">
                <a16:creationId xmlns:a16="http://schemas.microsoft.com/office/drawing/2014/main" id="{CC36D451-9915-D44E-9E93-F12BE43870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B0B02B-F260-D64A-94DD-F8980C65F1C9}"/>
              </a:ext>
            </a:extLst>
          </p:cNvPr>
          <p:cNvSpPr>
            <a:spLocks noGrp="1"/>
          </p:cNvSpPr>
          <p:nvPr>
            <p:ph type="sldNum" sz="quarter" idx="12"/>
          </p:nvPr>
        </p:nvSpPr>
        <p:spPr/>
        <p:txBody>
          <a:bodyPr/>
          <a:lstStyle/>
          <a:p>
            <a:fld id="{4B3D8387-6F81-9A46-BED3-8EAD3AB4DF70}" type="slidenum">
              <a:rPr lang="en-US" smtClean="0"/>
              <a:t>‹#›</a:t>
            </a:fld>
            <a:endParaRPr lang="en-US"/>
          </a:p>
        </p:txBody>
      </p:sp>
    </p:spTree>
    <p:extLst>
      <p:ext uri="{BB962C8B-B14F-4D97-AF65-F5344CB8AC3E}">
        <p14:creationId xmlns:p14="http://schemas.microsoft.com/office/powerpoint/2010/main" val="3689419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53DD3-1ACC-3F4C-8920-F57ECA8D29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313C75-BF20-DE43-8284-5796BA0F9C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0002BC-5BE4-0B48-89DD-AC9D72535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B073A-6448-5C49-A384-02FF5EC0DEC9}" type="datetimeFigureOut">
              <a:rPr lang="en-US" smtClean="0"/>
              <a:t>4/10/21</a:t>
            </a:fld>
            <a:endParaRPr lang="en-US"/>
          </a:p>
        </p:txBody>
      </p:sp>
      <p:sp>
        <p:nvSpPr>
          <p:cNvPr id="5" name="Footer Placeholder 4">
            <a:extLst>
              <a:ext uri="{FF2B5EF4-FFF2-40B4-BE49-F238E27FC236}">
                <a16:creationId xmlns:a16="http://schemas.microsoft.com/office/drawing/2014/main" id="{028966B7-0934-8D41-A115-182CF57FBF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B9C7B9-F932-9B48-BB6B-98D631F556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3D8387-6F81-9A46-BED3-8EAD3AB4DF70}" type="slidenum">
              <a:rPr lang="en-US" smtClean="0"/>
              <a:t>‹#›</a:t>
            </a:fld>
            <a:endParaRPr lang="en-US"/>
          </a:p>
        </p:txBody>
      </p:sp>
    </p:spTree>
    <p:extLst>
      <p:ext uri="{BB962C8B-B14F-4D97-AF65-F5344CB8AC3E}">
        <p14:creationId xmlns:p14="http://schemas.microsoft.com/office/powerpoint/2010/main" val="3338973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6.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12.tiff"/><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insect&#10;&#10;Description automatically generated">
            <a:extLst>
              <a:ext uri="{FF2B5EF4-FFF2-40B4-BE49-F238E27FC236}">
                <a16:creationId xmlns:a16="http://schemas.microsoft.com/office/drawing/2014/main" id="{B00F6B1C-E5C6-1940-BB22-7A270184BB2D}"/>
              </a:ext>
            </a:extLst>
          </p:cNvPr>
          <p:cNvPicPr>
            <a:picLocks noChangeAspect="1"/>
          </p:cNvPicPr>
          <p:nvPr/>
        </p:nvPicPr>
        <p:blipFill>
          <a:blip r:embed="rId2"/>
          <a:stretch>
            <a:fillRect/>
          </a:stretch>
        </p:blipFill>
        <p:spPr>
          <a:xfrm>
            <a:off x="3546372" y="1651000"/>
            <a:ext cx="10172700" cy="5207000"/>
          </a:xfrm>
          <a:prstGeom prst="rect">
            <a:avLst/>
          </a:prstGeom>
        </p:spPr>
      </p:pic>
      <p:sp>
        <p:nvSpPr>
          <p:cNvPr id="2" name="Title 1">
            <a:extLst>
              <a:ext uri="{FF2B5EF4-FFF2-40B4-BE49-F238E27FC236}">
                <a16:creationId xmlns:a16="http://schemas.microsoft.com/office/drawing/2014/main" id="{6780EDC4-064A-4D43-8A1B-4F1016EC5786}"/>
              </a:ext>
            </a:extLst>
          </p:cNvPr>
          <p:cNvSpPr>
            <a:spLocks noGrp="1"/>
          </p:cNvSpPr>
          <p:nvPr>
            <p:ph type="ctrTitle"/>
          </p:nvPr>
        </p:nvSpPr>
        <p:spPr>
          <a:xfrm>
            <a:off x="165654" y="1297535"/>
            <a:ext cx="5465523" cy="2387600"/>
          </a:xfrm>
        </p:spPr>
        <p:txBody>
          <a:bodyPr>
            <a:normAutofit/>
          </a:bodyPr>
          <a:lstStyle/>
          <a:p>
            <a:r>
              <a:rPr lang="en-US" sz="4000" dirty="0"/>
              <a:t>Cuticular hydrocarbon profiles in a population of Taiwanese rhinoceros beetles</a:t>
            </a:r>
          </a:p>
        </p:txBody>
      </p:sp>
      <p:sp>
        <p:nvSpPr>
          <p:cNvPr id="3" name="Subtitle 2">
            <a:extLst>
              <a:ext uri="{FF2B5EF4-FFF2-40B4-BE49-F238E27FC236}">
                <a16:creationId xmlns:a16="http://schemas.microsoft.com/office/drawing/2014/main" id="{A5FF6001-91A7-8A48-B4E4-052C12FB1218}"/>
              </a:ext>
            </a:extLst>
          </p:cNvPr>
          <p:cNvSpPr>
            <a:spLocks noGrp="1"/>
          </p:cNvSpPr>
          <p:nvPr>
            <p:ph type="subTitle" idx="1"/>
          </p:nvPr>
        </p:nvSpPr>
        <p:spPr>
          <a:xfrm>
            <a:off x="698680" y="3685135"/>
            <a:ext cx="4399469" cy="1655762"/>
          </a:xfrm>
        </p:spPr>
        <p:txBody>
          <a:bodyPr/>
          <a:lstStyle/>
          <a:p>
            <a:r>
              <a:rPr lang="en-US" dirty="0"/>
              <a:t>Devin Hunt, Chelsey Caldwell, Romain </a:t>
            </a:r>
            <a:r>
              <a:rPr lang="en-US" dirty="0" err="1"/>
              <a:t>Boisseau</a:t>
            </a:r>
            <a:r>
              <a:rPr lang="en-US" dirty="0"/>
              <a:t>, Patrick Krebs, Douglas Emlen  </a:t>
            </a:r>
          </a:p>
        </p:txBody>
      </p:sp>
    </p:spTree>
    <p:extLst>
      <p:ext uri="{BB962C8B-B14F-4D97-AF65-F5344CB8AC3E}">
        <p14:creationId xmlns:p14="http://schemas.microsoft.com/office/powerpoint/2010/main" val="751417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B3E5E-9255-C84A-9AEC-3777B208D7AF}"/>
              </a:ext>
            </a:extLst>
          </p:cNvPr>
          <p:cNvSpPr>
            <a:spLocks noGrp="1"/>
          </p:cNvSpPr>
          <p:nvPr>
            <p:ph type="title"/>
          </p:nvPr>
        </p:nvSpPr>
        <p:spPr>
          <a:xfrm>
            <a:off x="838200" y="365125"/>
            <a:ext cx="10515600" cy="838835"/>
          </a:xfrm>
        </p:spPr>
        <p:txBody>
          <a:bodyPr/>
          <a:lstStyle/>
          <a:p>
            <a:r>
              <a:rPr lang="en-US" dirty="0"/>
              <a:t>Body Size Index </a:t>
            </a:r>
          </a:p>
        </p:txBody>
      </p:sp>
      <p:grpSp>
        <p:nvGrpSpPr>
          <p:cNvPr id="3" name="Group 2">
            <a:extLst>
              <a:ext uri="{FF2B5EF4-FFF2-40B4-BE49-F238E27FC236}">
                <a16:creationId xmlns:a16="http://schemas.microsoft.com/office/drawing/2014/main" id="{B641AFDB-F8C2-344C-BED5-146B3B7B3E66}"/>
              </a:ext>
            </a:extLst>
          </p:cNvPr>
          <p:cNvGrpSpPr/>
          <p:nvPr/>
        </p:nvGrpSpPr>
        <p:grpSpPr>
          <a:xfrm>
            <a:off x="838201" y="2183291"/>
            <a:ext cx="2665141" cy="1245709"/>
            <a:chOff x="6615754" y="1159621"/>
            <a:chExt cx="2665141" cy="1245709"/>
          </a:xfrm>
        </p:grpSpPr>
        <p:sp>
          <p:nvSpPr>
            <p:cNvPr id="4" name="Rectangle 3">
              <a:extLst>
                <a:ext uri="{FF2B5EF4-FFF2-40B4-BE49-F238E27FC236}">
                  <a16:creationId xmlns:a16="http://schemas.microsoft.com/office/drawing/2014/main" id="{24E322F9-C799-7B49-BB5C-BE0BD2A7DBEF}"/>
                </a:ext>
              </a:extLst>
            </p:cNvPr>
            <p:cNvSpPr/>
            <p:nvPr/>
          </p:nvSpPr>
          <p:spPr>
            <a:xfrm>
              <a:off x="6615754" y="1159621"/>
              <a:ext cx="2665141" cy="1245709"/>
            </a:xfrm>
            <a:prstGeom prst="rect">
              <a:avLst/>
            </a:prstGeom>
            <a:noFill/>
            <a:ln w="28575">
              <a:solidFill>
                <a:srgbClr val="E900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E900F3"/>
                </a:highlight>
              </a:endParaRPr>
            </a:p>
          </p:txBody>
        </p:sp>
        <p:sp>
          <p:nvSpPr>
            <p:cNvPr id="5" name="TextBox 4">
              <a:extLst>
                <a:ext uri="{FF2B5EF4-FFF2-40B4-BE49-F238E27FC236}">
                  <a16:creationId xmlns:a16="http://schemas.microsoft.com/office/drawing/2014/main" id="{48F77F0B-D1CA-214F-BB3F-A1EA37720364}"/>
                </a:ext>
              </a:extLst>
            </p:cNvPr>
            <p:cNvSpPr txBox="1"/>
            <p:nvPr/>
          </p:nvSpPr>
          <p:spPr>
            <a:xfrm>
              <a:off x="6810403" y="1500469"/>
              <a:ext cx="2275840" cy="646331"/>
            </a:xfrm>
            <a:prstGeom prst="rect">
              <a:avLst/>
            </a:prstGeom>
            <a:noFill/>
          </p:spPr>
          <p:txBody>
            <a:bodyPr wrap="square" rtlCol="0">
              <a:spAutoFit/>
            </a:bodyPr>
            <a:lstStyle/>
            <a:p>
              <a:pPr algn="ctr"/>
              <a:r>
                <a:rPr lang="en-US" dirty="0"/>
                <a:t>Pronotum Width</a:t>
              </a:r>
            </a:p>
            <a:p>
              <a:pPr algn="ctr"/>
              <a:r>
                <a:rPr lang="en-US" dirty="0"/>
                <a:t>(mm) </a:t>
              </a:r>
            </a:p>
          </p:txBody>
        </p:sp>
      </p:grpSp>
      <p:grpSp>
        <p:nvGrpSpPr>
          <p:cNvPr id="6" name="Group 5">
            <a:extLst>
              <a:ext uri="{FF2B5EF4-FFF2-40B4-BE49-F238E27FC236}">
                <a16:creationId xmlns:a16="http://schemas.microsoft.com/office/drawing/2014/main" id="{3C0ECFAB-70DD-344B-ADD2-A0442746938D}"/>
              </a:ext>
            </a:extLst>
          </p:cNvPr>
          <p:cNvGrpSpPr/>
          <p:nvPr/>
        </p:nvGrpSpPr>
        <p:grpSpPr>
          <a:xfrm>
            <a:off x="838200" y="3698665"/>
            <a:ext cx="2665141" cy="1245709"/>
            <a:chOff x="6615753" y="2674995"/>
            <a:chExt cx="2665141" cy="1245709"/>
          </a:xfrm>
        </p:grpSpPr>
        <p:sp>
          <p:nvSpPr>
            <p:cNvPr id="7" name="Rectangle 6">
              <a:extLst>
                <a:ext uri="{FF2B5EF4-FFF2-40B4-BE49-F238E27FC236}">
                  <a16:creationId xmlns:a16="http://schemas.microsoft.com/office/drawing/2014/main" id="{3068AD80-4B5C-E94E-AFB7-1B0B1177E071}"/>
                </a:ext>
              </a:extLst>
            </p:cNvPr>
            <p:cNvSpPr/>
            <p:nvPr/>
          </p:nvSpPr>
          <p:spPr>
            <a:xfrm>
              <a:off x="6615753" y="2674995"/>
              <a:ext cx="2665141" cy="1245709"/>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839C17BF-17EA-964F-903F-A45A5EDC58F8}"/>
                </a:ext>
              </a:extLst>
            </p:cNvPr>
            <p:cNvSpPr txBox="1"/>
            <p:nvPr/>
          </p:nvSpPr>
          <p:spPr>
            <a:xfrm>
              <a:off x="6810403" y="3033708"/>
              <a:ext cx="2275840" cy="646331"/>
            </a:xfrm>
            <a:prstGeom prst="rect">
              <a:avLst/>
            </a:prstGeom>
            <a:noFill/>
          </p:spPr>
          <p:txBody>
            <a:bodyPr wrap="square" rtlCol="0">
              <a:spAutoFit/>
            </a:bodyPr>
            <a:lstStyle/>
            <a:p>
              <a:pPr algn="ctr"/>
              <a:r>
                <a:rPr lang="en-US" dirty="0"/>
                <a:t>Elytra Length</a:t>
              </a:r>
            </a:p>
            <a:p>
              <a:pPr algn="ctr"/>
              <a:r>
                <a:rPr lang="en-US" dirty="0"/>
                <a:t>(mm) </a:t>
              </a:r>
            </a:p>
          </p:txBody>
        </p:sp>
      </p:grpSp>
      <p:grpSp>
        <p:nvGrpSpPr>
          <p:cNvPr id="9" name="Group 8">
            <a:extLst>
              <a:ext uri="{FF2B5EF4-FFF2-40B4-BE49-F238E27FC236}">
                <a16:creationId xmlns:a16="http://schemas.microsoft.com/office/drawing/2014/main" id="{D014529B-6384-9A4E-9588-2CB905FF5476}"/>
              </a:ext>
            </a:extLst>
          </p:cNvPr>
          <p:cNvGrpSpPr/>
          <p:nvPr/>
        </p:nvGrpSpPr>
        <p:grpSpPr>
          <a:xfrm>
            <a:off x="4256430" y="1278430"/>
            <a:ext cx="2665141" cy="1245709"/>
            <a:chOff x="6615754" y="1159621"/>
            <a:chExt cx="2665141" cy="1245709"/>
          </a:xfrm>
        </p:grpSpPr>
        <p:sp>
          <p:nvSpPr>
            <p:cNvPr id="10" name="Rectangle 9">
              <a:extLst>
                <a:ext uri="{FF2B5EF4-FFF2-40B4-BE49-F238E27FC236}">
                  <a16:creationId xmlns:a16="http://schemas.microsoft.com/office/drawing/2014/main" id="{C26FCF0C-5FF0-5549-BA63-43DE480B203F}"/>
                </a:ext>
              </a:extLst>
            </p:cNvPr>
            <p:cNvSpPr/>
            <p:nvPr/>
          </p:nvSpPr>
          <p:spPr>
            <a:xfrm>
              <a:off x="6615754" y="1159621"/>
              <a:ext cx="2665141" cy="1245709"/>
            </a:xfrm>
            <a:prstGeom prst="rect">
              <a:avLst/>
            </a:prstGeom>
            <a:noFill/>
            <a:ln w="28575">
              <a:solidFill>
                <a:srgbClr val="E900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E900F3"/>
                </a:highlight>
              </a:endParaRPr>
            </a:p>
          </p:txBody>
        </p:sp>
        <p:sp>
          <p:nvSpPr>
            <p:cNvPr id="11" name="TextBox 10">
              <a:extLst>
                <a:ext uri="{FF2B5EF4-FFF2-40B4-BE49-F238E27FC236}">
                  <a16:creationId xmlns:a16="http://schemas.microsoft.com/office/drawing/2014/main" id="{F127FA5A-5554-A348-90F3-2AE2F7639785}"/>
                </a:ext>
              </a:extLst>
            </p:cNvPr>
            <p:cNvSpPr txBox="1"/>
            <p:nvPr/>
          </p:nvSpPr>
          <p:spPr>
            <a:xfrm>
              <a:off x="6810403" y="1500469"/>
              <a:ext cx="2275840" cy="646331"/>
            </a:xfrm>
            <a:prstGeom prst="rect">
              <a:avLst/>
            </a:prstGeom>
            <a:noFill/>
          </p:spPr>
          <p:txBody>
            <a:bodyPr wrap="square" rtlCol="0">
              <a:spAutoFit/>
            </a:bodyPr>
            <a:lstStyle/>
            <a:p>
              <a:pPr algn="ctr"/>
              <a:r>
                <a:rPr lang="en-US" dirty="0"/>
                <a:t>Pronotum Width</a:t>
              </a:r>
            </a:p>
            <a:p>
              <a:pPr algn="ctr"/>
              <a:r>
                <a:rPr lang="en-US" dirty="0"/>
                <a:t>(mm) </a:t>
              </a:r>
            </a:p>
          </p:txBody>
        </p:sp>
      </p:grpSp>
      <p:grpSp>
        <p:nvGrpSpPr>
          <p:cNvPr id="12" name="Group 11">
            <a:extLst>
              <a:ext uri="{FF2B5EF4-FFF2-40B4-BE49-F238E27FC236}">
                <a16:creationId xmlns:a16="http://schemas.microsoft.com/office/drawing/2014/main" id="{8A3B07C5-E02B-0A4C-BD2B-57BCFD5CC3F1}"/>
              </a:ext>
            </a:extLst>
          </p:cNvPr>
          <p:cNvGrpSpPr/>
          <p:nvPr/>
        </p:nvGrpSpPr>
        <p:grpSpPr>
          <a:xfrm>
            <a:off x="4256429" y="2793804"/>
            <a:ext cx="2665141" cy="1245709"/>
            <a:chOff x="6615753" y="2674995"/>
            <a:chExt cx="2665141" cy="1245709"/>
          </a:xfrm>
        </p:grpSpPr>
        <p:sp>
          <p:nvSpPr>
            <p:cNvPr id="13" name="Rectangle 12">
              <a:extLst>
                <a:ext uri="{FF2B5EF4-FFF2-40B4-BE49-F238E27FC236}">
                  <a16:creationId xmlns:a16="http://schemas.microsoft.com/office/drawing/2014/main" id="{B323A359-A9AE-C54C-AE87-B5573FB4F517}"/>
                </a:ext>
              </a:extLst>
            </p:cNvPr>
            <p:cNvSpPr/>
            <p:nvPr/>
          </p:nvSpPr>
          <p:spPr>
            <a:xfrm>
              <a:off x="6615753" y="2674995"/>
              <a:ext cx="2665141" cy="1245709"/>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FB16748D-800F-1C41-900C-EFF266D35BC4}"/>
                </a:ext>
              </a:extLst>
            </p:cNvPr>
            <p:cNvSpPr txBox="1"/>
            <p:nvPr/>
          </p:nvSpPr>
          <p:spPr>
            <a:xfrm>
              <a:off x="6810403" y="3033708"/>
              <a:ext cx="2275840" cy="646331"/>
            </a:xfrm>
            <a:prstGeom prst="rect">
              <a:avLst/>
            </a:prstGeom>
            <a:noFill/>
          </p:spPr>
          <p:txBody>
            <a:bodyPr wrap="square" rtlCol="0">
              <a:spAutoFit/>
            </a:bodyPr>
            <a:lstStyle/>
            <a:p>
              <a:pPr algn="ctr"/>
              <a:r>
                <a:rPr lang="en-US" dirty="0"/>
                <a:t>Elytra Length</a:t>
              </a:r>
            </a:p>
            <a:p>
              <a:pPr algn="ctr"/>
              <a:r>
                <a:rPr lang="en-US" dirty="0"/>
                <a:t>(mm) </a:t>
              </a:r>
            </a:p>
          </p:txBody>
        </p:sp>
      </p:grpSp>
      <p:grpSp>
        <p:nvGrpSpPr>
          <p:cNvPr id="15" name="Group 14">
            <a:extLst>
              <a:ext uri="{FF2B5EF4-FFF2-40B4-BE49-F238E27FC236}">
                <a16:creationId xmlns:a16="http://schemas.microsoft.com/office/drawing/2014/main" id="{CE5047E1-A7BB-8644-83C7-CFECB58969B7}"/>
              </a:ext>
            </a:extLst>
          </p:cNvPr>
          <p:cNvGrpSpPr/>
          <p:nvPr/>
        </p:nvGrpSpPr>
        <p:grpSpPr>
          <a:xfrm>
            <a:off x="4256428" y="4309178"/>
            <a:ext cx="2665141" cy="1245709"/>
            <a:chOff x="9464434" y="2663196"/>
            <a:chExt cx="2665141" cy="1245709"/>
          </a:xfrm>
        </p:grpSpPr>
        <p:sp>
          <p:nvSpPr>
            <p:cNvPr id="16" name="Rectangle 15">
              <a:extLst>
                <a:ext uri="{FF2B5EF4-FFF2-40B4-BE49-F238E27FC236}">
                  <a16:creationId xmlns:a16="http://schemas.microsoft.com/office/drawing/2014/main" id="{A6A25217-0AEF-094C-9DD9-1C47DB747B3B}"/>
                </a:ext>
              </a:extLst>
            </p:cNvPr>
            <p:cNvSpPr/>
            <p:nvPr/>
          </p:nvSpPr>
          <p:spPr>
            <a:xfrm>
              <a:off x="9464434" y="2663196"/>
              <a:ext cx="2665141" cy="1245709"/>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D7218DC-24A0-B541-B97A-E4A9B9568DB4}"/>
                </a:ext>
              </a:extLst>
            </p:cNvPr>
            <p:cNvSpPr txBox="1"/>
            <p:nvPr/>
          </p:nvSpPr>
          <p:spPr>
            <a:xfrm>
              <a:off x="9659084" y="3033707"/>
              <a:ext cx="2275840" cy="646331"/>
            </a:xfrm>
            <a:prstGeom prst="rect">
              <a:avLst/>
            </a:prstGeom>
            <a:noFill/>
          </p:spPr>
          <p:txBody>
            <a:bodyPr wrap="square" rtlCol="0">
              <a:spAutoFit/>
            </a:bodyPr>
            <a:lstStyle/>
            <a:p>
              <a:pPr algn="ctr"/>
              <a:r>
                <a:rPr lang="en-US" dirty="0"/>
                <a:t>Horn Length</a:t>
              </a:r>
            </a:p>
            <a:p>
              <a:pPr algn="ctr"/>
              <a:r>
                <a:rPr lang="en-US" dirty="0"/>
                <a:t>(mm) </a:t>
              </a:r>
            </a:p>
          </p:txBody>
        </p:sp>
      </p:grpSp>
      <p:pic>
        <p:nvPicPr>
          <p:cNvPr id="18" name="Graphic 17" descr="Female outline">
            <a:extLst>
              <a:ext uri="{FF2B5EF4-FFF2-40B4-BE49-F238E27FC236}">
                <a16:creationId xmlns:a16="http://schemas.microsoft.com/office/drawing/2014/main" id="{FEC6CEA8-EA4D-5D44-AC84-2204673E7F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13570" y="5074220"/>
            <a:ext cx="914400" cy="914400"/>
          </a:xfrm>
          <a:prstGeom prst="rect">
            <a:avLst/>
          </a:prstGeom>
        </p:spPr>
      </p:pic>
      <p:pic>
        <p:nvPicPr>
          <p:cNvPr id="19" name="Graphic 18" descr="Male outline">
            <a:extLst>
              <a:ext uri="{FF2B5EF4-FFF2-40B4-BE49-F238E27FC236}">
                <a16:creationId xmlns:a16="http://schemas.microsoft.com/office/drawing/2014/main" id="{24E07859-6C41-CC40-808B-8FA1A4019B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31798" y="5554887"/>
            <a:ext cx="914400" cy="914400"/>
          </a:xfrm>
          <a:prstGeom prst="rect">
            <a:avLst/>
          </a:prstGeom>
        </p:spPr>
      </p:pic>
      <p:grpSp>
        <p:nvGrpSpPr>
          <p:cNvPr id="29" name="Group 28">
            <a:extLst>
              <a:ext uri="{FF2B5EF4-FFF2-40B4-BE49-F238E27FC236}">
                <a16:creationId xmlns:a16="http://schemas.microsoft.com/office/drawing/2014/main" id="{546258E7-781D-CC47-9146-F27867628193}"/>
              </a:ext>
            </a:extLst>
          </p:cNvPr>
          <p:cNvGrpSpPr/>
          <p:nvPr/>
        </p:nvGrpSpPr>
        <p:grpSpPr>
          <a:xfrm>
            <a:off x="7094733" y="2888408"/>
            <a:ext cx="1752600" cy="782601"/>
            <a:chOff x="7094733" y="2888408"/>
            <a:chExt cx="1752600" cy="782601"/>
          </a:xfrm>
        </p:grpSpPr>
        <p:sp>
          <p:nvSpPr>
            <p:cNvPr id="20" name="Right Arrow 19">
              <a:extLst>
                <a:ext uri="{FF2B5EF4-FFF2-40B4-BE49-F238E27FC236}">
                  <a16:creationId xmlns:a16="http://schemas.microsoft.com/office/drawing/2014/main" id="{95C05D14-5A8F-504A-8717-76779323F0DB}"/>
                </a:ext>
              </a:extLst>
            </p:cNvPr>
            <p:cNvSpPr/>
            <p:nvPr/>
          </p:nvSpPr>
          <p:spPr>
            <a:xfrm>
              <a:off x="7293635" y="3186991"/>
              <a:ext cx="1505415" cy="484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8090CF73-FAF4-1A4F-9666-7BE0D67E6E14}"/>
                </a:ext>
              </a:extLst>
            </p:cNvPr>
            <p:cNvSpPr txBox="1"/>
            <p:nvPr/>
          </p:nvSpPr>
          <p:spPr>
            <a:xfrm>
              <a:off x="7094733" y="2888408"/>
              <a:ext cx="1752600" cy="523220"/>
            </a:xfrm>
            <a:prstGeom prst="rect">
              <a:avLst/>
            </a:prstGeom>
            <a:noFill/>
          </p:spPr>
          <p:txBody>
            <a:bodyPr wrap="square" rtlCol="0">
              <a:spAutoFit/>
            </a:bodyPr>
            <a:lstStyle/>
            <a:p>
              <a:pPr algn="ctr"/>
              <a:r>
                <a:rPr lang="en-US" sz="2800" dirty="0"/>
                <a:t>PCA</a:t>
              </a:r>
            </a:p>
          </p:txBody>
        </p:sp>
      </p:grpSp>
      <p:sp>
        <p:nvSpPr>
          <p:cNvPr id="22" name="TextBox 21">
            <a:extLst>
              <a:ext uri="{FF2B5EF4-FFF2-40B4-BE49-F238E27FC236}">
                <a16:creationId xmlns:a16="http://schemas.microsoft.com/office/drawing/2014/main" id="{EE4C833D-489E-3F4B-97FD-3A43F49BE16F}"/>
              </a:ext>
            </a:extLst>
          </p:cNvPr>
          <p:cNvSpPr txBox="1"/>
          <p:nvPr/>
        </p:nvSpPr>
        <p:spPr>
          <a:xfrm>
            <a:off x="1032850" y="6012087"/>
            <a:ext cx="2275840" cy="369332"/>
          </a:xfrm>
          <a:prstGeom prst="rect">
            <a:avLst/>
          </a:prstGeom>
          <a:noFill/>
        </p:spPr>
        <p:txBody>
          <a:bodyPr wrap="square" rtlCol="0">
            <a:spAutoFit/>
          </a:bodyPr>
          <a:lstStyle/>
          <a:p>
            <a:pPr algn="ctr"/>
            <a:r>
              <a:rPr lang="en-US" dirty="0"/>
              <a:t>2 Variables</a:t>
            </a:r>
          </a:p>
        </p:txBody>
      </p:sp>
      <p:sp>
        <p:nvSpPr>
          <p:cNvPr id="23" name="TextBox 22">
            <a:extLst>
              <a:ext uri="{FF2B5EF4-FFF2-40B4-BE49-F238E27FC236}">
                <a16:creationId xmlns:a16="http://schemas.microsoft.com/office/drawing/2014/main" id="{89DD5DEA-2DA4-DF4E-8EAB-8CEAAF3172CD}"/>
              </a:ext>
            </a:extLst>
          </p:cNvPr>
          <p:cNvSpPr txBox="1"/>
          <p:nvPr/>
        </p:nvSpPr>
        <p:spPr>
          <a:xfrm>
            <a:off x="4427288" y="6381419"/>
            <a:ext cx="2275840" cy="369332"/>
          </a:xfrm>
          <a:prstGeom prst="rect">
            <a:avLst/>
          </a:prstGeom>
          <a:noFill/>
        </p:spPr>
        <p:txBody>
          <a:bodyPr wrap="square" rtlCol="0">
            <a:spAutoFit/>
          </a:bodyPr>
          <a:lstStyle/>
          <a:p>
            <a:pPr algn="ctr"/>
            <a:r>
              <a:rPr lang="en-US" dirty="0"/>
              <a:t>3 Variables</a:t>
            </a:r>
          </a:p>
        </p:txBody>
      </p:sp>
      <p:grpSp>
        <p:nvGrpSpPr>
          <p:cNvPr id="32" name="Group 31">
            <a:extLst>
              <a:ext uri="{FF2B5EF4-FFF2-40B4-BE49-F238E27FC236}">
                <a16:creationId xmlns:a16="http://schemas.microsoft.com/office/drawing/2014/main" id="{32D50C5D-81E0-A84C-AF33-10AEF0C94E7D}"/>
              </a:ext>
            </a:extLst>
          </p:cNvPr>
          <p:cNvGrpSpPr/>
          <p:nvPr/>
        </p:nvGrpSpPr>
        <p:grpSpPr>
          <a:xfrm>
            <a:off x="8550027" y="1766452"/>
            <a:ext cx="3845925" cy="3501015"/>
            <a:chOff x="8550027" y="1766452"/>
            <a:chExt cx="3845925" cy="3501015"/>
          </a:xfrm>
        </p:grpSpPr>
        <p:grpSp>
          <p:nvGrpSpPr>
            <p:cNvPr id="31" name="Group 30">
              <a:extLst>
                <a:ext uri="{FF2B5EF4-FFF2-40B4-BE49-F238E27FC236}">
                  <a16:creationId xmlns:a16="http://schemas.microsoft.com/office/drawing/2014/main" id="{7B495DA8-8149-9741-AE58-FEEFC015EF11}"/>
                </a:ext>
              </a:extLst>
            </p:cNvPr>
            <p:cNvGrpSpPr/>
            <p:nvPr/>
          </p:nvGrpSpPr>
          <p:grpSpPr>
            <a:xfrm>
              <a:off x="8550027" y="3752093"/>
              <a:ext cx="3845925" cy="1515374"/>
              <a:chOff x="8550027" y="3752093"/>
              <a:chExt cx="3845925" cy="1515374"/>
            </a:xfrm>
          </p:grpSpPr>
          <p:sp>
            <p:nvSpPr>
              <p:cNvPr id="25" name="Rectangle 24">
                <a:extLst>
                  <a:ext uri="{FF2B5EF4-FFF2-40B4-BE49-F238E27FC236}">
                    <a16:creationId xmlns:a16="http://schemas.microsoft.com/office/drawing/2014/main" id="{3500827C-D9E5-7B42-94C8-E86DF40380BB}"/>
                  </a:ext>
                </a:extLst>
              </p:cNvPr>
              <p:cNvSpPr/>
              <p:nvPr/>
            </p:nvSpPr>
            <p:spPr>
              <a:xfrm>
                <a:off x="9240885" y="3752093"/>
                <a:ext cx="2392680" cy="1515374"/>
              </a:xfrm>
              <a:prstGeom prst="rect">
                <a:avLst/>
              </a:prstGeom>
              <a:solidFill>
                <a:schemeClr val="accent1">
                  <a:lumMod val="60000"/>
                  <a:lumOff val="40000"/>
                </a:schemeClr>
              </a:solidFill>
              <a:ln w="317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F98409A-F043-F941-807C-FD4A367041E7}"/>
                  </a:ext>
                </a:extLst>
              </p:cNvPr>
              <p:cNvSpPr txBox="1"/>
              <p:nvPr/>
            </p:nvSpPr>
            <p:spPr>
              <a:xfrm>
                <a:off x="8550027" y="4229644"/>
                <a:ext cx="3845925" cy="646331"/>
              </a:xfrm>
              <a:prstGeom prst="rect">
                <a:avLst/>
              </a:prstGeom>
              <a:noFill/>
            </p:spPr>
            <p:txBody>
              <a:bodyPr wrap="square" rtlCol="0">
                <a:spAutoFit/>
              </a:bodyPr>
              <a:lstStyle/>
              <a:p>
                <a:pPr algn="ctr"/>
                <a:r>
                  <a:rPr lang="en-US" b="1" dirty="0"/>
                  <a:t>Male Body Size Index</a:t>
                </a:r>
              </a:p>
              <a:p>
                <a:pPr algn="ctr"/>
                <a:r>
                  <a:rPr lang="en-US" b="1" dirty="0"/>
                  <a:t>(1 Variable)</a:t>
                </a:r>
              </a:p>
            </p:txBody>
          </p:sp>
        </p:grpSp>
        <p:grpSp>
          <p:nvGrpSpPr>
            <p:cNvPr id="30" name="Group 29">
              <a:extLst>
                <a:ext uri="{FF2B5EF4-FFF2-40B4-BE49-F238E27FC236}">
                  <a16:creationId xmlns:a16="http://schemas.microsoft.com/office/drawing/2014/main" id="{3F7A7D76-86C5-9D47-AC28-F554C640DE21}"/>
                </a:ext>
              </a:extLst>
            </p:cNvPr>
            <p:cNvGrpSpPr/>
            <p:nvPr/>
          </p:nvGrpSpPr>
          <p:grpSpPr>
            <a:xfrm>
              <a:off x="8550027" y="1766452"/>
              <a:ext cx="3845925" cy="1515374"/>
              <a:chOff x="8550027" y="1766452"/>
              <a:chExt cx="3845925" cy="1515374"/>
            </a:xfrm>
          </p:grpSpPr>
          <p:sp>
            <p:nvSpPr>
              <p:cNvPr id="24" name="Rectangle 23">
                <a:extLst>
                  <a:ext uri="{FF2B5EF4-FFF2-40B4-BE49-F238E27FC236}">
                    <a16:creationId xmlns:a16="http://schemas.microsoft.com/office/drawing/2014/main" id="{422A7947-E48C-3A4C-93B8-E17E84FDBF04}"/>
                  </a:ext>
                </a:extLst>
              </p:cNvPr>
              <p:cNvSpPr/>
              <p:nvPr/>
            </p:nvSpPr>
            <p:spPr>
              <a:xfrm>
                <a:off x="9240885" y="1766452"/>
                <a:ext cx="2392680" cy="1515374"/>
              </a:xfrm>
              <a:prstGeom prst="rect">
                <a:avLst/>
              </a:prstGeom>
              <a:solidFill>
                <a:srgbClr val="FF375F"/>
              </a:solidFill>
              <a:ln w="31750">
                <a:solidFill>
                  <a:srgbClr val="A13C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C8AF914F-EF2A-BE4A-A64A-EBC520BB0066}"/>
                  </a:ext>
                </a:extLst>
              </p:cNvPr>
              <p:cNvSpPr txBox="1"/>
              <p:nvPr/>
            </p:nvSpPr>
            <p:spPr>
              <a:xfrm>
                <a:off x="8550027" y="2235195"/>
                <a:ext cx="3845925" cy="646331"/>
              </a:xfrm>
              <a:prstGeom prst="rect">
                <a:avLst/>
              </a:prstGeom>
              <a:noFill/>
            </p:spPr>
            <p:txBody>
              <a:bodyPr wrap="square" rtlCol="0">
                <a:spAutoFit/>
              </a:bodyPr>
              <a:lstStyle/>
              <a:p>
                <a:pPr algn="ctr"/>
                <a:r>
                  <a:rPr lang="en-US" b="1" dirty="0"/>
                  <a:t>Female Body Size Index</a:t>
                </a:r>
              </a:p>
              <a:p>
                <a:pPr algn="ctr"/>
                <a:r>
                  <a:rPr lang="en-US" b="1" dirty="0"/>
                  <a:t>(1 Variable)</a:t>
                </a:r>
              </a:p>
            </p:txBody>
          </p:sp>
        </p:grpSp>
      </p:grpSp>
    </p:spTree>
    <p:extLst>
      <p:ext uri="{BB962C8B-B14F-4D97-AF65-F5344CB8AC3E}">
        <p14:creationId xmlns:p14="http://schemas.microsoft.com/office/powerpoint/2010/main" val="391841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679C5-B48F-9944-85BE-0800235A88AD}"/>
              </a:ext>
            </a:extLst>
          </p:cNvPr>
          <p:cNvSpPr>
            <a:spLocks noGrp="1"/>
          </p:cNvSpPr>
          <p:nvPr>
            <p:ph type="title"/>
          </p:nvPr>
        </p:nvSpPr>
        <p:spPr>
          <a:xfrm>
            <a:off x="838200" y="202946"/>
            <a:ext cx="10515600" cy="1325563"/>
          </a:xfrm>
        </p:spPr>
        <p:txBody>
          <a:bodyPr/>
          <a:lstStyle/>
          <a:p>
            <a:r>
              <a:rPr lang="en-US" dirty="0"/>
              <a:t>Measuring CHC Profiles </a:t>
            </a:r>
          </a:p>
        </p:txBody>
      </p:sp>
      <p:grpSp>
        <p:nvGrpSpPr>
          <p:cNvPr id="7" name="Group 6">
            <a:extLst>
              <a:ext uri="{FF2B5EF4-FFF2-40B4-BE49-F238E27FC236}">
                <a16:creationId xmlns:a16="http://schemas.microsoft.com/office/drawing/2014/main" id="{C27ACA52-E45E-4C49-993B-B3D3EF46A1A8}"/>
              </a:ext>
            </a:extLst>
          </p:cNvPr>
          <p:cNvGrpSpPr/>
          <p:nvPr/>
        </p:nvGrpSpPr>
        <p:grpSpPr>
          <a:xfrm>
            <a:off x="477078" y="1410679"/>
            <a:ext cx="3466031" cy="2557459"/>
            <a:chOff x="393700" y="1930400"/>
            <a:chExt cx="4953000" cy="3654640"/>
          </a:xfrm>
        </p:grpSpPr>
        <p:pic>
          <p:nvPicPr>
            <p:cNvPr id="4" name="Picture 3" descr="A picture containing arthropod, indoor, acarine&#10;&#10;Description automatically generated">
              <a:extLst>
                <a:ext uri="{FF2B5EF4-FFF2-40B4-BE49-F238E27FC236}">
                  <a16:creationId xmlns:a16="http://schemas.microsoft.com/office/drawing/2014/main" id="{2F4100E7-8CD8-2342-A9E0-933C63CEDF5E}"/>
                </a:ext>
              </a:extLst>
            </p:cNvPr>
            <p:cNvPicPr>
              <a:picLocks noChangeAspect="1"/>
            </p:cNvPicPr>
            <p:nvPr/>
          </p:nvPicPr>
          <p:blipFill>
            <a:blip r:embed="rId2"/>
            <a:stretch>
              <a:fillRect/>
            </a:stretch>
          </p:blipFill>
          <p:spPr>
            <a:xfrm>
              <a:off x="393700" y="1930400"/>
              <a:ext cx="4953000" cy="3654640"/>
            </a:xfrm>
            <a:prstGeom prst="rect">
              <a:avLst/>
            </a:prstGeom>
          </p:spPr>
        </p:pic>
        <p:sp>
          <p:nvSpPr>
            <p:cNvPr id="5" name="Rectangle 4">
              <a:extLst>
                <a:ext uri="{FF2B5EF4-FFF2-40B4-BE49-F238E27FC236}">
                  <a16:creationId xmlns:a16="http://schemas.microsoft.com/office/drawing/2014/main" id="{88023573-562F-A84B-A0A6-85FAEF0CE324}"/>
                </a:ext>
              </a:extLst>
            </p:cNvPr>
            <p:cNvSpPr/>
            <p:nvPr/>
          </p:nvSpPr>
          <p:spPr>
            <a:xfrm>
              <a:off x="1828800" y="3769360"/>
              <a:ext cx="482600" cy="121920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A5BA726-87E0-EE43-B1CB-DE8B6AD1C246}"/>
                </a:ext>
              </a:extLst>
            </p:cNvPr>
            <p:cNvSpPr/>
            <p:nvPr/>
          </p:nvSpPr>
          <p:spPr>
            <a:xfrm>
              <a:off x="4053840" y="3606800"/>
              <a:ext cx="482600" cy="121920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028FBC93-9393-9F41-ABB7-B303362E547C}"/>
              </a:ext>
            </a:extLst>
          </p:cNvPr>
          <p:cNvGrpSpPr/>
          <p:nvPr/>
        </p:nvGrpSpPr>
        <p:grpSpPr>
          <a:xfrm>
            <a:off x="449265" y="3672931"/>
            <a:ext cx="10775215" cy="2896962"/>
            <a:chOff x="449265" y="3672931"/>
            <a:chExt cx="10775215" cy="2896962"/>
          </a:xfrm>
        </p:grpSpPr>
        <p:grpSp>
          <p:nvGrpSpPr>
            <p:cNvPr id="22" name="Group 21">
              <a:extLst>
                <a:ext uri="{FF2B5EF4-FFF2-40B4-BE49-F238E27FC236}">
                  <a16:creationId xmlns:a16="http://schemas.microsoft.com/office/drawing/2014/main" id="{418276AF-B19D-AB4F-8869-DDF82D4DF671}"/>
                </a:ext>
              </a:extLst>
            </p:cNvPr>
            <p:cNvGrpSpPr/>
            <p:nvPr/>
          </p:nvGrpSpPr>
          <p:grpSpPr>
            <a:xfrm>
              <a:off x="5928580" y="3916248"/>
              <a:ext cx="5295900" cy="2653645"/>
              <a:chOff x="5928580" y="3916248"/>
              <a:chExt cx="5295900" cy="2653645"/>
            </a:xfrm>
          </p:grpSpPr>
          <p:pic>
            <p:nvPicPr>
              <p:cNvPr id="10" name="Picture 9" descr="A screenshot of a computer&#10;&#10;Description automatically generated with medium confidence">
                <a:extLst>
                  <a:ext uri="{FF2B5EF4-FFF2-40B4-BE49-F238E27FC236}">
                    <a16:creationId xmlns:a16="http://schemas.microsoft.com/office/drawing/2014/main" id="{B0A62D53-BB9B-C040-AA24-2BCCDDB7707F}"/>
                  </a:ext>
                </a:extLst>
              </p:cNvPr>
              <p:cNvPicPr>
                <a:picLocks noChangeAspect="1"/>
              </p:cNvPicPr>
              <p:nvPr/>
            </p:nvPicPr>
            <p:blipFill>
              <a:blip r:embed="rId3"/>
              <a:stretch>
                <a:fillRect/>
              </a:stretch>
            </p:blipFill>
            <p:spPr>
              <a:xfrm>
                <a:off x="5928580" y="3916248"/>
                <a:ext cx="5295900" cy="2653645"/>
              </a:xfrm>
              <a:prstGeom prst="rect">
                <a:avLst/>
              </a:prstGeom>
            </p:spPr>
          </p:pic>
          <p:sp>
            <p:nvSpPr>
              <p:cNvPr id="102" name="Rectangle 101">
                <a:extLst>
                  <a:ext uri="{FF2B5EF4-FFF2-40B4-BE49-F238E27FC236}">
                    <a16:creationId xmlns:a16="http://schemas.microsoft.com/office/drawing/2014/main" id="{3223BCCF-56A7-5840-A3A1-701A7D48DF4C}"/>
                  </a:ext>
                </a:extLst>
              </p:cNvPr>
              <p:cNvSpPr/>
              <p:nvPr/>
            </p:nvSpPr>
            <p:spPr>
              <a:xfrm>
                <a:off x="8337462" y="4062603"/>
                <a:ext cx="1282615" cy="227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0" name="Right Arrow 119">
              <a:extLst>
                <a:ext uri="{FF2B5EF4-FFF2-40B4-BE49-F238E27FC236}">
                  <a16:creationId xmlns:a16="http://schemas.microsoft.com/office/drawing/2014/main" id="{2FF79DFF-3294-6442-A4B8-E669CB76C8C2}"/>
                </a:ext>
              </a:extLst>
            </p:cNvPr>
            <p:cNvSpPr/>
            <p:nvPr/>
          </p:nvSpPr>
          <p:spPr>
            <a:xfrm rot="5400000">
              <a:off x="8509484" y="3974772"/>
              <a:ext cx="901668" cy="297985"/>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8A7F0B52-A237-FA41-948F-FD0F8D1D718A}"/>
                </a:ext>
              </a:extLst>
            </p:cNvPr>
            <p:cNvGrpSpPr/>
            <p:nvPr/>
          </p:nvGrpSpPr>
          <p:grpSpPr>
            <a:xfrm>
              <a:off x="449265" y="4025713"/>
              <a:ext cx="5295900" cy="2540000"/>
              <a:chOff x="449265" y="4025713"/>
              <a:chExt cx="5295900" cy="2540000"/>
            </a:xfrm>
          </p:grpSpPr>
          <p:pic>
            <p:nvPicPr>
              <p:cNvPr id="8" name="Picture 7" descr="Chart, diagram&#10;&#10;Description automatically generated">
                <a:extLst>
                  <a:ext uri="{FF2B5EF4-FFF2-40B4-BE49-F238E27FC236}">
                    <a16:creationId xmlns:a16="http://schemas.microsoft.com/office/drawing/2014/main" id="{E2293B9F-50CB-9744-866A-609168755D37}"/>
                  </a:ext>
                </a:extLst>
              </p:cNvPr>
              <p:cNvPicPr>
                <a:picLocks noChangeAspect="1"/>
              </p:cNvPicPr>
              <p:nvPr/>
            </p:nvPicPr>
            <p:blipFill>
              <a:blip r:embed="rId4"/>
              <a:stretch>
                <a:fillRect/>
              </a:stretch>
            </p:blipFill>
            <p:spPr>
              <a:xfrm>
                <a:off x="449265" y="4025713"/>
                <a:ext cx="5295900" cy="2540000"/>
              </a:xfrm>
              <a:prstGeom prst="rect">
                <a:avLst/>
              </a:prstGeom>
            </p:spPr>
          </p:pic>
          <p:sp>
            <p:nvSpPr>
              <p:cNvPr id="11" name="Rectangle 10">
                <a:extLst>
                  <a:ext uri="{FF2B5EF4-FFF2-40B4-BE49-F238E27FC236}">
                    <a16:creationId xmlns:a16="http://schemas.microsoft.com/office/drawing/2014/main" id="{BA613FDA-80A8-CB4F-B953-63EF58060078}"/>
                  </a:ext>
                </a:extLst>
              </p:cNvPr>
              <p:cNvSpPr/>
              <p:nvPr/>
            </p:nvSpPr>
            <p:spPr>
              <a:xfrm>
                <a:off x="2810706" y="4265154"/>
                <a:ext cx="1282615" cy="227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9" name="Group 8">
            <a:extLst>
              <a:ext uri="{FF2B5EF4-FFF2-40B4-BE49-F238E27FC236}">
                <a16:creationId xmlns:a16="http://schemas.microsoft.com/office/drawing/2014/main" id="{C9517D8B-1AAF-8748-AB55-2D522DEDAE60}"/>
              </a:ext>
            </a:extLst>
          </p:cNvPr>
          <p:cNvGrpSpPr/>
          <p:nvPr/>
        </p:nvGrpSpPr>
        <p:grpSpPr>
          <a:xfrm>
            <a:off x="3775778" y="1951369"/>
            <a:ext cx="1974192" cy="1794240"/>
            <a:chOff x="3775778" y="1951369"/>
            <a:chExt cx="1974192" cy="1794240"/>
          </a:xfrm>
        </p:grpSpPr>
        <p:grpSp>
          <p:nvGrpSpPr>
            <p:cNvPr id="35" name="Group 34">
              <a:extLst>
                <a:ext uri="{FF2B5EF4-FFF2-40B4-BE49-F238E27FC236}">
                  <a16:creationId xmlns:a16="http://schemas.microsoft.com/office/drawing/2014/main" id="{FE0952A1-FB11-5D4E-901C-4131C64D193F}"/>
                </a:ext>
              </a:extLst>
            </p:cNvPr>
            <p:cNvGrpSpPr/>
            <p:nvPr/>
          </p:nvGrpSpPr>
          <p:grpSpPr>
            <a:xfrm>
              <a:off x="3775778" y="1951369"/>
              <a:ext cx="1974192" cy="1325941"/>
              <a:chOff x="3775778" y="1951369"/>
              <a:chExt cx="1974192" cy="1325941"/>
            </a:xfrm>
          </p:grpSpPr>
          <p:sp>
            <p:nvSpPr>
              <p:cNvPr id="12" name="Right Arrow 11">
                <a:extLst>
                  <a:ext uri="{FF2B5EF4-FFF2-40B4-BE49-F238E27FC236}">
                    <a16:creationId xmlns:a16="http://schemas.microsoft.com/office/drawing/2014/main" id="{DA202062-B925-4E47-93E1-8376D656B12F}"/>
                  </a:ext>
                </a:extLst>
              </p:cNvPr>
              <p:cNvSpPr/>
              <p:nvPr/>
            </p:nvSpPr>
            <p:spPr>
              <a:xfrm>
                <a:off x="3775778" y="2583797"/>
                <a:ext cx="901668" cy="297985"/>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3F0FD4C5-F99B-5442-839F-60D1457D7CFB}"/>
                  </a:ext>
                </a:extLst>
              </p:cNvPr>
              <p:cNvGrpSpPr/>
              <p:nvPr/>
            </p:nvGrpSpPr>
            <p:grpSpPr>
              <a:xfrm>
                <a:off x="4424029" y="1951369"/>
                <a:ext cx="1325941" cy="1325941"/>
                <a:chOff x="7657597" y="2699004"/>
                <a:chExt cx="2171699" cy="2171699"/>
              </a:xfrm>
            </p:grpSpPr>
            <p:pic>
              <p:nvPicPr>
                <p:cNvPr id="13" name="Picture 12">
                  <a:extLst>
                    <a:ext uri="{FF2B5EF4-FFF2-40B4-BE49-F238E27FC236}">
                      <a16:creationId xmlns:a16="http://schemas.microsoft.com/office/drawing/2014/main" id="{2B94AF9F-33B8-044D-95FA-44A4A9C4897A}"/>
                    </a:ext>
                  </a:extLst>
                </p:cNvPr>
                <p:cNvPicPr>
                  <a:picLocks noChangeAspect="1"/>
                </p:cNvPicPr>
                <p:nvPr/>
              </p:nvPicPr>
              <p:blipFill>
                <a:blip r:embed="rId5"/>
                <a:stretch>
                  <a:fillRect/>
                </a:stretch>
              </p:blipFill>
              <p:spPr>
                <a:xfrm>
                  <a:off x="7657597" y="2699004"/>
                  <a:ext cx="2171699" cy="2171699"/>
                </a:xfrm>
                <a:prstGeom prst="rect">
                  <a:avLst/>
                </a:prstGeom>
              </p:spPr>
            </p:pic>
            <p:grpSp>
              <p:nvGrpSpPr>
                <p:cNvPr id="23" name="Group 22">
                  <a:extLst>
                    <a:ext uri="{FF2B5EF4-FFF2-40B4-BE49-F238E27FC236}">
                      <a16:creationId xmlns:a16="http://schemas.microsoft.com/office/drawing/2014/main" id="{B8DB86C8-B8C5-B34C-B94C-1124E3E1748C}"/>
                    </a:ext>
                  </a:extLst>
                </p:cNvPr>
                <p:cNvGrpSpPr/>
                <p:nvPr/>
              </p:nvGrpSpPr>
              <p:grpSpPr>
                <a:xfrm>
                  <a:off x="8501984" y="4113828"/>
                  <a:ext cx="482924" cy="727549"/>
                  <a:chOff x="6361475" y="4184626"/>
                  <a:chExt cx="482924" cy="727549"/>
                </a:xfrm>
              </p:grpSpPr>
              <p:grpSp>
                <p:nvGrpSpPr>
                  <p:cNvPr id="20" name="Group 19">
                    <a:extLst>
                      <a:ext uri="{FF2B5EF4-FFF2-40B4-BE49-F238E27FC236}">
                        <a16:creationId xmlns:a16="http://schemas.microsoft.com/office/drawing/2014/main" id="{07B7F257-CEFB-FD4D-A469-C9C1089DC6BE}"/>
                      </a:ext>
                    </a:extLst>
                  </p:cNvPr>
                  <p:cNvGrpSpPr/>
                  <p:nvPr/>
                </p:nvGrpSpPr>
                <p:grpSpPr>
                  <a:xfrm>
                    <a:off x="6381757" y="4253374"/>
                    <a:ext cx="433864" cy="617329"/>
                    <a:chOff x="7762240" y="3168019"/>
                    <a:chExt cx="433864" cy="617329"/>
                  </a:xfrm>
                </p:grpSpPr>
                <p:sp>
                  <p:nvSpPr>
                    <p:cNvPr id="14" name="Right Triangle 13">
                      <a:extLst>
                        <a:ext uri="{FF2B5EF4-FFF2-40B4-BE49-F238E27FC236}">
                          <a16:creationId xmlns:a16="http://schemas.microsoft.com/office/drawing/2014/main" id="{8138DFA8-E95F-DB40-8010-B9DE7CCE51DB}"/>
                        </a:ext>
                      </a:extLst>
                    </p:cNvPr>
                    <p:cNvSpPr/>
                    <p:nvPr/>
                  </p:nvSpPr>
                  <p:spPr>
                    <a:xfrm>
                      <a:off x="7762240" y="3429001"/>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41D8573A-874A-F444-BA24-6A5015E9FF53}"/>
                        </a:ext>
                      </a:extLst>
                    </p:cNvPr>
                    <p:cNvSpPr/>
                    <p:nvPr/>
                  </p:nvSpPr>
                  <p:spPr>
                    <a:xfrm rot="7141959">
                      <a:off x="7914640" y="3581401"/>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124D642F-6C82-0642-A04B-C0237D948396}"/>
                        </a:ext>
                      </a:extLst>
                    </p:cNvPr>
                    <p:cNvSpPr/>
                    <p:nvPr/>
                  </p:nvSpPr>
                  <p:spPr>
                    <a:xfrm rot="15628090">
                      <a:off x="7844983" y="3355619"/>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0CC7E3F5-6AA3-5843-94C2-2490B551AC6F}"/>
                        </a:ext>
                      </a:extLst>
                    </p:cNvPr>
                    <p:cNvSpPr/>
                    <p:nvPr/>
                  </p:nvSpPr>
                  <p:spPr>
                    <a:xfrm rot="2623722">
                      <a:off x="7850664" y="3230494"/>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id="{769FA9D7-C3F1-3541-8011-395C35176043}"/>
                        </a:ext>
                      </a:extLst>
                    </p:cNvPr>
                    <p:cNvSpPr/>
                    <p:nvPr/>
                  </p:nvSpPr>
                  <p:spPr>
                    <a:xfrm rot="9765681">
                      <a:off x="8003064" y="3382894"/>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09095179-DBAC-3D43-A7FF-AF6BDEA7DF03}"/>
                        </a:ext>
                      </a:extLst>
                    </p:cNvPr>
                    <p:cNvSpPr/>
                    <p:nvPr/>
                  </p:nvSpPr>
                  <p:spPr>
                    <a:xfrm rot="18251812">
                      <a:off x="7933407" y="3157112"/>
                      <a:ext cx="193040" cy="214854"/>
                    </a:xfrm>
                    <a:prstGeom prst="rtTriangle">
                      <a:avLst/>
                    </a:prstGeom>
                    <a:solidFill>
                      <a:srgbClr val="1E0D0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a:extLst>
                      <a:ext uri="{FF2B5EF4-FFF2-40B4-BE49-F238E27FC236}">
                        <a16:creationId xmlns:a16="http://schemas.microsoft.com/office/drawing/2014/main" id="{72E04EFD-3760-6849-9048-6C2CC2F43528}"/>
                      </a:ext>
                    </a:extLst>
                  </p:cNvPr>
                  <p:cNvSpPr/>
                  <p:nvPr/>
                </p:nvSpPr>
                <p:spPr>
                  <a:xfrm>
                    <a:off x="6361475" y="4184626"/>
                    <a:ext cx="482924" cy="727549"/>
                  </a:xfrm>
                  <a:prstGeom prst="rect">
                    <a:avLst/>
                  </a:prstGeom>
                  <a:solidFill>
                    <a:schemeClr val="bg1">
                      <a:lumMod val="85000"/>
                      <a:alpha val="73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3" name="TextBox 2">
              <a:extLst>
                <a:ext uri="{FF2B5EF4-FFF2-40B4-BE49-F238E27FC236}">
                  <a16:creationId xmlns:a16="http://schemas.microsoft.com/office/drawing/2014/main" id="{967CBA0C-1A9C-7E40-BCB6-11F0F3ED43A1}"/>
                </a:ext>
              </a:extLst>
            </p:cNvPr>
            <p:cNvSpPr txBox="1"/>
            <p:nvPr/>
          </p:nvSpPr>
          <p:spPr>
            <a:xfrm>
              <a:off x="4495545" y="3378384"/>
              <a:ext cx="1149741" cy="367225"/>
            </a:xfrm>
            <a:prstGeom prst="rect">
              <a:avLst/>
            </a:prstGeom>
            <a:noFill/>
          </p:spPr>
          <p:txBody>
            <a:bodyPr wrap="square" rtlCol="0">
              <a:spAutoFit/>
            </a:bodyPr>
            <a:lstStyle/>
            <a:p>
              <a:r>
                <a:rPr lang="en-US" dirty="0"/>
                <a:t>n-hexanes</a:t>
              </a:r>
            </a:p>
          </p:txBody>
        </p:sp>
      </p:grpSp>
      <p:grpSp>
        <p:nvGrpSpPr>
          <p:cNvPr id="38" name="Group 37">
            <a:extLst>
              <a:ext uri="{FF2B5EF4-FFF2-40B4-BE49-F238E27FC236}">
                <a16:creationId xmlns:a16="http://schemas.microsoft.com/office/drawing/2014/main" id="{5ACF1E37-938B-5940-B03C-B1E3B969115F}"/>
              </a:ext>
            </a:extLst>
          </p:cNvPr>
          <p:cNvGrpSpPr/>
          <p:nvPr/>
        </p:nvGrpSpPr>
        <p:grpSpPr>
          <a:xfrm>
            <a:off x="5527884" y="1532674"/>
            <a:ext cx="5571781" cy="1975729"/>
            <a:chOff x="5527884" y="1532674"/>
            <a:chExt cx="5571781" cy="1975729"/>
          </a:xfrm>
        </p:grpSpPr>
        <p:grpSp>
          <p:nvGrpSpPr>
            <p:cNvPr id="36" name="Group 35">
              <a:extLst>
                <a:ext uri="{FF2B5EF4-FFF2-40B4-BE49-F238E27FC236}">
                  <a16:creationId xmlns:a16="http://schemas.microsoft.com/office/drawing/2014/main" id="{C2F75C02-C6AD-0A44-B813-D3C0ADD18D2D}"/>
                </a:ext>
              </a:extLst>
            </p:cNvPr>
            <p:cNvGrpSpPr/>
            <p:nvPr/>
          </p:nvGrpSpPr>
          <p:grpSpPr>
            <a:xfrm>
              <a:off x="5527884" y="1870412"/>
              <a:ext cx="5571781" cy="1637991"/>
              <a:chOff x="5527884" y="1870412"/>
              <a:chExt cx="5571781" cy="1637991"/>
            </a:xfrm>
          </p:grpSpPr>
          <p:sp>
            <p:nvSpPr>
              <p:cNvPr id="26" name="Right Arrow 25">
                <a:extLst>
                  <a:ext uri="{FF2B5EF4-FFF2-40B4-BE49-F238E27FC236}">
                    <a16:creationId xmlns:a16="http://schemas.microsoft.com/office/drawing/2014/main" id="{380E4D71-105B-B240-B944-EC37775F5E49}"/>
                  </a:ext>
                </a:extLst>
              </p:cNvPr>
              <p:cNvSpPr/>
              <p:nvPr/>
            </p:nvSpPr>
            <p:spPr>
              <a:xfrm>
                <a:off x="5527884" y="2583797"/>
                <a:ext cx="901668" cy="297985"/>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29887E56-A1EF-094B-AA05-54DCA6A760E2}"/>
                  </a:ext>
                </a:extLst>
              </p:cNvPr>
              <p:cNvGrpSpPr/>
              <p:nvPr/>
            </p:nvGrpSpPr>
            <p:grpSpPr>
              <a:xfrm>
                <a:off x="6573078" y="1870412"/>
                <a:ext cx="4526587" cy="1637991"/>
                <a:chOff x="6124344" y="2725218"/>
                <a:chExt cx="4912373" cy="1777591"/>
              </a:xfrm>
            </p:grpSpPr>
            <p:sp>
              <p:nvSpPr>
                <p:cNvPr id="27" name="Rectangle 26">
                  <a:extLst>
                    <a:ext uri="{FF2B5EF4-FFF2-40B4-BE49-F238E27FC236}">
                      <a16:creationId xmlns:a16="http://schemas.microsoft.com/office/drawing/2014/main" id="{264DEA06-235F-3D4B-BFF5-8FFAD78C1E42}"/>
                    </a:ext>
                  </a:extLst>
                </p:cNvPr>
                <p:cNvSpPr/>
                <p:nvPr/>
              </p:nvSpPr>
              <p:spPr>
                <a:xfrm>
                  <a:off x="6124344" y="2885694"/>
                  <a:ext cx="1634054" cy="1617115"/>
                </a:xfrm>
                <a:prstGeom prst="rect">
                  <a:avLst/>
                </a:prstGeom>
                <a:solidFill>
                  <a:schemeClr val="bg1">
                    <a:lumMod val="85000"/>
                  </a:schemeClr>
                </a:solidFill>
                <a:ln>
                  <a:solidFill>
                    <a:srgbClr val="1E0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3D9BC29E-7328-514F-BAC4-4BC11EA0BF6F}"/>
                    </a:ext>
                  </a:extLst>
                </p:cNvPr>
                <p:cNvGrpSpPr/>
                <p:nvPr/>
              </p:nvGrpSpPr>
              <p:grpSpPr>
                <a:xfrm>
                  <a:off x="6546834" y="3270960"/>
                  <a:ext cx="901669" cy="1041400"/>
                  <a:chOff x="6182883" y="3270960"/>
                  <a:chExt cx="1348009" cy="1041400"/>
                </a:xfrm>
              </p:grpSpPr>
              <p:sp>
                <p:nvSpPr>
                  <p:cNvPr id="28" name="Oval 27">
                    <a:extLst>
                      <a:ext uri="{FF2B5EF4-FFF2-40B4-BE49-F238E27FC236}">
                        <a16:creationId xmlns:a16="http://schemas.microsoft.com/office/drawing/2014/main" id="{31A6EF3A-67B1-1743-AC3F-26942C302568}"/>
                      </a:ext>
                    </a:extLst>
                  </p:cNvPr>
                  <p:cNvSpPr/>
                  <p:nvPr/>
                </p:nvSpPr>
                <p:spPr>
                  <a:xfrm>
                    <a:off x="6182883"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6B27FA95-4E41-C044-B454-AEF2EBDB19CA}"/>
                      </a:ext>
                    </a:extLst>
                  </p:cNvPr>
                  <p:cNvSpPr/>
                  <p:nvPr/>
                </p:nvSpPr>
                <p:spPr>
                  <a:xfrm>
                    <a:off x="6259083"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E17412E-30A0-B44E-910B-7BAE70928586}"/>
                      </a:ext>
                    </a:extLst>
                  </p:cNvPr>
                  <p:cNvSpPr/>
                  <p:nvPr/>
                </p:nvSpPr>
                <p:spPr>
                  <a:xfrm>
                    <a:off x="6337092"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2D820A95-8481-6442-BB7C-AC134FFC957F}"/>
                      </a:ext>
                    </a:extLst>
                  </p:cNvPr>
                  <p:cNvSpPr/>
                  <p:nvPr/>
                </p:nvSpPr>
                <p:spPr>
                  <a:xfrm>
                    <a:off x="6413292"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F2A7D728-0E4F-BC44-9116-64ECDF5D9F10}"/>
                      </a:ext>
                    </a:extLst>
                  </p:cNvPr>
                  <p:cNvSpPr/>
                  <p:nvPr/>
                </p:nvSpPr>
                <p:spPr>
                  <a:xfrm>
                    <a:off x="6413292"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0E04540-0482-7142-BB40-CEB2CF285DE7}"/>
                      </a:ext>
                    </a:extLst>
                  </p:cNvPr>
                  <p:cNvSpPr/>
                  <p:nvPr/>
                </p:nvSpPr>
                <p:spPr>
                  <a:xfrm>
                    <a:off x="6489492" y="3270960"/>
                    <a:ext cx="1041400" cy="1041400"/>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Freeform 38">
                  <a:extLst>
                    <a:ext uri="{FF2B5EF4-FFF2-40B4-BE49-F238E27FC236}">
                      <a16:creationId xmlns:a16="http://schemas.microsoft.com/office/drawing/2014/main" id="{E367562C-889F-744B-B1B4-E5EBB8EA8B69}"/>
                    </a:ext>
                  </a:extLst>
                </p:cNvPr>
                <p:cNvSpPr/>
                <p:nvPr/>
              </p:nvSpPr>
              <p:spPr>
                <a:xfrm rot="21347165">
                  <a:off x="6252914" y="2725218"/>
                  <a:ext cx="417022" cy="1536700"/>
                </a:xfrm>
                <a:custGeom>
                  <a:avLst/>
                  <a:gdLst>
                    <a:gd name="connsiteX0" fmla="*/ 56215 w 640415"/>
                    <a:gd name="connsiteY0" fmla="*/ 0 h 1536700"/>
                    <a:gd name="connsiteX1" fmla="*/ 56215 w 640415"/>
                    <a:gd name="connsiteY1" fmla="*/ 787400 h 1536700"/>
                    <a:gd name="connsiteX2" fmla="*/ 640415 w 640415"/>
                    <a:gd name="connsiteY2" fmla="*/ 1536700 h 1536700"/>
                  </a:gdLst>
                  <a:ahLst/>
                  <a:cxnLst>
                    <a:cxn ang="0">
                      <a:pos x="connsiteX0" y="connsiteY0"/>
                    </a:cxn>
                    <a:cxn ang="0">
                      <a:pos x="connsiteX1" y="connsiteY1"/>
                    </a:cxn>
                    <a:cxn ang="0">
                      <a:pos x="connsiteX2" y="connsiteY2"/>
                    </a:cxn>
                  </a:cxnLst>
                  <a:rect l="l" t="t" r="r" b="b"/>
                  <a:pathLst>
                    <a:path w="640415" h="1536700">
                      <a:moveTo>
                        <a:pt x="56215" y="0"/>
                      </a:moveTo>
                      <a:cubicBezTo>
                        <a:pt x="7531" y="265641"/>
                        <a:pt x="-41152" y="531283"/>
                        <a:pt x="56215" y="787400"/>
                      </a:cubicBezTo>
                      <a:cubicBezTo>
                        <a:pt x="153582" y="1043517"/>
                        <a:pt x="396998" y="1290108"/>
                        <a:pt x="640415" y="1536700"/>
                      </a:cubicBezTo>
                    </a:path>
                  </a:pathLst>
                </a:cu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a:extLst>
                    <a:ext uri="{FF2B5EF4-FFF2-40B4-BE49-F238E27FC236}">
                      <a16:creationId xmlns:a16="http://schemas.microsoft.com/office/drawing/2014/main" id="{0958AA2F-4F6C-0541-9108-C005252986F7}"/>
                    </a:ext>
                  </a:extLst>
                </p:cNvPr>
                <p:cNvSpPr/>
                <p:nvPr/>
              </p:nvSpPr>
              <p:spPr>
                <a:xfrm>
                  <a:off x="7023100" y="3713564"/>
                  <a:ext cx="1016000" cy="650566"/>
                </a:xfrm>
                <a:custGeom>
                  <a:avLst/>
                  <a:gdLst>
                    <a:gd name="connsiteX0" fmla="*/ 0 w 1016000"/>
                    <a:gd name="connsiteY0" fmla="*/ 591736 h 650566"/>
                    <a:gd name="connsiteX1" fmla="*/ 533400 w 1016000"/>
                    <a:gd name="connsiteY1" fmla="*/ 604436 h 650566"/>
                    <a:gd name="connsiteX2" fmla="*/ 622300 w 1016000"/>
                    <a:gd name="connsiteY2" fmla="*/ 83736 h 650566"/>
                    <a:gd name="connsiteX3" fmla="*/ 1016000 w 1016000"/>
                    <a:gd name="connsiteY3" fmla="*/ 7536 h 650566"/>
                  </a:gdLst>
                  <a:ahLst/>
                  <a:cxnLst>
                    <a:cxn ang="0">
                      <a:pos x="connsiteX0" y="connsiteY0"/>
                    </a:cxn>
                    <a:cxn ang="0">
                      <a:pos x="connsiteX1" y="connsiteY1"/>
                    </a:cxn>
                    <a:cxn ang="0">
                      <a:pos x="connsiteX2" y="connsiteY2"/>
                    </a:cxn>
                    <a:cxn ang="0">
                      <a:pos x="connsiteX3" y="connsiteY3"/>
                    </a:cxn>
                  </a:cxnLst>
                  <a:rect l="l" t="t" r="r" b="b"/>
                  <a:pathLst>
                    <a:path w="1016000" h="650566">
                      <a:moveTo>
                        <a:pt x="0" y="591736"/>
                      </a:moveTo>
                      <a:cubicBezTo>
                        <a:pt x="214841" y="640419"/>
                        <a:pt x="429683" y="689103"/>
                        <a:pt x="533400" y="604436"/>
                      </a:cubicBezTo>
                      <a:cubicBezTo>
                        <a:pt x="637117" y="519769"/>
                        <a:pt x="541867" y="183219"/>
                        <a:pt x="622300" y="83736"/>
                      </a:cubicBezTo>
                      <a:cubicBezTo>
                        <a:pt x="702733" y="-15747"/>
                        <a:pt x="859366" y="-4106"/>
                        <a:pt x="1016000" y="7536"/>
                      </a:cubicBezTo>
                    </a:path>
                  </a:pathLst>
                </a:cu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BFF297ED-C3B8-C447-A46F-B0873DCBEAA2}"/>
                    </a:ext>
                  </a:extLst>
                </p:cNvPr>
                <p:cNvSpPr/>
                <p:nvPr/>
              </p:nvSpPr>
              <p:spPr>
                <a:xfrm>
                  <a:off x="7758397" y="2885694"/>
                  <a:ext cx="3278319" cy="1617115"/>
                </a:xfrm>
                <a:prstGeom prst="rect">
                  <a:avLst/>
                </a:prstGeom>
                <a:solidFill>
                  <a:schemeClr val="bg1">
                    <a:lumMod val="85000"/>
                  </a:schemeClr>
                </a:solidFill>
                <a:ln w="571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7395AB19-6F2E-8048-833D-73149FF7BBDC}"/>
                    </a:ext>
                  </a:extLst>
                </p:cNvPr>
                <p:cNvSpPr/>
                <p:nvPr/>
              </p:nvSpPr>
              <p:spPr>
                <a:xfrm>
                  <a:off x="7671216" y="3638906"/>
                  <a:ext cx="307497" cy="263293"/>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C5E677E1-A006-0A4F-8FEF-51FCB3C4850A}"/>
                    </a:ext>
                  </a:extLst>
                </p:cNvPr>
                <p:cNvSpPr/>
                <p:nvPr/>
              </p:nvSpPr>
              <p:spPr>
                <a:xfrm>
                  <a:off x="7977656" y="3440407"/>
                  <a:ext cx="679498" cy="625599"/>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2DB7F41-4BB1-6543-8F55-9D9009018736}"/>
                    </a:ext>
                  </a:extLst>
                </p:cNvPr>
                <p:cNvSpPr/>
                <p:nvPr/>
              </p:nvSpPr>
              <p:spPr>
                <a:xfrm>
                  <a:off x="8765263" y="3440407"/>
                  <a:ext cx="1702895" cy="90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0BDF4CC8-1430-0A4E-96E2-26E989BB1E03}"/>
                    </a:ext>
                  </a:extLst>
                </p:cNvPr>
                <p:cNvSpPr/>
                <p:nvPr/>
              </p:nvSpPr>
              <p:spPr>
                <a:xfrm>
                  <a:off x="8765263" y="3959666"/>
                  <a:ext cx="1702895" cy="90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Snip Same Side Corner Rectangle 44">
                  <a:extLst>
                    <a:ext uri="{FF2B5EF4-FFF2-40B4-BE49-F238E27FC236}">
                      <a16:creationId xmlns:a16="http://schemas.microsoft.com/office/drawing/2014/main" id="{F36BD570-C60D-CC4F-9252-862370A7566A}"/>
                    </a:ext>
                  </a:extLst>
                </p:cNvPr>
                <p:cNvSpPr/>
                <p:nvPr/>
              </p:nvSpPr>
              <p:spPr>
                <a:xfrm rot="16200000">
                  <a:off x="10434964" y="3464253"/>
                  <a:ext cx="735193" cy="468312"/>
                </a:xfrm>
                <a:prstGeom prst="snip2Same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682E395C-FD6E-0544-B494-49F9595E52C2}"/>
                    </a:ext>
                  </a:extLst>
                </p:cNvPr>
                <p:cNvGrpSpPr/>
                <p:nvPr/>
              </p:nvGrpSpPr>
              <p:grpSpPr>
                <a:xfrm>
                  <a:off x="8049021" y="3636281"/>
                  <a:ext cx="199504" cy="222821"/>
                  <a:chOff x="8073118" y="3490743"/>
                  <a:chExt cx="467021" cy="521604"/>
                </a:xfrm>
              </p:grpSpPr>
              <p:sp>
                <p:nvSpPr>
                  <p:cNvPr id="47" name="Oval 46">
                    <a:extLst>
                      <a:ext uri="{FF2B5EF4-FFF2-40B4-BE49-F238E27FC236}">
                        <a16:creationId xmlns:a16="http://schemas.microsoft.com/office/drawing/2014/main" id="{F18DD092-F1F3-5A4B-935B-20768D8FD2F1}"/>
                      </a:ext>
                    </a:extLst>
                  </p:cNvPr>
                  <p:cNvSpPr/>
                  <p:nvPr/>
                </p:nvSpPr>
                <p:spPr>
                  <a:xfrm>
                    <a:off x="8204044" y="349225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81C9CE4A-916A-BB41-B706-3AD39E7F3C5C}"/>
                      </a:ext>
                    </a:extLst>
                  </p:cNvPr>
                  <p:cNvSpPr/>
                  <p:nvPr/>
                </p:nvSpPr>
                <p:spPr>
                  <a:xfrm>
                    <a:off x="8074562" y="349074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EEEB0413-B46F-FB46-8E83-B39A0C9775E9}"/>
                      </a:ext>
                    </a:extLst>
                  </p:cNvPr>
                  <p:cNvSpPr/>
                  <p:nvPr/>
                </p:nvSpPr>
                <p:spPr>
                  <a:xfrm>
                    <a:off x="8459542" y="349430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86167571-B07E-7940-A5E5-F8911641D636}"/>
                      </a:ext>
                    </a:extLst>
                  </p:cNvPr>
                  <p:cNvSpPr/>
                  <p:nvPr/>
                </p:nvSpPr>
                <p:spPr>
                  <a:xfrm>
                    <a:off x="8330060" y="349279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FC27356-6C9B-724E-8E68-85D49CB8F263}"/>
                      </a:ext>
                    </a:extLst>
                  </p:cNvPr>
                  <p:cNvSpPr/>
                  <p:nvPr/>
                </p:nvSpPr>
                <p:spPr>
                  <a:xfrm>
                    <a:off x="8208441" y="363953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CB30BA65-6006-9C47-89D7-028B554B8EFE}"/>
                      </a:ext>
                    </a:extLst>
                  </p:cNvPr>
                  <p:cNvSpPr/>
                  <p:nvPr/>
                </p:nvSpPr>
                <p:spPr>
                  <a:xfrm>
                    <a:off x="8078959" y="363802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E5A93A35-D0D1-F84B-BADC-24D9BAFAE2C7}"/>
                      </a:ext>
                    </a:extLst>
                  </p:cNvPr>
                  <p:cNvSpPr/>
                  <p:nvPr/>
                </p:nvSpPr>
                <p:spPr>
                  <a:xfrm>
                    <a:off x="8463939" y="364158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0479727-6B9E-194F-89AE-15F8559C5A4A}"/>
                      </a:ext>
                    </a:extLst>
                  </p:cNvPr>
                  <p:cNvSpPr/>
                  <p:nvPr/>
                </p:nvSpPr>
                <p:spPr>
                  <a:xfrm>
                    <a:off x="8334457" y="364007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D419B861-612C-3C47-84A2-7FC89C7E8D9D}"/>
                      </a:ext>
                    </a:extLst>
                  </p:cNvPr>
                  <p:cNvSpPr/>
                  <p:nvPr/>
                </p:nvSpPr>
                <p:spPr>
                  <a:xfrm>
                    <a:off x="8202600" y="378681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3230E21-996D-A941-B032-747F009C0785}"/>
                      </a:ext>
                    </a:extLst>
                  </p:cNvPr>
                  <p:cNvSpPr/>
                  <p:nvPr/>
                </p:nvSpPr>
                <p:spPr>
                  <a:xfrm>
                    <a:off x="8073118" y="378530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549334E8-BD18-7347-9271-65280466158E}"/>
                      </a:ext>
                    </a:extLst>
                  </p:cNvPr>
                  <p:cNvSpPr/>
                  <p:nvPr/>
                </p:nvSpPr>
                <p:spPr>
                  <a:xfrm>
                    <a:off x="8458098" y="378886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2132E8A-141F-824B-B79B-23666E250C41}"/>
                      </a:ext>
                    </a:extLst>
                  </p:cNvPr>
                  <p:cNvSpPr/>
                  <p:nvPr/>
                </p:nvSpPr>
                <p:spPr>
                  <a:xfrm>
                    <a:off x="8328616" y="378735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986F90B8-3DC2-1B45-8119-3C9267A3204A}"/>
                      </a:ext>
                    </a:extLst>
                  </p:cNvPr>
                  <p:cNvSpPr/>
                  <p:nvPr/>
                </p:nvSpPr>
                <p:spPr>
                  <a:xfrm>
                    <a:off x="8207543" y="393409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BA6F410-6656-8643-94D0-FB8EA843E39A}"/>
                      </a:ext>
                    </a:extLst>
                  </p:cNvPr>
                  <p:cNvSpPr/>
                  <p:nvPr/>
                </p:nvSpPr>
                <p:spPr>
                  <a:xfrm>
                    <a:off x="8078061" y="393258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785B0A46-A6C2-C949-B1D9-5384DD3E410F}"/>
                      </a:ext>
                    </a:extLst>
                  </p:cNvPr>
                  <p:cNvSpPr/>
                  <p:nvPr/>
                </p:nvSpPr>
                <p:spPr>
                  <a:xfrm>
                    <a:off x="8463041" y="393614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A750B5FB-A1CA-3743-951C-008DB27FE455}"/>
                      </a:ext>
                    </a:extLst>
                  </p:cNvPr>
                  <p:cNvSpPr/>
                  <p:nvPr/>
                </p:nvSpPr>
                <p:spPr>
                  <a:xfrm>
                    <a:off x="8333559" y="393463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a:extLst>
                    <a:ext uri="{FF2B5EF4-FFF2-40B4-BE49-F238E27FC236}">
                      <a16:creationId xmlns:a16="http://schemas.microsoft.com/office/drawing/2014/main" id="{680FDE0F-FEF9-A84D-AAD3-E36196537F3A}"/>
                    </a:ext>
                  </a:extLst>
                </p:cNvPr>
                <p:cNvGrpSpPr/>
                <p:nvPr/>
              </p:nvGrpSpPr>
              <p:grpSpPr>
                <a:xfrm>
                  <a:off x="8853873" y="3716080"/>
                  <a:ext cx="198119" cy="49839"/>
                  <a:chOff x="8853873" y="3716080"/>
                  <a:chExt cx="198119" cy="49839"/>
                </a:xfrm>
              </p:grpSpPr>
              <p:sp>
                <p:nvSpPr>
                  <p:cNvPr id="64" name="Oval 63">
                    <a:extLst>
                      <a:ext uri="{FF2B5EF4-FFF2-40B4-BE49-F238E27FC236}">
                        <a16:creationId xmlns:a16="http://schemas.microsoft.com/office/drawing/2014/main" id="{456CA191-6CF0-EC4D-9F4C-08441F8A5FA8}"/>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3ECDBC9A-96C1-204D-8320-1D340FBF1937}"/>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CE822F44-C4AB-D249-82DA-B584ACB46651}"/>
                    </a:ext>
                  </a:extLst>
                </p:cNvPr>
                <p:cNvGrpSpPr/>
                <p:nvPr/>
              </p:nvGrpSpPr>
              <p:grpSpPr>
                <a:xfrm>
                  <a:off x="9175750" y="3720713"/>
                  <a:ext cx="198119" cy="49839"/>
                  <a:chOff x="8853873" y="3716080"/>
                  <a:chExt cx="198119" cy="49839"/>
                </a:xfrm>
              </p:grpSpPr>
              <p:sp>
                <p:nvSpPr>
                  <p:cNvPr id="69" name="Oval 68">
                    <a:extLst>
                      <a:ext uri="{FF2B5EF4-FFF2-40B4-BE49-F238E27FC236}">
                        <a16:creationId xmlns:a16="http://schemas.microsoft.com/office/drawing/2014/main" id="{38CA0C8A-2DF2-9243-9FE0-634EEFE1721C}"/>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105155CA-E4FC-8046-AD31-CB8D8DAE5E67}"/>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a:extLst>
                    <a:ext uri="{FF2B5EF4-FFF2-40B4-BE49-F238E27FC236}">
                      <a16:creationId xmlns:a16="http://schemas.microsoft.com/office/drawing/2014/main" id="{8ABBC75F-05AB-8F4F-99BA-B4630CFD6B54}"/>
                    </a:ext>
                  </a:extLst>
                </p:cNvPr>
                <p:cNvGrpSpPr/>
                <p:nvPr/>
              </p:nvGrpSpPr>
              <p:grpSpPr>
                <a:xfrm>
                  <a:off x="9456819" y="3713564"/>
                  <a:ext cx="198119" cy="49839"/>
                  <a:chOff x="8853873" y="3716080"/>
                  <a:chExt cx="198119" cy="49839"/>
                </a:xfrm>
              </p:grpSpPr>
              <p:sp>
                <p:nvSpPr>
                  <p:cNvPr id="72" name="Oval 71">
                    <a:extLst>
                      <a:ext uri="{FF2B5EF4-FFF2-40B4-BE49-F238E27FC236}">
                        <a16:creationId xmlns:a16="http://schemas.microsoft.com/office/drawing/2014/main" id="{8A2FBFFB-9575-5E47-AEF9-460AF14124D9}"/>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8468619A-4FD0-4746-BFB8-ECC35CB23586}"/>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73">
                  <a:extLst>
                    <a:ext uri="{FF2B5EF4-FFF2-40B4-BE49-F238E27FC236}">
                      <a16:creationId xmlns:a16="http://schemas.microsoft.com/office/drawing/2014/main" id="{9A372F7C-5F72-0D44-AD99-8D2DCBDE84DB}"/>
                    </a:ext>
                  </a:extLst>
                </p:cNvPr>
                <p:cNvGrpSpPr/>
                <p:nvPr/>
              </p:nvGrpSpPr>
              <p:grpSpPr>
                <a:xfrm>
                  <a:off x="9778696" y="3718197"/>
                  <a:ext cx="198119" cy="49839"/>
                  <a:chOff x="8853873" y="3716080"/>
                  <a:chExt cx="198119" cy="49839"/>
                </a:xfrm>
              </p:grpSpPr>
              <p:sp>
                <p:nvSpPr>
                  <p:cNvPr id="75" name="Oval 74">
                    <a:extLst>
                      <a:ext uri="{FF2B5EF4-FFF2-40B4-BE49-F238E27FC236}">
                        <a16:creationId xmlns:a16="http://schemas.microsoft.com/office/drawing/2014/main" id="{CB021653-1314-D144-8514-43A854F4C66B}"/>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D74088B-E7B9-0144-B6E8-A659A581B481}"/>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76">
                  <a:extLst>
                    <a:ext uri="{FF2B5EF4-FFF2-40B4-BE49-F238E27FC236}">
                      <a16:creationId xmlns:a16="http://schemas.microsoft.com/office/drawing/2014/main" id="{2BA5976E-5390-7848-B204-25B76616B32B}"/>
                    </a:ext>
                  </a:extLst>
                </p:cNvPr>
                <p:cNvGrpSpPr/>
                <p:nvPr/>
              </p:nvGrpSpPr>
              <p:grpSpPr>
                <a:xfrm>
                  <a:off x="9931096" y="3726645"/>
                  <a:ext cx="198119" cy="49839"/>
                  <a:chOff x="8853873" y="3716080"/>
                  <a:chExt cx="198119" cy="49839"/>
                </a:xfrm>
              </p:grpSpPr>
              <p:sp>
                <p:nvSpPr>
                  <p:cNvPr id="78" name="Oval 77">
                    <a:extLst>
                      <a:ext uri="{FF2B5EF4-FFF2-40B4-BE49-F238E27FC236}">
                        <a16:creationId xmlns:a16="http://schemas.microsoft.com/office/drawing/2014/main" id="{9326BAD0-E58F-C544-B6F7-D10D482563A5}"/>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FB6EB2C9-3673-8F4E-B933-28649DFF5F23}"/>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a:extLst>
                    <a:ext uri="{FF2B5EF4-FFF2-40B4-BE49-F238E27FC236}">
                      <a16:creationId xmlns:a16="http://schemas.microsoft.com/office/drawing/2014/main" id="{6422A60D-8006-C14C-AC95-33F6EEEA480D}"/>
                    </a:ext>
                  </a:extLst>
                </p:cNvPr>
                <p:cNvGrpSpPr/>
                <p:nvPr/>
              </p:nvGrpSpPr>
              <p:grpSpPr>
                <a:xfrm>
                  <a:off x="10252973" y="3731278"/>
                  <a:ext cx="198119" cy="49839"/>
                  <a:chOff x="8853873" y="3716080"/>
                  <a:chExt cx="198119" cy="49839"/>
                </a:xfrm>
              </p:grpSpPr>
              <p:sp>
                <p:nvSpPr>
                  <p:cNvPr id="81" name="Oval 80">
                    <a:extLst>
                      <a:ext uri="{FF2B5EF4-FFF2-40B4-BE49-F238E27FC236}">
                        <a16:creationId xmlns:a16="http://schemas.microsoft.com/office/drawing/2014/main" id="{34462398-F4A9-C140-AFC7-18AF77066A45}"/>
                      </a:ext>
                    </a:extLst>
                  </p:cNvPr>
                  <p:cNvSpPr/>
                  <p:nvPr/>
                </p:nvSpPr>
                <p:spPr>
                  <a:xfrm flipV="1">
                    <a:off x="8853873" y="371608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A043BB3C-BC96-6E48-BE58-89C0865F92C9}"/>
                      </a:ext>
                    </a:extLst>
                  </p:cNvPr>
                  <p:cNvSpPr/>
                  <p:nvPr/>
                </p:nvSpPr>
                <p:spPr>
                  <a:xfrm flipV="1">
                    <a:off x="9006273" y="3720200"/>
                    <a:ext cx="45719" cy="45719"/>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DE765C9C-31B9-DE44-A634-93FF38750917}"/>
                    </a:ext>
                  </a:extLst>
                </p:cNvPr>
                <p:cNvGrpSpPr/>
                <p:nvPr/>
              </p:nvGrpSpPr>
              <p:grpSpPr>
                <a:xfrm>
                  <a:off x="8282268" y="3634758"/>
                  <a:ext cx="199504" cy="222821"/>
                  <a:chOff x="8073118" y="3490743"/>
                  <a:chExt cx="467021" cy="521604"/>
                </a:xfrm>
              </p:grpSpPr>
              <p:sp>
                <p:nvSpPr>
                  <p:cNvPr id="85" name="Oval 84">
                    <a:extLst>
                      <a:ext uri="{FF2B5EF4-FFF2-40B4-BE49-F238E27FC236}">
                        <a16:creationId xmlns:a16="http://schemas.microsoft.com/office/drawing/2014/main" id="{959D5DF2-EC8C-6147-8DEB-A99432E28615}"/>
                      </a:ext>
                    </a:extLst>
                  </p:cNvPr>
                  <p:cNvSpPr/>
                  <p:nvPr/>
                </p:nvSpPr>
                <p:spPr>
                  <a:xfrm>
                    <a:off x="8204044" y="349225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EDAE3955-E5EA-7946-97A9-425592044AC7}"/>
                      </a:ext>
                    </a:extLst>
                  </p:cNvPr>
                  <p:cNvSpPr/>
                  <p:nvPr/>
                </p:nvSpPr>
                <p:spPr>
                  <a:xfrm>
                    <a:off x="8074562" y="349074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6980015-1D70-6844-B91D-D1C682169BED}"/>
                      </a:ext>
                    </a:extLst>
                  </p:cNvPr>
                  <p:cNvSpPr/>
                  <p:nvPr/>
                </p:nvSpPr>
                <p:spPr>
                  <a:xfrm>
                    <a:off x="8459542" y="349430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58EEFD9A-4F04-9C4B-8C3D-1594A727DB05}"/>
                      </a:ext>
                    </a:extLst>
                  </p:cNvPr>
                  <p:cNvSpPr/>
                  <p:nvPr/>
                </p:nvSpPr>
                <p:spPr>
                  <a:xfrm>
                    <a:off x="8330060" y="349279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D27A5C32-8FC7-BE46-BFE1-F8C6E4A83EDF}"/>
                      </a:ext>
                    </a:extLst>
                  </p:cNvPr>
                  <p:cNvSpPr/>
                  <p:nvPr/>
                </p:nvSpPr>
                <p:spPr>
                  <a:xfrm>
                    <a:off x="8208441" y="363953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42F16F35-C287-294E-99DF-B6352DDF2B05}"/>
                      </a:ext>
                    </a:extLst>
                  </p:cNvPr>
                  <p:cNvSpPr/>
                  <p:nvPr/>
                </p:nvSpPr>
                <p:spPr>
                  <a:xfrm>
                    <a:off x="8078959" y="363802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F0462FAF-9A71-9A48-977D-47CB6290028E}"/>
                      </a:ext>
                    </a:extLst>
                  </p:cNvPr>
                  <p:cNvSpPr/>
                  <p:nvPr/>
                </p:nvSpPr>
                <p:spPr>
                  <a:xfrm>
                    <a:off x="8463939" y="364158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30F5F75E-E1C0-AE41-A66B-ADA9D159F9E0}"/>
                      </a:ext>
                    </a:extLst>
                  </p:cNvPr>
                  <p:cNvSpPr/>
                  <p:nvPr/>
                </p:nvSpPr>
                <p:spPr>
                  <a:xfrm>
                    <a:off x="8334457" y="364007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7B82191C-23B4-2C46-BCBB-10F6FB25235F}"/>
                      </a:ext>
                    </a:extLst>
                  </p:cNvPr>
                  <p:cNvSpPr/>
                  <p:nvPr/>
                </p:nvSpPr>
                <p:spPr>
                  <a:xfrm>
                    <a:off x="8202600" y="378681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FDA959F3-B72D-0F43-8347-3CA728A1F66A}"/>
                      </a:ext>
                    </a:extLst>
                  </p:cNvPr>
                  <p:cNvSpPr/>
                  <p:nvPr/>
                </p:nvSpPr>
                <p:spPr>
                  <a:xfrm>
                    <a:off x="8073118" y="378530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F7787116-BAB8-404D-AA33-713303C4D0A2}"/>
                      </a:ext>
                    </a:extLst>
                  </p:cNvPr>
                  <p:cNvSpPr/>
                  <p:nvPr/>
                </p:nvSpPr>
                <p:spPr>
                  <a:xfrm>
                    <a:off x="8458098" y="378886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77A38DBC-2F5F-D346-AD74-26FD0C36A537}"/>
                      </a:ext>
                    </a:extLst>
                  </p:cNvPr>
                  <p:cNvSpPr/>
                  <p:nvPr/>
                </p:nvSpPr>
                <p:spPr>
                  <a:xfrm>
                    <a:off x="8328616" y="378735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76A088AF-27E2-E14C-8855-2FE6E930C99D}"/>
                      </a:ext>
                    </a:extLst>
                  </p:cNvPr>
                  <p:cNvSpPr/>
                  <p:nvPr/>
                </p:nvSpPr>
                <p:spPr>
                  <a:xfrm>
                    <a:off x="8207543" y="393409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2062D729-98CC-8444-8614-3DFE85DB5895}"/>
                      </a:ext>
                    </a:extLst>
                  </p:cNvPr>
                  <p:cNvSpPr/>
                  <p:nvPr/>
                </p:nvSpPr>
                <p:spPr>
                  <a:xfrm>
                    <a:off x="8078061" y="3932583"/>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13CC6120-F4DA-7A4B-9DB4-9A1811978826}"/>
                      </a:ext>
                    </a:extLst>
                  </p:cNvPr>
                  <p:cNvSpPr/>
                  <p:nvPr/>
                </p:nvSpPr>
                <p:spPr>
                  <a:xfrm>
                    <a:off x="8463041" y="3936147"/>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B94F68D8-F9B5-6F48-9E44-36AF5A82A26D}"/>
                      </a:ext>
                    </a:extLst>
                  </p:cNvPr>
                  <p:cNvSpPr/>
                  <p:nvPr/>
                </p:nvSpPr>
                <p:spPr>
                  <a:xfrm>
                    <a:off x="8333559" y="393463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101" name="TextBox 100">
              <a:extLst>
                <a:ext uri="{FF2B5EF4-FFF2-40B4-BE49-F238E27FC236}">
                  <a16:creationId xmlns:a16="http://schemas.microsoft.com/office/drawing/2014/main" id="{3166356A-EA75-E64E-AF2A-E9C5FE12C43A}"/>
                </a:ext>
              </a:extLst>
            </p:cNvPr>
            <p:cNvSpPr txBox="1"/>
            <p:nvPr/>
          </p:nvSpPr>
          <p:spPr>
            <a:xfrm>
              <a:off x="8268754" y="1532674"/>
              <a:ext cx="1216779" cy="368524"/>
            </a:xfrm>
            <a:prstGeom prst="rect">
              <a:avLst/>
            </a:prstGeom>
            <a:noFill/>
          </p:spPr>
          <p:txBody>
            <a:bodyPr wrap="square" rtlCol="0">
              <a:spAutoFit/>
            </a:bodyPr>
            <a:lstStyle/>
            <a:p>
              <a:r>
                <a:rPr lang="en-US" dirty="0"/>
                <a:t>GC-MS</a:t>
              </a:r>
            </a:p>
          </p:txBody>
        </p:sp>
      </p:grpSp>
    </p:spTree>
    <p:extLst>
      <p:ext uri="{BB962C8B-B14F-4D97-AF65-F5344CB8AC3E}">
        <p14:creationId xmlns:p14="http://schemas.microsoft.com/office/powerpoint/2010/main" val="298332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EE765173-3748-C44F-943E-EBAC6803872D}"/>
              </a:ext>
            </a:extLst>
          </p:cNvPr>
          <p:cNvGrpSpPr/>
          <p:nvPr/>
        </p:nvGrpSpPr>
        <p:grpSpPr>
          <a:xfrm>
            <a:off x="220538" y="1110748"/>
            <a:ext cx="5418262" cy="5382127"/>
            <a:chOff x="677738" y="1099377"/>
            <a:chExt cx="5418262" cy="5382127"/>
          </a:xfrm>
        </p:grpSpPr>
        <p:grpSp>
          <p:nvGrpSpPr>
            <p:cNvPr id="8" name="Group 7">
              <a:extLst>
                <a:ext uri="{FF2B5EF4-FFF2-40B4-BE49-F238E27FC236}">
                  <a16:creationId xmlns:a16="http://schemas.microsoft.com/office/drawing/2014/main" id="{6A294338-53C0-0B49-BCDF-8FE530BE1EF2}"/>
                </a:ext>
              </a:extLst>
            </p:cNvPr>
            <p:cNvGrpSpPr/>
            <p:nvPr/>
          </p:nvGrpSpPr>
          <p:grpSpPr>
            <a:xfrm>
              <a:off x="677738" y="1153317"/>
              <a:ext cx="5418262" cy="5220187"/>
              <a:chOff x="222858" y="1112374"/>
              <a:chExt cx="6159500" cy="5934328"/>
            </a:xfrm>
          </p:grpSpPr>
          <p:pic>
            <p:nvPicPr>
              <p:cNvPr id="6" name="Picture 5" descr="Chart&#10;&#10;Description automatically generated">
                <a:extLst>
                  <a:ext uri="{FF2B5EF4-FFF2-40B4-BE49-F238E27FC236}">
                    <a16:creationId xmlns:a16="http://schemas.microsoft.com/office/drawing/2014/main" id="{B4CB5402-D59E-B44A-B452-398860857F03}"/>
                  </a:ext>
                </a:extLst>
              </p:cNvPr>
              <p:cNvPicPr>
                <a:picLocks noChangeAspect="1"/>
              </p:cNvPicPr>
              <p:nvPr/>
            </p:nvPicPr>
            <p:blipFill rotWithShape="1">
              <a:blip r:embed="rId3"/>
              <a:srcRect b="54006"/>
              <a:stretch/>
            </p:blipFill>
            <p:spPr>
              <a:xfrm>
                <a:off x="222858" y="1112374"/>
                <a:ext cx="6159500" cy="2949828"/>
              </a:xfrm>
              <a:prstGeom prst="rect">
                <a:avLst/>
              </a:prstGeom>
            </p:spPr>
          </p:pic>
          <p:pic>
            <p:nvPicPr>
              <p:cNvPr id="7" name="Picture 6" descr="Chart&#10;&#10;Description automatically generated">
                <a:extLst>
                  <a:ext uri="{FF2B5EF4-FFF2-40B4-BE49-F238E27FC236}">
                    <a16:creationId xmlns:a16="http://schemas.microsoft.com/office/drawing/2014/main" id="{D60D74E5-4FCE-7540-8509-73B9E5262138}"/>
                  </a:ext>
                </a:extLst>
              </p:cNvPr>
              <p:cNvPicPr>
                <a:picLocks noChangeAspect="1"/>
              </p:cNvPicPr>
              <p:nvPr/>
            </p:nvPicPr>
            <p:blipFill rotWithShape="1">
              <a:blip r:embed="rId3"/>
              <a:srcRect t="53465"/>
              <a:stretch/>
            </p:blipFill>
            <p:spPr>
              <a:xfrm flipV="1">
                <a:off x="222858" y="4062202"/>
                <a:ext cx="6159500" cy="2984500"/>
              </a:xfrm>
              <a:prstGeom prst="rect">
                <a:avLst/>
              </a:prstGeom>
            </p:spPr>
          </p:pic>
        </p:grpSp>
        <p:sp>
          <p:nvSpPr>
            <p:cNvPr id="10" name="TextBox 9">
              <a:extLst>
                <a:ext uri="{FF2B5EF4-FFF2-40B4-BE49-F238E27FC236}">
                  <a16:creationId xmlns:a16="http://schemas.microsoft.com/office/drawing/2014/main" id="{831DAC49-2552-E94F-9262-FA1CF6AE839F}"/>
                </a:ext>
              </a:extLst>
            </p:cNvPr>
            <p:cNvSpPr txBox="1"/>
            <p:nvPr/>
          </p:nvSpPr>
          <p:spPr>
            <a:xfrm>
              <a:off x="3665692" y="3152001"/>
              <a:ext cx="291314" cy="276999"/>
            </a:xfrm>
            <a:prstGeom prst="rect">
              <a:avLst/>
            </a:prstGeom>
            <a:noFill/>
          </p:spPr>
          <p:txBody>
            <a:bodyPr wrap="square" rtlCol="0">
              <a:spAutoFit/>
            </a:bodyPr>
            <a:lstStyle/>
            <a:p>
              <a:r>
                <a:rPr lang="en-US" sz="1200" b="1" dirty="0">
                  <a:solidFill>
                    <a:srgbClr val="7030A0"/>
                  </a:solidFill>
                  <a:latin typeface="Helvetica" pitchFamily="2" charset="0"/>
                </a:rPr>
                <a:t>1</a:t>
              </a:r>
            </a:p>
          </p:txBody>
        </p:sp>
        <p:sp>
          <p:nvSpPr>
            <p:cNvPr id="11" name="TextBox 10">
              <a:extLst>
                <a:ext uri="{FF2B5EF4-FFF2-40B4-BE49-F238E27FC236}">
                  <a16:creationId xmlns:a16="http://schemas.microsoft.com/office/drawing/2014/main" id="{266B2833-6E0F-CA4E-89F9-2EF93E053DA9}"/>
                </a:ext>
              </a:extLst>
            </p:cNvPr>
            <p:cNvSpPr txBox="1"/>
            <p:nvPr/>
          </p:nvSpPr>
          <p:spPr>
            <a:xfrm>
              <a:off x="3665692" y="3992224"/>
              <a:ext cx="291314" cy="276999"/>
            </a:xfrm>
            <a:prstGeom prst="rect">
              <a:avLst/>
            </a:prstGeom>
            <a:noFill/>
          </p:spPr>
          <p:txBody>
            <a:bodyPr wrap="square" rtlCol="0">
              <a:spAutoFit/>
            </a:bodyPr>
            <a:lstStyle/>
            <a:p>
              <a:r>
                <a:rPr lang="en-US" sz="1200" b="1" dirty="0">
                  <a:solidFill>
                    <a:srgbClr val="7030A0"/>
                  </a:solidFill>
                  <a:latin typeface="Helvetica" pitchFamily="2" charset="0"/>
                </a:rPr>
                <a:t>1</a:t>
              </a:r>
            </a:p>
          </p:txBody>
        </p:sp>
        <p:sp>
          <p:nvSpPr>
            <p:cNvPr id="12" name="TextBox 11">
              <a:extLst>
                <a:ext uri="{FF2B5EF4-FFF2-40B4-BE49-F238E27FC236}">
                  <a16:creationId xmlns:a16="http://schemas.microsoft.com/office/drawing/2014/main" id="{9AA3422E-37EC-2447-AE62-C99D396C547D}"/>
                </a:ext>
              </a:extLst>
            </p:cNvPr>
            <p:cNvSpPr txBox="1"/>
            <p:nvPr/>
          </p:nvSpPr>
          <p:spPr>
            <a:xfrm>
              <a:off x="3924638" y="3396064"/>
              <a:ext cx="291314" cy="276999"/>
            </a:xfrm>
            <a:prstGeom prst="rect">
              <a:avLst/>
            </a:prstGeom>
            <a:noFill/>
          </p:spPr>
          <p:txBody>
            <a:bodyPr wrap="square" rtlCol="0">
              <a:spAutoFit/>
            </a:bodyPr>
            <a:lstStyle/>
            <a:p>
              <a:r>
                <a:rPr lang="en-US" sz="1200" b="1" dirty="0">
                  <a:solidFill>
                    <a:srgbClr val="7030A0"/>
                  </a:solidFill>
                  <a:latin typeface="Helvetica" pitchFamily="2" charset="0"/>
                </a:rPr>
                <a:t>2</a:t>
              </a:r>
            </a:p>
          </p:txBody>
        </p:sp>
        <p:sp>
          <p:nvSpPr>
            <p:cNvPr id="13" name="TextBox 12">
              <a:extLst>
                <a:ext uri="{FF2B5EF4-FFF2-40B4-BE49-F238E27FC236}">
                  <a16:creationId xmlns:a16="http://schemas.microsoft.com/office/drawing/2014/main" id="{BFEC8645-6FEC-5A43-A213-9CB32634DB56}"/>
                </a:ext>
              </a:extLst>
            </p:cNvPr>
            <p:cNvSpPr txBox="1"/>
            <p:nvPr/>
          </p:nvSpPr>
          <p:spPr>
            <a:xfrm>
              <a:off x="3997466" y="4132339"/>
              <a:ext cx="291314" cy="276999"/>
            </a:xfrm>
            <a:prstGeom prst="rect">
              <a:avLst/>
            </a:prstGeom>
            <a:noFill/>
          </p:spPr>
          <p:txBody>
            <a:bodyPr wrap="square" rtlCol="0">
              <a:spAutoFit/>
            </a:bodyPr>
            <a:lstStyle/>
            <a:p>
              <a:r>
                <a:rPr lang="en-US" sz="1200" b="1" dirty="0">
                  <a:solidFill>
                    <a:srgbClr val="7030A0"/>
                  </a:solidFill>
                  <a:latin typeface="Helvetica" pitchFamily="2" charset="0"/>
                </a:rPr>
                <a:t>2</a:t>
              </a:r>
            </a:p>
          </p:txBody>
        </p:sp>
        <p:sp>
          <p:nvSpPr>
            <p:cNvPr id="14" name="TextBox 13">
              <a:extLst>
                <a:ext uri="{FF2B5EF4-FFF2-40B4-BE49-F238E27FC236}">
                  <a16:creationId xmlns:a16="http://schemas.microsoft.com/office/drawing/2014/main" id="{A11AC798-5B43-DA4E-ABEA-EC8D0182C77A}"/>
                </a:ext>
              </a:extLst>
            </p:cNvPr>
            <p:cNvSpPr txBox="1"/>
            <p:nvPr/>
          </p:nvSpPr>
          <p:spPr>
            <a:xfrm>
              <a:off x="3997466" y="2997033"/>
              <a:ext cx="291314" cy="276999"/>
            </a:xfrm>
            <a:prstGeom prst="rect">
              <a:avLst/>
            </a:prstGeom>
            <a:noFill/>
          </p:spPr>
          <p:txBody>
            <a:bodyPr wrap="square" rtlCol="0">
              <a:spAutoFit/>
            </a:bodyPr>
            <a:lstStyle/>
            <a:p>
              <a:r>
                <a:rPr lang="en-US" sz="1200" b="1" dirty="0">
                  <a:solidFill>
                    <a:srgbClr val="7030A0"/>
                  </a:solidFill>
                  <a:latin typeface="Helvetica" pitchFamily="2" charset="0"/>
                </a:rPr>
                <a:t>3</a:t>
              </a:r>
            </a:p>
          </p:txBody>
        </p:sp>
        <p:sp>
          <p:nvSpPr>
            <p:cNvPr id="15" name="TextBox 14">
              <a:extLst>
                <a:ext uri="{FF2B5EF4-FFF2-40B4-BE49-F238E27FC236}">
                  <a16:creationId xmlns:a16="http://schemas.microsoft.com/office/drawing/2014/main" id="{7EE63167-A4AD-F645-A620-E9CAC282509E}"/>
                </a:ext>
              </a:extLst>
            </p:cNvPr>
            <p:cNvSpPr txBox="1"/>
            <p:nvPr/>
          </p:nvSpPr>
          <p:spPr>
            <a:xfrm>
              <a:off x="4070295" y="4288199"/>
              <a:ext cx="291314" cy="276999"/>
            </a:xfrm>
            <a:prstGeom prst="rect">
              <a:avLst/>
            </a:prstGeom>
            <a:noFill/>
          </p:spPr>
          <p:txBody>
            <a:bodyPr wrap="square" rtlCol="0">
              <a:spAutoFit/>
            </a:bodyPr>
            <a:lstStyle/>
            <a:p>
              <a:r>
                <a:rPr lang="en-US" sz="1200" b="1" dirty="0">
                  <a:solidFill>
                    <a:srgbClr val="7030A0"/>
                  </a:solidFill>
                  <a:latin typeface="Helvetica" pitchFamily="2" charset="0"/>
                </a:rPr>
                <a:t>3</a:t>
              </a:r>
            </a:p>
          </p:txBody>
        </p:sp>
        <p:sp>
          <p:nvSpPr>
            <p:cNvPr id="16" name="TextBox 15">
              <a:extLst>
                <a:ext uri="{FF2B5EF4-FFF2-40B4-BE49-F238E27FC236}">
                  <a16:creationId xmlns:a16="http://schemas.microsoft.com/office/drawing/2014/main" id="{AADEA1E0-2746-594F-9908-77AD08E8E59D}"/>
                </a:ext>
              </a:extLst>
            </p:cNvPr>
            <p:cNvSpPr txBox="1"/>
            <p:nvPr/>
          </p:nvSpPr>
          <p:spPr>
            <a:xfrm>
              <a:off x="4191675" y="1099377"/>
              <a:ext cx="291314" cy="276999"/>
            </a:xfrm>
            <a:prstGeom prst="rect">
              <a:avLst/>
            </a:prstGeom>
            <a:noFill/>
          </p:spPr>
          <p:txBody>
            <a:bodyPr wrap="square" rtlCol="0">
              <a:spAutoFit/>
            </a:bodyPr>
            <a:lstStyle/>
            <a:p>
              <a:r>
                <a:rPr lang="en-US" sz="1200" b="1" dirty="0">
                  <a:solidFill>
                    <a:srgbClr val="0070C0"/>
                  </a:solidFill>
                  <a:latin typeface="Helvetica" pitchFamily="2" charset="0"/>
                </a:rPr>
                <a:t>4</a:t>
              </a:r>
            </a:p>
          </p:txBody>
        </p:sp>
        <p:sp>
          <p:nvSpPr>
            <p:cNvPr id="17" name="TextBox 16">
              <a:extLst>
                <a:ext uri="{FF2B5EF4-FFF2-40B4-BE49-F238E27FC236}">
                  <a16:creationId xmlns:a16="http://schemas.microsoft.com/office/drawing/2014/main" id="{870899A4-2D04-C844-9864-5EA63496D7F7}"/>
                </a:ext>
              </a:extLst>
            </p:cNvPr>
            <p:cNvSpPr txBox="1"/>
            <p:nvPr/>
          </p:nvSpPr>
          <p:spPr>
            <a:xfrm>
              <a:off x="4402069" y="2731266"/>
              <a:ext cx="291314" cy="276999"/>
            </a:xfrm>
            <a:prstGeom prst="rect">
              <a:avLst/>
            </a:prstGeom>
            <a:noFill/>
          </p:spPr>
          <p:txBody>
            <a:bodyPr wrap="square" rtlCol="0">
              <a:spAutoFit/>
            </a:bodyPr>
            <a:lstStyle/>
            <a:p>
              <a:r>
                <a:rPr lang="en-US" sz="1200" b="1" dirty="0">
                  <a:solidFill>
                    <a:srgbClr val="7030A0"/>
                  </a:solidFill>
                  <a:latin typeface="Helvetica" pitchFamily="2" charset="0"/>
                </a:rPr>
                <a:t>5</a:t>
              </a:r>
            </a:p>
          </p:txBody>
        </p:sp>
        <p:sp>
          <p:nvSpPr>
            <p:cNvPr id="18" name="TextBox 17">
              <a:extLst>
                <a:ext uri="{FF2B5EF4-FFF2-40B4-BE49-F238E27FC236}">
                  <a16:creationId xmlns:a16="http://schemas.microsoft.com/office/drawing/2014/main" id="{6EB42E2F-FE24-084F-8154-C5B4017F2F9B}"/>
                </a:ext>
              </a:extLst>
            </p:cNvPr>
            <p:cNvSpPr txBox="1"/>
            <p:nvPr/>
          </p:nvSpPr>
          <p:spPr>
            <a:xfrm>
              <a:off x="4377795" y="4586214"/>
              <a:ext cx="291314" cy="276999"/>
            </a:xfrm>
            <a:prstGeom prst="rect">
              <a:avLst/>
            </a:prstGeom>
            <a:noFill/>
          </p:spPr>
          <p:txBody>
            <a:bodyPr wrap="square" rtlCol="0">
              <a:spAutoFit/>
            </a:bodyPr>
            <a:lstStyle/>
            <a:p>
              <a:r>
                <a:rPr lang="en-US" sz="1200" b="1" dirty="0">
                  <a:solidFill>
                    <a:srgbClr val="7030A0"/>
                  </a:solidFill>
                  <a:latin typeface="Helvetica" pitchFamily="2" charset="0"/>
                </a:rPr>
                <a:t>5</a:t>
              </a:r>
            </a:p>
          </p:txBody>
        </p:sp>
        <p:sp>
          <p:nvSpPr>
            <p:cNvPr id="19" name="TextBox 18">
              <a:extLst>
                <a:ext uri="{FF2B5EF4-FFF2-40B4-BE49-F238E27FC236}">
                  <a16:creationId xmlns:a16="http://schemas.microsoft.com/office/drawing/2014/main" id="{A0F6EE1D-66D3-9745-B68C-0B82CC7CAA4C}"/>
                </a:ext>
              </a:extLst>
            </p:cNvPr>
            <p:cNvSpPr txBox="1"/>
            <p:nvPr/>
          </p:nvSpPr>
          <p:spPr>
            <a:xfrm>
              <a:off x="4666412" y="3233585"/>
              <a:ext cx="291314" cy="276999"/>
            </a:xfrm>
            <a:prstGeom prst="rect">
              <a:avLst/>
            </a:prstGeom>
            <a:noFill/>
          </p:spPr>
          <p:txBody>
            <a:bodyPr wrap="square" rtlCol="0">
              <a:spAutoFit/>
            </a:bodyPr>
            <a:lstStyle/>
            <a:p>
              <a:r>
                <a:rPr lang="en-US" sz="1200" b="1" dirty="0">
                  <a:solidFill>
                    <a:srgbClr val="0070C0"/>
                  </a:solidFill>
                  <a:latin typeface="Helvetica" pitchFamily="2" charset="0"/>
                </a:rPr>
                <a:t>6</a:t>
              </a:r>
            </a:p>
          </p:txBody>
        </p:sp>
        <p:sp>
          <p:nvSpPr>
            <p:cNvPr id="20" name="TextBox 19">
              <a:extLst>
                <a:ext uri="{FF2B5EF4-FFF2-40B4-BE49-F238E27FC236}">
                  <a16:creationId xmlns:a16="http://schemas.microsoft.com/office/drawing/2014/main" id="{20736F3A-BEB9-A544-9A1C-0CBE3D471084}"/>
                </a:ext>
              </a:extLst>
            </p:cNvPr>
            <p:cNvSpPr txBox="1"/>
            <p:nvPr/>
          </p:nvSpPr>
          <p:spPr>
            <a:xfrm>
              <a:off x="3900361" y="4015745"/>
              <a:ext cx="291314" cy="276999"/>
            </a:xfrm>
            <a:prstGeom prst="rect">
              <a:avLst/>
            </a:prstGeom>
            <a:noFill/>
          </p:spPr>
          <p:txBody>
            <a:bodyPr wrap="square" rtlCol="0">
              <a:spAutoFit/>
            </a:bodyPr>
            <a:lstStyle/>
            <a:p>
              <a:r>
                <a:rPr lang="en-US" sz="1200" b="1" dirty="0">
                  <a:solidFill>
                    <a:srgbClr val="FF0000"/>
                  </a:solidFill>
                  <a:latin typeface="Helvetica" pitchFamily="2" charset="0"/>
                </a:rPr>
                <a:t>7</a:t>
              </a:r>
            </a:p>
          </p:txBody>
        </p:sp>
        <p:sp>
          <p:nvSpPr>
            <p:cNvPr id="21" name="TextBox 20">
              <a:extLst>
                <a:ext uri="{FF2B5EF4-FFF2-40B4-BE49-F238E27FC236}">
                  <a16:creationId xmlns:a16="http://schemas.microsoft.com/office/drawing/2014/main" id="{7DC6EFAB-AB92-3C42-85BE-FE6097266D35}"/>
                </a:ext>
              </a:extLst>
            </p:cNvPr>
            <p:cNvSpPr txBox="1"/>
            <p:nvPr/>
          </p:nvSpPr>
          <p:spPr>
            <a:xfrm>
              <a:off x="4143124" y="4426698"/>
              <a:ext cx="291314" cy="276999"/>
            </a:xfrm>
            <a:prstGeom prst="rect">
              <a:avLst/>
            </a:prstGeom>
            <a:noFill/>
          </p:spPr>
          <p:txBody>
            <a:bodyPr wrap="square" rtlCol="0">
              <a:spAutoFit/>
            </a:bodyPr>
            <a:lstStyle/>
            <a:p>
              <a:r>
                <a:rPr lang="en-US" sz="1200" b="1" dirty="0">
                  <a:solidFill>
                    <a:srgbClr val="FF0000"/>
                  </a:solidFill>
                  <a:latin typeface="Helvetica" pitchFamily="2" charset="0"/>
                </a:rPr>
                <a:t>8</a:t>
              </a:r>
            </a:p>
          </p:txBody>
        </p:sp>
        <p:sp>
          <p:nvSpPr>
            <p:cNvPr id="22" name="TextBox 21">
              <a:extLst>
                <a:ext uri="{FF2B5EF4-FFF2-40B4-BE49-F238E27FC236}">
                  <a16:creationId xmlns:a16="http://schemas.microsoft.com/office/drawing/2014/main" id="{13813BE5-9E9B-4C49-9BF1-8282EA05F5EE}"/>
                </a:ext>
              </a:extLst>
            </p:cNvPr>
            <p:cNvSpPr txBox="1"/>
            <p:nvPr/>
          </p:nvSpPr>
          <p:spPr>
            <a:xfrm>
              <a:off x="4143123" y="4617690"/>
              <a:ext cx="291314" cy="276999"/>
            </a:xfrm>
            <a:prstGeom prst="rect">
              <a:avLst/>
            </a:prstGeom>
            <a:noFill/>
          </p:spPr>
          <p:txBody>
            <a:bodyPr wrap="square" rtlCol="0">
              <a:spAutoFit/>
            </a:bodyPr>
            <a:lstStyle/>
            <a:p>
              <a:r>
                <a:rPr lang="en-US" sz="1200" b="1" dirty="0">
                  <a:solidFill>
                    <a:srgbClr val="FF0000"/>
                  </a:solidFill>
                  <a:latin typeface="Helvetica" pitchFamily="2" charset="0"/>
                </a:rPr>
                <a:t>9</a:t>
              </a:r>
            </a:p>
          </p:txBody>
        </p:sp>
        <p:sp>
          <p:nvSpPr>
            <p:cNvPr id="23" name="TextBox 22">
              <a:extLst>
                <a:ext uri="{FF2B5EF4-FFF2-40B4-BE49-F238E27FC236}">
                  <a16:creationId xmlns:a16="http://schemas.microsoft.com/office/drawing/2014/main" id="{99689539-3C3F-D24C-B87D-7DE93B4FDCE2}"/>
                </a:ext>
              </a:extLst>
            </p:cNvPr>
            <p:cNvSpPr txBox="1"/>
            <p:nvPr/>
          </p:nvSpPr>
          <p:spPr>
            <a:xfrm>
              <a:off x="4070295" y="6204505"/>
              <a:ext cx="412694" cy="276999"/>
            </a:xfrm>
            <a:prstGeom prst="rect">
              <a:avLst/>
            </a:prstGeom>
            <a:noFill/>
          </p:spPr>
          <p:txBody>
            <a:bodyPr wrap="square" rtlCol="0">
              <a:spAutoFit/>
            </a:bodyPr>
            <a:lstStyle/>
            <a:p>
              <a:r>
                <a:rPr lang="en-US" sz="1200" b="1" dirty="0">
                  <a:solidFill>
                    <a:srgbClr val="FF0000"/>
                  </a:solidFill>
                  <a:latin typeface="Helvetica" pitchFamily="2" charset="0"/>
                </a:rPr>
                <a:t>10</a:t>
              </a:r>
            </a:p>
          </p:txBody>
        </p:sp>
        <p:sp>
          <p:nvSpPr>
            <p:cNvPr id="24" name="TextBox 23">
              <a:extLst>
                <a:ext uri="{FF2B5EF4-FFF2-40B4-BE49-F238E27FC236}">
                  <a16:creationId xmlns:a16="http://schemas.microsoft.com/office/drawing/2014/main" id="{109D357C-02D8-2447-9DBC-2FF84A3328FB}"/>
                </a:ext>
              </a:extLst>
            </p:cNvPr>
            <p:cNvSpPr txBox="1"/>
            <p:nvPr/>
          </p:nvSpPr>
          <p:spPr>
            <a:xfrm>
              <a:off x="4411507" y="4058563"/>
              <a:ext cx="412694" cy="276999"/>
            </a:xfrm>
            <a:prstGeom prst="rect">
              <a:avLst/>
            </a:prstGeom>
            <a:noFill/>
          </p:spPr>
          <p:txBody>
            <a:bodyPr wrap="square" rtlCol="0">
              <a:spAutoFit/>
            </a:bodyPr>
            <a:lstStyle/>
            <a:p>
              <a:r>
                <a:rPr lang="en-US" sz="1200" b="1" dirty="0">
                  <a:solidFill>
                    <a:srgbClr val="FF0000"/>
                  </a:solidFill>
                  <a:latin typeface="Helvetica" pitchFamily="2" charset="0"/>
                </a:rPr>
                <a:t>11</a:t>
              </a:r>
            </a:p>
          </p:txBody>
        </p:sp>
      </p:grpSp>
      <p:graphicFrame>
        <p:nvGraphicFramePr>
          <p:cNvPr id="27" name="Table 27">
            <a:extLst>
              <a:ext uri="{FF2B5EF4-FFF2-40B4-BE49-F238E27FC236}">
                <a16:creationId xmlns:a16="http://schemas.microsoft.com/office/drawing/2014/main" id="{81279C66-363D-5B41-80BC-9B77902750BF}"/>
              </a:ext>
            </a:extLst>
          </p:cNvPr>
          <p:cNvGraphicFramePr>
            <a:graphicFrameLocks noGrp="1"/>
          </p:cNvGraphicFramePr>
          <p:nvPr>
            <p:extLst>
              <p:ext uri="{D42A27DB-BD31-4B8C-83A1-F6EECF244321}">
                <p14:modId xmlns:p14="http://schemas.microsoft.com/office/powerpoint/2010/main" val="3413224563"/>
              </p:ext>
            </p:extLst>
          </p:nvPr>
        </p:nvGraphicFramePr>
        <p:xfrm>
          <a:off x="5586396" y="985658"/>
          <a:ext cx="3695827" cy="5699760"/>
        </p:xfrm>
        <a:graphic>
          <a:graphicData uri="http://schemas.openxmlformats.org/drawingml/2006/table">
            <a:tbl>
              <a:tblPr firstRow="1" bandRow="1">
                <a:tableStyleId>{D7AC3CCA-C797-4891-BE02-D94E43425B78}</a:tableStyleId>
              </a:tblPr>
              <a:tblGrid>
                <a:gridCol w="800638">
                  <a:extLst>
                    <a:ext uri="{9D8B030D-6E8A-4147-A177-3AD203B41FA5}">
                      <a16:colId xmlns:a16="http://schemas.microsoft.com/office/drawing/2014/main" val="1656816033"/>
                    </a:ext>
                  </a:extLst>
                </a:gridCol>
                <a:gridCol w="2895189">
                  <a:extLst>
                    <a:ext uri="{9D8B030D-6E8A-4147-A177-3AD203B41FA5}">
                      <a16:colId xmlns:a16="http://schemas.microsoft.com/office/drawing/2014/main" val="2127209871"/>
                    </a:ext>
                  </a:extLst>
                </a:gridCol>
              </a:tblGrid>
              <a:tr h="356859">
                <a:tc>
                  <a:txBody>
                    <a:bodyPr/>
                    <a:lstStyle/>
                    <a:p>
                      <a:pPr algn="ctr"/>
                      <a:r>
                        <a:rPr lang="en-US" b="1" dirty="0">
                          <a:solidFill>
                            <a:srgbClr val="7030A0"/>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b="0" dirty="0" err="1">
                          <a:solidFill>
                            <a:srgbClr val="7030A0"/>
                          </a:solidFill>
                        </a:rPr>
                        <a:t>Tricosane</a:t>
                      </a:r>
                      <a:endParaRPr lang="en-US" b="0" dirty="0">
                        <a:solidFill>
                          <a:srgbClr val="7030A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80189704"/>
                  </a:ext>
                </a:extLst>
              </a:tr>
              <a:tr h="370840">
                <a:tc>
                  <a:txBody>
                    <a:bodyPr/>
                    <a:lstStyle/>
                    <a:p>
                      <a:pPr algn="ctr"/>
                      <a:r>
                        <a:rPr lang="en-US" b="1" dirty="0">
                          <a:solidFill>
                            <a:srgbClr val="7030A0"/>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7030A0"/>
                          </a:solidFill>
                        </a:rPr>
                        <a:t>Z-12-Pentacosene</a:t>
                      </a:r>
                    </a:p>
                    <a:p>
                      <a:pPr algn="ctr"/>
                      <a:endParaRPr lang="en-US" dirty="0">
                        <a:solidFill>
                          <a:srgbClr val="7030A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3431706"/>
                  </a:ext>
                </a:extLst>
              </a:tr>
              <a:tr h="370840">
                <a:tc>
                  <a:txBody>
                    <a:bodyPr/>
                    <a:lstStyle/>
                    <a:p>
                      <a:pPr algn="ctr"/>
                      <a:r>
                        <a:rPr lang="en-US" b="1" dirty="0">
                          <a:solidFill>
                            <a:srgbClr val="7030A0"/>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err="1">
                          <a:solidFill>
                            <a:srgbClr val="7030A0"/>
                          </a:solidFill>
                        </a:rPr>
                        <a:t>Pentacosane</a:t>
                      </a:r>
                      <a:endParaRPr lang="en-US" dirty="0">
                        <a:solidFill>
                          <a:srgbClr val="7030A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76547974"/>
                  </a:ext>
                </a:extLst>
              </a:tr>
              <a:tr h="370840">
                <a:tc>
                  <a:txBody>
                    <a:bodyPr/>
                    <a:lstStyle/>
                    <a:p>
                      <a:pPr algn="ctr"/>
                      <a:r>
                        <a:rPr lang="en-US" b="1" dirty="0">
                          <a:solidFill>
                            <a:srgbClr val="0070C0"/>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0070C0"/>
                          </a:solidFill>
                        </a:rPr>
                        <a:t>1-Heptacosanol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93557293"/>
                  </a:ext>
                </a:extLst>
              </a:tr>
              <a:tr h="370840">
                <a:tc>
                  <a:txBody>
                    <a:bodyPr/>
                    <a:lstStyle/>
                    <a:p>
                      <a:pPr algn="ctr"/>
                      <a:r>
                        <a:rPr lang="en-US" b="1" dirty="0">
                          <a:solidFill>
                            <a:srgbClr val="7030A0"/>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err="1">
                          <a:solidFill>
                            <a:srgbClr val="7030A0"/>
                          </a:solidFill>
                        </a:rPr>
                        <a:t>Heptacosane</a:t>
                      </a:r>
                      <a:endParaRPr lang="en-US" dirty="0">
                        <a:solidFill>
                          <a:srgbClr val="7030A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92608671"/>
                  </a:ext>
                </a:extLst>
              </a:tr>
              <a:tr h="370840">
                <a:tc>
                  <a:txBody>
                    <a:bodyPr/>
                    <a:lstStyle/>
                    <a:p>
                      <a:pPr algn="ctr"/>
                      <a:r>
                        <a:rPr lang="en-US" b="1" dirty="0">
                          <a:solidFill>
                            <a:srgbClr val="0070C0"/>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0070C0"/>
                          </a:solidFill>
                        </a:rPr>
                        <a:t>1,1'-[1,3-propanediylbis(oxy)]bis-octadecane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9095116"/>
                  </a:ext>
                </a:extLst>
              </a:tr>
              <a:tr h="370840">
                <a:tc>
                  <a:txBody>
                    <a:bodyPr/>
                    <a:lstStyle/>
                    <a:p>
                      <a:pPr algn="ctr"/>
                      <a:r>
                        <a:rPr lang="en-US" b="1" dirty="0">
                          <a:solidFill>
                            <a:srgbClr val="FF0000"/>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FF0000"/>
                          </a:solidFill>
                        </a:rPr>
                        <a:t>Z-3-Octadecen-1-ol acetate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6853973"/>
                  </a:ext>
                </a:extLst>
              </a:tr>
              <a:tr h="370840">
                <a:tc>
                  <a:txBody>
                    <a:bodyPr/>
                    <a:lstStyle/>
                    <a:p>
                      <a:pPr algn="ctr"/>
                      <a:r>
                        <a:rPr lang="en-US" b="1" dirty="0">
                          <a:solidFill>
                            <a:srgbClr val="FF0000"/>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Z-3-Octadecen-1-ol acetate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4773077"/>
                  </a:ext>
                </a:extLst>
              </a:tr>
              <a:tr h="370840">
                <a:tc>
                  <a:txBody>
                    <a:bodyPr/>
                    <a:lstStyle/>
                    <a:p>
                      <a:pPr algn="ctr"/>
                      <a:r>
                        <a:rPr lang="en-US" b="1" dirty="0">
                          <a:solidFill>
                            <a:srgbClr val="FF0000"/>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FF0000"/>
                          </a:solidFill>
                        </a:rPr>
                        <a:t>1-Hexadecyloctahydro-1H-indene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52960889"/>
                  </a:ext>
                </a:extLst>
              </a:tr>
              <a:tr h="370840">
                <a:tc>
                  <a:txBody>
                    <a:bodyPr/>
                    <a:lstStyle/>
                    <a:p>
                      <a:pPr algn="ctr"/>
                      <a:r>
                        <a:rPr lang="en-US" b="1" dirty="0">
                          <a:solidFill>
                            <a:srgbClr val="FF0000"/>
                          </a:solidFill>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FF0000"/>
                          </a:solidFill>
                        </a:rPr>
                        <a:t>(Z)-14-Tricosenyl </a:t>
                      </a:r>
                      <a:r>
                        <a:rPr lang="en-US" dirty="0" err="1">
                          <a:solidFill>
                            <a:srgbClr val="FF0000"/>
                          </a:solidFill>
                        </a:rPr>
                        <a:t>formate</a:t>
                      </a:r>
                      <a:endParaRPr lang="en-US" dirty="0">
                        <a:solidFill>
                          <a:srgbClr val="FF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072638"/>
                  </a:ext>
                </a:extLst>
              </a:tr>
              <a:tr h="370840">
                <a:tc>
                  <a:txBody>
                    <a:bodyPr/>
                    <a:lstStyle/>
                    <a:p>
                      <a:pPr algn="ctr"/>
                      <a:r>
                        <a:rPr lang="en-US" b="1" dirty="0">
                          <a:solidFill>
                            <a:srgbClr val="FF0000"/>
                          </a:solidFill>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solidFill>
                            <a:srgbClr val="FF0000"/>
                          </a:solidFill>
                        </a:rPr>
                        <a:t>1,1'-[1,3-propanediylbis(oxy)]bis-octadecane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01927154"/>
                  </a:ext>
                </a:extLst>
              </a:tr>
            </a:tbl>
          </a:graphicData>
        </a:graphic>
      </p:graphicFrame>
      <p:grpSp>
        <p:nvGrpSpPr>
          <p:cNvPr id="34" name="Group 33">
            <a:extLst>
              <a:ext uri="{FF2B5EF4-FFF2-40B4-BE49-F238E27FC236}">
                <a16:creationId xmlns:a16="http://schemas.microsoft.com/office/drawing/2014/main" id="{652460C1-4F43-D649-930D-99B79E78F245}"/>
              </a:ext>
            </a:extLst>
          </p:cNvPr>
          <p:cNvGrpSpPr/>
          <p:nvPr/>
        </p:nvGrpSpPr>
        <p:grpSpPr>
          <a:xfrm>
            <a:off x="9130373" y="421019"/>
            <a:ext cx="2246633" cy="1755551"/>
            <a:chOff x="9690815" y="421019"/>
            <a:chExt cx="2246633" cy="1755551"/>
          </a:xfrm>
        </p:grpSpPr>
        <p:pic>
          <p:nvPicPr>
            <p:cNvPr id="32" name="Picture 31">
              <a:extLst>
                <a:ext uri="{FF2B5EF4-FFF2-40B4-BE49-F238E27FC236}">
                  <a16:creationId xmlns:a16="http://schemas.microsoft.com/office/drawing/2014/main" id="{63DB7677-FF67-384D-B6FB-261E86CFE1E1}"/>
                </a:ext>
              </a:extLst>
            </p:cNvPr>
            <p:cNvPicPr>
              <a:picLocks noChangeAspect="1"/>
            </p:cNvPicPr>
            <p:nvPr/>
          </p:nvPicPr>
          <p:blipFill rotWithShape="1">
            <a:blip r:embed="rId4"/>
            <a:srcRect l="8137" t="19050" r="14211"/>
            <a:stretch/>
          </p:blipFill>
          <p:spPr>
            <a:xfrm rot="1756575">
              <a:off x="9690815" y="598924"/>
              <a:ext cx="2246633" cy="1577646"/>
            </a:xfrm>
            <a:prstGeom prst="rect">
              <a:avLst/>
            </a:prstGeom>
          </p:spPr>
        </p:pic>
        <p:sp>
          <p:nvSpPr>
            <p:cNvPr id="33" name="Rectangle 32">
              <a:extLst>
                <a:ext uri="{FF2B5EF4-FFF2-40B4-BE49-F238E27FC236}">
                  <a16:creationId xmlns:a16="http://schemas.microsoft.com/office/drawing/2014/main" id="{8794BE89-807F-3D42-8E16-B71381E6D15D}"/>
                </a:ext>
              </a:extLst>
            </p:cNvPr>
            <p:cNvSpPr/>
            <p:nvPr/>
          </p:nvSpPr>
          <p:spPr>
            <a:xfrm>
              <a:off x="9959724" y="421019"/>
              <a:ext cx="223666" cy="2492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a:extLst>
              <a:ext uri="{FF2B5EF4-FFF2-40B4-BE49-F238E27FC236}">
                <a16:creationId xmlns:a16="http://schemas.microsoft.com/office/drawing/2014/main" id="{DE5F6DE2-0E36-A647-A78D-DFE42BA19468}"/>
              </a:ext>
            </a:extLst>
          </p:cNvPr>
          <p:cNvPicPr>
            <a:picLocks noChangeAspect="1"/>
          </p:cNvPicPr>
          <p:nvPr/>
        </p:nvPicPr>
        <p:blipFill>
          <a:blip r:embed="rId5"/>
          <a:stretch>
            <a:fillRect/>
          </a:stretch>
        </p:blipFill>
        <p:spPr>
          <a:xfrm>
            <a:off x="8454803" y="1025174"/>
            <a:ext cx="2898997" cy="218917"/>
          </a:xfrm>
          <a:prstGeom prst="rect">
            <a:avLst/>
          </a:prstGeom>
        </p:spPr>
      </p:pic>
      <p:pic>
        <p:nvPicPr>
          <p:cNvPr id="31" name="Picture 30">
            <a:extLst>
              <a:ext uri="{FF2B5EF4-FFF2-40B4-BE49-F238E27FC236}">
                <a16:creationId xmlns:a16="http://schemas.microsoft.com/office/drawing/2014/main" id="{B0246F08-B19F-9B49-BED2-22204334A009}"/>
              </a:ext>
            </a:extLst>
          </p:cNvPr>
          <p:cNvPicPr>
            <a:picLocks noChangeAspect="1"/>
          </p:cNvPicPr>
          <p:nvPr/>
        </p:nvPicPr>
        <p:blipFill>
          <a:blip r:embed="rId6"/>
          <a:stretch>
            <a:fillRect/>
          </a:stretch>
        </p:blipFill>
        <p:spPr>
          <a:xfrm flipV="1">
            <a:off x="8740227" y="2240227"/>
            <a:ext cx="3015825" cy="130744"/>
          </a:xfrm>
          <a:prstGeom prst="rect">
            <a:avLst/>
          </a:prstGeom>
        </p:spPr>
      </p:pic>
      <p:sp>
        <p:nvSpPr>
          <p:cNvPr id="2" name="Title 1">
            <a:extLst>
              <a:ext uri="{FF2B5EF4-FFF2-40B4-BE49-F238E27FC236}">
                <a16:creationId xmlns:a16="http://schemas.microsoft.com/office/drawing/2014/main" id="{E5003EE5-C180-F343-B2DC-392D5EDE5795}"/>
              </a:ext>
            </a:extLst>
          </p:cNvPr>
          <p:cNvSpPr>
            <a:spLocks noGrp="1"/>
          </p:cNvSpPr>
          <p:nvPr>
            <p:ph type="title"/>
          </p:nvPr>
        </p:nvSpPr>
        <p:spPr>
          <a:xfrm>
            <a:off x="838200" y="365125"/>
            <a:ext cx="10515600" cy="610235"/>
          </a:xfrm>
        </p:spPr>
        <p:txBody>
          <a:bodyPr>
            <a:normAutofit fontScale="90000"/>
          </a:bodyPr>
          <a:lstStyle/>
          <a:p>
            <a:r>
              <a:rPr lang="en-US" dirty="0"/>
              <a:t>CHC Peaks and Highest Probability Matches </a:t>
            </a:r>
          </a:p>
        </p:txBody>
      </p:sp>
      <p:pic>
        <p:nvPicPr>
          <p:cNvPr id="35" name="Picture 34">
            <a:extLst>
              <a:ext uri="{FF2B5EF4-FFF2-40B4-BE49-F238E27FC236}">
                <a16:creationId xmlns:a16="http://schemas.microsoft.com/office/drawing/2014/main" id="{DCE3C3C5-2B35-A34B-A139-2F0A8C9FD054}"/>
              </a:ext>
            </a:extLst>
          </p:cNvPr>
          <p:cNvPicPr>
            <a:picLocks noChangeAspect="1"/>
          </p:cNvPicPr>
          <p:nvPr/>
        </p:nvPicPr>
        <p:blipFill>
          <a:blip r:embed="rId7"/>
          <a:stretch>
            <a:fillRect/>
          </a:stretch>
        </p:blipFill>
        <p:spPr>
          <a:xfrm flipV="1">
            <a:off x="8617888" y="2445383"/>
            <a:ext cx="3524952" cy="196315"/>
          </a:xfrm>
          <a:prstGeom prst="rect">
            <a:avLst/>
          </a:prstGeom>
        </p:spPr>
      </p:pic>
      <p:pic>
        <p:nvPicPr>
          <p:cNvPr id="36" name="Picture 35">
            <a:extLst>
              <a:ext uri="{FF2B5EF4-FFF2-40B4-BE49-F238E27FC236}">
                <a16:creationId xmlns:a16="http://schemas.microsoft.com/office/drawing/2014/main" id="{12433DAE-5034-0D45-A54C-AB64892B466E}"/>
              </a:ext>
            </a:extLst>
          </p:cNvPr>
          <p:cNvPicPr>
            <a:picLocks noChangeAspect="1"/>
          </p:cNvPicPr>
          <p:nvPr/>
        </p:nvPicPr>
        <p:blipFill>
          <a:blip r:embed="rId8"/>
          <a:stretch>
            <a:fillRect/>
          </a:stretch>
        </p:blipFill>
        <p:spPr>
          <a:xfrm flipV="1">
            <a:off x="8617888" y="2861262"/>
            <a:ext cx="3481807" cy="218916"/>
          </a:xfrm>
          <a:prstGeom prst="rect">
            <a:avLst/>
          </a:prstGeom>
        </p:spPr>
      </p:pic>
      <p:pic>
        <p:nvPicPr>
          <p:cNvPr id="37" name="Picture 36">
            <a:extLst>
              <a:ext uri="{FF2B5EF4-FFF2-40B4-BE49-F238E27FC236}">
                <a16:creationId xmlns:a16="http://schemas.microsoft.com/office/drawing/2014/main" id="{3C2209DC-FB8A-004B-B16B-8F506BFFFDDD}"/>
              </a:ext>
            </a:extLst>
          </p:cNvPr>
          <p:cNvPicPr>
            <a:picLocks noChangeAspect="1"/>
          </p:cNvPicPr>
          <p:nvPr/>
        </p:nvPicPr>
        <p:blipFill>
          <a:blip r:embed="rId9"/>
          <a:stretch>
            <a:fillRect/>
          </a:stretch>
        </p:blipFill>
        <p:spPr>
          <a:xfrm rot="10800000" flipV="1">
            <a:off x="8499009" y="3249189"/>
            <a:ext cx="3643831" cy="190473"/>
          </a:xfrm>
          <a:prstGeom prst="rect">
            <a:avLst/>
          </a:prstGeom>
        </p:spPr>
      </p:pic>
      <p:pic>
        <p:nvPicPr>
          <p:cNvPr id="38" name="Picture 37">
            <a:extLst>
              <a:ext uri="{FF2B5EF4-FFF2-40B4-BE49-F238E27FC236}">
                <a16:creationId xmlns:a16="http://schemas.microsoft.com/office/drawing/2014/main" id="{D9705326-7569-EA4C-92B8-6E26F6C6D77C}"/>
              </a:ext>
            </a:extLst>
          </p:cNvPr>
          <p:cNvPicPr>
            <a:picLocks noChangeAspect="1"/>
          </p:cNvPicPr>
          <p:nvPr/>
        </p:nvPicPr>
        <p:blipFill>
          <a:blip r:embed="rId10"/>
          <a:stretch>
            <a:fillRect/>
          </a:stretch>
        </p:blipFill>
        <p:spPr>
          <a:xfrm flipV="1">
            <a:off x="9162002" y="3904585"/>
            <a:ext cx="2989416" cy="810430"/>
          </a:xfrm>
          <a:prstGeom prst="rect">
            <a:avLst/>
          </a:prstGeom>
        </p:spPr>
      </p:pic>
      <p:pic>
        <p:nvPicPr>
          <p:cNvPr id="39" name="Picture 38">
            <a:extLst>
              <a:ext uri="{FF2B5EF4-FFF2-40B4-BE49-F238E27FC236}">
                <a16:creationId xmlns:a16="http://schemas.microsoft.com/office/drawing/2014/main" id="{C73DE5C4-319E-DA4A-AC4F-BE0C1B37F56D}"/>
              </a:ext>
            </a:extLst>
          </p:cNvPr>
          <p:cNvPicPr>
            <a:picLocks noChangeAspect="1"/>
          </p:cNvPicPr>
          <p:nvPr/>
        </p:nvPicPr>
        <p:blipFill>
          <a:blip r:embed="rId11"/>
          <a:stretch>
            <a:fillRect/>
          </a:stretch>
        </p:blipFill>
        <p:spPr>
          <a:xfrm flipV="1">
            <a:off x="9243791" y="4767560"/>
            <a:ext cx="2413921" cy="494968"/>
          </a:xfrm>
          <a:prstGeom prst="rect">
            <a:avLst/>
          </a:prstGeom>
        </p:spPr>
      </p:pic>
      <p:pic>
        <p:nvPicPr>
          <p:cNvPr id="40" name="Picture 39">
            <a:extLst>
              <a:ext uri="{FF2B5EF4-FFF2-40B4-BE49-F238E27FC236}">
                <a16:creationId xmlns:a16="http://schemas.microsoft.com/office/drawing/2014/main" id="{9DCD6137-660E-F14F-80B4-F18EBA8FED2C}"/>
              </a:ext>
            </a:extLst>
          </p:cNvPr>
          <p:cNvPicPr>
            <a:picLocks noChangeAspect="1"/>
          </p:cNvPicPr>
          <p:nvPr/>
        </p:nvPicPr>
        <p:blipFill>
          <a:blip r:embed="rId12"/>
          <a:stretch>
            <a:fillRect/>
          </a:stretch>
        </p:blipFill>
        <p:spPr>
          <a:xfrm rot="20829846">
            <a:off x="9248536" y="5238087"/>
            <a:ext cx="2758299" cy="1146253"/>
          </a:xfrm>
          <a:prstGeom prst="rect">
            <a:avLst/>
          </a:prstGeom>
        </p:spPr>
      </p:pic>
      <p:pic>
        <p:nvPicPr>
          <p:cNvPr id="41" name="Picture 40">
            <a:extLst>
              <a:ext uri="{FF2B5EF4-FFF2-40B4-BE49-F238E27FC236}">
                <a16:creationId xmlns:a16="http://schemas.microsoft.com/office/drawing/2014/main" id="{41A04C1B-47F9-244D-97B1-0F5D124E512E}"/>
              </a:ext>
            </a:extLst>
          </p:cNvPr>
          <p:cNvPicPr>
            <a:picLocks noChangeAspect="1"/>
          </p:cNvPicPr>
          <p:nvPr/>
        </p:nvPicPr>
        <p:blipFill>
          <a:blip r:embed="rId13"/>
          <a:stretch>
            <a:fillRect/>
          </a:stretch>
        </p:blipFill>
        <p:spPr>
          <a:xfrm>
            <a:off x="8507587" y="6400904"/>
            <a:ext cx="3643831" cy="162596"/>
          </a:xfrm>
          <a:prstGeom prst="rect">
            <a:avLst/>
          </a:prstGeom>
        </p:spPr>
      </p:pic>
      <p:sp>
        <p:nvSpPr>
          <p:cNvPr id="42" name="TextBox 41">
            <a:extLst>
              <a:ext uri="{FF2B5EF4-FFF2-40B4-BE49-F238E27FC236}">
                <a16:creationId xmlns:a16="http://schemas.microsoft.com/office/drawing/2014/main" id="{E11A947C-AFF1-2A4D-81E5-75A6AB1B2ECC}"/>
              </a:ext>
            </a:extLst>
          </p:cNvPr>
          <p:cNvSpPr txBox="1"/>
          <p:nvPr/>
        </p:nvSpPr>
        <p:spPr>
          <a:xfrm>
            <a:off x="306353" y="3417299"/>
            <a:ext cx="1553497" cy="368082"/>
          </a:xfrm>
          <a:prstGeom prst="rect">
            <a:avLst/>
          </a:prstGeom>
          <a:noFill/>
        </p:spPr>
        <p:txBody>
          <a:bodyPr wrap="square" rtlCol="0">
            <a:spAutoFit/>
          </a:bodyPr>
          <a:lstStyle/>
          <a:p>
            <a:r>
              <a:rPr lang="en-US" dirty="0"/>
              <a:t>Time</a:t>
            </a:r>
          </a:p>
        </p:txBody>
      </p:sp>
      <p:sp>
        <p:nvSpPr>
          <p:cNvPr id="43" name="TextBox 42">
            <a:extLst>
              <a:ext uri="{FF2B5EF4-FFF2-40B4-BE49-F238E27FC236}">
                <a16:creationId xmlns:a16="http://schemas.microsoft.com/office/drawing/2014/main" id="{2D184375-6DB3-D34B-9312-16CD121FA1F1}"/>
              </a:ext>
            </a:extLst>
          </p:cNvPr>
          <p:cNvSpPr txBox="1"/>
          <p:nvPr/>
        </p:nvSpPr>
        <p:spPr>
          <a:xfrm rot="16200000">
            <a:off x="-663985" y="3477279"/>
            <a:ext cx="1553497" cy="368082"/>
          </a:xfrm>
          <a:prstGeom prst="rect">
            <a:avLst/>
          </a:prstGeom>
          <a:noFill/>
        </p:spPr>
        <p:txBody>
          <a:bodyPr wrap="square" rtlCol="0">
            <a:spAutoFit/>
          </a:bodyPr>
          <a:lstStyle/>
          <a:p>
            <a:r>
              <a:rPr lang="en-US" dirty="0"/>
              <a:t>Abundance</a:t>
            </a:r>
          </a:p>
        </p:txBody>
      </p:sp>
      <p:pic>
        <p:nvPicPr>
          <p:cNvPr id="44" name="Picture 43">
            <a:extLst>
              <a:ext uri="{FF2B5EF4-FFF2-40B4-BE49-F238E27FC236}">
                <a16:creationId xmlns:a16="http://schemas.microsoft.com/office/drawing/2014/main" id="{81CDBA65-A2FF-F641-8865-88CE0CA44B0E}"/>
              </a:ext>
            </a:extLst>
          </p:cNvPr>
          <p:cNvPicPr>
            <a:picLocks noChangeAspect="1"/>
          </p:cNvPicPr>
          <p:nvPr/>
        </p:nvPicPr>
        <p:blipFill>
          <a:blip r:embed="rId14"/>
          <a:stretch>
            <a:fillRect/>
          </a:stretch>
        </p:blipFill>
        <p:spPr>
          <a:xfrm flipH="1">
            <a:off x="496728" y="1197827"/>
            <a:ext cx="515965" cy="967435"/>
          </a:xfrm>
          <a:prstGeom prst="rect">
            <a:avLst/>
          </a:prstGeom>
        </p:spPr>
      </p:pic>
      <p:pic>
        <p:nvPicPr>
          <p:cNvPr id="45" name="Picture 44">
            <a:extLst>
              <a:ext uri="{FF2B5EF4-FFF2-40B4-BE49-F238E27FC236}">
                <a16:creationId xmlns:a16="http://schemas.microsoft.com/office/drawing/2014/main" id="{572386D3-A168-A546-80EE-1562F9BA5B52}"/>
              </a:ext>
            </a:extLst>
          </p:cNvPr>
          <p:cNvPicPr>
            <a:picLocks noChangeAspect="1"/>
          </p:cNvPicPr>
          <p:nvPr/>
        </p:nvPicPr>
        <p:blipFill>
          <a:blip r:embed="rId15"/>
          <a:stretch>
            <a:fillRect/>
          </a:stretch>
        </p:blipFill>
        <p:spPr>
          <a:xfrm>
            <a:off x="496728" y="5687228"/>
            <a:ext cx="511499" cy="649829"/>
          </a:xfrm>
          <a:prstGeom prst="rect">
            <a:avLst/>
          </a:prstGeom>
        </p:spPr>
      </p:pic>
    </p:spTree>
    <p:extLst>
      <p:ext uri="{BB962C8B-B14F-4D97-AF65-F5344CB8AC3E}">
        <p14:creationId xmlns:p14="http://schemas.microsoft.com/office/powerpoint/2010/main" val="2644035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E8F93-0BF1-3742-99A4-2A7E1657B762}"/>
              </a:ext>
            </a:extLst>
          </p:cNvPr>
          <p:cNvSpPr>
            <a:spLocks noGrp="1"/>
          </p:cNvSpPr>
          <p:nvPr>
            <p:ph type="title"/>
          </p:nvPr>
        </p:nvSpPr>
        <p:spPr>
          <a:xfrm>
            <a:off x="144651" y="0"/>
            <a:ext cx="11902698" cy="529009"/>
          </a:xfrm>
        </p:spPr>
        <p:txBody>
          <a:bodyPr>
            <a:normAutofit/>
          </a:bodyPr>
          <a:lstStyle/>
          <a:p>
            <a:r>
              <a:rPr lang="en-US" sz="2800" dirty="0"/>
              <a:t>CHC profiles in the Taiwanese population of </a:t>
            </a:r>
            <a:r>
              <a:rPr lang="en-US" sz="2800" i="1" dirty="0"/>
              <a:t>T. dichotomus </a:t>
            </a:r>
            <a:r>
              <a:rPr lang="en-US" sz="2800" dirty="0"/>
              <a:t>are sexually dimorphic </a:t>
            </a:r>
          </a:p>
        </p:txBody>
      </p:sp>
      <p:grpSp>
        <p:nvGrpSpPr>
          <p:cNvPr id="13" name="Group 12">
            <a:extLst>
              <a:ext uri="{FF2B5EF4-FFF2-40B4-BE49-F238E27FC236}">
                <a16:creationId xmlns:a16="http://schemas.microsoft.com/office/drawing/2014/main" id="{5FAC3F33-4744-4F43-A391-DDB77ED4DA7A}"/>
              </a:ext>
            </a:extLst>
          </p:cNvPr>
          <p:cNvGrpSpPr/>
          <p:nvPr/>
        </p:nvGrpSpPr>
        <p:grpSpPr>
          <a:xfrm>
            <a:off x="1704114" y="529009"/>
            <a:ext cx="8783772" cy="6328991"/>
            <a:chOff x="1704114" y="529009"/>
            <a:chExt cx="8783772" cy="6328991"/>
          </a:xfrm>
        </p:grpSpPr>
        <p:pic>
          <p:nvPicPr>
            <p:cNvPr id="9" name="Picture 8" descr="Diagram&#10;&#10;Description automatically generated">
              <a:extLst>
                <a:ext uri="{FF2B5EF4-FFF2-40B4-BE49-F238E27FC236}">
                  <a16:creationId xmlns:a16="http://schemas.microsoft.com/office/drawing/2014/main" id="{A6E7F9BB-E121-E444-9CC7-389D82AC9793}"/>
                </a:ext>
              </a:extLst>
            </p:cNvPr>
            <p:cNvPicPr>
              <a:picLocks noChangeAspect="1"/>
            </p:cNvPicPr>
            <p:nvPr/>
          </p:nvPicPr>
          <p:blipFill>
            <a:blip r:embed="rId2"/>
            <a:stretch>
              <a:fillRect/>
            </a:stretch>
          </p:blipFill>
          <p:spPr>
            <a:xfrm>
              <a:off x="1704114" y="529009"/>
              <a:ext cx="8783772" cy="6328991"/>
            </a:xfrm>
            <a:prstGeom prst="rect">
              <a:avLst/>
            </a:prstGeom>
          </p:spPr>
        </p:pic>
        <p:pic>
          <p:nvPicPr>
            <p:cNvPr id="11" name="Picture 10">
              <a:extLst>
                <a:ext uri="{FF2B5EF4-FFF2-40B4-BE49-F238E27FC236}">
                  <a16:creationId xmlns:a16="http://schemas.microsoft.com/office/drawing/2014/main" id="{5C5A1A21-2EF8-1841-BB49-D340EC28F893}"/>
                </a:ext>
              </a:extLst>
            </p:cNvPr>
            <p:cNvPicPr>
              <a:picLocks noChangeAspect="1"/>
            </p:cNvPicPr>
            <p:nvPr/>
          </p:nvPicPr>
          <p:blipFill>
            <a:blip r:embed="rId3"/>
            <a:stretch>
              <a:fillRect/>
            </a:stretch>
          </p:blipFill>
          <p:spPr>
            <a:xfrm flipH="1">
              <a:off x="3222959" y="702590"/>
              <a:ext cx="741163" cy="1389681"/>
            </a:xfrm>
            <a:prstGeom prst="rect">
              <a:avLst/>
            </a:prstGeom>
          </p:spPr>
        </p:pic>
        <p:pic>
          <p:nvPicPr>
            <p:cNvPr id="12" name="Picture 11">
              <a:extLst>
                <a:ext uri="{FF2B5EF4-FFF2-40B4-BE49-F238E27FC236}">
                  <a16:creationId xmlns:a16="http://schemas.microsoft.com/office/drawing/2014/main" id="{0442AD34-84D7-8043-AA12-9345A57F68C8}"/>
                </a:ext>
              </a:extLst>
            </p:cNvPr>
            <p:cNvPicPr>
              <a:picLocks noChangeAspect="1"/>
            </p:cNvPicPr>
            <p:nvPr/>
          </p:nvPicPr>
          <p:blipFill>
            <a:blip r:embed="rId4"/>
            <a:stretch>
              <a:fillRect/>
            </a:stretch>
          </p:blipFill>
          <p:spPr>
            <a:xfrm>
              <a:off x="7268017" y="1123412"/>
              <a:ext cx="762617" cy="968859"/>
            </a:xfrm>
            <a:prstGeom prst="rect">
              <a:avLst/>
            </a:prstGeom>
          </p:spPr>
        </p:pic>
      </p:grpSp>
    </p:spTree>
    <p:extLst>
      <p:ext uri="{BB962C8B-B14F-4D97-AF65-F5344CB8AC3E}">
        <p14:creationId xmlns:p14="http://schemas.microsoft.com/office/powerpoint/2010/main" val="950841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CC5FD34-227A-6548-A53C-D5F11928D5FA}"/>
              </a:ext>
            </a:extLst>
          </p:cNvPr>
          <p:cNvSpPr>
            <a:spLocks noGrp="1"/>
          </p:cNvSpPr>
          <p:nvPr>
            <p:ph type="title"/>
          </p:nvPr>
        </p:nvSpPr>
        <p:spPr>
          <a:xfrm>
            <a:off x="144651" y="439692"/>
            <a:ext cx="11902698" cy="529009"/>
          </a:xfrm>
        </p:spPr>
        <p:txBody>
          <a:bodyPr>
            <a:normAutofit/>
          </a:bodyPr>
          <a:lstStyle/>
          <a:p>
            <a:r>
              <a:rPr lang="en-US" sz="2800" dirty="0"/>
              <a:t>Female body size trends with CHC profile </a:t>
            </a:r>
          </a:p>
        </p:txBody>
      </p:sp>
      <p:pic>
        <p:nvPicPr>
          <p:cNvPr id="9" name="Picture 8" descr="A screenshot of a computer&#10;&#10;Description automatically generated with medium confidence">
            <a:extLst>
              <a:ext uri="{FF2B5EF4-FFF2-40B4-BE49-F238E27FC236}">
                <a16:creationId xmlns:a16="http://schemas.microsoft.com/office/drawing/2014/main" id="{CF7FBDFA-EB8D-994E-AD94-305BB225567B}"/>
              </a:ext>
            </a:extLst>
          </p:cNvPr>
          <p:cNvPicPr>
            <a:picLocks noChangeAspect="1"/>
          </p:cNvPicPr>
          <p:nvPr/>
        </p:nvPicPr>
        <p:blipFill>
          <a:blip r:embed="rId2"/>
          <a:stretch>
            <a:fillRect/>
          </a:stretch>
        </p:blipFill>
        <p:spPr>
          <a:xfrm>
            <a:off x="144651" y="1442442"/>
            <a:ext cx="5875830" cy="4290722"/>
          </a:xfrm>
          <a:prstGeom prst="rect">
            <a:avLst/>
          </a:prstGeom>
        </p:spPr>
      </p:pic>
      <p:pic>
        <p:nvPicPr>
          <p:cNvPr id="11" name="Picture 10" descr="A screenshot of a computer&#10;&#10;Description automatically generated with medium confidence">
            <a:extLst>
              <a:ext uri="{FF2B5EF4-FFF2-40B4-BE49-F238E27FC236}">
                <a16:creationId xmlns:a16="http://schemas.microsoft.com/office/drawing/2014/main" id="{DACA1887-E6DC-0140-96DF-89A580C4F5B0}"/>
              </a:ext>
            </a:extLst>
          </p:cNvPr>
          <p:cNvPicPr>
            <a:picLocks noChangeAspect="1"/>
          </p:cNvPicPr>
          <p:nvPr/>
        </p:nvPicPr>
        <p:blipFill>
          <a:blip r:embed="rId3"/>
          <a:stretch>
            <a:fillRect/>
          </a:stretch>
        </p:blipFill>
        <p:spPr>
          <a:xfrm>
            <a:off x="6189226" y="1312606"/>
            <a:ext cx="6207883" cy="4420558"/>
          </a:xfrm>
          <a:prstGeom prst="rect">
            <a:avLst/>
          </a:prstGeom>
        </p:spPr>
      </p:pic>
      <p:pic>
        <p:nvPicPr>
          <p:cNvPr id="12" name="Picture 11">
            <a:extLst>
              <a:ext uri="{FF2B5EF4-FFF2-40B4-BE49-F238E27FC236}">
                <a16:creationId xmlns:a16="http://schemas.microsoft.com/office/drawing/2014/main" id="{9B06A305-18A6-794C-A8B7-78A0C6FCB292}"/>
              </a:ext>
            </a:extLst>
          </p:cNvPr>
          <p:cNvPicPr>
            <a:picLocks noChangeAspect="1"/>
          </p:cNvPicPr>
          <p:nvPr/>
        </p:nvPicPr>
        <p:blipFill>
          <a:blip r:embed="rId4"/>
          <a:stretch>
            <a:fillRect/>
          </a:stretch>
        </p:blipFill>
        <p:spPr>
          <a:xfrm flipH="1">
            <a:off x="7105756" y="1542252"/>
            <a:ext cx="515965" cy="967435"/>
          </a:xfrm>
          <a:prstGeom prst="rect">
            <a:avLst/>
          </a:prstGeom>
        </p:spPr>
      </p:pic>
      <p:pic>
        <p:nvPicPr>
          <p:cNvPr id="13" name="Picture 12">
            <a:extLst>
              <a:ext uri="{FF2B5EF4-FFF2-40B4-BE49-F238E27FC236}">
                <a16:creationId xmlns:a16="http://schemas.microsoft.com/office/drawing/2014/main" id="{2E7C4D15-62C0-6C42-8840-8F1CC07B37CB}"/>
              </a:ext>
            </a:extLst>
          </p:cNvPr>
          <p:cNvPicPr>
            <a:picLocks noChangeAspect="1"/>
          </p:cNvPicPr>
          <p:nvPr/>
        </p:nvPicPr>
        <p:blipFill>
          <a:blip r:embed="rId5"/>
          <a:stretch>
            <a:fillRect/>
          </a:stretch>
        </p:blipFill>
        <p:spPr>
          <a:xfrm>
            <a:off x="1044593" y="1601244"/>
            <a:ext cx="511499" cy="649829"/>
          </a:xfrm>
          <a:prstGeom prst="rect">
            <a:avLst/>
          </a:prstGeom>
        </p:spPr>
      </p:pic>
    </p:spTree>
    <p:extLst>
      <p:ext uri="{BB962C8B-B14F-4D97-AF65-F5344CB8AC3E}">
        <p14:creationId xmlns:p14="http://schemas.microsoft.com/office/powerpoint/2010/main" val="2765910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E8F93-0BF1-3742-99A4-2A7E1657B762}"/>
              </a:ext>
            </a:extLst>
          </p:cNvPr>
          <p:cNvSpPr>
            <a:spLocks noGrp="1"/>
          </p:cNvSpPr>
          <p:nvPr>
            <p:ph type="title"/>
          </p:nvPr>
        </p:nvSpPr>
        <p:spPr>
          <a:xfrm>
            <a:off x="838200" y="247138"/>
            <a:ext cx="10515600" cy="991727"/>
          </a:xfrm>
        </p:spPr>
        <p:txBody>
          <a:bodyPr/>
          <a:lstStyle/>
          <a:p>
            <a:r>
              <a:rPr lang="en-US" dirty="0"/>
              <a:t>Determining Relative Condition </a:t>
            </a:r>
          </a:p>
        </p:txBody>
      </p:sp>
      <p:pic>
        <p:nvPicPr>
          <p:cNvPr id="4" name="Picture 3" descr="A group of red lights in the dark&#10;&#10;Description automatically generated with low confidence">
            <a:extLst>
              <a:ext uri="{FF2B5EF4-FFF2-40B4-BE49-F238E27FC236}">
                <a16:creationId xmlns:a16="http://schemas.microsoft.com/office/drawing/2014/main" id="{03D77EAF-6C69-8A4B-86C0-75618C448703}"/>
              </a:ext>
            </a:extLst>
          </p:cNvPr>
          <p:cNvPicPr>
            <a:picLocks noChangeAspect="1"/>
          </p:cNvPicPr>
          <p:nvPr/>
        </p:nvPicPr>
        <p:blipFill>
          <a:blip r:embed="rId2"/>
          <a:stretch>
            <a:fillRect/>
          </a:stretch>
        </p:blipFill>
        <p:spPr>
          <a:xfrm>
            <a:off x="14338" y="1463531"/>
            <a:ext cx="6081662" cy="5291390"/>
          </a:xfrm>
          <a:prstGeom prst="rect">
            <a:avLst/>
          </a:prstGeom>
        </p:spPr>
      </p:pic>
      <p:pic>
        <p:nvPicPr>
          <p:cNvPr id="6" name="Picture 5">
            <a:extLst>
              <a:ext uri="{FF2B5EF4-FFF2-40B4-BE49-F238E27FC236}">
                <a16:creationId xmlns:a16="http://schemas.microsoft.com/office/drawing/2014/main" id="{B0734F62-9335-0149-B37D-C667B5B44915}"/>
              </a:ext>
            </a:extLst>
          </p:cNvPr>
          <p:cNvPicPr>
            <a:picLocks noChangeAspect="1"/>
          </p:cNvPicPr>
          <p:nvPr/>
        </p:nvPicPr>
        <p:blipFill>
          <a:blip r:embed="rId3"/>
          <a:stretch>
            <a:fillRect/>
          </a:stretch>
        </p:blipFill>
        <p:spPr>
          <a:xfrm>
            <a:off x="6096000" y="1463531"/>
            <a:ext cx="6425259" cy="5394469"/>
          </a:xfrm>
          <a:prstGeom prst="rect">
            <a:avLst/>
          </a:prstGeom>
        </p:spPr>
      </p:pic>
      <p:pic>
        <p:nvPicPr>
          <p:cNvPr id="8" name="Picture 7">
            <a:extLst>
              <a:ext uri="{FF2B5EF4-FFF2-40B4-BE49-F238E27FC236}">
                <a16:creationId xmlns:a16="http://schemas.microsoft.com/office/drawing/2014/main" id="{166EFB33-E730-3A49-B464-6C195D47DA09}"/>
              </a:ext>
            </a:extLst>
          </p:cNvPr>
          <p:cNvPicPr>
            <a:picLocks noChangeAspect="1"/>
          </p:cNvPicPr>
          <p:nvPr/>
        </p:nvPicPr>
        <p:blipFill>
          <a:blip r:embed="rId4"/>
          <a:stretch>
            <a:fillRect/>
          </a:stretch>
        </p:blipFill>
        <p:spPr>
          <a:xfrm>
            <a:off x="1044593" y="1601244"/>
            <a:ext cx="511499" cy="649829"/>
          </a:xfrm>
          <a:prstGeom prst="rect">
            <a:avLst/>
          </a:prstGeom>
        </p:spPr>
      </p:pic>
      <p:pic>
        <p:nvPicPr>
          <p:cNvPr id="9" name="Picture 8">
            <a:extLst>
              <a:ext uri="{FF2B5EF4-FFF2-40B4-BE49-F238E27FC236}">
                <a16:creationId xmlns:a16="http://schemas.microsoft.com/office/drawing/2014/main" id="{7F8BC916-4C9B-4549-9F46-452FF5B80AFD}"/>
              </a:ext>
            </a:extLst>
          </p:cNvPr>
          <p:cNvPicPr>
            <a:picLocks noChangeAspect="1"/>
          </p:cNvPicPr>
          <p:nvPr/>
        </p:nvPicPr>
        <p:blipFill>
          <a:blip r:embed="rId5"/>
          <a:stretch>
            <a:fillRect/>
          </a:stretch>
        </p:blipFill>
        <p:spPr>
          <a:xfrm flipH="1">
            <a:off x="7105756" y="1542252"/>
            <a:ext cx="515965" cy="967435"/>
          </a:xfrm>
          <a:prstGeom prst="rect">
            <a:avLst/>
          </a:prstGeom>
        </p:spPr>
      </p:pic>
      <p:sp>
        <p:nvSpPr>
          <p:cNvPr id="10" name="TextBox 9">
            <a:extLst>
              <a:ext uri="{FF2B5EF4-FFF2-40B4-BE49-F238E27FC236}">
                <a16:creationId xmlns:a16="http://schemas.microsoft.com/office/drawing/2014/main" id="{04B9B58F-D7EA-1F4B-BB46-0D4607227945}"/>
              </a:ext>
            </a:extLst>
          </p:cNvPr>
          <p:cNvSpPr txBox="1"/>
          <p:nvPr/>
        </p:nvSpPr>
        <p:spPr>
          <a:xfrm>
            <a:off x="1572376" y="1542252"/>
            <a:ext cx="1622323" cy="369332"/>
          </a:xfrm>
          <a:prstGeom prst="rect">
            <a:avLst/>
          </a:prstGeom>
          <a:noFill/>
        </p:spPr>
        <p:txBody>
          <a:bodyPr wrap="square" rtlCol="0">
            <a:spAutoFit/>
          </a:bodyPr>
          <a:lstStyle/>
          <a:p>
            <a:r>
              <a:rPr lang="en-US" dirty="0">
                <a:solidFill>
                  <a:srgbClr val="FF0000"/>
                </a:solidFill>
              </a:rPr>
              <a:t>High Condition</a:t>
            </a:r>
          </a:p>
        </p:txBody>
      </p:sp>
      <p:sp>
        <p:nvSpPr>
          <p:cNvPr id="11" name="TextBox 10">
            <a:extLst>
              <a:ext uri="{FF2B5EF4-FFF2-40B4-BE49-F238E27FC236}">
                <a16:creationId xmlns:a16="http://schemas.microsoft.com/office/drawing/2014/main" id="{447EB485-994A-9246-9F9B-323AE4225037}"/>
              </a:ext>
            </a:extLst>
          </p:cNvPr>
          <p:cNvSpPr txBox="1"/>
          <p:nvPr/>
        </p:nvSpPr>
        <p:spPr>
          <a:xfrm>
            <a:off x="7557045" y="1542252"/>
            <a:ext cx="1622323" cy="369332"/>
          </a:xfrm>
          <a:prstGeom prst="rect">
            <a:avLst/>
          </a:prstGeom>
          <a:noFill/>
        </p:spPr>
        <p:txBody>
          <a:bodyPr wrap="square" rtlCol="0">
            <a:spAutoFit/>
          </a:bodyPr>
          <a:lstStyle/>
          <a:p>
            <a:r>
              <a:rPr lang="en-US" dirty="0">
                <a:solidFill>
                  <a:srgbClr val="0070C0"/>
                </a:solidFill>
              </a:rPr>
              <a:t>High Condition</a:t>
            </a:r>
          </a:p>
        </p:txBody>
      </p:sp>
      <p:sp>
        <p:nvSpPr>
          <p:cNvPr id="12" name="TextBox 11">
            <a:extLst>
              <a:ext uri="{FF2B5EF4-FFF2-40B4-BE49-F238E27FC236}">
                <a16:creationId xmlns:a16="http://schemas.microsoft.com/office/drawing/2014/main" id="{A32EA611-C6D7-C64C-BBBF-053EAED757E2}"/>
              </a:ext>
            </a:extLst>
          </p:cNvPr>
          <p:cNvSpPr txBox="1"/>
          <p:nvPr/>
        </p:nvSpPr>
        <p:spPr>
          <a:xfrm>
            <a:off x="4167394" y="5355664"/>
            <a:ext cx="1622323" cy="369332"/>
          </a:xfrm>
          <a:prstGeom prst="rect">
            <a:avLst/>
          </a:prstGeom>
          <a:noFill/>
        </p:spPr>
        <p:txBody>
          <a:bodyPr wrap="square" rtlCol="0">
            <a:spAutoFit/>
          </a:bodyPr>
          <a:lstStyle/>
          <a:p>
            <a:r>
              <a:rPr lang="en-US" dirty="0">
                <a:solidFill>
                  <a:srgbClr val="FF0000"/>
                </a:solidFill>
              </a:rPr>
              <a:t>Low Condition</a:t>
            </a:r>
          </a:p>
        </p:txBody>
      </p:sp>
      <p:sp>
        <p:nvSpPr>
          <p:cNvPr id="13" name="TextBox 12">
            <a:extLst>
              <a:ext uri="{FF2B5EF4-FFF2-40B4-BE49-F238E27FC236}">
                <a16:creationId xmlns:a16="http://schemas.microsoft.com/office/drawing/2014/main" id="{C6277A11-8B0C-B84B-894E-02B7064570A2}"/>
              </a:ext>
            </a:extLst>
          </p:cNvPr>
          <p:cNvSpPr txBox="1"/>
          <p:nvPr/>
        </p:nvSpPr>
        <p:spPr>
          <a:xfrm>
            <a:off x="10329625" y="5394469"/>
            <a:ext cx="1622323" cy="369332"/>
          </a:xfrm>
          <a:prstGeom prst="rect">
            <a:avLst/>
          </a:prstGeom>
          <a:noFill/>
        </p:spPr>
        <p:txBody>
          <a:bodyPr wrap="square" rtlCol="0">
            <a:spAutoFit/>
          </a:bodyPr>
          <a:lstStyle/>
          <a:p>
            <a:r>
              <a:rPr lang="en-US" dirty="0">
                <a:solidFill>
                  <a:srgbClr val="0070C0"/>
                </a:solidFill>
              </a:rPr>
              <a:t>Low Condition</a:t>
            </a:r>
          </a:p>
        </p:txBody>
      </p:sp>
      <p:grpSp>
        <p:nvGrpSpPr>
          <p:cNvPr id="19" name="Group 18">
            <a:extLst>
              <a:ext uri="{FF2B5EF4-FFF2-40B4-BE49-F238E27FC236}">
                <a16:creationId xmlns:a16="http://schemas.microsoft.com/office/drawing/2014/main" id="{414518CA-45E9-1B4D-9C67-B6FF1A066E7F}"/>
              </a:ext>
            </a:extLst>
          </p:cNvPr>
          <p:cNvGrpSpPr/>
          <p:nvPr/>
        </p:nvGrpSpPr>
        <p:grpSpPr>
          <a:xfrm>
            <a:off x="8075141" y="3135887"/>
            <a:ext cx="1343124" cy="646331"/>
            <a:chOff x="8075141" y="3135887"/>
            <a:chExt cx="1343124" cy="646331"/>
          </a:xfrm>
        </p:grpSpPr>
        <p:sp>
          <p:nvSpPr>
            <p:cNvPr id="5" name="Left Brace 4">
              <a:extLst>
                <a:ext uri="{FF2B5EF4-FFF2-40B4-BE49-F238E27FC236}">
                  <a16:creationId xmlns:a16="http://schemas.microsoft.com/office/drawing/2014/main" id="{56CB6F05-D8FD-624C-9374-EA49D8A14396}"/>
                </a:ext>
              </a:extLst>
            </p:cNvPr>
            <p:cNvSpPr/>
            <p:nvPr/>
          </p:nvSpPr>
          <p:spPr>
            <a:xfrm>
              <a:off x="9179368" y="3174010"/>
              <a:ext cx="238897" cy="570087"/>
            </a:xfrm>
            <a:prstGeom prst="leftBrace">
              <a:avLst/>
            </a:prstGeom>
            <a:noFill/>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63B3EC94-5AE3-A644-A9B1-AC1D745D7D47}"/>
                </a:ext>
              </a:extLst>
            </p:cNvPr>
            <p:cNvSpPr txBox="1"/>
            <p:nvPr/>
          </p:nvSpPr>
          <p:spPr>
            <a:xfrm>
              <a:off x="8075141" y="3135887"/>
              <a:ext cx="1104228" cy="646331"/>
            </a:xfrm>
            <a:prstGeom prst="rect">
              <a:avLst/>
            </a:prstGeom>
            <a:noFill/>
            <a:ln>
              <a:solidFill>
                <a:srgbClr val="00B0F0"/>
              </a:solidFill>
            </a:ln>
          </p:spPr>
          <p:txBody>
            <a:bodyPr wrap="square" rtlCol="0">
              <a:spAutoFit/>
            </a:bodyPr>
            <a:lstStyle/>
            <a:p>
              <a:r>
                <a:rPr lang="en-US" dirty="0"/>
                <a:t>Relative Condition</a:t>
              </a:r>
            </a:p>
          </p:txBody>
        </p:sp>
      </p:grpSp>
      <p:grpSp>
        <p:nvGrpSpPr>
          <p:cNvPr id="20" name="Group 19">
            <a:extLst>
              <a:ext uri="{FF2B5EF4-FFF2-40B4-BE49-F238E27FC236}">
                <a16:creationId xmlns:a16="http://schemas.microsoft.com/office/drawing/2014/main" id="{D5ADE11D-474D-8C4C-BC17-20BBAE46D427}"/>
              </a:ext>
            </a:extLst>
          </p:cNvPr>
          <p:cNvGrpSpPr/>
          <p:nvPr/>
        </p:nvGrpSpPr>
        <p:grpSpPr>
          <a:xfrm>
            <a:off x="9412231" y="1641114"/>
            <a:ext cx="1343125" cy="1241476"/>
            <a:chOff x="9412231" y="1641114"/>
            <a:chExt cx="1343125" cy="1241476"/>
          </a:xfrm>
        </p:grpSpPr>
        <p:sp>
          <p:nvSpPr>
            <p:cNvPr id="14" name="Left Brace 13">
              <a:extLst>
                <a:ext uri="{FF2B5EF4-FFF2-40B4-BE49-F238E27FC236}">
                  <a16:creationId xmlns:a16="http://schemas.microsoft.com/office/drawing/2014/main" id="{7685D17A-CA50-FD43-8020-0019FFB9B7AA}"/>
                </a:ext>
              </a:extLst>
            </p:cNvPr>
            <p:cNvSpPr/>
            <p:nvPr/>
          </p:nvSpPr>
          <p:spPr>
            <a:xfrm>
              <a:off x="10516459" y="1641114"/>
              <a:ext cx="238897" cy="1241476"/>
            </a:xfrm>
            <a:prstGeom prst="leftBrace">
              <a:avLst/>
            </a:prstGeom>
            <a:noFill/>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F79AF21D-EF3D-F94F-8747-D0A6EE9C50D3}"/>
                </a:ext>
              </a:extLst>
            </p:cNvPr>
            <p:cNvSpPr txBox="1"/>
            <p:nvPr/>
          </p:nvSpPr>
          <p:spPr>
            <a:xfrm>
              <a:off x="9412231" y="1800187"/>
              <a:ext cx="1104228" cy="923330"/>
            </a:xfrm>
            <a:prstGeom prst="rect">
              <a:avLst/>
            </a:prstGeom>
            <a:noFill/>
            <a:ln>
              <a:solidFill>
                <a:srgbClr val="00B0F0"/>
              </a:solidFill>
            </a:ln>
          </p:spPr>
          <p:txBody>
            <a:bodyPr wrap="square" rtlCol="0">
              <a:spAutoFit/>
            </a:bodyPr>
            <a:lstStyle/>
            <a:p>
              <a:r>
                <a:rPr lang="en-US" dirty="0"/>
                <a:t>High Relative Condition</a:t>
              </a:r>
            </a:p>
          </p:txBody>
        </p:sp>
      </p:grpSp>
      <p:grpSp>
        <p:nvGrpSpPr>
          <p:cNvPr id="18" name="Group 17">
            <a:extLst>
              <a:ext uri="{FF2B5EF4-FFF2-40B4-BE49-F238E27FC236}">
                <a16:creationId xmlns:a16="http://schemas.microsoft.com/office/drawing/2014/main" id="{A54BB92E-5180-AD45-9D25-A31C26F37121}"/>
              </a:ext>
            </a:extLst>
          </p:cNvPr>
          <p:cNvGrpSpPr/>
          <p:nvPr/>
        </p:nvGrpSpPr>
        <p:grpSpPr>
          <a:xfrm>
            <a:off x="8368205" y="4329093"/>
            <a:ext cx="1382434" cy="923330"/>
            <a:chOff x="8368205" y="4329093"/>
            <a:chExt cx="1382434" cy="923330"/>
          </a:xfrm>
        </p:grpSpPr>
        <p:sp>
          <p:nvSpPr>
            <p:cNvPr id="16" name="Left Brace 15">
              <a:extLst>
                <a:ext uri="{FF2B5EF4-FFF2-40B4-BE49-F238E27FC236}">
                  <a16:creationId xmlns:a16="http://schemas.microsoft.com/office/drawing/2014/main" id="{E2D15ED0-4494-0346-B060-6839412186A2}"/>
                </a:ext>
              </a:extLst>
            </p:cNvPr>
            <p:cNvSpPr/>
            <p:nvPr/>
          </p:nvSpPr>
          <p:spPr>
            <a:xfrm rot="10800000">
              <a:off x="8368205" y="4418916"/>
              <a:ext cx="238897" cy="539088"/>
            </a:xfrm>
            <a:prstGeom prst="leftBrace">
              <a:avLst/>
            </a:prstGeom>
            <a:noFill/>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D8004E59-1674-5240-9288-82D288A186A3}"/>
                </a:ext>
              </a:extLst>
            </p:cNvPr>
            <p:cNvSpPr txBox="1"/>
            <p:nvPr/>
          </p:nvSpPr>
          <p:spPr>
            <a:xfrm>
              <a:off x="8646411" y="4329093"/>
              <a:ext cx="1104228" cy="923330"/>
            </a:xfrm>
            <a:prstGeom prst="rect">
              <a:avLst/>
            </a:prstGeom>
            <a:noFill/>
            <a:ln>
              <a:solidFill>
                <a:srgbClr val="00B0F0"/>
              </a:solidFill>
            </a:ln>
          </p:spPr>
          <p:txBody>
            <a:bodyPr wrap="square" rtlCol="0">
              <a:spAutoFit/>
            </a:bodyPr>
            <a:lstStyle/>
            <a:p>
              <a:r>
                <a:rPr lang="en-US" dirty="0"/>
                <a:t>Low Relative Condition</a:t>
              </a:r>
            </a:p>
          </p:txBody>
        </p:sp>
      </p:grpSp>
    </p:spTree>
    <p:extLst>
      <p:ext uri="{BB962C8B-B14F-4D97-AF65-F5344CB8AC3E}">
        <p14:creationId xmlns:p14="http://schemas.microsoft.com/office/powerpoint/2010/main" val="263708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597FD-7945-D245-908F-DC284C4080AD}"/>
              </a:ext>
            </a:extLst>
          </p:cNvPr>
          <p:cNvSpPr txBox="1">
            <a:spLocks/>
          </p:cNvSpPr>
          <p:nvPr/>
        </p:nvSpPr>
        <p:spPr>
          <a:xfrm>
            <a:off x="144651" y="473622"/>
            <a:ext cx="11902698" cy="52900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CHC profiles in males are significantly correlated with relative condition </a:t>
            </a:r>
          </a:p>
        </p:txBody>
      </p:sp>
      <p:pic>
        <p:nvPicPr>
          <p:cNvPr id="6" name="Picture 5" descr="Chart&#10;&#10;Description automatically generated">
            <a:extLst>
              <a:ext uri="{FF2B5EF4-FFF2-40B4-BE49-F238E27FC236}">
                <a16:creationId xmlns:a16="http://schemas.microsoft.com/office/drawing/2014/main" id="{834E878E-D57A-0745-9EE2-2595FA530997}"/>
              </a:ext>
            </a:extLst>
          </p:cNvPr>
          <p:cNvPicPr>
            <a:picLocks noChangeAspect="1"/>
          </p:cNvPicPr>
          <p:nvPr/>
        </p:nvPicPr>
        <p:blipFill>
          <a:blip r:embed="rId2"/>
          <a:stretch>
            <a:fillRect/>
          </a:stretch>
        </p:blipFill>
        <p:spPr>
          <a:xfrm>
            <a:off x="49474" y="1388138"/>
            <a:ext cx="6046526" cy="4686781"/>
          </a:xfrm>
          <a:prstGeom prst="rect">
            <a:avLst/>
          </a:prstGeom>
        </p:spPr>
      </p:pic>
      <p:pic>
        <p:nvPicPr>
          <p:cNvPr id="8" name="Picture 7" descr="A screenshot of a computer&#10;&#10;Description automatically generated with medium confidence">
            <a:extLst>
              <a:ext uri="{FF2B5EF4-FFF2-40B4-BE49-F238E27FC236}">
                <a16:creationId xmlns:a16="http://schemas.microsoft.com/office/drawing/2014/main" id="{735C9ADE-7E40-A94C-85C9-9E96D6655357}"/>
              </a:ext>
            </a:extLst>
          </p:cNvPr>
          <p:cNvPicPr>
            <a:picLocks noChangeAspect="1"/>
          </p:cNvPicPr>
          <p:nvPr/>
        </p:nvPicPr>
        <p:blipFill>
          <a:blip r:embed="rId3"/>
          <a:stretch>
            <a:fillRect/>
          </a:stretch>
        </p:blipFill>
        <p:spPr>
          <a:xfrm>
            <a:off x="6096000" y="1532791"/>
            <a:ext cx="5988665" cy="4542128"/>
          </a:xfrm>
          <a:prstGeom prst="rect">
            <a:avLst/>
          </a:prstGeom>
        </p:spPr>
      </p:pic>
      <p:pic>
        <p:nvPicPr>
          <p:cNvPr id="9" name="Picture 8">
            <a:extLst>
              <a:ext uri="{FF2B5EF4-FFF2-40B4-BE49-F238E27FC236}">
                <a16:creationId xmlns:a16="http://schemas.microsoft.com/office/drawing/2014/main" id="{6CB10613-87A8-DC4E-BD7F-8B5EC481C4AC}"/>
              </a:ext>
            </a:extLst>
          </p:cNvPr>
          <p:cNvPicPr>
            <a:picLocks noChangeAspect="1"/>
          </p:cNvPicPr>
          <p:nvPr/>
        </p:nvPicPr>
        <p:blipFill>
          <a:blip r:embed="rId4"/>
          <a:stretch>
            <a:fillRect/>
          </a:stretch>
        </p:blipFill>
        <p:spPr>
          <a:xfrm flipH="1">
            <a:off x="5453936" y="1615995"/>
            <a:ext cx="515965" cy="967435"/>
          </a:xfrm>
          <a:prstGeom prst="rect">
            <a:avLst/>
          </a:prstGeom>
        </p:spPr>
      </p:pic>
      <p:pic>
        <p:nvPicPr>
          <p:cNvPr id="10" name="Picture 9">
            <a:extLst>
              <a:ext uri="{FF2B5EF4-FFF2-40B4-BE49-F238E27FC236}">
                <a16:creationId xmlns:a16="http://schemas.microsoft.com/office/drawing/2014/main" id="{C1009DBB-F1AC-C649-81E1-DB45BB59EFE5}"/>
              </a:ext>
            </a:extLst>
          </p:cNvPr>
          <p:cNvPicPr>
            <a:picLocks noChangeAspect="1"/>
          </p:cNvPicPr>
          <p:nvPr/>
        </p:nvPicPr>
        <p:blipFill>
          <a:blip r:embed="rId5"/>
          <a:stretch>
            <a:fillRect/>
          </a:stretch>
        </p:blipFill>
        <p:spPr>
          <a:xfrm>
            <a:off x="11500462" y="1774797"/>
            <a:ext cx="511499" cy="649829"/>
          </a:xfrm>
          <a:prstGeom prst="rect">
            <a:avLst/>
          </a:prstGeom>
        </p:spPr>
      </p:pic>
    </p:spTree>
    <p:extLst>
      <p:ext uri="{BB962C8B-B14F-4D97-AF65-F5344CB8AC3E}">
        <p14:creationId xmlns:p14="http://schemas.microsoft.com/office/powerpoint/2010/main" val="1224056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77244D-6B23-EC4E-95B3-13170AACFE4E}"/>
              </a:ext>
            </a:extLst>
          </p:cNvPr>
          <p:cNvPicPr>
            <a:picLocks noChangeAspect="1"/>
          </p:cNvPicPr>
          <p:nvPr/>
        </p:nvPicPr>
        <p:blipFill>
          <a:blip r:embed="rId2"/>
          <a:stretch>
            <a:fillRect/>
          </a:stretch>
        </p:blipFill>
        <p:spPr>
          <a:xfrm>
            <a:off x="2207342" y="859809"/>
            <a:ext cx="7777316" cy="5998191"/>
          </a:xfrm>
          <a:prstGeom prst="rect">
            <a:avLst/>
          </a:prstGeom>
        </p:spPr>
      </p:pic>
      <p:sp>
        <p:nvSpPr>
          <p:cNvPr id="7" name="Title 1">
            <a:extLst>
              <a:ext uri="{FF2B5EF4-FFF2-40B4-BE49-F238E27FC236}">
                <a16:creationId xmlns:a16="http://schemas.microsoft.com/office/drawing/2014/main" id="{0F265DB6-B6FA-EE44-8F4F-488E3960B65C}"/>
              </a:ext>
            </a:extLst>
          </p:cNvPr>
          <p:cNvSpPr txBox="1">
            <a:spLocks/>
          </p:cNvSpPr>
          <p:nvPr/>
        </p:nvSpPr>
        <p:spPr>
          <a:xfrm>
            <a:off x="144651" y="473622"/>
            <a:ext cx="11902698" cy="52900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Japanese and Taiwanese CHC profiles have diverged </a:t>
            </a:r>
          </a:p>
        </p:txBody>
      </p:sp>
      <p:grpSp>
        <p:nvGrpSpPr>
          <p:cNvPr id="3" name="Group 2">
            <a:extLst>
              <a:ext uri="{FF2B5EF4-FFF2-40B4-BE49-F238E27FC236}">
                <a16:creationId xmlns:a16="http://schemas.microsoft.com/office/drawing/2014/main" id="{1D8386C2-4092-FB44-9264-863AF2CC5DB7}"/>
              </a:ext>
            </a:extLst>
          </p:cNvPr>
          <p:cNvGrpSpPr/>
          <p:nvPr/>
        </p:nvGrpSpPr>
        <p:grpSpPr>
          <a:xfrm>
            <a:off x="5607097" y="2293453"/>
            <a:ext cx="3605938" cy="1459682"/>
            <a:chOff x="5607097" y="2293453"/>
            <a:chExt cx="3605938" cy="1459682"/>
          </a:xfrm>
        </p:grpSpPr>
        <p:sp>
          <p:nvSpPr>
            <p:cNvPr id="8" name="Oval 7">
              <a:extLst>
                <a:ext uri="{FF2B5EF4-FFF2-40B4-BE49-F238E27FC236}">
                  <a16:creationId xmlns:a16="http://schemas.microsoft.com/office/drawing/2014/main" id="{99C53D9D-074D-884D-AF12-AB1E595DFC0F}"/>
                </a:ext>
              </a:extLst>
            </p:cNvPr>
            <p:cNvSpPr/>
            <p:nvPr/>
          </p:nvSpPr>
          <p:spPr>
            <a:xfrm rot="5400000">
              <a:off x="6911924" y="1452025"/>
              <a:ext cx="996283" cy="3605938"/>
            </a:xfrm>
            <a:prstGeom prst="ellipse">
              <a:avLst/>
            </a:prstGeom>
            <a:solidFill>
              <a:srgbClr val="00B0F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CE9D23D-9B23-4F45-86D9-4682D1463A90}"/>
                </a:ext>
              </a:extLst>
            </p:cNvPr>
            <p:cNvSpPr txBox="1"/>
            <p:nvPr/>
          </p:nvSpPr>
          <p:spPr>
            <a:xfrm>
              <a:off x="6898274" y="2293453"/>
              <a:ext cx="1023582" cy="523220"/>
            </a:xfrm>
            <a:prstGeom prst="rect">
              <a:avLst/>
            </a:prstGeom>
            <a:noFill/>
          </p:spPr>
          <p:txBody>
            <a:bodyPr wrap="square" rtlCol="0">
              <a:spAutoFit/>
            </a:bodyPr>
            <a:lstStyle/>
            <a:p>
              <a:r>
                <a:rPr lang="en-US" sz="2800" dirty="0">
                  <a:solidFill>
                    <a:srgbClr val="00B0F0"/>
                  </a:solidFill>
                </a:rPr>
                <a:t>Japan</a:t>
              </a:r>
            </a:p>
          </p:txBody>
        </p:sp>
      </p:grpSp>
      <p:grpSp>
        <p:nvGrpSpPr>
          <p:cNvPr id="2" name="Group 1">
            <a:extLst>
              <a:ext uri="{FF2B5EF4-FFF2-40B4-BE49-F238E27FC236}">
                <a16:creationId xmlns:a16="http://schemas.microsoft.com/office/drawing/2014/main" id="{C48B54EE-69FC-A244-962F-06008D5948AB}"/>
              </a:ext>
            </a:extLst>
          </p:cNvPr>
          <p:cNvGrpSpPr/>
          <p:nvPr/>
        </p:nvGrpSpPr>
        <p:grpSpPr>
          <a:xfrm>
            <a:off x="2565778" y="1002628"/>
            <a:ext cx="3041318" cy="5518783"/>
            <a:chOff x="2565778" y="1002628"/>
            <a:chExt cx="3041318" cy="5518783"/>
          </a:xfrm>
        </p:grpSpPr>
        <p:sp>
          <p:nvSpPr>
            <p:cNvPr id="10" name="Oval 9">
              <a:extLst>
                <a:ext uri="{FF2B5EF4-FFF2-40B4-BE49-F238E27FC236}">
                  <a16:creationId xmlns:a16="http://schemas.microsoft.com/office/drawing/2014/main" id="{A39DA5F1-F191-5448-8929-43DA0E052076}"/>
                </a:ext>
              </a:extLst>
            </p:cNvPr>
            <p:cNvSpPr/>
            <p:nvPr/>
          </p:nvSpPr>
          <p:spPr>
            <a:xfrm rot="10800000">
              <a:off x="2565778" y="1002628"/>
              <a:ext cx="2269691" cy="5514907"/>
            </a:xfrm>
            <a:prstGeom prst="ellipse">
              <a:avLst/>
            </a:prstGeom>
            <a:solidFill>
              <a:srgbClr val="FF000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425A8AC-13EE-F744-A654-AF9BBE72F169}"/>
                </a:ext>
              </a:extLst>
            </p:cNvPr>
            <p:cNvSpPr txBox="1"/>
            <p:nvPr/>
          </p:nvSpPr>
          <p:spPr>
            <a:xfrm>
              <a:off x="4340813" y="5998191"/>
              <a:ext cx="1266283" cy="523220"/>
            </a:xfrm>
            <a:prstGeom prst="rect">
              <a:avLst/>
            </a:prstGeom>
            <a:noFill/>
          </p:spPr>
          <p:txBody>
            <a:bodyPr wrap="square" rtlCol="0">
              <a:spAutoFit/>
            </a:bodyPr>
            <a:lstStyle/>
            <a:p>
              <a:r>
                <a:rPr lang="en-US" sz="2800" dirty="0">
                  <a:solidFill>
                    <a:srgbClr val="FF0000"/>
                  </a:solidFill>
                </a:rPr>
                <a:t>Taiwan</a:t>
              </a:r>
            </a:p>
          </p:txBody>
        </p:sp>
      </p:grpSp>
    </p:spTree>
    <p:extLst>
      <p:ext uri="{BB962C8B-B14F-4D97-AF65-F5344CB8AC3E}">
        <p14:creationId xmlns:p14="http://schemas.microsoft.com/office/powerpoint/2010/main" val="129617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DD3F2-A480-C844-BA91-4FFF22AC3355}"/>
              </a:ext>
            </a:extLst>
          </p:cNvPr>
          <p:cNvSpPr>
            <a:spLocks noGrp="1"/>
          </p:cNvSpPr>
          <p:nvPr>
            <p:ph type="title"/>
          </p:nvPr>
        </p:nvSpPr>
        <p:spPr>
          <a:xfrm>
            <a:off x="515657" y="378969"/>
            <a:ext cx="10515600" cy="694418"/>
          </a:xfrm>
        </p:spPr>
        <p:txBody>
          <a:bodyPr>
            <a:normAutofit fontScale="90000"/>
          </a:bodyPr>
          <a:lstStyle/>
          <a:p>
            <a:r>
              <a:rPr lang="en-US" dirty="0"/>
              <a:t>Summary of Major Findings </a:t>
            </a:r>
          </a:p>
        </p:txBody>
      </p:sp>
      <p:grpSp>
        <p:nvGrpSpPr>
          <p:cNvPr id="24" name="Group 23">
            <a:extLst>
              <a:ext uri="{FF2B5EF4-FFF2-40B4-BE49-F238E27FC236}">
                <a16:creationId xmlns:a16="http://schemas.microsoft.com/office/drawing/2014/main" id="{9860724D-50F6-AA48-A43A-1F06B3B8FF1D}"/>
              </a:ext>
            </a:extLst>
          </p:cNvPr>
          <p:cNvGrpSpPr/>
          <p:nvPr/>
        </p:nvGrpSpPr>
        <p:grpSpPr>
          <a:xfrm>
            <a:off x="428553" y="1059544"/>
            <a:ext cx="7202979" cy="1899044"/>
            <a:chOff x="957943" y="1107009"/>
            <a:chExt cx="7202979" cy="1899044"/>
          </a:xfrm>
        </p:grpSpPr>
        <p:sp>
          <p:nvSpPr>
            <p:cNvPr id="10" name="TextBox 9">
              <a:extLst>
                <a:ext uri="{FF2B5EF4-FFF2-40B4-BE49-F238E27FC236}">
                  <a16:creationId xmlns:a16="http://schemas.microsoft.com/office/drawing/2014/main" id="{DDAF666C-B1FA-234D-BDAF-0000DB2716C5}"/>
                </a:ext>
              </a:extLst>
            </p:cNvPr>
            <p:cNvSpPr txBox="1"/>
            <p:nvPr/>
          </p:nvSpPr>
          <p:spPr>
            <a:xfrm>
              <a:off x="957943" y="1190171"/>
              <a:ext cx="4441371"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t>CHC profiles in the Taiwanese population of </a:t>
              </a:r>
              <a:r>
                <a:rPr lang="en-US" sz="2800" i="1" dirty="0"/>
                <a:t>T. dichotomus</a:t>
              </a:r>
              <a:r>
                <a:rPr lang="en-US" sz="2800" dirty="0"/>
                <a:t> are sexually dimorphic </a:t>
              </a:r>
            </a:p>
          </p:txBody>
        </p:sp>
        <p:grpSp>
          <p:nvGrpSpPr>
            <p:cNvPr id="16" name="Group 15">
              <a:extLst>
                <a:ext uri="{FF2B5EF4-FFF2-40B4-BE49-F238E27FC236}">
                  <a16:creationId xmlns:a16="http://schemas.microsoft.com/office/drawing/2014/main" id="{18AE0EA7-18C8-F640-8C30-93B7586297DC}"/>
                </a:ext>
              </a:extLst>
            </p:cNvPr>
            <p:cNvGrpSpPr/>
            <p:nvPr/>
          </p:nvGrpSpPr>
          <p:grpSpPr>
            <a:xfrm>
              <a:off x="5424453" y="1107009"/>
              <a:ext cx="2736469" cy="1629493"/>
              <a:chOff x="5453935" y="1376560"/>
              <a:chExt cx="1624650" cy="967435"/>
            </a:xfrm>
          </p:grpSpPr>
          <p:pic>
            <p:nvPicPr>
              <p:cNvPr id="13" name="Picture 12">
                <a:extLst>
                  <a:ext uri="{FF2B5EF4-FFF2-40B4-BE49-F238E27FC236}">
                    <a16:creationId xmlns:a16="http://schemas.microsoft.com/office/drawing/2014/main" id="{9D7980CA-CE7C-9F41-B763-B393E9A8793E}"/>
                  </a:ext>
                </a:extLst>
              </p:cNvPr>
              <p:cNvPicPr>
                <a:picLocks noChangeAspect="1"/>
              </p:cNvPicPr>
              <p:nvPr/>
            </p:nvPicPr>
            <p:blipFill>
              <a:blip r:embed="rId2"/>
              <a:stretch>
                <a:fillRect/>
              </a:stretch>
            </p:blipFill>
            <p:spPr>
              <a:xfrm flipH="1">
                <a:off x="5453935" y="1376560"/>
                <a:ext cx="515965" cy="967435"/>
              </a:xfrm>
              <a:prstGeom prst="rect">
                <a:avLst/>
              </a:prstGeom>
            </p:spPr>
          </p:pic>
          <p:pic>
            <p:nvPicPr>
              <p:cNvPr id="14" name="Picture 13">
                <a:extLst>
                  <a:ext uri="{FF2B5EF4-FFF2-40B4-BE49-F238E27FC236}">
                    <a16:creationId xmlns:a16="http://schemas.microsoft.com/office/drawing/2014/main" id="{5CC5FEA1-9497-034E-88B0-D4CCA85C8C8E}"/>
                  </a:ext>
                </a:extLst>
              </p:cNvPr>
              <p:cNvPicPr>
                <a:picLocks noChangeAspect="1"/>
              </p:cNvPicPr>
              <p:nvPr/>
            </p:nvPicPr>
            <p:blipFill>
              <a:blip r:embed="rId3"/>
              <a:stretch>
                <a:fillRect/>
              </a:stretch>
            </p:blipFill>
            <p:spPr>
              <a:xfrm>
                <a:off x="6567086" y="1694166"/>
                <a:ext cx="511499" cy="649829"/>
              </a:xfrm>
              <a:prstGeom prst="rect">
                <a:avLst/>
              </a:prstGeom>
            </p:spPr>
          </p:pic>
          <p:sp>
            <p:nvSpPr>
              <p:cNvPr id="15" name="Not Equal 14">
                <a:extLst>
                  <a:ext uri="{FF2B5EF4-FFF2-40B4-BE49-F238E27FC236}">
                    <a16:creationId xmlns:a16="http://schemas.microsoft.com/office/drawing/2014/main" id="{83FDE248-085E-6C4E-B70B-638B217BB581}"/>
                  </a:ext>
                </a:extLst>
              </p:cNvPr>
              <p:cNvSpPr/>
              <p:nvPr/>
            </p:nvSpPr>
            <p:spPr>
              <a:xfrm>
                <a:off x="5966352" y="1790203"/>
                <a:ext cx="570786" cy="307909"/>
              </a:xfrm>
              <a:prstGeom prst="mathNotEqual">
                <a:avLst>
                  <a:gd name="adj1" fmla="val 15342"/>
                  <a:gd name="adj2" fmla="val 6600000"/>
                  <a:gd name="adj3" fmla="val 172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nvGrpSpPr>
          <p:cNvPr id="25" name="Group 24">
            <a:extLst>
              <a:ext uri="{FF2B5EF4-FFF2-40B4-BE49-F238E27FC236}">
                <a16:creationId xmlns:a16="http://schemas.microsoft.com/office/drawing/2014/main" id="{0F5F28B5-71F1-4D4B-A547-BCFFDC44130A}"/>
              </a:ext>
            </a:extLst>
          </p:cNvPr>
          <p:cNvGrpSpPr/>
          <p:nvPr/>
        </p:nvGrpSpPr>
        <p:grpSpPr>
          <a:xfrm>
            <a:off x="463024" y="2896542"/>
            <a:ext cx="6534653" cy="1384995"/>
            <a:chOff x="992414" y="2944007"/>
            <a:chExt cx="6534653" cy="1384995"/>
          </a:xfrm>
        </p:grpSpPr>
        <p:sp>
          <p:nvSpPr>
            <p:cNvPr id="11" name="TextBox 10">
              <a:extLst>
                <a:ext uri="{FF2B5EF4-FFF2-40B4-BE49-F238E27FC236}">
                  <a16:creationId xmlns:a16="http://schemas.microsoft.com/office/drawing/2014/main" id="{CF8A1AA7-B56B-8345-A2C9-558D7DB9A364}"/>
                </a:ext>
              </a:extLst>
            </p:cNvPr>
            <p:cNvSpPr txBox="1"/>
            <p:nvPr/>
          </p:nvSpPr>
          <p:spPr>
            <a:xfrm>
              <a:off x="992414" y="2944007"/>
              <a:ext cx="4441371" cy="1384995"/>
            </a:xfrm>
            <a:prstGeom prst="rect">
              <a:avLst/>
            </a:prstGeom>
            <a:noFill/>
          </p:spPr>
          <p:txBody>
            <a:bodyPr wrap="square" rtlCol="0">
              <a:spAutoFit/>
            </a:bodyPr>
            <a:lstStyle/>
            <a:p>
              <a:pPr marL="457200" indent="-457200">
                <a:buFont typeface="Arial" panose="020B0604020202020204" pitchFamily="34" charset="0"/>
                <a:buChar char="•"/>
              </a:pPr>
              <a:r>
                <a:rPr lang="en-US" sz="2800" dirty="0"/>
                <a:t>CHC profiles trend with female body size but not male body size</a:t>
              </a:r>
            </a:p>
          </p:txBody>
        </p:sp>
        <p:grpSp>
          <p:nvGrpSpPr>
            <p:cNvPr id="22" name="Group 21">
              <a:extLst>
                <a:ext uri="{FF2B5EF4-FFF2-40B4-BE49-F238E27FC236}">
                  <a16:creationId xmlns:a16="http://schemas.microsoft.com/office/drawing/2014/main" id="{AB55D693-A5E2-9E41-BFB9-E444A65270B5}"/>
                </a:ext>
              </a:extLst>
            </p:cNvPr>
            <p:cNvGrpSpPr/>
            <p:nvPr/>
          </p:nvGrpSpPr>
          <p:grpSpPr>
            <a:xfrm>
              <a:off x="5622307" y="3066533"/>
              <a:ext cx="1904760" cy="1104691"/>
              <a:chOff x="5684786" y="3066533"/>
              <a:chExt cx="1904760" cy="1104691"/>
            </a:xfrm>
          </p:grpSpPr>
          <p:pic>
            <p:nvPicPr>
              <p:cNvPr id="18" name="Picture 17">
                <a:extLst>
                  <a:ext uri="{FF2B5EF4-FFF2-40B4-BE49-F238E27FC236}">
                    <a16:creationId xmlns:a16="http://schemas.microsoft.com/office/drawing/2014/main" id="{55266316-E4D3-C748-8854-B7D91C515035}"/>
                  </a:ext>
                </a:extLst>
              </p:cNvPr>
              <p:cNvPicPr>
                <a:picLocks noChangeAspect="1"/>
              </p:cNvPicPr>
              <p:nvPr/>
            </p:nvPicPr>
            <p:blipFill>
              <a:blip r:embed="rId3"/>
              <a:stretch>
                <a:fillRect/>
              </a:stretch>
            </p:blipFill>
            <p:spPr>
              <a:xfrm>
                <a:off x="5684786" y="3066533"/>
                <a:ext cx="861540" cy="1094535"/>
              </a:xfrm>
              <a:prstGeom prst="rect">
                <a:avLst/>
              </a:prstGeom>
            </p:spPr>
          </p:pic>
          <p:pic>
            <p:nvPicPr>
              <p:cNvPr id="19" name="Picture 18">
                <a:extLst>
                  <a:ext uri="{FF2B5EF4-FFF2-40B4-BE49-F238E27FC236}">
                    <a16:creationId xmlns:a16="http://schemas.microsoft.com/office/drawing/2014/main" id="{D6906465-3E0E-974F-976B-935E2AFBDB28}"/>
                  </a:ext>
                </a:extLst>
              </p:cNvPr>
              <p:cNvPicPr>
                <a:picLocks noChangeAspect="1"/>
              </p:cNvPicPr>
              <p:nvPr/>
            </p:nvPicPr>
            <p:blipFill>
              <a:blip r:embed="rId3"/>
              <a:stretch>
                <a:fillRect/>
              </a:stretch>
            </p:blipFill>
            <p:spPr>
              <a:xfrm>
                <a:off x="7009218" y="3433952"/>
                <a:ext cx="580328" cy="737272"/>
              </a:xfrm>
              <a:prstGeom prst="rect">
                <a:avLst/>
              </a:prstGeom>
            </p:spPr>
          </p:pic>
        </p:grpSp>
      </p:grpSp>
      <p:grpSp>
        <p:nvGrpSpPr>
          <p:cNvPr id="4" name="Group 3">
            <a:extLst>
              <a:ext uri="{FF2B5EF4-FFF2-40B4-BE49-F238E27FC236}">
                <a16:creationId xmlns:a16="http://schemas.microsoft.com/office/drawing/2014/main" id="{F914140D-CFC4-9347-898E-FED7FE682340}"/>
              </a:ext>
            </a:extLst>
          </p:cNvPr>
          <p:cNvGrpSpPr/>
          <p:nvPr/>
        </p:nvGrpSpPr>
        <p:grpSpPr>
          <a:xfrm>
            <a:off x="463024" y="4365996"/>
            <a:ext cx="6451335" cy="1815882"/>
            <a:chOff x="463024" y="4365996"/>
            <a:chExt cx="6451335" cy="1815882"/>
          </a:xfrm>
        </p:grpSpPr>
        <p:grpSp>
          <p:nvGrpSpPr>
            <p:cNvPr id="26" name="Group 25">
              <a:extLst>
                <a:ext uri="{FF2B5EF4-FFF2-40B4-BE49-F238E27FC236}">
                  <a16:creationId xmlns:a16="http://schemas.microsoft.com/office/drawing/2014/main" id="{5C942BA4-91D8-1F44-AB39-9161C2A2CEF9}"/>
                </a:ext>
              </a:extLst>
            </p:cNvPr>
            <p:cNvGrpSpPr/>
            <p:nvPr/>
          </p:nvGrpSpPr>
          <p:grpSpPr>
            <a:xfrm>
              <a:off x="463024" y="4365996"/>
              <a:ext cx="6451335" cy="1815882"/>
              <a:chOff x="992414" y="4413461"/>
              <a:chExt cx="6451335" cy="1815882"/>
            </a:xfrm>
          </p:grpSpPr>
          <p:sp>
            <p:nvSpPr>
              <p:cNvPr id="12" name="TextBox 11">
                <a:extLst>
                  <a:ext uri="{FF2B5EF4-FFF2-40B4-BE49-F238E27FC236}">
                    <a16:creationId xmlns:a16="http://schemas.microsoft.com/office/drawing/2014/main" id="{96C843D6-4DBF-9843-98F3-A1F62250F4B5}"/>
                  </a:ext>
                </a:extLst>
              </p:cNvPr>
              <p:cNvSpPr txBox="1"/>
              <p:nvPr/>
            </p:nvSpPr>
            <p:spPr>
              <a:xfrm>
                <a:off x="992414" y="4413461"/>
                <a:ext cx="4441371"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t>CHC profiles are significantly correlated with male condition but not female condition</a:t>
                </a:r>
              </a:p>
            </p:txBody>
          </p:sp>
          <p:grpSp>
            <p:nvGrpSpPr>
              <p:cNvPr id="23" name="Group 22">
                <a:extLst>
                  <a:ext uri="{FF2B5EF4-FFF2-40B4-BE49-F238E27FC236}">
                    <a16:creationId xmlns:a16="http://schemas.microsoft.com/office/drawing/2014/main" id="{9580F03F-7730-0141-BF35-70CE010C386D}"/>
                  </a:ext>
                </a:extLst>
              </p:cNvPr>
              <p:cNvGrpSpPr/>
              <p:nvPr/>
            </p:nvGrpSpPr>
            <p:grpSpPr>
              <a:xfrm>
                <a:off x="5433785" y="4506655"/>
                <a:ext cx="2009964" cy="1658853"/>
                <a:chOff x="5433785" y="4506655"/>
                <a:chExt cx="2009964" cy="1658853"/>
              </a:xfrm>
            </p:grpSpPr>
            <p:pic>
              <p:nvPicPr>
                <p:cNvPr id="20" name="Picture 19">
                  <a:extLst>
                    <a:ext uri="{FF2B5EF4-FFF2-40B4-BE49-F238E27FC236}">
                      <a16:creationId xmlns:a16="http://schemas.microsoft.com/office/drawing/2014/main" id="{7B37E77C-A890-3240-9850-146F61646981}"/>
                    </a:ext>
                  </a:extLst>
                </p:cNvPr>
                <p:cNvPicPr>
                  <a:picLocks noChangeAspect="1"/>
                </p:cNvPicPr>
                <p:nvPr/>
              </p:nvPicPr>
              <p:blipFill>
                <a:blip r:embed="rId2"/>
                <a:stretch>
                  <a:fillRect/>
                </a:stretch>
              </p:blipFill>
              <p:spPr>
                <a:xfrm flipH="1">
                  <a:off x="5433785" y="4506655"/>
                  <a:ext cx="869062" cy="1629493"/>
                </a:xfrm>
                <a:prstGeom prst="rect">
                  <a:avLst/>
                </a:prstGeom>
                <a:effectLst>
                  <a:glow rad="228600">
                    <a:schemeClr val="accent5">
                      <a:satMod val="175000"/>
                      <a:alpha val="40000"/>
                    </a:schemeClr>
                  </a:glow>
                </a:effectLst>
              </p:spPr>
            </p:pic>
            <p:pic>
              <p:nvPicPr>
                <p:cNvPr id="21" name="Picture 20">
                  <a:extLst>
                    <a:ext uri="{FF2B5EF4-FFF2-40B4-BE49-F238E27FC236}">
                      <a16:creationId xmlns:a16="http://schemas.microsoft.com/office/drawing/2014/main" id="{F273A075-8480-BD40-9655-5DDF03D00B6A}"/>
                    </a:ext>
                  </a:extLst>
                </p:cNvPr>
                <p:cNvPicPr>
                  <a:picLocks noChangeAspect="1"/>
                </p:cNvPicPr>
                <p:nvPr/>
              </p:nvPicPr>
              <p:blipFill>
                <a:blip r:embed="rId2"/>
                <a:stretch>
                  <a:fillRect/>
                </a:stretch>
              </p:blipFill>
              <p:spPr>
                <a:xfrm flipH="1">
                  <a:off x="6574687" y="4536015"/>
                  <a:ext cx="869062" cy="1629493"/>
                </a:xfrm>
                <a:prstGeom prst="rect">
                  <a:avLst/>
                </a:prstGeom>
              </p:spPr>
            </p:pic>
          </p:grpSp>
        </p:grpSp>
        <p:sp>
          <p:nvSpPr>
            <p:cNvPr id="3" name="Oval 2">
              <a:extLst>
                <a:ext uri="{FF2B5EF4-FFF2-40B4-BE49-F238E27FC236}">
                  <a16:creationId xmlns:a16="http://schemas.microsoft.com/office/drawing/2014/main" id="{5B382087-14D0-1C4F-B48D-2DCCE372635C}"/>
                </a:ext>
              </a:extLst>
            </p:cNvPr>
            <p:cNvSpPr/>
            <p:nvPr/>
          </p:nvSpPr>
          <p:spPr>
            <a:xfrm>
              <a:off x="5283200" y="4459190"/>
              <a:ext cx="111125" cy="204885"/>
            </a:xfrm>
            <a:prstGeom prst="ellipse">
              <a:avLst/>
            </a:prstGeom>
            <a:solidFill>
              <a:srgbClr val="00B0F0">
                <a:alpha val="5000"/>
              </a:srgbClr>
            </a:solidFill>
            <a:ln>
              <a:solidFill>
                <a:srgbClr val="00B0F0">
                  <a:alpha val="10000"/>
                </a:srgbClr>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E4A4FFE4-4F65-B84A-8523-3D3A3576956B}"/>
              </a:ext>
            </a:extLst>
          </p:cNvPr>
          <p:cNvGrpSpPr/>
          <p:nvPr/>
        </p:nvGrpSpPr>
        <p:grpSpPr>
          <a:xfrm>
            <a:off x="7631532" y="1781341"/>
            <a:ext cx="4441371" cy="4895764"/>
            <a:chOff x="7631532" y="2689037"/>
            <a:chExt cx="4441371" cy="4895764"/>
          </a:xfrm>
        </p:grpSpPr>
        <p:sp>
          <p:nvSpPr>
            <p:cNvPr id="31" name="TextBox 30">
              <a:extLst>
                <a:ext uri="{FF2B5EF4-FFF2-40B4-BE49-F238E27FC236}">
                  <a16:creationId xmlns:a16="http://schemas.microsoft.com/office/drawing/2014/main" id="{F1B114CF-BF25-954F-9683-F94B598D9494}"/>
                </a:ext>
              </a:extLst>
            </p:cNvPr>
            <p:cNvSpPr txBox="1"/>
            <p:nvPr/>
          </p:nvSpPr>
          <p:spPr>
            <a:xfrm>
              <a:off x="7631532" y="2689037"/>
              <a:ext cx="4441371"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a:t>CHC profiles have diverged between the Japanese and Taiwanese populations of </a:t>
              </a:r>
              <a:r>
                <a:rPr lang="en-US" sz="2800" i="1" dirty="0"/>
                <a:t>T. dichotomus</a:t>
              </a:r>
              <a:endParaRPr lang="en-US" sz="2800" dirty="0"/>
            </a:p>
          </p:txBody>
        </p:sp>
        <p:pic>
          <p:nvPicPr>
            <p:cNvPr id="6" name="Picture 5" descr="Chart&#10;&#10;Description automatically generated">
              <a:extLst>
                <a:ext uri="{FF2B5EF4-FFF2-40B4-BE49-F238E27FC236}">
                  <a16:creationId xmlns:a16="http://schemas.microsoft.com/office/drawing/2014/main" id="{7551A25C-FC8F-704E-A5CB-F37A858B2E0D}"/>
                </a:ext>
              </a:extLst>
            </p:cNvPr>
            <p:cNvPicPr>
              <a:picLocks noChangeAspect="1"/>
            </p:cNvPicPr>
            <p:nvPr/>
          </p:nvPicPr>
          <p:blipFill>
            <a:blip r:embed="rId4"/>
            <a:stretch>
              <a:fillRect/>
            </a:stretch>
          </p:blipFill>
          <p:spPr>
            <a:xfrm>
              <a:off x="8163174" y="4935806"/>
              <a:ext cx="3192221" cy="2648995"/>
            </a:xfrm>
            <a:prstGeom prst="rect">
              <a:avLst/>
            </a:prstGeom>
          </p:spPr>
        </p:pic>
      </p:grpSp>
    </p:spTree>
    <p:extLst>
      <p:ext uri="{BB962C8B-B14F-4D97-AF65-F5344CB8AC3E}">
        <p14:creationId xmlns:p14="http://schemas.microsoft.com/office/powerpoint/2010/main" val="91661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74C20-EEAE-2942-9E22-309FED1147FA}"/>
              </a:ext>
            </a:extLst>
          </p:cNvPr>
          <p:cNvSpPr>
            <a:spLocks noGrp="1"/>
          </p:cNvSpPr>
          <p:nvPr>
            <p:ph type="title"/>
          </p:nvPr>
        </p:nvSpPr>
        <p:spPr/>
        <p:txBody>
          <a:bodyPr/>
          <a:lstStyle/>
          <a:p>
            <a:r>
              <a:rPr lang="en-US" dirty="0"/>
              <a:t>Future Directions</a:t>
            </a:r>
          </a:p>
        </p:txBody>
      </p:sp>
      <p:sp>
        <p:nvSpPr>
          <p:cNvPr id="3" name="Content Placeholder 2">
            <a:extLst>
              <a:ext uri="{FF2B5EF4-FFF2-40B4-BE49-F238E27FC236}">
                <a16:creationId xmlns:a16="http://schemas.microsoft.com/office/drawing/2014/main" id="{C3199087-58BE-3B4A-BC14-1FB5C298206E}"/>
              </a:ext>
            </a:extLst>
          </p:cNvPr>
          <p:cNvSpPr>
            <a:spLocks noGrp="1"/>
          </p:cNvSpPr>
          <p:nvPr>
            <p:ph idx="1"/>
          </p:nvPr>
        </p:nvSpPr>
        <p:spPr/>
        <p:txBody>
          <a:bodyPr/>
          <a:lstStyle/>
          <a:p>
            <a:r>
              <a:rPr lang="en-US" dirty="0"/>
              <a:t>How do females detect male CHC profiles? </a:t>
            </a:r>
          </a:p>
          <a:p>
            <a:r>
              <a:rPr lang="en-US" dirty="0"/>
              <a:t>How robust is the trend between female body size and CHC profile? </a:t>
            </a:r>
          </a:p>
          <a:p>
            <a:r>
              <a:rPr lang="en-US" dirty="0"/>
              <a:t>How quickly do CHC profiles change? </a:t>
            </a:r>
          </a:p>
          <a:p>
            <a:r>
              <a:rPr lang="en-US" dirty="0"/>
              <a:t>Can CHC profiles be sampled quickly and reliably in the field? </a:t>
            </a:r>
          </a:p>
          <a:p>
            <a:pPr lvl="1"/>
            <a:r>
              <a:rPr lang="en-US" dirty="0"/>
              <a:t>Swabbing as opposed to sampling an elytra </a:t>
            </a:r>
          </a:p>
        </p:txBody>
      </p:sp>
    </p:spTree>
    <p:extLst>
      <p:ext uri="{BB962C8B-B14F-4D97-AF65-F5344CB8AC3E}">
        <p14:creationId xmlns:p14="http://schemas.microsoft.com/office/powerpoint/2010/main" val="42077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02BA-35F7-D747-ABE9-4DFB4B53ADB0}"/>
              </a:ext>
            </a:extLst>
          </p:cNvPr>
          <p:cNvSpPr>
            <a:spLocks noGrp="1"/>
          </p:cNvSpPr>
          <p:nvPr>
            <p:ph type="title"/>
          </p:nvPr>
        </p:nvSpPr>
        <p:spPr>
          <a:xfrm>
            <a:off x="838200" y="365126"/>
            <a:ext cx="10515600" cy="799646"/>
          </a:xfrm>
        </p:spPr>
        <p:txBody>
          <a:bodyPr/>
          <a:lstStyle/>
          <a:p>
            <a:r>
              <a:rPr lang="en-US" dirty="0"/>
              <a:t>Rhinoceros beetle mating system</a:t>
            </a:r>
          </a:p>
        </p:txBody>
      </p:sp>
      <p:pic>
        <p:nvPicPr>
          <p:cNvPr id="4" name="Graphic 3" descr="Deciduous tree with solid fill">
            <a:extLst>
              <a:ext uri="{FF2B5EF4-FFF2-40B4-BE49-F238E27FC236}">
                <a16:creationId xmlns:a16="http://schemas.microsoft.com/office/drawing/2014/main" id="{3E2DEF1E-1B4E-0341-B1EE-86692D174A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9785" y="1610194"/>
            <a:ext cx="5561351" cy="5561351"/>
          </a:xfrm>
          <a:prstGeom prst="rect">
            <a:avLst/>
          </a:prstGeom>
        </p:spPr>
      </p:pic>
      <p:sp>
        <p:nvSpPr>
          <p:cNvPr id="6" name="Rectangle 5">
            <a:extLst>
              <a:ext uri="{FF2B5EF4-FFF2-40B4-BE49-F238E27FC236}">
                <a16:creationId xmlns:a16="http://schemas.microsoft.com/office/drawing/2014/main" id="{C97CE62D-4A39-6748-8BF1-9115CCEA24C3}"/>
              </a:ext>
            </a:extLst>
          </p:cNvPr>
          <p:cNvSpPr/>
          <p:nvPr/>
        </p:nvSpPr>
        <p:spPr>
          <a:xfrm>
            <a:off x="2878112" y="4955497"/>
            <a:ext cx="839449" cy="58461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D91C49DE-99F8-344C-907B-06FACBCEA164}"/>
              </a:ext>
            </a:extLst>
          </p:cNvPr>
          <p:cNvCxnSpPr>
            <a:cxnSpLocks/>
          </p:cNvCxnSpPr>
          <p:nvPr/>
        </p:nvCxnSpPr>
        <p:spPr>
          <a:xfrm>
            <a:off x="3717561" y="5540114"/>
            <a:ext cx="2378439" cy="182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7DF0BCB-274B-F548-B555-96E777701B6A}"/>
              </a:ext>
            </a:extLst>
          </p:cNvPr>
          <p:cNvCxnSpPr>
            <a:cxnSpLocks/>
          </p:cNvCxnSpPr>
          <p:nvPr/>
        </p:nvCxnSpPr>
        <p:spPr>
          <a:xfrm flipV="1">
            <a:off x="3607633" y="1610194"/>
            <a:ext cx="2488367" cy="334530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2B858C8-45EF-9A49-9ED7-F2886F19AA5B}"/>
              </a:ext>
            </a:extLst>
          </p:cNvPr>
          <p:cNvPicPr>
            <a:picLocks noChangeAspect="1"/>
          </p:cNvPicPr>
          <p:nvPr/>
        </p:nvPicPr>
        <p:blipFill>
          <a:blip r:embed="rId4"/>
          <a:stretch>
            <a:fillRect/>
          </a:stretch>
        </p:blipFill>
        <p:spPr>
          <a:xfrm>
            <a:off x="6096000" y="1630897"/>
            <a:ext cx="5669159" cy="3943350"/>
          </a:xfrm>
          <a:prstGeom prst="rect">
            <a:avLst/>
          </a:prstGeom>
          <a:ln w="28575">
            <a:solidFill>
              <a:schemeClr val="tx1"/>
            </a:solidFill>
          </a:ln>
        </p:spPr>
      </p:pic>
      <p:sp>
        <p:nvSpPr>
          <p:cNvPr id="14" name="Oval 13">
            <a:extLst>
              <a:ext uri="{FF2B5EF4-FFF2-40B4-BE49-F238E27FC236}">
                <a16:creationId xmlns:a16="http://schemas.microsoft.com/office/drawing/2014/main" id="{4FF47BF5-19EB-454A-8A23-343095B59DBD}"/>
              </a:ext>
            </a:extLst>
          </p:cNvPr>
          <p:cNvSpPr/>
          <p:nvPr/>
        </p:nvSpPr>
        <p:spPr>
          <a:xfrm rot="1219269">
            <a:off x="8214611" y="2383997"/>
            <a:ext cx="1214203" cy="2437149"/>
          </a:xfrm>
          <a:prstGeom prst="ellipse">
            <a:avLst/>
          </a:prstGeom>
          <a:solidFill>
            <a:schemeClr val="accent4">
              <a:lumMod val="20000"/>
              <a:lumOff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picture containing arthropod, indoor, acarine&#10;&#10;Description automatically generated">
            <a:extLst>
              <a:ext uri="{FF2B5EF4-FFF2-40B4-BE49-F238E27FC236}">
                <a16:creationId xmlns:a16="http://schemas.microsoft.com/office/drawing/2014/main" id="{3690A92B-1E09-7D47-AF54-D39EF48AF436}"/>
              </a:ext>
            </a:extLst>
          </p:cNvPr>
          <p:cNvPicPr>
            <a:picLocks noChangeAspect="1"/>
          </p:cNvPicPr>
          <p:nvPr/>
        </p:nvPicPr>
        <p:blipFill rotWithShape="1">
          <a:blip r:embed="rId5"/>
          <a:srcRect l="50000"/>
          <a:stretch/>
        </p:blipFill>
        <p:spPr>
          <a:xfrm rot="1450596">
            <a:off x="7704790" y="3313692"/>
            <a:ext cx="1560231" cy="2302477"/>
          </a:xfrm>
          <a:prstGeom prst="rect">
            <a:avLst/>
          </a:prstGeom>
        </p:spPr>
      </p:pic>
      <p:pic>
        <p:nvPicPr>
          <p:cNvPr id="17" name="Picture 16" descr="A picture containing arthropod, indoor, acarine&#10;&#10;Description automatically generated">
            <a:extLst>
              <a:ext uri="{FF2B5EF4-FFF2-40B4-BE49-F238E27FC236}">
                <a16:creationId xmlns:a16="http://schemas.microsoft.com/office/drawing/2014/main" id="{8D7242F1-ACF0-E149-B615-EC8D1D2EFD4A}"/>
              </a:ext>
            </a:extLst>
          </p:cNvPr>
          <p:cNvPicPr>
            <a:picLocks noChangeAspect="1"/>
          </p:cNvPicPr>
          <p:nvPr/>
        </p:nvPicPr>
        <p:blipFill rotWithShape="1">
          <a:blip r:embed="rId5"/>
          <a:srcRect r="46047"/>
          <a:stretch/>
        </p:blipFill>
        <p:spPr>
          <a:xfrm rot="4769649">
            <a:off x="6706997" y="1706319"/>
            <a:ext cx="2031073" cy="2777705"/>
          </a:xfrm>
          <a:prstGeom prst="rect">
            <a:avLst/>
          </a:prstGeom>
        </p:spPr>
      </p:pic>
      <p:pic>
        <p:nvPicPr>
          <p:cNvPr id="18" name="Picture 17" descr="A picture containing arthropod, indoor, acarine&#10;&#10;Description automatically generated">
            <a:extLst>
              <a:ext uri="{FF2B5EF4-FFF2-40B4-BE49-F238E27FC236}">
                <a16:creationId xmlns:a16="http://schemas.microsoft.com/office/drawing/2014/main" id="{3EDBE333-641E-6349-8F46-21EE3A60798E}"/>
              </a:ext>
            </a:extLst>
          </p:cNvPr>
          <p:cNvPicPr>
            <a:picLocks noChangeAspect="1"/>
          </p:cNvPicPr>
          <p:nvPr/>
        </p:nvPicPr>
        <p:blipFill rotWithShape="1">
          <a:blip r:embed="rId5"/>
          <a:srcRect r="46047"/>
          <a:stretch/>
        </p:blipFill>
        <p:spPr>
          <a:xfrm rot="16440228">
            <a:off x="9284144" y="2229882"/>
            <a:ext cx="1539865" cy="2105926"/>
          </a:xfrm>
          <a:prstGeom prst="rect">
            <a:avLst/>
          </a:prstGeom>
        </p:spPr>
      </p:pic>
      <p:grpSp>
        <p:nvGrpSpPr>
          <p:cNvPr id="26" name="Group 25">
            <a:extLst>
              <a:ext uri="{FF2B5EF4-FFF2-40B4-BE49-F238E27FC236}">
                <a16:creationId xmlns:a16="http://schemas.microsoft.com/office/drawing/2014/main" id="{92A2761D-9D99-2248-AABF-ADAE06D876B9}"/>
              </a:ext>
            </a:extLst>
          </p:cNvPr>
          <p:cNvGrpSpPr/>
          <p:nvPr/>
        </p:nvGrpSpPr>
        <p:grpSpPr>
          <a:xfrm>
            <a:off x="426841" y="1933054"/>
            <a:ext cx="10895308" cy="3327052"/>
            <a:chOff x="426841" y="1933054"/>
            <a:chExt cx="10895308" cy="3327052"/>
          </a:xfrm>
        </p:grpSpPr>
        <p:sp>
          <p:nvSpPr>
            <p:cNvPr id="22" name="Rectangle 21">
              <a:extLst>
                <a:ext uri="{FF2B5EF4-FFF2-40B4-BE49-F238E27FC236}">
                  <a16:creationId xmlns:a16="http://schemas.microsoft.com/office/drawing/2014/main" id="{00ACF77D-AF0B-D743-A3B6-E2425B531A37}"/>
                </a:ext>
              </a:extLst>
            </p:cNvPr>
            <p:cNvSpPr/>
            <p:nvPr/>
          </p:nvSpPr>
          <p:spPr>
            <a:xfrm>
              <a:off x="426841" y="1933054"/>
              <a:ext cx="10895308" cy="332705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212FD17-8405-1C49-B9DC-B0F957140F01}"/>
                </a:ext>
              </a:extLst>
            </p:cNvPr>
            <p:cNvSpPr txBox="1"/>
            <p:nvPr/>
          </p:nvSpPr>
          <p:spPr>
            <a:xfrm>
              <a:off x="426841" y="2001943"/>
              <a:ext cx="10895308" cy="2185214"/>
            </a:xfrm>
            <a:prstGeom prst="rect">
              <a:avLst/>
            </a:prstGeom>
            <a:noFill/>
          </p:spPr>
          <p:txBody>
            <a:bodyPr wrap="square" rtlCol="0">
              <a:spAutoFit/>
            </a:bodyPr>
            <a:lstStyle/>
            <a:p>
              <a:pPr algn="ctr"/>
              <a:r>
                <a:rPr lang="en-US" sz="3600" dirty="0"/>
                <a:t>To the victor go the spoils!</a:t>
              </a:r>
            </a:p>
            <a:p>
              <a:pPr algn="ctr"/>
              <a:r>
                <a:rPr lang="en-US" sz="3600" dirty="0"/>
                <a:t>The biggest beetle on the landscape holds the territory and gets to mate.</a:t>
              </a:r>
            </a:p>
            <a:p>
              <a:pPr algn="ctr"/>
              <a:endParaRPr lang="en-US" sz="2800" dirty="0"/>
            </a:p>
          </p:txBody>
        </p:sp>
      </p:grpSp>
      <p:sp>
        <p:nvSpPr>
          <p:cNvPr id="25" name="TextBox 24">
            <a:extLst>
              <a:ext uri="{FF2B5EF4-FFF2-40B4-BE49-F238E27FC236}">
                <a16:creationId xmlns:a16="http://schemas.microsoft.com/office/drawing/2014/main" id="{0986855F-0A40-2F47-840D-F58CF7A6DCFD}"/>
              </a:ext>
            </a:extLst>
          </p:cNvPr>
          <p:cNvSpPr txBox="1"/>
          <p:nvPr/>
        </p:nvSpPr>
        <p:spPr>
          <a:xfrm>
            <a:off x="540538" y="3893015"/>
            <a:ext cx="10895308" cy="1631216"/>
          </a:xfrm>
          <a:prstGeom prst="rect">
            <a:avLst/>
          </a:prstGeom>
          <a:noFill/>
        </p:spPr>
        <p:txBody>
          <a:bodyPr wrap="square" rtlCol="0">
            <a:spAutoFit/>
          </a:bodyPr>
          <a:lstStyle/>
          <a:p>
            <a:pPr algn="ctr"/>
            <a:r>
              <a:rPr lang="en-US" sz="3600" dirty="0"/>
              <a:t>Except… That’s not always the case. There’s more to the story. </a:t>
            </a:r>
          </a:p>
          <a:p>
            <a:pPr algn="ctr"/>
            <a:endParaRPr lang="en-US" sz="2800" dirty="0"/>
          </a:p>
        </p:txBody>
      </p:sp>
    </p:spTree>
    <p:extLst>
      <p:ext uri="{BB962C8B-B14F-4D97-AF65-F5344CB8AC3E}">
        <p14:creationId xmlns:p14="http://schemas.microsoft.com/office/powerpoint/2010/main" val="163097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3000" fill="hold" nodeType="click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par>
                                <p:cTn id="11" presetID="32" presetClass="emph" presetSubtype="0" repeatCount="3000" fill="hold" nodeType="withEffect">
                                  <p:stCondLst>
                                    <p:cond delay="0"/>
                                  </p:stCondLst>
                                  <p:childTnLst>
                                    <p:animRot by="120000">
                                      <p:cBhvr>
                                        <p:cTn id="12" dur="100" fill="hold">
                                          <p:stCondLst>
                                            <p:cond delay="0"/>
                                          </p:stCondLst>
                                        </p:cTn>
                                        <p:tgtEl>
                                          <p:spTgt spid="18"/>
                                        </p:tgtEl>
                                        <p:attrNameLst>
                                          <p:attrName>r</p:attrName>
                                        </p:attrNameLst>
                                      </p:cBhvr>
                                    </p:animRot>
                                    <p:animRot by="-240000">
                                      <p:cBhvr>
                                        <p:cTn id="13" dur="200" fill="hold">
                                          <p:stCondLst>
                                            <p:cond delay="200"/>
                                          </p:stCondLst>
                                        </p:cTn>
                                        <p:tgtEl>
                                          <p:spTgt spid="18"/>
                                        </p:tgtEl>
                                        <p:attrNameLst>
                                          <p:attrName>r</p:attrName>
                                        </p:attrNameLst>
                                      </p:cBhvr>
                                    </p:animRot>
                                    <p:animRot by="240000">
                                      <p:cBhvr>
                                        <p:cTn id="14" dur="200" fill="hold">
                                          <p:stCondLst>
                                            <p:cond delay="400"/>
                                          </p:stCondLst>
                                        </p:cTn>
                                        <p:tgtEl>
                                          <p:spTgt spid="18"/>
                                        </p:tgtEl>
                                        <p:attrNameLst>
                                          <p:attrName>r</p:attrName>
                                        </p:attrNameLst>
                                      </p:cBhvr>
                                    </p:animRot>
                                    <p:animRot by="-240000">
                                      <p:cBhvr>
                                        <p:cTn id="15" dur="200" fill="hold">
                                          <p:stCondLst>
                                            <p:cond delay="600"/>
                                          </p:stCondLst>
                                        </p:cTn>
                                        <p:tgtEl>
                                          <p:spTgt spid="18"/>
                                        </p:tgtEl>
                                        <p:attrNameLst>
                                          <p:attrName>r</p:attrName>
                                        </p:attrNameLst>
                                      </p:cBhvr>
                                    </p:animRot>
                                    <p:animRot by="120000">
                                      <p:cBhvr>
                                        <p:cTn id="16" dur="200" fill="hold">
                                          <p:stCondLst>
                                            <p:cond delay="800"/>
                                          </p:stCondLst>
                                        </p:cTn>
                                        <p:tgtEl>
                                          <p:spTgt spid="18"/>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3.125E-6 1.11111E-6 L 0.18959 0.02731 " pathEditMode="relative" rAng="0" ptsTypes="AA">
                                      <p:cBhvr>
                                        <p:cTn id="20" dur="2000" fill="hold"/>
                                        <p:tgtEl>
                                          <p:spTgt spid="17"/>
                                        </p:tgtEl>
                                        <p:attrNameLst>
                                          <p:attrName>ppt_x</p:attrName>
                                          <p:attrName>ppt_y</p:attrName>
                                        </p:attrNameLst>
                                      </p:cBhvr>
                                      <p:rCtr x="9049" y="1366"/>
                                    </p:animMotion>
                                  </p:childTnLst>
                                </p:cTn>
                              </p:par>
                              <p:par>
                                <p:cTn id="21" presetID="2" presetClass="exit" presetSubtype="2" fill="hold" nodeType="withEffect">
                                  <p:stCondLst>
                                    <p:cond delay="600"/>
                                  </p:stCondLst>
                                  <p:childTnLst>
                                    <p:anim calcmode="lin" valueType="num">
                                      <p:cBhvr additive="base">
                                        <p:cTn id="22" dur="500"/>
                                        <p:tgtEl>
                                          <p:spTgt spid="18"/>
                                        </p:tgtEl>
                                        <p:attrNameLst>
                                          <p:attrName>ppt_x</p:attrName>
                                        </p:attrNameLst>
                                      </p:cBhvr>
                                      <p:tavLst>
                                        <p:tav tm="0">
                                          <p:val>
                                            <p:strVal val="ppt_x"/>
                                          </p:val>
                                        </p:tav>
                                        <p:tav tm="100000">
                                          <p:val>
                                            <p:strVal val="1+ppt_w/2"/>
                                          </p:val>
                                        </p:tav>
                                      </p:tavLst>
                                    </p:anim>
                                    <p:anim calcmode="lin" valueType="num">
                                      <p:cBhvr additive="base">
                                        <p:cTn id="23" dur="500"/>
                                        <p:tgtEl>
                                          <p:spTgt spid="18"/>
                                        </p:tgtEl>
                                        <p:attrNameLst>
                                          <p:attrName>ppt_y</p:attrName>
                                        </p:attrNameLst>
                                      </p:cBhvr>
                                      <p:tavLst>
                                        <p:tav tm="0">
                                          <p:val>
                                            <p:strVal val="ppt_y"/>
                                          </p:val>
                                        </p:tav>
                                        <p:tav tm="100000">
                                          <p:val>
                                            <p:strVal val="ppt_y"/>
                                          </p:val>
                                        </p:tav>
                                      </p:tavLst>
                                    </p:anim>
                                    <p:set>
                                      <p:cBhvr>
                                        <p:cTn id="24" dur="1" fill="hold">
                                          <p:stCondLst>
                                            <p:cond delay="499"/>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0.18672 0.03171 C 0.18868 0.0368 0.19063 0.0419 0.19284 0.04699 C 0.19349 0.04861 0.19453 0.04977 0.19532 0.05116 C 0.19623 0.05324 0.19675 0.05579 0.19779 0.05787 C 0.19844 0.05949 0.19948 0.06065 0.20013 0.06227 C 0.20118 0.06435 0.2017 0.06667 0.20261 0.06875 C 0.20339 0.07037 0.20443 0.07153 0.20508 0.07315 C 0.21341 0.09282 0.2069 0.08055 0.2125 0.09051 C 0.21289 0.09282 0.21315 0.09514 0.21368 0.09722 C 0.21433 0.09954 0.21602 0.10116 0.21615 0.1037 C 0.21628 0.1081 0.21615 0.12801 0.21368 0.13657 C 0.21315 0.13866 0.21029 0.14606 0.20886 0.14745 C 0.20651 0.14954 0.20144 0.15185 0.20144 0.15185 C 0.20065 0.15324 0.2 0.15532 0.19896 0.15625 C 0.1892 0.16366 0.19623 0.15417 0.18907 0.16065 C 0.18425 0.16481 0.18685 0.16528 0.18177 0.16713 C 0.17891 0.16805 0.17605 0.16829 0.17318 0.16921 C 0.1698 0.17037 0.16771 0.17176 0.16459 0.17361 L 0.15834 0.18472 C 0.15547 0.18981 0.15235 0.19467 0.15105 0.20208 L 0.14857 0.21528 C 0.14779 0.22546 0.14792 0.23611 0.1461 0.24583 C 0.14571 0.24792 0.14519 0.25023 0.14493 0.25231 C 0.1444 0.25532 0.1444 0.25833 0.14362 0.26111 C 0.14232 0.26574 0.14037 0.26991 0.13868 0.2743 C 0.13868 0.2743 0.13386 0.28727 0.13386 0.28727 L 0.12761 0.29838 C 0.12683 0.29977 0.12618 0.30162 0.12526 0.30278 C 0.12396 0.30417 0.12266 0.30532 0.12149 0.30694 C 0.11394 0.31852 0.11993 0.31435 0.11172 0.31805 C 0.10925 0.32083 0.10716 0.325 0.1043 0.32662 C 0.10313 0.32755 0.10183 0.32778 0.10065 0.32893 C 0.09167 0.3368 0.10378 0.33217 0.08711 0.34213 C 0.08581 0.34282 0.08451 0.34305 0.08334 0.34421 C 0.07383 0.35278 0.08529 0.34537 0.07605 0.35069 C 0.07526 0.35231 0.07461 0.35417 0.07357 0.35509 C 0.0724 0.35625 0.0711 0.35671 0.06993 0.35741 C 0.06107 0.3618 0.06068 0.35995 0.04779 0.3618 C 0.03464 0.36088 0.02149 0.36134 0.00847 0.35949 C 0.00586 0.35903 0.00313 0.35764 0.00105 0.35509 C -0.00156 0.35208 -0.00651 0.34745 -0.00885 0.34213 C -0.01054 0.33773 -0.01211 0.33333 -0.01367 0.32893 L -0.01614 0.32245 C -0.01653 0.32014 -0.01679 0.31782 -0.01744 0.31574 C -0.02213 0.29884 -0.01797 0.31921 -0.02109 0.30278 C -0.02239 0.28241 -0.02304 0.28495 -0.02109 0.26551 C -0.02083 0.26319 -0.02044 0.26111 -0.01992 0.25903 C -0.01927 0.25648 -0.01823 0.25463 -0.01744 0.25231 C -0.01705 0.25023 -0.01679 0.24792 -0.01614 0.24583 C -0.0151 0.24213 -0.01315 0.2375 -0.01132 0.23495 C -0.01015 0.23333 -0.00872 0.23217 -0.00755 0.23055 C -0.00586 0.22778 -0.00494 0.22268 -0.0026 0.22176 C -0.00104 0.22106 0.00065 0.22037 0.00222 0.21967 C 0.00352 0.21898 0.00469 0.21805 0.00599 0.21736 C 0.00795 0.21643 0.01211 0.21528 0.01211 0.21528 " pathEditMode="relative" ptsTypes="AAAAAAAAAAAAAAAAAAAAAAAAAAAAAAAAAAAAAAAAAAAAAAAAAAAAAAA">
                                      <p:cBhvr>
                                        <p:cTn id="34" dur="2000" fill="hold"/>
                                        <p:tgtEl>
                                          <p:spTgt spid="17"/>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956FC9-ADF0-F244-A2AA-857B0D9ED55F}"/>
              </a:ext>
            </a:extLst>
          </p:cNvPr>
          <p:cNvPicPr>
            <a:picLocks noChangeAspect="1"/>
          </p:cNvPicPr>
          <p:nvPr/>
        </p:nvPicPr>
        <p:blipFill>
          <a:blip r:embed="rId2"/>
          <a:stretch>
            <a:fillRect/>
          </a:stretch>
        </p:blipFill>
        <p:spPr>
          <a:xfrm>
            <a:off x="8683523" y="2304775"/>
            <a:ext cx="3475703" cy="1390281"/>
          </a:xfrm>
          <a:prstGeom prst="rect">
            <a:avLst/>
          </a:prstGeom>
        </p:spPr>
      </p:pic>
      <p:sp>
        <p:nvSpPr>
          <p:cNvPr id="2" name="Title 1">
            <a:extLst>
              <a:ext uri="{FF2B5EF4-FFF2-40B4-BE49-F238E27FC236}">
                <a16:creationId xmlns:a16="http://schemas.microsoft.com/office/drawing/2014/main" id="{3B2E94CC-87E8-0742-86C9-E5BF64180B45}"/>
              </a:ext>
            </a:extLst>
          </p:cNvPr>
          <p:cNvSpPr>
            <a:spLocks noGrp="1"/>
          </p:cNvSpPr>
          <p:nvPr>
            <p:ph type="title"/>
          </p:nvPr>
        </p:nvSpPr>
        <p:spPr>
          <a:xfrm>
            <a:off x="838200" y="0"/>
            <a:ext cx="10515600" cy="1325563"/>
          </a:xfrm>
        </p:spPr>
        <p:txBody>
          <a:bodyPr/>
          <a:lstStyle/>
          <a:p>
            <a:r>
              <a:rPr lang="en-US" dirty="0"/>
              <a:t>Acknowledgements </a:t>
            </a:r>
          </a:p>
        </p:txBody>
      </p:sp>
      <p:pic>
        <p:nvPicPr>
          <p:cNvPr id="4" name="Picture 3">
            <a:extLst>
              <a:ext uri="{FF2B5EF4-FFF2-40B4-BE49-F238E27FC236}">
                <a16:creationId xmlns:a16="http://schemas.microsoft.com/office/drawing/2014/main" id="{D29B0EC3-4FC2-A240-883E-B7620582274A}"/>
              </a:ext>
            </a:extLst>
          </p:cNvPr>
          <p:cNvPicPr>
            <a:picLocks noChangeAspect="1"/>
          </p:cNvPicPr>
          <p:nvPr/>
        </p:nvPicPr>
        <p:blipFill>
          <a:blip r:embed="rId3"/>
          <a:stretch>
            <a:fillRect/>
          </a:stretch>
        </p:blipFill>
        <p:spPr>
          <a:xfrm>
            <a:off x="9581825" y="77316"/>
            <a:ext cx="2267685" cy="2278220"/>
          </a:xfrm>
          <a:prstGeom prst="rect">
            <a:avLst/>
          </a:prstGeom>
        </p:spPr>
      </p:pic>
      <p:sp>
        <p:nvSpPr>
          <p:cNvPr id="6" name="TextBox 5">
            <a:extLst>
              <a:ext uri="{FF2B5EF4-FFF2-40B4-BE49-F238E27FC236}">
                <a16:creationId xmlns:a16="http://schemas.microsoft.com/office/drawing/2014/main" id="{B941F3E8-772F-1B4F-B4FB-9F61B3297D41}"/>
              </a:ext>
            </a:extLst>
          </p:cNvPr>
          <p:cNvSpPr txBox="1"/>
          <p:nvPr/>
        </p:nvSpPr>
        <p:spPr>
          <a:xfrm>
            <a:off x="544421" y="993402"/>
            <a:ext cx="6238567" cy="5570756"/>
          </a:xfrm>
          <a:prstGeom prst="rect">
            <a:avLst/>
          </a:prstGeom>
          <a:noFill/>
        </p:spPr>
        <p:txBody>
          <a:bodyPr wrap="square" rtlCol="0">
            <a:spAutoFit/>
          </a:bodyPr>
          <a:lstStyle/>
          <a:p>
            <a:r>
              <a:rPr lang="en-US" sz="2800" b="1" u="sng" dirty="0"/>
              <a:t>Emlen Laboratory </a:t>
            </a:r>
          </a:p>
          <a:p>
            <a:r>
              <a:rPr lang="en-US" sz="2400" dirty="0"/>
              <a:t>Douglas J. Emlen</a:t>
            </a:r>
          </a:p>
          <a:p>
            <a:r>
              <a:rPr lang="en-US" sz="2400" dirty="0" err="1"/>
              <a:t>Cerisse</a:t>
            </a:r>
            <a:r>
              <a:rPr lang="en-US" sz="2400" dirty="0"/>
              <a:t> Allen</a:t>
            </a:r>
          </a:p>
          <a:p>
            <a:r>
              <a:rPr lang="en-US" sz="2400" dirty="0"/>
              <a:t>Romain </a:t>
            </a:r>
            <a:r>
              <a:rPr lang="en-US" sz="2400" dirty="0" err="1"/>
              <a:t>Boisseau</a:t>
            </a:r>
            <a:endParaRPr lang="en-US" sz="2400" dirty="0"/>
          </a:p>
          <a:p>
            <a:r>
              <a:rPr lang="en-US" sz="2400" dirty="0"/>
              <a:t>Camille Thomas-</a:t>
            </a:r>
            <a:r>
              <a:rPr lang="en-US" sz="2400" dirty="0" err="1"/>
              <a:t>Bulle</a:t>
            </a:r>
            <a:endParaRPr lang="en-US" sz="2400" dirty="0"/>
          </a:p>
          <a:p>
            <a:r>
              <a:rPr lang="en-US" sz="2400" dirty="0"/>
              <a:t>Nathan Barton</a:t>
            </a:r>
          </a:p>
          <a:p>
            <a:r>
              <a:rPr lang="en-US" sz="2400" dirty="0"/>
              <a:t>Chelsey Caldwell</a:t>
            </a:r>
          </a:p>
          <a:p>
            <a:r>
              <a:rPr lang="en-US" sz="2400" dirty="0"/>
              <a:t>Josey MacDonald</a:t>
            </a:r>
          </a:p>
          <a:p>
            <a:r>
              <a:rPr lang="en-US" sz="2400" dirty="0"/>
              <a:t>Jillian del Sol</a:t>
            </a:r>
          </a:p>
          <a:p>
            <a:endParaRPr lang="en-US" sz="2800" dirty="0"/>
          </a:p>
          <a:p>
            <a:r>
              <a:rPr lang="en-US" sz="2800" b="1" u="sng" dirty="0"/>
              <a:t>Palmer Laboratory</a:t>
            </a:r>
            <a:endParaRPr lang="en-US" sz="2800" dirty="0"/>
          </a:p>
          <a:p>
            <a:r>
              <a:rPr lang="en-US" sz="2400" dirty="0"/>
              <a:t>Patrick Krebs </a:t>
            </a:r>
          </a:p>
          <a:p>
            <a:endParaRPr lang="en-US" sz="2800" dirty="0"/>
          </a:p>
          <a:p>
            <a:r>
              <a:rPr lang="en-US" sz="2800" b="1" dirty="0"/>
              <a:t>NSF Grant </a:t>
            </a:r>
            <a:r>
              <a:rPr lang="en-US" sz="2800" dirty="0"/>
              <a:t>IOS-2015907</a:t>
            </a:r>
            <a:endParaRPr lang="en-US" sz="2800" b="1" dirty="0"/>
          </a:p>
        </p:txBody>
      </p:sp>
      <p:pic>
        <p:nvPicPr>
          <p:cNvPr id="12" name="Picture 11" descr="A picture containing logo&#10;&#10;Description automatically generated">
            <a:extLst>
              <a:ext uri="{FF2B5EF4-FFF2-40B4-BE49-F238E27FC236}">
                <a16:creationId xmlns:a16="http://schemas.microsoft.com/office/drawing/2014/main" id="{3C7A175E-BCE3-AB40-B982-A96D0BF87F10}"/>
              </a:ext>
            </a:extLst>
          </p:cNvPr>
          <p:cNvPicPr>
            <a:picLocks noChangeAspect="1"/>
          </p:cNvPicPr>
          <p:nvPr/>
        </p:nvPicPr>
        <p:blipFill>
          <a:blip r:embed="rId4"/>
          <a:stretch>
            <a:fillRect/>
          </a:stretch>
        </p:blipFill>
        <p:spPr>
          <a:xfrm>
            <a:off x="9155151" y="3416152"/>
            <a:ext cx="2901393" cy="3575660"/>
          </a:xfrm>
          <a:prstGeom prst="rect">
            <a:avLst/>
          </a:prstGeom>
        </p:spPr>
      </p:pic>
    </p:spTree>
    <p:extLst>
      <p:ext uri="{BB962C8B-B14F-4D97-AF65-F5344CB8AC3E}">
        <p14:creationId xmlns:p14="http://schemas.microsoft.com/office/powerpoint/2010/main" val="2811454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2ECC7-332D-0448-8031-0D796655E324}"/>
              </a:ext>
            </a:extLst>
          </p:cNvPr>
          <p:cNvSpPr>
            <a:spLocks noGrp="1"/>
          </p:cNvSpPr>
          <p:nvPr>
            <p:ph type="title"/>
          </p:nvPr>
        </p:nvSpPr>
        <p:spPr>
          <a:xfrm>
            <a:off x="838200" y="0"/>
            <a:ext cx="10515600" cy="1325563"/>
          </a:xfrm>
        </p:spPr>
        <p:txBody>
          <a:bodyPr/>
          <a:lstStyle/>
          <a:p>
            <a:r>
              <a:rPr lang="en-US" dirty="0"/>
              <a:t>Cuticular Hydrocarbons </a:t>
            </a:r>
          </a:p>
        </p:txBody>
      </p:sp>
      <p:grpSp>
        <p:nvGrpSpPr>
          <p:cNvPr id="11" name="Group 10">
            <a:extLst>
              <a:ext uri="{FF2B5EF4-FFF2-40B4-BE49-F238E27FC236}">
                <a16:creationId xmlns:a16="http://schemas.microsoft.com/office/drawing/2014/main" id="{BD238595-B3CF-394E-9C37-8B7EFC9C2CBF}"/>
              </a:ext>
            </a:extLst>
          </p:cNvPr>
          <p:cNvGrpSpPr/>
          <p:nvPr/>
        </p:nvGrpSpPr>
        <p:grpSpPr>
          <a:xfrm>
            <a:off x="4855088" y="2439380"/>
            <a:ext cx="990817" cy="2185353"/>
            <a:chOff x="481112" y="1644649"/>
            <a:chExt cx="990817" cy="2185353"/>
          </a:xfrm>
        </p:grpSpPr>
        <p:grpSp>
          <p:nvGrpSpPr>
            <p:cNvPr id="9" name="Group 8">
              <a:extLst>
                <a:ext uri="{FF2B5EF4-FFF2-40B4-BE49-F238E27FC236}">
                  <a16:creationId xmlns:a16="http://schemas.microsoft.com/office/drawing/2014/main" id="{C739AD78-4909-AC4F-9368-06AFBB727A8A}"/>
                </a:ext>
              </a:extLst>
            </p:cNvPr>
            <p:cNvGrpSpPr/>
            <p:nvPr/>
          </p:nvGrpSpPr>
          <p:grpSpPr>
            <a:xfrm>
              <a:off x="481112" y="1644649"/>
              <a:ext cx="990817" cy="2185353"/>
              <a:chOff x="481112" y="1644649"/>
              <a:chExt cx="990817" cy="2185353"/>
            </a:xfrm>
          </p:grpSpPr>
          <p:pic>
            <p:nvPicPr>
              <p:cNvPr id="3" name="Picture 2">
                <a:extLst>
                  <a:ext uri="{FF2B5EF4-FFF2-40B4-BE49-F238E27FC236}">
                    <a16:creationId xmlns:a16="http://schemas.microsoft.com/office/drawing/2014/main" id="{C364E918-CA1B-924D-ABFA-416F51582427}"/>
                  </a:ext>
                </a:extLst>
              </p:cNvPr>
              <p:cNvPicPr>
                <a:picLocks noChangeAspect="1"/>
              </p:cNvPicPr>
              <p:nvPr/>
            </p:nvPicPr>
            <p:blipFill>
              <a:blip r:embed="rId2"/>
              <a:stretch>
                <a:fillRect/>
              </a:stretch>
            </p:blipFill>
            <p:spPr>
              <a:xfrm>
                <a:off x="481112" y="1644649"/>
                <a:ext cx="990817" cy="2185353"/>
              </a:xfrm>
              <a:prstGeom prst="rect">
                <a:avLst/>
              </a:prstGeom>
            </p:spPr>
          </p:pic>
          <p:sp>
            <p:nvSpPr>
              <p:cNvPr id="8" name="TextBox 7">
                <a:extLst>
                  <a:ext uri="{FF2B5EF4-FFF2-40B4-BE49-F238E27FC236}">
                    <a16:creationId xmlns:a16="http://schemas.microsoft.com/office/drawing/2014/main" id="{B2C76DC8-0F9B-AF44-86BB-EE2E4C8101BD}"/>
                  </a:ext>
                </a:extLst>
              </p:cNvPr>
              <p:cNvSpPr txBox="1"/>
              <p:nvPr/>
            </p:nvSpPr>
            <p:spPr>
              <a:xfrm>
                <a:off x="765673" y="1887051"/>
                <a:ext cx="434477" cy="646331"/>
              </a:xfrm>
              <a:prstGeom prst="rect">
                <a:avLst/>
              </a:prstGeom>
              <a:noFill/>
            </p:spPr>
            <p:txBody>
              <a:bodyPr wrap="square" rtlCol="0">
                <a:spAutoFit/>
              </a:bodyPr>
              <a:lstStyle/>
              <a:p>
                <a:r>
                  <a:rPr lang="en-US" sz="3600" b="1" dirty="0">
                    <a:solidFill>
                      <a:schemeClr val="bg1"/>
                    </a:solidFill>
                  </a:rPr>
                  <a:t>C</a:t>
                </a:r>
              </a:p>
            </p:txBody>
          </p:sp>
        </p:grpSp>
        <p:sp>
          <p:nvSpPr>
            <p:cNvPr id="10" name="TextBox 9">
              <a:extLst>
                <a:ext uri="{FF2B5EF4-FFF2-40B4-BE49-F238E27FC236}">
                  <a16:creationId xmlns:a16="http://schemas.microsoft.com/office/drawing/2014/main" id="{B341398D-7770-BB40-917A-63489349614C}"/>
                </a:ext>
              </a:extLst>
            </p:cNvPr>
            <p:cNvSpPr txBox="1"/>
            <p:nvPr/>
          </p:nvSpPr>
          <p:spPr>
            <a:xfrm>
              <a:off x="754243" y="2930941"/>
              <a:ext cx="434477" cy="646331"/>
            </a:xfrm>
            <a:prstGeom prst="rect">
              <a:avLst/>
            </a:prstGeom>
            <a:noFill/>
          </p:spPr>
          <p:txBody>
            <a:bodyPr wrap="square" rtlCol="0">
              <a:spAutoFit/>
            </a:bodyPr>
            <a:lstStyle/>
            <a:p>
              <a:r>
                <a:rPr lang="en-US" sz="3600" b="1" dirty="0"/>
                <a:t>H</a:t>
              </a:r>
            </a:p>
          </p:txBody>
        </p:sp>
      </p:grpSp>
      <p:pic>
        <p:nvPicPr>
          <p:cNvPr id="4" name="Picture 3">
            <a:extLst>
              <a:ext uri="{FF2B5EF4-FFF2-40B4-BE49-F238E27FC236}">
                <a16:creationId xmlns:a16="http://schemas.microsoft.com/office/drawing/2014/main" id="{29D2AAC3-948E-AC4B-B9F1-6A6624413D14}"/>
              </a:ext>
            </a:extLst>
          </p:cNvPr>
          <p:cNvPicPr>
            <a:picLocks noChangeAspect="1"/>
          </p:cNvPicPr>
          <p:nvPr/>
        </p:nvPicPr>
        <p:blipFill>
          <a:blip r:embed="rId3"/>
          <a:stretch>
            <a:fillRect/>
          </a:stretch>
        </p:blipFill>
        <p:spPr>
          <a:xfrm>
            <a:off x="6315140" y="1920416"/>
            <a:ext cx="2437827" cy="1390508"/>
          </a:xfrm>
          <a:prstGeom prst="rect">
            <a:avLst/>
          </a:prstGeom>
        </p:spPr>
      </p:pic>
      <p:pic>
        <p:nvPicPr>
          <p:cNvPr id="5" name="Picture 4">
            <a:extLst>
              <a:ext uri="{FF2B5EF4-FFF2-40B4-BE49-F238E27FC236}">
                <a16:creationId xmlns:a16="http://schemas.microsoft.com/office/drawing/2014/main" id="{E3D27CF9-A632-284C-9834-E0697B32C256}"/>
              </a:ext>
            </a:extLst>
          </p:cNvPr>
          <p:cNvPicPr>
            <a:picLocks noChangeAspect="1"/>
          </p:cNvPicPr>
          <p:nvPr/>
        </p:nvPicPr>
        <p:blipFill>
          <a:blip r:embed="rId4"/>
          <a:stretch>
            <a:fillRect/>
          </a:stretch>
        </p:blipFill>
        <p:spPr>
          <a:xfrm>
            <a:off x="6180863" y="3785791"/>
            <a:ext cx="2481715" cy="1390509"/>
          </a:xfrm>
          <a:prstGeom prst="rect">
            <a:avLst/>
          </a:prstGeom>
        </p:spPr>
      </p:pic>
      <p:pic>
        <p:nvPicPr>
          <p:cNvPr id="7" name="Picture 6">
            <a:extLst>
              <a:ext uri="{FF2B5EF4-FFF2-40B4-BE49-F238E27FC236}">
                <a16:creationId xmlns:a16="http://schemas.microsoft.com/office/drawing/2014/main" id="{7E41E5B3-CAA7-0F4C-ADB3-4B36E012B954}"/>
              </a:ext>
            </a:extLst>
          </p:cNvPr>
          <p:cNvPicPr>
            <a:picLocks noChangeAspect="1"/>
          </p:cNvPicPr>
          <p:nvPr/>
        </p:nvPicPr>
        <p:blipFill>
          <a:blip r:embed="rId5"/>
          <a:stretch>
            <a:fillRect/>
          </a:stretch>
        </p:blipFill>
        <p:spPr>
          <a:xfrm>
            <a:off x="9946457" y="4456145"/>
            <a:ext cx="1810151" cy="340370"/>
          </a:xfrm>
          <a:prstGeom prst="rect">
            <a:avLst/>
          </a:prstGeom>
        </p:spPr>
      </p:pic>
      <p:grpSp>
        <p:nvGrpSpPr>
          <p:cNvPr id="28" name="Group 27">
            <a:extLst>
              <a:ext uri="{FF2B5EF4-FFF2-40B4-BE49-F238E27FC236}">
                <a16:creationId xmlns:a16="http://schemas.microsoft.com/office/drawing/2014/main" id="{3549314A-D607-5141-A1DA-262F86134D7C}"/>
              </a:ext>
            </a:extLst>
          </p:cNvPr>
          <p:cNvGrpSpPr/>
          <p:nvPr/>
        </p:nvGrpSpPr>
        <p:grpSpPr>
          <a:xfrm>
            <a:off x="8989195" y="2486767"/>
            <a:ext cx="2767413" cy="337176"/>
            <a:chOff x="8989195" y="2486767"/>
            <a:chExt cx="2767413" cy="337176"/>
          </a:xfrm>
        </p:grpSpPr>
        <p:pic>
          <p:nvPicPr>
            <p:cNvPr id="6" name="Picture 5">
              <a:extLst>
                <a:ext uri="{FF2B5EF4-FFF2-40B4-BE49-F238E27FC236}">
                  <a16:creationId xmlns:a16="http://schemas.microsoft.com/office/drawing/2014/main" id="{5E859423-312C-8D4B-AC95-37683FC04A06}"/>
                </a:ext>
              </a:extLst>
            </p:cNvPr>
            <p:cNvPicPr>
              <a:picLocks noChangeAspect="1"/>
            </p:cNvPicPr>
            <p:nvPr/>
          </p:nvPicPr>
          <p:blipFill>
            <a:blip r:embed="rId6"/>
            <a:stretch>
              <a:fillRect/>
            </a:stretch>
          </p:blipFill>
          <p:spPr>
            <a:xfrm>
              <a:off x="9946458" y="2508506"/>
              <a:ext cx="1810150" cy="293700"/>
            </a:xfrm>
            <a:prstGeom prst="rect">
              <a:avLst/>
            </a:prstGeom>
          </p:spPr>
        </p:pic>
        <p:sp>
          <p:nvSpPr>
            <p:cNvPr id="12" name="Right Arrow 11">
              <a:extLst>
                <a:ext uri="{FF2B5EF4-FFF2-40B4-BE49-F238E27FC236}">
                  <a16:creationId xmlns:a16="http://schemas.microsoft.com/office/drawing/2014/main" id="{10A4EEBC-F852-5742-AE91-F36AC28DCC23}"/>
                </a:ext>
              </a:extLst>
            </p:cNvPr>
            <p:cNvSpPr/>
            <p:nvPr/>
          </p:nvSpPr>
          <p:spPr>
            <a:xfrm>
              <a:off x="8989195" y="2486767"/>
              <a:ext cx="721034" cy="3371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ight Arrow 12">
            <a:extLst>
              <a:ext uri="{FF2B5EF4-FFF2-40B4-BE49-F238E27FC236}">
                <a16:creationId xmlns:a16="http://schemas.microsoft.com/office/drawing/2014/main" id="{AAB2E10C-6833-9A49-8EC2-F19E83340FE7}"/>
              </a:ext>
            </a:extLst>
          </p:cNvPr>
          <p:cNvSpPr/>
          <p:nvPr/>
        </p:nvSpPr>
        <p:spPr>
          <a:xfrm>
            <a:off x="8890465" y="4456145"/>
            <a:ext cx="721034" cy="3371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D65DF5BF-61B6-5B48-B8EA-F4D7ED38F808}"/>
              </a:ext>
            </a:extLst>
          </p:cNvPr>
          <p:cNvGrpSpPr/>
          <p:nvPr/>
        </p:nvGrpSpPr>
        <p:grpSpPr>
          <a:xfrm>
            <a:off x="56329" y="1868281"/>
            <a:ext cx="4531625" cy="2522650"/>
            <a:chOff x="56329" y="1868281"/>
            <a:chExt cx="4531625" cy="2522650"/>
          </a:xfrm>
        </p:grpSpPr>
        <p:grpSp>
          <p:nvGrpSpPr>
            <p:cNvPr id="21" name="Group 20">
              <a:extLst>
                <a:ext uri="{FF2B5EF4-FFF2-40B4-BE49-F238E27FC236}">
                  <a16:creationId xmlns:a16="http://schemas.microsoft.com/office/drawing/2014/main" id="{BCEAF3F1-70F4-5C4F-866E-E7C92277703F}"/>
                </a:ext>
              </a:extLst>
            </p:cNvPr>
            <p:cNvGrpSpPr/>
            <p:nvPr/>
          </p:nvGrpSpPr>
          <p:grpSpPr>
            <a:xfrm rot="13567483" flipV="1">
              <a:off x="1498896" y="2755180"/>
              <a:ext cx="1965750" cy="1305752"/>
              <a:chOff x="3642947" y="4922881"/>
              <a:chExt cx="1965750" cy="1305752"/>
            </a:xfrm>
          </p:grpSpPr>
          <p:sp>
            <p:nvSpPr>
              <p:cNvPr id="16" name="Left-Right-Up Arrow 15">
                <a:extLst>
                  <a:ext uri="{FF2B5EF4-FFF2-40B4-BE49-F238E27FC236}">
                    <a16:creationId xmlns:a16="http://schemas.microsoft.com/office/drawing/2014/main" id="{4CFB7FEB-1286-484C-905C-C6335A38715E}"/>
                  </a:ext>
                </a:extLst>
              </p:cNvPr>
              <p:cNvSpPr/>
              <p:nvPr/>
            </p:nvSpPr>
            <p:spPr>
              <a:xfrm>
                <a:off x="3814187" y="4922881"/>
                <a:ext cx="1794510" cy="1218859"/>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AC426C2-69F9-D74F-B390-0234DDDD7E4B}"/>
                  </a:ext>
                </a:extLst>
              </p:cNvPr>
              <p:cNvCxnSpPr/>
              <p:nvPr/>
            </p:nvCxnSpPr>
            <p:spPr>
              <a:xfrm>
                <a:off x="4560522" y="5654741"/>
                <a:ext cx="0" cy="340509"/>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627F172E-F689-0144-A697-930B7DC4C84E}"/>
                  </a:ext>
                </a:extLst>
              </p:cNvPr>
              <p:cNvSpPr/>
              <p:nvPr/>
            </p:nvSpPr>
            <p:spPr>
              <a:xfrm>
                <a:off x="3642947" y="5306581"/>
                <a:ext cx="902921" cy="9220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FA73CA29-79A0-9F45-8F56-CC168862613C}"/>
                </a:ext>
              </a:extLst>
            </p:cNvPr>
            <p:cNvGrpSpPr/>
            <p:nvPr/>
          </p:nvGrpSpPr>
          <p:grpSpPr>
            <a:xfrm>
              <a:off x="179996" y="1868281"/>
              <a:ext cx="4334739" cy="815510"/>
              <a:chOff x="126012" y="1860808"/>
              <a:chExt cx="4334739" cy="815510"/>
            </a:xfrm>
          </p:grpSpPr>
          <p:sp>
            <p:nvSpPr>
              <p:cNvPr id="22" name="Rounded Rectangle 21">
                <a:extLst>
                  <a:ext uri="{FF2B5EF4-FFF2-40B4-BE49-F238E27FC236}">
                    <a16:creationId xmlns:a16="http://schemas.microsoft.com/office/drawing/2014/main" id="{BC68D8E1-98E5-9F41-A951-DD2B00AB95EA}"/>
                  </a:ext>
                </a:extLst>
              </p:cNvPr>
              <p:cNvSpPr/>
              <p:nvPr/>
            </p:nvSpPr>
            <p:spPr>
              <a:xfrm>
                <a:off x="126012" y="1860808"/>
                <a:ext cx="1733097" cy="808037"/>
              </a:xfrm>
              <a:prstGeom prst="roundRect">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719B7061-44BC-4349-A0A2-DF00B6443C37}"/>
                  </a:ext>
                </a:extLst>
              </p:cNvPr>
              <p:cNvSpPr/>
              <p:nvPr/>
            </p:nvSpPr>
            <p:spPr>
              <a:xfrm>
                <a:off x="2727654" y="1868281"/>
                <a:ext cx="1733097" cy="808037"/>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TextBox 24">
              <a:extLst>
                <a:ext uri="{FF2B5EF4-FFF2-40B4-BE49-F238E27FC236}">
                  <a16:creationId xmlns:a16="http://schemas.microsoft.com/office/drawing/2014/main" id="{56040373-6335-4045-85B6-38CF7BEDDD8F}"/>
                </a:ext>
              </a:extLst>
            </p:cNvPr>
            <p:cNvSpPr txBox="1"/>
            <p:nvPr/>
          </p:nvSpPr>
          <p:spPr>
            <a:xfrm>
              <a:off x="56329" y="1956606"/>
              <a:ext cx="1879536" cy="646331"/>
            </a:xfrm>
            <a:prstGeom prst="rect">
              <a:avLst/>
            </a:prstGeom>
            <a:noFill/>
          </p:spPr>
          <p:txBody>
            <a:bodyPr wrap="square" rtlCol="0">
              <a:spAutoFit/>
            </a:bodyPr>
            <a:lstStyle/>
            <a:p>
              <a:pPr algn="ctr"/>
              <a:r>
                <a:rPr lang="en-US" dirty="0"/>
                <a:t>Prevents Desiccation </a:t>
              </a:r>
            </a:p>
          </p:txBody>
        </p:sp>
        <p:sp>
          <p:nvSpPr>
            <p:cNvPr id="26" name="TextBox 25">
              <a:extLst>
                <a:ext uri="{FF2B5EF4-FFF2-40B4-BE49-F238E27FC236}">
                  <a16:creationId xmlns:a16="http://schemas.microsoft.com/office/drawing/2014/main" id="{FDEE5458-0038-5540-ACA6-E81735FAF713}"/>
                </a:ext>
              </a:extLst>
            </p:cNvPr>
            <p:cNvSpPr txBox="1"/>
            <p:nvPr/>
          </p:nvSpPr>
          <p:spPr>
            <a:xfrm>
              <a:off x="2708418" y="1956606"/>
              <a:ext cx="1879536" cy="646331"/>
            </a:xfrm>
            <a:prstGeom prst="rect">
              <a:avLst/>
            </a:prstGeom>
            <a:noFill/>
          </p:spPr>
          <p:txBody>
            <a:bodyPr wrap="square" rtlCol="0">
              <a:spAutoFit/>
            </a:bodyPr>
            <a:lstStyle/>
            <a:p>
              <a:pPr algn="ctr"/>
              <a:r>
                <a:rPr lang="en-US" dirty="0"/>
                <a:t>Mating</a:t>
              </a:r>
            </a:p>
            <a:p>
              <a:pPr algn="ctr"/>
              <a:r>
                <a:rPr lang="en-US" dirty="0"/>
                <a:t>Cues</a:t>
              </a:r>
            </a:p>
          </p:txBody>
        </p:sp>
      </p:grpSp>
      <p:pic>
        <p:nvPicPr>
          <p:cNvPr id="15" name="Picture 14">
            <a:extLst>
              <a:ext uri="{FF2B5EF4-FFF2-40B4-BE49-F238E27FC236}">
                <a16:creationId xmlns:a16="http://schemas.microsoft.com/office/drawing/2014/main" id="{0F28CE26-64CD-4142-A687-4A44355DBD0E}"/>
              </a:ext>
            </a:extLst>
          </p:cNvPr>
          <p:cNvPicPr>
            <a:picLocks noChangeAspect="1"/>
          </p:cNvPicPr>
          <p:nvPr/>
        </p:nvPicPr>
        <p:blipFill rotWithShape="1">
          <a:blip r:embed="rId7"/>
          <a:srcRect t="11092"/>
          <a:stretch/>
        </p:blipFill>
        <p:spPr>
          <a:xfrm>
            <a:off x="1052145" y="3821845"/>
            <a:ext cx="2859252" cy="1942952"/>
          </a:xfrm>
          <a:prstGeom prst="rect">
            <a:avLst/>
          </a:prstGeom>
        </p:spPr>
      </p:pic>
      <p:grpSp>
        <p:nvGrpSpPr>
          <p:cNvPr id="20" name="Group 19">
            <a:extLst>
              <a:ext uri="{FF2B5EF4-FFF2-40B4-BE49-F238E27FC236}">
                <a16:creationId xmlns:a16="http://schemas.microsoft.com/office/drawing/2014/main" id="{96A3B7B0-A18D-EF4B-BCC5-762601215F7A}"/>
              </a:ext>
            </a:extLst>
          </p:cNvPr>
          <p:cNvGrpSpPr/>
          <p:nvPr/>
        </p:nvGrpSpPr>
        <p:grpSpPr>
          <a:xfrm>
            <a:off x="733209" y="5833916"/>
            <a:ext cx="10895308" cy="1077218"/>
            <a:chOff x="733209" y="5745016"/>
            <a:chExt cx="10895308" cy="1077218"/>
          </a:xfrm>
        </p:grpSpPr>
        <p:sp>
          <p:nvSpPr>
            <p:cNvPr id="14" name="Rectangle 13">
              <a:extLst>
                <a:ext uri="{FF2B5EF4-FFF2-40B4-BE49-F238E27FC236}">
                  <a16:creationId xmlns:a16="http://schemas.microsoft.com/office/drawing/2014/main" id="{24F67302-DCDE-6E46-BE5F-16A50C8BC286}"/>
                </a:ext>
              </a:extLst>
            </p:cNvPr>
            <p:cNvSpPr/>
            <p:nvPr/>
          </p:nvSpPr>
          <p:spPr>
            <a:xfrm>
              <a:off x="733209" y="5814373"/>
              <a:ext cx="10895308" cy="91497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5C95F3A-0F40-D14F-9617-706BC6350BA4}"/>
                </a:ext>
              </a:extLst>
            </p:cNvPr>
            <p:cNvSpPr txBox="1"/>
            <p:nvPr/>
          </p:nvSpPr>
          <p:spPr>
            <a:xfrm>
              <a:off x="2182477" y="5745016"/>
              <a:ext cx="7996771" cy="1077218"/>
            </a:xfrm>
            <a:prstGeom prst="rect">
              <a:avLst/>
            </a:prstGeom>
            <a:noFill/>
          </p:spPr>
          <p:txBody>
            <a:bodyPr wrap="square" rtlCol="0">
              <a:spAutoFit/>
            </a:bodyPr>
            <a:lstStyle/>
            <a:p>
              <a:pPr algn="ctr"/>
              <a:r>
                <a:rPr lang="en-US" sz="3200" dirty="0"/>
                <a:t>These chemical signals contain information! </a:t>
              </a:r>
            </a:p>
            <a:p>
              <a:pPr algn="ctr"/>
              <a:r>
                <a:rPr lang="en-US" sz="3200" dirty="0"/>
                <a:t>Information for rivals and  potential mates.</a:t>
              </a:r>
            </a:p>
          </p:txBody>
        </p:sp>
      </p:grpSp>
      <p:grpSp>
        <p:nvGrpSpPr>
          <p:cNvPr id="38" name="Group 37">
            <a:extLst>
              <a:ext uri="{FF2B5EF4-FFF2-40B4-BE49-F238E27FC236}">
                <a16:creationId xmlns:a16="http://schemas.microsoft.com/office/drawing/2014/main" id="{4207EF00-9E2D-9C45-A822-98C383D46B5E}"/>
              </a:ext>
            </a:extLst>
          </p:cNvPr>
          <p:cNvGrpSpPr/>
          <p:nvPr/>
        </p:nvGrpSpPr>
        <p:grpSpPr>
          <a:xfrm>
            <a:off x="1549400" y="53861"/>
            <a:ext cx="9093200" cy="5831440"/>
            <a:chOff x="1549400" y="527050"/>
            <a:chExt cx="9093200" cy="5831440"/>
          </a:xfrm>
        </p:grpSpPr>
        <p:grpSp>
          <p:nvGrpSpPr>
            <p:cNvPr id="39" name="Group 38">
              <a:extLst>
                <a:ext uri="{FF2B5EF4-FFF2-40B4-BE49-F238E27FC236}">
                  <a16:creationId xmlns:a16="http://schemas.microsoft.com/office/drawing/2014/main" id="{0FAC5792-51EA-C846-9002-22682F0AD89E}"/>
                </a:ext>
              </a:extLst>
            </p:cNvPr>
            <p:cNvGrpSpPr/>
            <p:nvPr/>
          </p:nvGrpSpPr>
          <p:grpSpPr>
            <a:xfrm>
              <a:off x="1549400" y="527050"/>
              <a:ext cx="9093200" cy="5803900"/>
              <a:chOff x="1549400" y="527050"/>
              <a:chExt cx="9093200" cy="5803900"/>
            </a:xfrm>
          </p:grpSpPr>
          <p:sp>
            <p:nvSpPr>
              <p:cNvPr id="41" name="Rectangle 40">
                <a:extLst>
                  <a:ext uri="{FF2B5EF4-FFF2-40B4-BE49-F238E27FC236}">
                    <a16:creationId xmlns:a16="http://schemas.microsoft.com/office/drawing/2014/main" id="{00A0E163-BD4F-E14A-8C9F-2A3956804CD7}"/>
                  </a:ext>
                </a:extLst>
              </p:cNvPr>
              <p:cNvSpPr/>
              <p:nvPr/>
            </p:nvSpPr>
            <p:spPr>
              <a:xfrm>
                <a:off x="1549400" y="527050"/>
                <a:ext cx="9093200" cy="58039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12DEBB5B-96A2-9A4A-9A9D-893BC7A2CAEC}"/>
                  </a:ext>
                </a:extLst>
              </p:cNvPr>
              <p:cNvGrpSpPr/>
              <p:nvPr/>
            </p:nvGrpSpPr>
            <p:grpSpPr>
              <a:xfrm>
                <a:off x="2616199" y="602585"/>
                <a:ext cx="7157374" cy="4205030"/>
                <a:chOff x="2489199" y="602585"/>
                <a:chExt cx="7157374" cy="4205030"/>
              </a:xfrm>
            </p:grpSpPr>
            <p:grpSp>
              <p:nvGrpSpPr>
                <p:cNvPr id="43" name="Group 42">
                  <a:extLst>
                    <a:ext uri="{FF2B5EF4-FFF2-40B4-BE49-F238E27FC236}">
                      <a16:creationId xmlns:a16="http://schemas.microsoft.com/office/drawing/2014/main" id="{AE01098C-0AD2-D945-BFE1-F0EBD72FDB5A}"/>
                    </a:ext>
                  </a:extLst>
                </p:cNvPr>
                <p:cNvGrpSpPr/>
                <p:nvPr/>
              </p:nvGrpSpPr>
              <p:grpSpPr>
                <a:xfrm>
                  <a:off x="2489199" y="1040070"/>
                  <a:ext cx="2302163" cy="3517705"/>
                  <a:chOff x="3584863" y="990600"/>
                  <a:chExt cx="2667000" cy="4075176"/>
                </a:xfrm>
              </p:grpSpPr>
              <p:pic>
                <p:nvPicPr>
                  <p:cNvPr id="46" name="Picture 45">
                    <a:extLst>
                      <a:ext uri="{FF2B5EF4-FFF2-40B4-BE49-F238E27FC236}">
                        <a16:creationId xmlns:a16="http://schemas.microsoft.com/office/drawing/2014/main" id="{0061F8D9-2045-F144-97A8-28D59C39B775}"/>
                      </a:ext>
                    </a:extLst>
                  </p:cNvPr>
                  <p:cNvPicPr>
                    <a:picLocks noChangeAspect="1"/>
                  </p:cNvPicPr>
                  <p:nvPr/>
                </p:nvPicPr>
                <p:blipFill rotWithShape="1">
                  <a:blip r:embed="rId8"/>
                  <a:srcRect b="16437"/>
                  <a:stretch/>
                </p:blipFill>
                <p:spPr>
                  <a:xfrm>
                    <a:off x="3584863" y="990600"/>
                    <a:ext cx="2667000" cy="4075176"/>
                  </a:xfrm>
                  <a:prstGeom prst="rect">
                    <a:avLst/>
                  </a:prstGeom>
                </p:spPr>
              </p:pic>
              <p:cxnSp>
                <p:nvCxnSpPr>
                  <p:cNvPr id="47" name="Straight Connector 46">
                    <a:extLst>
                      <a:ext uri="{FF2B5EF4-FFF2-40B4-BE49-F238E27FC236}">
                        <a16:creationId xmlns:a16="http://schemas.microsoft.com/office/drawing/2014/main" id="{154CC788-6938-C34C-B093-1E4949C97E77}"/>
                      </a:ext>
                    </a:extLst>
                  </p:cNvPr>
                  <p:cNvCxnSpPr>
                    <a:cxnSpLocks/>
                  </p:cNvCxnSpPr>
                  <p:nvPr/>
                </p:nvCxnSpPr>
                <p:spPr>
                  <a:xfrm>
                    <a:off x="4142874" y="5065776"/>
                    <a:ext cx="64569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73D9712-E3D4-4949-8627-9AE3F2CB8908}"/>
                      </a:ext>
                    </a:extLst>
                  </p:cNvPr>
                  <p:cNvCxnSpPr>
                    <a:cxnSpLocks/>
                  </p:cNvCxnSpPr>
                  <p:nvPr/>
                </p:nvCxnSpPr>
                <p:spPr>
                  <a:xfrm>
                    <a:off x="5065295" y="5065776"/>
                    <a:ext cx="64569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Equal 43">
                  <a:extLst>
                    <a:ext uri="{FF2B5EF4-FFF2-40B4-BE49-F238E27FC236}">
                      <a16:creationId xmlns:a16="http://schemas.microsoft.com/office/drawing/2014/main" id="{6BFC507E-B4DA-064D-9B49-2B06BF86A2D9}"/>
                    </a:ext>
                  </a:extLst>
                </p:cNvPr>
                <p:cNvSpPr/>
                <p:nvPr/>
              </p:nvSpPr>
              <p:spPr>
                <a:xfrm>
                  <a:off x="5118100" y="2043272"/>
                  <a:ext cx="1511300" cy="1511300"/>
                </a:xfrm>
                <a:prstGeom prst="mathEqual">
                  <a:avLst>
                    <a:gd name="adj1" fmla="val 8394"/>
                    <a:gd name="adj2" fmla="val 839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5" name="Picture 44" descr="A close-up of a beetle&#10;&#10;Description automatically generated with low confidence">
                  <a:extLst>
                    <a:ext uri="{FF2B5EF4-FFF2-40B4-BE49-F238E27FC236}">
                      <a16:creationId xmlns:a16="http://schemas.microsoft.com/office/drawing/2014/main" id="{576BA5F2-0305-C547-AD49-A1237976E04F}"/>
                    </a:ext>
                  </a:extLst>
                </p:cNvPr>
                <p:cNvPicPr>
                  <a:picLocks noChangeAspect="1"/>
                </p:cNvPicPr>
                <p:nvPr/>
              </p:nvPicPr>
              <p:blipFill>
                <a:blip r:embed="rId9"/>
                <a:stretch>
                  <a:fillRect/>
                </a:stretch>
              </p:blipFill>
              <p:spPr>
                <a:xfrm>
                  <a:off x="6524338" y="602585"/>
                  <a:ext cx="3122235" cy="4205030"/>
                </a:xfrm>
                <a:prstGeom prst="rect">
                  <a:avLst/>
                </a:prstGeom>
              </p:spPr>
            </p:pic>
          </p:grpSp>
        </p:grpSp>
        <p:sp>
          <p:nvSpPr>
            <p:cNvPr id="40" name="TextBox 39">
              <a:extLst>
                <a:ext uri="{FF2B5EF4-FFF2-40B4-BE49-F238E27FC236}">
                  <a16:creationId xmlns:a16="http://schemas.microsoft.com/office/drawing/2014/main" id="{F16357CC-E67E-BA41-9C63-B4CE8D5D3A66}"/>
                </a:ext>
              </a:extLst>
            </p:cNvPr>
            <p:cNvSpPr txBox="1"/>
            <p:nvPr/>
          </p:nvSpPr>
          <p:spPr>
            <a:xfrm>
              <a:off x="1816100" y="4788830"/>
              <a:ext cx="8559800" cy="1569660"/>
            </a:xfrm>
            <a:prstGeom prst="rect">
              <a:avLst/>
            </a:prstGeom>
            <a:noFill/>
          </p:spPr>
          <p:txBody>
            <a:bodyPr wrap="square" rtlCol="0">
              <a:spAutoFit/>
            </a:bodyPr>
            <a:lstStyle/>
            <a:p>
              <a:pPr algn="ctr"/>
              <a:r>
                <a:rPr lang="en-US" sz="2400" dirty="0"/>
                <a:t>Once the suit of armor is made, it doesn’t change size. The size of the armor tells us all about the size/shape of the knight when the suit was made, but it doesn’t tell us anything about the wearer’s current condition. We need more information. </a:t>
              </a:r>
            </a:p>
          </p:txBody>
        </p:sp>
      </p:grpSp>
    </p:spTree>
    <p:extLst>
      <p:ext uri="{BB962C8B-B14F-4D97-AF65-F5344CB8AC3E}">
        <p14:creationId xmlns:p14="http://schemas.microsoft.com/office/powerpoint/2010/main" val="385777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F2912EBA-9487-0947-AC87-B36EA5472E16}"/>
              </a:ext>
            </a:extLst>
          </p:cNvPr>
          <p:cNvPicPr>
            <a:picLocks noChangeAspect="1"/>
          </p:cNvPicPr>
          <p:nvPr/>
        </p:nvPicPr>
        <p:blipFill>
          <a:blip r:embed="rId2"/>
          <a:stretch>
            <a:fillRect/>
          </a:stretch>
        </p:blipFill>
        <p:spPr>
          <a:xfrm flipH="1">
            <a:off x="8009694" y="91349"/>
            <a:ext cx="4182306" cy="5562467"/>
          </a:xfrm>
          <a:prstGeom prst="rect">
            <a:avLst/>
          </a:prstGeom>
        </p:spPr>
      </p:pic>
      <p:sp>
        <p:nvSpPr>
          <p:cNvPr id="2" name="Title 1">
            <a:extLst>
              <a:ext uri="{FF2B5EF4-FFF2-40B4-BE49-F238E27FC236}">
                <a16:creationId xmlns:a16="http://schemas.microsoft.com/office/drawing/2014/main" id="{7F1AC92E-F0F0-6445-8F25-50CE21F51CA4}"/>
              </a:ext>
            </a:extLst>
          </p:cNvPr>
          <p:cNvSpPr>
            <a:spLocks noGrp="1"/>
          </p:cNvSpPr>
          <p:nvPr>
            <p:ph type="title"/>
          </p:nvPr>
        </p:nvSpPr>
        <p:spPr>
          <a:xfrm>
            <a:off x="838200" y="365126"/>
            <a:ext cx="10515600" cy="627334"/>
          </a:xfrm>
        </p:spPr>
        <p:txBody>
          <a:bodyPr>
            <a:normAutofit fontScale="90000"/>
          </a:bodyPr>
          <a:lstStyle/>
          <a:p>
            <a:r>
              <a:rPr lang="en-US" dirty="0"/>
              <a:t>How do insects smell? </a:t>
            </a:r>
          </a:p>
        </p:txBody>
      </p:sp>
      <p:grpSp>
        <p:nvGrpSpPr>
          <p:cNvPr id="13" name="Group 12">
            <a:extLst>
              <a:ext uri="{FF2B5EF4-FFF2-40B4-BE49-F238E27FC236}">
                <a16:creationId xmlns:a16="http://schemas.microsoft.com/office/drawing/2014/main" id="{B26604C5-3E33-F649-B22E-8DF4A480856B}"/>
              </a:ext>
            </a:extLst>
          </p:cNvPr>
          <p:cNvGrpSpPr/>
          <p:nvPr/>
        </p:nvGrpSpPr>
        <p:grpSpPr>
          <a:xfrm>
            <a:off x="698500" y="1234507"/>
            <a:ext cx="5397500" cy="4025900"/>
            <a:chOff x="3397250" y="1416050"/>
            <a:chExt cx="5397500" cy="4025900"/>
          </a:xfrm>
        </p:grpSpPr>
        <p:pic>
          <p:nvPicPr>
            <p:cNvPr id="3" name="Picture 2">
              <a:extLst>
                <a:ext uri="{FF2B5EF4-FFF2-40B4-BE49-F238E27FC236}">
                  <a16:creationId xmlns:a16="http://schemas.microsoft.com/office/drawing/2014/main" id="{BCFD2340-8228-3143-9C66-FF740B125910}"/>
                </a:ext>
              </a:extLst>
            </p:cNvPr>
            <p:cNvPicPr>
              <a:picLocks noChangeAspect="1"/>
            </p:cNvPicPr>
            <p:nvPr/>
          </p:nvPicPr>
          <p:blipFill>
            <a:blip r:embed="rId3"/>
            <a:stretch>
              <a:fillRect/>
            </a:stretch>
          </p:blipFill>
          <p:spPr>
            <a:xfrm>
              <a:off x="3397250" y="1416050"/>
              <a:ext cx="5397500" cy="4025900"/>
            </a:xfrm>
            <a:prstGeom prst="rect">
              <a:avLst/>
            </a:prstGeom>
          </p:spPr>
        </p:pic>
        <p:pic>
          <p:nvPicPr>
            <p:cNvPr id="9" name="Picture 8">
              <a:extLst>
                <a:ext uri="{FF2B5EF4-FFF2-40B4-BE49-F238E27FC236}">
                  <a16:creationId xmlns:a16="http://schemas.microsoft.com/office/drawing/2014/main" id="{832B8CC0-DC72-894D-8B1F-7A88EE850E57}"/>
                </a:ext>
              </a:extLst>
            </p:cNvPr>
            <p:cNvPicPr>
              <a:picLocks noChangeAspect="1"/>
            </p:cNvPicPr>
            <p:nvPr/>
          </p:nvPicPr>
          <p:blipFill>
            <a:blip r:embed="rId4"/>
            <a:stretch>
              <a:fillRect/>
            </a:stretch>
          </p:blipFill>
          <p:spPr>
            <a:xfrm rot="5400000">
              <a:off x="5054523" y="2387527"/>
              <a:ext cx="1403013" cy="398584"/>
            </a:xfrm>
            <a:prstGeom prst="rect">
              <a:avLst/>
            </a:prstGeom>
          </p:spPr>
        </p:pic>
        <p:pic>
          <p:nvPicPr>
            <p:cNvPr id="10" name="Picture 9">
              <a:extLst>
                <a:ext uri="{FF2B5EF4-FFF2-40B4-BE49-F238E27FC236}">
                  <a16:creationId xmlns:a16="http://schemas.microsoft.com/office/drawing/2014/main" id="{8A6639EC-69C3-E046-83B4-9B67494E3820}"/>
                </a:ext>
              </a:extLst>
            </p:cNvPr>
            <p:cNvPicPr>
              <a:picLocks noChangeAspect="1"/>
            </p:cNvPicPr>
            <p:nvPr/>
          </p:nvPicPr>
          <p:blipFill>
            <a:blip r:embed="rId4"/>
            <a:stretch>
              <a:fillRect/>
            </a:stretch>
          </p:blipFill>
          <p:spPr>
            <a:xfrm rot="5400000">
              <a:off x="5335881" y="2387528"/>
              <a:ext cx="1403013" cy="398584"/>
            </a:xfrm>
            <a:prstGeom prst="rect">
              <a:avLst/>
            </a:prstGeom>
          </p:spPr>
        </p:pic>
        <p:pic>
          <p:nvPicPr>
            <p:cNvPr id="11" name="Picture 10">
              <a:extLst>
                <a:ext uri="{FF2B5EF4-FFF2-40B4-BE49-F238E27FC236}">
                  <a16:creationId xmlns:a16="http://schemas.microsoft.com/office/drawing/2014/main" id="{A25BA1B8-F30D-4842-B6F6-001767800536}"/>
                </a:ext>
              </a:extLst>
            </p:cNvPr>
            <p:cNvPicPr>
              <a:picLocks noChangeAspect="1"/>
            </p:cNvPicPr>
            <p:nvPr/>
          </p:nvPicPr>
          <p:blipFill>
            <a:blip r:embed="rId4"/>
            <a:stretch>
              <a:fillRect/>
            </a:stretch>
          </p:blipFill>
          <p:spPr>
            <a:xfrm rot="5400000">
              <a:off x="5582063" y="2387528"/>
              <a:ext cx="1403013" cy="398584"/>
            </a:xfrm>
            <a:prstGeom prst="rect">
              <a:avLst/>
            </a:prstGeom>
          </p:spPr>
        </p:pic>
        <p:pic>
          <p:nvPicPr>
            <p:cNvPr id="12" name="Picture 11">
              <a:extLst>
                <a:ext uri="{FF2B5EF4-FFF2-40B4-BE49-F238E27FC236}">
                  <a16:creationId xmlns:a16="http://schemas.microsoft.com/office/drawing/2014/main" id="{FED58FBF-CEDC-1D40-B3C0-CD84A48683BE}"/>
                </a:ext>
              </a:extLst>
            </p:cNvPr>
            <p:cNvPicPr>
              <a:picLocks noChangeAspect="1"/>
            </p:cNvPicPr>
            <p:nvPr/>
          </p:nvPicPr>
          <p:blipFill>
            <a:blip r:embed="rId4"/>
            <a:stretch>
              <a:fillRect/>
            </a:stretch>
          </p:blipFill>
          <p:spPr>
            <a:xfrm rot="5400000">
              <a:off x="4790753" y="2387526"/>
              <a:ext cx="1403013" cy="398584"/>
            </a:xfrm>
            <a:prstGeom prst="rect">
              <a:avLst/>
            </a:prstGeom>
          </p:spPr>
        </p:pic>
      </p:grpSp>
      <p:sp>
        <p:nvSpPr>
          <p:cNvPr id="14" name="Oval 13">
            <a:extLst>
              <a:ext uri="{FF2B5EF4-FFF2-40B4-BE49-F238E27FC236}">
                <a16:creationId xmlns:a16="http://schemas.microsoft.com/office/drawing/2014/main" id="{5ABADAD5-BDA3-744F-AAF5-7CA1544DED26}"/>
              </a:ext>
            </a:extLst>
          </p:cNvPr>
          <p:cNvSpPr/>
          <p:nvPr/>
        </p:nvSpPr>
        <p:spPr>
          <a:xfrm>
            <a:off x="251627" y="4871774"/>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A3BC115-BE81-874F-91C2-37E6F9CA69FE}"/>
              </a:ext>
            </a:extLst>
          </p:cNvPr>
          <p:cNvSpPr/>
          <p:nvPr/>
        </p:nvSpPr>
        <p:spPr>
          <a:xfrm>
            <a:off x="595923" y="4772963"/>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E05E0E8-3D2D-7548-BAE3-566433FC1EB1}"/>
              </a:ext>
            </a:extLst>
          </p:cNvPr>
          <p:cNvSpPr/>
          <p:nvPr/>
        </p:nvSpPr>
        <p:spPr>
          <a:xfrm>
            <a:off x="475064" y="4478214"/>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FD05C8CE-EB6D-8049-BF96-94656AA0D150}"/>
              </a:ext>
            </a:extLst>
          </p:cNvPr>
          <p:cNvSpPr/>
          <p:nvPr/>
        </p:nvSpPr>
        <p:spPr>
          <a:xfrm>
            <a:off x="940219" y="4683368"/>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6EF888D-FE7E-F343-A134-D0BCC1737B64}"/>
              </a:ext>
            </a:extLst>
          </p:cNvPr>
          <p:cNvSpPr/>
          <p:nvPr/>
        </p:nvSpPr>
        <p:spPr>
          <a:xfrm>
            <a:off x="538134" y="5157830"/>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D6EC82E5-9A7E-4A43-BE3D-57F375210C6D}"/>
              </a:ext>
            </a:extLst>
          </p:cNvPr>
          <p:cNvSpPr/>
          <p:nvPr/>
        </p:nvSpPr>
        <p:spPr>
          <a:xfrm>
            <a:off x="965357" y="5027992"/>
            <a:ext cx="205154" cy="205154"/>
          </a:xfrm>
          <a:prstGeom prst="ellipse">
            <a:avLst/>
          </a:prstGeom>
          <a:solidFill>
            <a:srgbClr val="FFFF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5CCF1B0A-D97D-2741-9EB5-0EE625969235}"/>
              </a:ext>
            </a:extLst>
          </p:cNvPr>
          <p:cNvGrpSpPr/>
          <p:nvPr/>
        </p:nvGrpSpPr>
        <p:grpSpPr>
          <a:xfrm>
            <a:off x="3803626" y="593590"/>
            <a:ext cx="4362319" cy="1371432"/>
            <a:chOff x="3803626" y="593590"/>
            <a:chExt cx="4362319" cy="1371432"/>
          </a:xfrm>
        </p:grpSpPr>
        <p:sp>
          <p:nvSpPr>
            <p:cNvPr id="24" name="Right Arrow 23">
              <a:extLst>
                <a:ext uri="{FF2B5EF4-FFF2-40B4-BE49-F238E27FC236}">
                  <a16:creationId xmlns:a16="http://schemas.microsoft.com/office/drawing/2014/main" id="{C259EB60-7648-E34E-9079-B4AD611A9010}"/>
                </a:ext>
              </a:extLst>
            </p:cNvPr>
            <p:cNvSpPr/>
            <p:nvPr/>
          </p:nvSpPr>
          <p:spPr>
            <a:xfrm rot="20622507">
              <a:off x="3803626" y="1290458"/>
              <a:ext cx="1416676" cy="505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C626D13B-5788-4D44-AE61-12CB59B105D5}"/>
                </a:ext>
              </a:extLst>
            </p:cNvPr>
            <p:cNvGrpSpPr/>
            <p:nvPr/>
          </p:nvGrpSpPr>
          <p:grpSpPr>
            <a:xfrm>
              <a:off x="5152289" y="593590"/>
              <a:ext cx="3013656" cy="1371432"/>
              <a:chOff x="7018986" y="3106782"/>
              <a:chExt cx="3013656" cy="1371432"/>
            </a:xfrm>
          </p:grpSpPr>
          <p:sp>
            <p:nvSpPr>
              <p:cNvPr id="26" name="Explosion 2 25">
                <a:extLst>
                  <a:ext uri="{FF2B5EF4-FFF2-40B4-BE49-F238E27FC236}">
                    <a16:creationId xmlns:a16="http://schemas.microsoft.com/office/drawing/2014/main" id="{1A5D314D-8CAD-6944-ADA2-2C46BFFAF36E}"/>
                  </a:ext>
                </a:extLst>
              </p:cNvPr>
              <p:cNvSpPr/>
              <p:nvPr/>
            </p:nvSpPr>
            <p:spPr>
              <a:xfrm rot="538351">
                <a:off x="7018986" y="3106782"/>
                <a:ext cx="3013656" cy="1371432"/>
              </a:xfrm>
              <a:prstGeom prst="irregularSeal2">
                <a:avLst/>
              </a:prstGeom>
              <a:solidFill>
                <a:srgbClr val="FFC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7" name="TextBox 26">
                <a:extLst>
                  <a:ext uri="{FF2B5EF4-FFF2-40B4-BE49-F238E27FC236}">
                    <a16:creationId xmlns:a16="http://schemas.microsoft.com/office/drawing/2014/main" id="{F0AE3D80-660C-144B-BC86-2BB432CB111D}"/>
                  </a:ext>
                </a:extLst>
              </p:cNvPr>
              <p:cNvSpPr txBox="1"/>
              <p:nvPr/>
            </p:nvSpPr>
            <p:spPr>
              <a:xfrm>
                <a:off x="7522186" y="3607832"/>
                <a:ext cx="2007256" cy="369332"/>
              </a:xfrm>
              <a:prstGeom prst="rect">
                <a:avLst/>
              </a:prstGeom>
              <a:noFill/>
            </p:spPr>
            <p:txBody>
              <a:bodyPr wrap="square" rtlCol="0">
                <a:spAutoFit/>
              </a:bodyPr>
              <a:lstStyle/>
              <a:p>
                <a:r>
                  <a:rPr lang="en-US" b="1" dirty="0"/>
                  <a:t>Signal to the Brain</a:t>
                </a:r>
              </a:p>
            </p:txBody>
          </p:sp>
        </p:grpSp>
      </p:grpSp>
      <p:sp>
        <p:nvSpPr>
          <p:cNvPr id="30" name="TextBox 29">
            <a:extLst>
              <a:ext uri="{FF2B5EF4-FFF2-40B4-BE49-F238E27FC236}">
                <a16:creationId xmlns:a16="http://schemas.microsoft.com/office/drawing/2014/main" id="{F9B3E598-E15C-8640-BEB7-28907D7DE625}"/>
              </a:ext>
            </a:extLst>
          </p:cNvPr>
          <p:cNvSpPr txBox="1"/>
          <p:nvPr/>
        </p:nvSpPr>
        <p:spPr>
          <a:xfrm>
            <a:off x="-171327" y="5438827"/>
            <a:ext cx="1703089" cy="369332"/>
          </a:xfrm>
          <a:prstGeom prst="rect">
            <a:avLst/>
          </a:prstGeom>
          <a:noFill/>
        </p:spPr>
        <p:txBody>
          <a:bodyPr wrap="square" rtlCol="0">
            <a:spAutoFit/>
          </a:bodyPr>
          <a:lstStyle/>
          <a:p>
            <a:pPr algn="ctr"/>
            <a:r>
              <a:rPr lang="en-US" dirty="0"/>
              <a:t>Odorants</a:t>
            </a:r>
          </a:p>
        </p:txBody>
      </p:sp>
      <p:sp>
        <p:nvSpPr>
          <p:cNvPr id="31" name="TextBox 30">
            <a:extLst>
              <a:ext uri="{FF2B5EF4-FFF2-40B4-BE49-F238E27FC236}">
                <a16:creationId xmlns:a16="http://schemas.microsoft.com/office/drawing/2014/main" id="{07B843FA-6133-B64D-8350-38F16EA6CFE1}"/>
              </a:ext>
            </a:extLst>
          </p:cNvPr>
          <p:cNvSpPr txBox="1"/>
          <p:nvPr/>
        </p:nvSpPr>
        <p:spPr>
          <a:xfrm>
            <a:off x="3741742" y="2064352"/>
            <a:ext cx="2841740" cy="369332"/>
          </a:xfrm>
          <a:prstGeom prst="rect">
            <a:avLst/>
          </a:prstGeom>
          <a:noFill/>
        </p:spPr>
        <p:txBody>
          <a:bodyPr wrap="square" rtlCol="0">
            <a:spAutoFit/>
          </a:bodyPr>
          <a:lstStyle/>
          <a:p>
            <a:r>
              <a:rPr lang="en-US" dirty="0"/>
              <a:t>Olfactory Receptor Neurons</a:t>
            </a:r>
          </a:p>
        </p:txBody>
      </p:sp>
      <p:sp>
        <p:nvSpPr>
          <p:cNvPr id="34" name="&quot;No&quot; Symbol 33">
            <a:extLst>
              <a:ext uri="{FF2B5EF4-FFF2-40B4-BE49-F238E27FC236}">
                <a16:creationId xmlns:a16="http://schemas.microsoft.com/office/drawing/2014/main" id="{6BF02859-A58B-2A44-A181-6125215F6145}"/>
              </a:ext>
            </a:extLst>
          </p:cNvPr>
          <p:cNvSpPr/>
          <p:nvPr/>
        </p:nvSpPr>
        <p:spPr>
          <a:xfrm>
            <a:off x="898719" y="992460"/>
            <a:ext cx="4973616" cy="4846470"/>
          </a:xfrm>
          <a:prstGeom prst="noSmoking">
            <a:avLst>
              <a:gd name="adj" fmla="val 6658"/>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9" name="Group 38">
            <a:extLst>
              <a:ext uri="{FF2B5EF4-FFF2-40B4-BE49-F238E27FC236}">
                <a16:creationId xmlns:a16="http://schemas.microsoft.com/office/drawing/2014/main" id="{21912DAD-68C0-014B-BFC0-5FB8008DE08A}"/>
              </a:ext>
            </a:extLst>
          </p:cNvPr>
          <p:cNvGrpSpPr/>
          <p:nvPr/>
        </p:nvGrpSpPr>
        <p:grpSpPr>
          <a:xfrm>
            <a:off x="6359084" y="5890189"/>
            <a:ext cx="5692140" cy="830997"/>
            <a:chOff x="5661660" y="5833478"/>
            <a:chExt cx="5692140" cy="830997"/>
          </a:xfrm>
        </p:grpSpPr>
        <p:sp>
          <p:nvSpPr>
            <p:cNvPr id="37" name="Rectangle 36">
              <a:extLst>
                <a:ext uri="{FF2B5EF4-FFF2-40B4-BE49-F238E27FC236}">
                  <a16:creationId xmlns:a16="http://schemas.microsoft.com/office/drawing/2014/main" id="{286D3511-F9C7-7043-A258-282B12D56225}"/>
                </a:ext>
              </a:extLst>
            </p:cNvPr>
            <p:cNvSpPr/>
            <p:nvPr/>
          </p:nvSpPr>
          <p:spPr>
            <a:xfrm>
              <a:off x="5661660" y="5877469"/>
              <a:ext cx="5692140" cy="743017"/>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9A69A15A-7D68-DF4B-A1B0-26A81D0B0362}"/>
                </a:ext>
              </a:extLst>
            </p:cNvPr>
            <p:cNvSpPr txBox="1"/>
            <p:nvPr/>
          </p:nvSpPr>
          <p:spPr>
            <a:xfrm>
              <a:off x="5929084" y="5833478"/>
              <a:ext cx="5157291" cy="830997"/>
            </a:xfrm>
            <a:prstGeom prst="rect">
              <a:avLst/>
            </a:prstGeom>
            <a:noFill/>
          </p:spPr>
          <p:txBody>
            <a:bodyPr wrap="square" rtlCol="0">
              <a:spAutoFit/>
            </a:bodyPr>
            <a:lstStyle/>
            <a:p>
              <a:pPr algn="ctr"/>
              <a:r>
                <a:rPr lang="en-US" sz="2400" dirty="0"/>
                <a:t>Counterintuitive:</a:t>
              </a:r>
            </a:p>
            <a:p>
              <a:pPr algn="ctr"/>
              <a:r>
                <a:rPr lang="en-US" sz="2400" dirty="0"/>
                <a:t> In insects, smell is all about touch!</a:t>
              </a:r>
            </a:p>
          </p:txBody>
        </p:sp>
      </p:grpSp>
    </p:spTree>
    <p:extLst>
      <p:ext uri="{BB962C8B-B14F-4D97-AF65-F5344CB8AC3E}">
        <p14:creationId xmlns:p14="http://schemas.microsoft.com/office/powerpoint/2010/main" val="188170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07708 -0.09121 L 0.06198 -0.16042 L 0.11679 -0.10926 L 0.09583 -0.22593 L 0.15924 -0.11436 L 0.12617 -0.29121 L 0.21054 -0.11945 L 0.19179 -0.26945 " pathEditMode="relative" ptsTypes="AAAAAAAAA">
                                      <p:cBhvr>
                                        <p:cTn id="6" dur="2000" fill="hold"/>
                                        <p:tgtEl>
                                          <p:spTgt spid="15"/>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03242 -0.16806 L 0.07565 -0.09746 L 0.07057 -0.25139 L 0.13763 -0.10787 L 0.13906 -0.26667 L 0.13906 -0.26667 L 0.14049 -0.26297 " pathEditMode="relative" ptsTypes="AAAAAAAA">
                                      <p:cBhvr>
                                        <p:cTn id="8" dur="2000" fill="hold"/>
                                        <p:tgtEl>
                                          <p:spTgt spid="18"/>
                                        </p:tgtEl>
                                        <p:attrNameLst>
                                          <p:attrName>ppt_x</p:attrName>
                                          <p:attrName>ppt_y</p:attrName>
                                        </p:attrNameLst>
                                      </p:cBhvr>
                                    </p:animMotion>
                                  </p:childTnLst>
                                </p:cTn>
                              </p:par>
                            </p:childTnLst>
                          </p:cTn>
                        </p:par>
                        <p:par>
                          <p:cTn id="9" fill="hold">
                            <p:stCondLst>
                              <p:cond delay="2000"/>
                            </p:stCondLst>
                            <p:childTnLst>
                              <p:par>
                                <p:cTn id="10" presetID="1" presetClass="entr" presetSubtype="0" fill="hold" nodeType="afterEffect">
                                  <p:stCondLst>
                                    <p:cond delay="10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285D38F-7C92-8847-8D60-8738A892D764}"/>
              </a:ext>
            </a:extLst>
          </p:cNvPr>
          <p:cNvSpPr txBox="1">
            <a:spLocks/>
          </p:cNvSpPr>
          <p:nvPr/>
        </p:nvSpPr>
        <p:spPr>
          <a:xfrm>
            <a:off x="838200" y="365126"/>
            <a:ext cx="10515600" cy="627334"/>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How do insects smell? </a:t>
            </a:r>
          </a:p>
        </p:txBody>
      </p:sp>
      <p:grpSp>
        <p:nvGrpSpPr>
          <p:cNvPr id="21" name="Group 20">
            <a:extLst>
              <a:ext uri="{FF2B5EF4-FFF2-40B4-BE49-F238E27FC236}">
                <a16:creationId xmlns:a16="http://schemas.microsoft.com/office/drawing/2014/main" id="{29121293-5711-A746-B1CA-EF3AE2814178}"/>
              </a:ext>
            </a:extLst>
          </p:cNvPr>
          <p:cNvGrpSpPr/>
          <p:nvPr/>
        </p:nvGrpSpPr>
        <p:grpSpPr>
          <a:xfrm>
            <a:off x="567840" y="1135684"/>
            <a:ext cx="11056320" cy="3139291"/>
            <a:chOff x="567840" y="3129375"/>
            <a:chExt cx="11056320" cy="3139291"/>
          </a:xfrm>
        </p:grpSpPr>
        <p:pic>
          <p:nvPicPr>
            <p:cNvPr id="8" name="Picture 7" descr="A close up of a bug&#10;&#10;Description automatically generated with low confidence">
              <a:extLst>
                <a:ext uri="{FF2B5EF4-FFF2-40B4-BE49-F238E27FC236}">
                  <a16:creationId xmlns:a16="http://schemas.microsoft.com/office/drawing/2014/main" id="{AD8A37E9-15F0-2F4B-B041-8033277D2781}"/>
                </a:ext>
              </a:extLst>
            </p:cNvPr>
            <p:cNvPicPr>
              <a:picLocks noChangeAspect="1"/>
            </p:cNvPicPr>
            <p:nvPr/>
          </p:nvPicPr>
          <p:blipFill rotWithShape="1">
            <a:blip r:embed="rId4"/>
            <a:srcRect l="1068"/>
            <a:stretch/>
          </p:blipFill>
          <p:spPr>
            <a:xfrm rot="16200000">
              <a:off x="7856120" y="2500626"/>
              <a:ext cx="2839666" cy="4696414"/>
            </a:xfrm>
            <a:prstGeom prst="rect">
              <a:avLst/>
            </a:prstGeom>
          </p:spPr>
        </p:pic>
        <p:sp>
          <p:nvSpPr>
            <p:cNvPr id="12" name="Rectangle 11">
              <a:extLst>
                <a:ext uri="{FF2B5EF4-FFF2-40B4-BE49-F238E27FC236}">
                  <a16:creationId xmlns:a16="http://schemas.microsoft.com/office/drawing/2014/main" id="{520E014B-AEAA-B845-B2FE-267A33DBCADE}"/>
                </a:ext>
              </a:extLst>
            </p:cNvPr>
            <p:cNvSpPr/>
            <p:nvPr/>
          </p:nvSpPr>
          <p:spPr>
            <a:xfrm>
              <a:off x="7067227" y="3704094"/>
              <a:ext cx="2208726" cy="210776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E94A9389-012D-314F-A906-924B33290564}"/>
                </a:ext>
              </a:extLst>
            </p:cNvPr>
            <p:cNvCxnSpPr>
              <a:cxnSpLocks/>
            </p:cNvCxnSpPr>
            <p:nvPr/>
          </p:nvCxnSpPr>
          <p:spPr>
            <a:xfrm flipH="1" flipV="1">
              <a:off x="6013191" y="3153904"/>
              <a:ext cx="1054037" cy="5501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78E46D3-9B70-7648-BF7F-553609110BCC}"/>
                </a:ext>
              </a:extLst>
            </p:cNvPr>
            <p:cNvCxnSpPr>
              <a:cxnSpLocks/>
            </p:cNvCxnSpPr>
            <p:nvPr/>
          </p:nvCxnSpPr>
          <p:spPr>
            <a:xfrm flipH="1">
              <a:off x="6013191" y="5841009"/>
              <a:ext cx="1054037" cy="3513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Zoomed In Courtship.mp4" descr="Zoomed In Courtship.mp4">
              <a:hlinkClick r:id="" action="ppaction://media"/>
              <a:extLst>
                <a:ext uri="{FF2B5EF4-FFF2-40B4-BE49-F238E27FC236}">
                  <a16:creationId xmlns:a16="http://schemas.microsoft.com/office/drawing/2014/main" id="{DF81CA6D-B6C1-B540-88B2-5D7AD2E7013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67840" y="3129375"/>
              <a:ext cx="5445351" cy="3063010"/>
            </a:xfrm>
            <a:prstGeom prst="rect">
              <a:avLst/>
            </a:prstGeom>
          </p:spPr>
        </p:pic>
      </p:grpSp>
      <p:grpSp>
        <p:nvGrpSpPr>
          <p:cNvPr id="26" name="Group 25">
            <a:extLst>
              <a:ext uri="{FF2B5EF4-FFF2-40B4-BE49-F238E27FC236}">
                <a16:creationId xmlns:a16="http://schemas.microsoft.com/office/drawing/2014/main" id="{DD21161B-4493-DA47-89BE-4C148E256704}"/>
              </a:ext>
            </a:extLst>
          </p:cNvPr>
          <p:cNvGrpSpPr/>
          <p:nvPr/>
        </p:nvGrpSpPr>
        <p:grpSpPr>
          <a:xfrm>
            <a:off x="646042" y="4571079"/>
            <a:ext cx="10895308" cy="2120733"/>
            <a:chOff x="646042" y="4571079"/>
            <a:chExt cx="10895308" cy="2120733"/>
          </a:xfrm>
        </p:grpSpPr>
        <p:sp>
          <p:nvSpPr>
            <p:cNvPr id="24" name="Rectangle 23">
              <a:extLst>
                <a:ext uri="{FF2B5EF4-FFF2-40B4-BE49-F238E27FC236}">
                  <a16:creationId xmlns:a16="http://schemas.microsoft.com/office/drawing/2014/main" id="{3A78B1FC-FE7B-D54E-B154-D38F966BEFB7}"/>
                </a:ext>
              </a:extLst>
            </p:cNvPr>
            <p:cNvSpPr/>
            <p:nvPr/>
          </p:nvSpPr>
          <p:spPr>
            <a:xfrm>
              <a:off x="646042" y="4571079"/>
              <a:ext cx="10895308" cy="1770348"/>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2600935-8D55-F049-839E-825DD4E41043}"/>
                </a:ext>
              </a:extLst>
            </p:cNvPr>
            <p:cNvSpPr txBox="1"/>
            <p:nvPr/>
          </p:nvSpPr>
          <p:spPr>
            <a:xfrm>
              <a:off x="766103" y="4752820"/>
              <a:ext cx="10659793" cy="1938992"/>
            </a:xfrm>
            <a:prstGeom prst="rect">
              <a:avLst/>
            </a:prstGeom>
            <a:noFill/>
          </p:spPr>
          <p:txBody>
            <a:bodyPr wrap="square" rtlCol="0">
              <a:spAutoFit/>
            </a:bodyPr>
            <a:lstStyle/>
            <a:p>
              <a:pPr algn="ctr"/>
              <a:r>
                <a:rPr lang="en-US" sz="2800" dirty="0"/>
                <a:t>Antennae with numerous chemoreceptors </a:t>
              </a:r>
            </a:p>
            <a:p>
              <a:pPr algn="ctr"/>
              <a:r>
                <a:rPr lang="en-US" sz="2800" dirty="0"/>
                <a:t>Chemosensory hairs on mouthparts</a:t>
              </a:r>
            </a:p>
            <a:p>
              <a:pPr algn="ctr"/>
              <a:r>
                <a:rPr lang="en-US" sz="2800" dirty="0"/>
                <a:t>Chemosensory pores on the pads of the feet</a:t>
              </a:r>
            </a:p>
            <a:p>
              <a:pPr algn="ctr"/>
              <a:r>
                <a:rPr lang="en-US" dirty="0"/>
                <a:t> </a:t>
              </a:r>
            </a:p>
            <a:p>
              <a:pPr algn="ctr"/>
              <a:endParaRPr lang="en-US" dirty="0"/>
            </a:p>
          </p:txBody>
        </p:sp>
      </p:grpSp>
    </p:spTree>
    <p:extLst>
      <p:ext uri="{BB962C8B-B14F-4D97-AF65-F5344CB8AC3E}">
        <p14:creationId xmlns:p14="http://schemas.microsoft.com/office/powerpoint/2010/main" val="72229459"/>
      </p:ext>
    </p:extLst>
  </p:cSld>
  <p:clrMapOvr>
    <a:masterClrMapping/>
  </p:clrMapOvr>
  <p:timing>
    <p:tnLst>
      <p:par>
        <p:cTn id="1" dur="indefinite" restart="never" nodeType="tmRoot">
          <p:childTnLst>
            <p:video>
              <p:cMediaNode vol="80000">
                <p:cTn id="2" fill="hold" display="0">
                  <p:stCondLst>
                    <p:cond delay="indefinite"/>
                  </p:stCondLst>
                </p:cTn>
                <p:tgtEl>
                  <p:spTgt spid="1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CCD88C47-C408-714B-A90C-46BA4605BC51}"/>
              </a:ext>
            </a:extLst>
          </p:cNvPr>
          <p:cNvPicPr>
            <a:picLocks noChangeAspect="1"/>
          </p:cNvPicPr>
          <p:nvPr/>
        </p:nvPicPr>
        <p:blipFill>
          <a:blip r:embed="rId2"/>
          <a:stretch>
            <a:fillRect/>
          </a:stretch>
        </p:blipFill>
        <p:spPr>
          <a:xfrm>
            <a:off x="374650" y="1079500"/>
            <a:ext cx="11442700" cy="4699000"/>
          </a:xfrm>
          <a:prstGeom prst="rect">
            <a:avLst/>
          </a:prstGeom>
        </p:spPr>
      </p:pic>
      <p:sp>
        <p:nvSpPr>
          <p:cNvPr id="2" name="Title 1">
            <a:extLst>
              <a:ext uri="{FF2B5EF4-FFF2-40B4-BE49-F238E27FC236}">
                <a16:creationId xmlns:a16="http://schemas.microsoft.com/office/drawing/2014/main" id="{C80EE530-45E1-1D4F-A5A9-4875ED28DEBF}"/>
              </a:ext>
            </a:extLst>
          </p:cNvPr>
          <p:cNvSpPr>
            <a:spLocks noGrp="1"/>
          </p:cNvSpPr>
          <p:nvPr>
            <p:ph type="title"/>
          </p:nvPr>
        </p:nvSpPr>
        <p:spPr/>
        <p:txBody>
          <a:bodyPr/>
          <a:lstStyle/>
          <a:p>
            <a:r>
              <a:rPr lang="en-US" dirty="0"/>
              <a:t>Rhinoceros Beetle Phylogeny</a:t>
            </a:r>
          </a:p>
        </p:txBody>
      </p:sp>
      <p:grpSp>
        <p:nvGrpSpPr>
          <p:cNvPr id="12" name="Group 11">
            <a:extLst>
              <a:ext uri="{FF2B5EF4-FFF2-40B4-BE49-F238E27FC236}">
                <a16:creationId xmlns:a16="http://schemas.microsoft.com/office/drawing/2014/main" id="{C6A901FB-E67C-5A45-96BF-21DBE28AA5C8}"/>
              </a:ext>
            </a:extLst>
          </p:cNvPr>
          <p:cNvGrpSpPr/>
          <p:nvPr/>
        </p:nvGrpSpPr>
        <p:grpSpPr>
          <a:xfrm>
            <a:off x="3845671" y="817890"/>
            <a:ext cx="7718144" cy="3192928"/>
            <a:chOff x="3845671" y="817890"/>
            <a:chExt cx="7718144" cy="3192928"/>
          </a:xfrm>
        </p:grpSpPr>
        <p:grpSp>
          <p:nvGrpSpPr>
            <p:cNvPr id="8" name="Group 7">
              <a:extLst>
                <a:ext uri="{FF2B5EF4-FFF2-40B4-BE49-F238E27FC236}">
                  <a16:creationId xmlns:a16="http://schemas.microsoft.com/office/drawing/2014/main" id="{3F780B3F-9F1D-2847-ACE1-B2380F34CDD6}"/>
                </a:ext>
              </a:extLst>
            </p:cNvPr>
            <p:cNvGrpSpPr/>
            <p:nvPr/>
          </p:nvGrpSpPr>
          <p:grpSpPr>
            <a:xfrm>
              <a:off x="3845671" y="1326995"/>
              <a:ext cx="7718144" cy="2683823"/>
              <a:chOff x="3845671" y="1326995"/>
              <a:chExt cx="7718144" cy="2683823"/>
            </a:xfrm>
          </p:grpSpPr>
          <p:sp>
            <p:nvSpPr>
              <p:cNvPr id="5" name="Rectangle 4">
                <a:extLst>
                  <a:ext uri="{FF2B5EF4-FFF2-40B4-BE49-F238E27FC236}">
                    <a16:creationId xmlns:a16="http://schemas.microsoft.com/office/drawing/2014/main" id="{8CBE94DA-3AC8-EB47-BE6B-185D40F22F06}"/>
                  </a:ext>
                </a:extLst>
              </p:cNvPr>
              <p:cNvSpPr/>
              <p:nvPr/>
            </p:nvSpPr>
            <p:spPr>
              <a:xfrm>
                <a:off x="8541834" y="1326995"/>
                <a:ext cx="3021981" cy="1795346"/>
              </a:xfrm>
              <a:prstGeom prst="rect">
                <a:avLst/>
              </a:prstGeom>
              <a:solidFill>
                <a:srgbClr val="00B0F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8C1A9372-7B0A-964E-9971-90D89955D7DD}"/>
                  </a:ext>
                </a:extLst>
              </p:cNvPr>
              <p:cNvSpPr/>
              <p:nvPr/>
            </p:nvSpPr>
            <p:spPr>
              <a:xfrm rot="2668861">
                <a:off x="3845671" y="1656238"/>
                <a:ext cx="689694" cy="2354580"/>
              </a:xfrm>
              <a:prstGeom prst="ellipse">
                <a:avLst/>
              </a:prstGeom>
              <a:solidFill>
                <a:srgbClr val="00B0F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66450813-A054-0B44-8CDE-ECE60D78FC4B}"/>
                </a:ext>
              </a:extLst>
            </p:cNvPr>
            <p:cNvSpPr txBox="1"/>
            <p:nvPr/>
          </p:nvSpPr>
          <p:spPr>
            <a:xfrm>
              <a:off x="9526567" y="817890"/>
              <a:ext cx="1052512" cy="523220"/>
            </a:xfrm>
            <a:prstGeom prst="rect">
              <a:avLst/>
            </a:prstGeom>
            <a:noFill/>
          </p:spPr>
          <p:txBody>
            <a:bodyPr wrap="square" rtlCol="0">
              <a:spAutoFit/>
            </a:bodyPr>
            <a:lstStyle/>
            <a:p>
              <a:r>
                <a:rPr lang="en-US" sz="2800" dirty="0">
                  <a:solidFill>
                    <a:srgbClr val="00B0F0"/>
                  </a:solidFill>
                </a:rPr>
                <a:t>Japan</a:t>
              </a:r>
            </a:p>
          </p:txBody>
        </p:sp>
      </p:grpSp>
      <p:grpSp>
        <p:nvGrpSpPr>
          <p:cNvPr id="13" name="Group 12">
            <a:extLst>
              <a:ext uri="{FF2B5EF4-FFF2-40B4-BE49-F238E27FC236}">
                <a16:creationId xmlns:a16="http://schemas.microsoft.com/office/drawing/2014/main" id="{B67F2FE0-37CE-A042-8055-778D90C5C29D}"/>
              </a:ext>
            </a:extLst>
          </p:cNvPr>
          <p:cNvGrpSpPr/>
          <p:nvPr/>
        </p:nvGrpSpPr>
        <p:grpSpPr>
          <a:xfrm>
            <a:off x="2891692" y="3663632"/>
            <a:ext cx="8672122" cy="2128983"/>
            <a:chOff x="2891692" y="3663632"/>
            <a:chExt cx="8672122" cy="2128983"/>
          </a:xfrm>
        </p:grpSpPr>
        <p:grpSp>
          <p:nvGrpSpPr>
            <p:cNvPr id="9" name="Group 8">
              <a:extLst>
                <a:ext uri="{FF2B5EF4-FFF2-40B4-BE49-F238E27FC236}">
                  <a16:creationId xmlns:a16="http://schemas.microsoft.com/office/drawing/2014/main" id="{71FA1166-8EE4-1F43-8437-8D560D3DFC7A}"/>
                </a:ext>
              </a:extLst>
            </p:cNvPr>
            <p:cNvGrpSpPr/>
            <p:nvPr/>
          </p:nvGrpSpPr>
          <p:grpSpPr>
            <a:xfrm>
              <a:off x="2891692" y="3663632"/>
              <a:ext cx="8672122" cy="1584773"/>
              <a:chOff x="2891692" y="3663632"/>
              <a:chExt cx="8672122" cy="1584773"/>
            </a:xfrm>
          </p:grpSpPr>
          <p:sp>
            <p:nvSpPr>
              <p:cNvPr id="6" name="Rectangle 5">
                <a:extLst>
                  <a:ext uri="{FF2B5EF4-FFF2-40B4-BE49-F238E27FC236}">
                    <a16:creationId xmlns:a16="http://schemas.microsoft.com/office/drawing/2014/main" id="{ED41C5E8-F911-294F-8EF4-A77FF7D0AD24}"/>
                  </a:ext>
                </a:extLst>
              </p:cNvPr>
              <p:cNvSpPr/>
              <p:nvPr/>
            </p:nvSpPr>
            <p:spPr>
              <a:xfrm>
                <a:off x="8541833" y="4615841"/>
                <a:ext cx="3021981" cy="632564"/>
              </a:xfrm>
              <a:prstGeom prst="rect">
                <a:avLst/>
              </a:prstGeom>
              <a:solidFill>
                <a:srgbClr val="FF000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6DD4463-A373-304E-A40E-18307A93E333}"/>
                  </a:ext>
                </a:extLst>
              </p:cNvPr>
              <p:cNvSpPr/>
              <p:nvPr/>
            </p:nvSpPr>
            <p:spPr>
              <a:xfrm>
                <a:off x="2891692" y="3663632"/>
                <a:ext cx="390769" cy="406400"/>
              </a:xfrm>
              <a:prstGeom prst="ellipse">
                <a:avLst/>
              </a:prstGeom>
              <a:solidFill>
                <a:srgbClr val="FF0000">
                  <a:alpha val="4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D4E2A731-8E0F-9347-9131-B7D549D5DE77}"/>
                </a:ext>
              </a:extLst>
            </p:cNvPr>
            <p:cNvSpPr txBox="1"/>
            <p:nvPr/>
          </p:nvSpPr>
          <p:spPr>
            <a:xfrm>
              <a:off x="9402726" y="5269395"/>
              <a:ext cx="1300194" cy="523220"/>
            </a:xfrm>
            <a:prstGeom prst="rect">
              <a:avLst/>
            </a:prstGeom>
            <a:noFill/>
          </p:spPr>
          <p:txBody>
            <a:bodyPr wrap="square" rtlCol="0">
              <a:spAutoFit/>
            </a:bodyPr>
            <a:lstStyle/>
            <a:p>
              <a:r>
                <a:rPr lang="en-US" sz="2800" dirty="0">
                  <a:solidFill>
                    <a:srgbClr val="FF0000"/>
                  </a:solidFill>
                </a:rPr>
                <a:t>Taiwan</a:t>
              </a:r>
            </a:p>
          </p:txBody>
        </p:sp>
      </p:grpSp>
    </p:spTree>
    <p:extLst>
      <p:ext uri="{BB962C8B-B14F-4D97-AF65-F5344CB8AC3E}">
        <p14:creationId xmlns:p14="http://schemas.microsoft.com/office/powerpoint/2010/main" val="130760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E31F-D78B-294E-BFD3-E8D8828920B3}"/>
              </a:ext>
            </a:extLst>
          </p:cNvPr>
          <p:cNvSpPr>
            <a:spLocks noGrp="1"/>
          </p:cNvSpPr>
          <p:nvPr>
            <p:ph type="title"/>
          </p:nvPr>
        </p:nvSpPr>
        <p:spPr>
          <a:xfrm>
            <a:off x="619932" y="365126"/>
            <a:ext cx="10733868" cy="828244"/>
          </a:xfrm>
        </p:spPr>
        <p:txBody>
          <a:bodyPr/>
          <a:lstStyle/>
          <a:p>
            <a:r>
              <a:rPr lang="en-US" dirty="0"/>
              <a:t>CHC Profiles in </a:t>
            </a:r>
            <a:r>
              <a:rPr lang="en-US" i="1" dirty="0"/>
              <a:t>T. dichotomus </a:t>
            </a:r>
            <a:r>
              <a:rPr lang="en-US" dirty="0"/>
              <a:t>(Japan)</a:t>
            </a:r>
          </a:p>
        </p:txBody>
      </p:sp>
      <p:grpSp>
        <p:nvGrpSpPr>
          <p:cNvPr id="4" name="Group 3">
            <a:extLst>
              <a:ext uri="{FF2B5EF4-FFF2-40B4-BE49-F238E27FC236}">
                <a16:creationId xmlns:a16="http://schemas.microsoft.com/office/drawing/2014/main" id="{471156BC-6A50-1147-AEE6-01E74EEF48D5}"/>
              </a:ext>
            </a:extLst>
          </p:cNvPr>
          <p:cNvGrpSpPr/>
          <p:nvPr/>
        </p:nvGrpSpPr>
        <p:grpSpPr>
          <a:xfrm>
            <a:off x="1547761" y="1297645"/>
            <a:ext cx="8878209" cy="5195229"/>
            <a:chOff x="619932" y="1193370"/>
            <a:chExt cx="5793907" cy="3390399"/>
          </a:xfrm>
        </p:grpSpPr>
        <p:pic>
          <p:nvPicPr>
            <p:cNvPr id="3" name="Picture 2">
              <a:extLst>
                <a:ext uri="{FF2B5EF4-FFF2-40B4-BE49-F238E27FC236}">
                  <a16:creationId xmlns:a16="http://schemas.microsoft.com/office/drawing/2014/main" id="{86C8F951-D38A-5A41-AFCA-C7532AD31E50}"/>
                </a:ext>
              </a:extLst>
            </p:cNvPr>
            <p:cNvPicPr>
              <a:picLocks noChangeAspect="1"/>
            </p:cNvPicPr>
            <p:nvPr/>
          </p:nvPicPr>
          <p:blipFill>
            <a:blip r:embed="rId2"/>
            <a:stretch>
              <a:fillRect/>
            </a:stretch>
          </p:blipFill>
          <p:spPr>
            <a:xfrm>
              <a:off x="619932" y="1193370"/>
              <a:ext cx="5793907" cy="3089117"/>
            </a:xfrm>
            <a:prstGeom prst="rect">
              <a:avLst/>
            </a:prstGeom>
          </p:spPr>
        </p:pic>
        <p:sp>
          <p:nvSpPr>
            <p:cNvPr id="5" name="TextBox 4">
              <a:extLst>
                <a:ext uri="{FF2B5EF4-FFF2-40B4-BE49-F238E27FC236}">
                  <a16:creationId xmlns:a16="http://schemas.microsoft.com/office/drawing/2014/main" id="{DE08CD41-D23D-8C4F-B7B2-B26070650ADA}"/>
                </a:ext>
              </a:extLst>
            </p:cNvPr>
            <p:cNvSpPr txBox="1"/>
            <p:nvPr/>
          </p:nvSpPr>
          <p:spPr>
            <a:xfrm>
              <a:off x="619932" y="4282487"/>
              <a:ext cx="5793907" cy="301282"/>
            </a:xfrm>
            <a:prstGeom prst="rect">
              <a:avLst/>
            </a:prstGeom>
            <a:noFill/>
          </p:spPr>
          <p:txBody>
            <a:bodyPr wrap="square" rtlCol="0">
              <a:spAutoFit/>
            </a:bodyPr>
            <a:lstStyle/>
            <a:p>
              <a:r>
                <a:rPr lang="en-US" sz="2400" dirty="0"/>
                <a:t>From NSF Grant Proposal (2019)</a:t>
              </a:r>
            </a:p>
          </p:txBody>
        </p:sp>
      </p:grpSp>
    </p:spTree>
    <p:extLst>
      <p:ext uri="{BB962C8B-B14F-4D97-AF65-F5344CB8AC3E}">
        <p14:creationId xmlns:p14="http://schemas.microsoft.com/office/powerpoint/2010/main" val="2382721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0D360-E2DD-F84D-AC4A-3FCB0037AB8E}"/>
              </a:ext>
            </a:extLst>
          </p:cNvPr>
          <p:cNvSpPr>
            <a:spLocks noGrp="1"/>
          </p:cNvSpPr>
          <p:nvPr>
            <p:ph type="title"/>
          </p:nvPr>
        </p:nvSpPr>
        <p:spPr>
          <a:xfrm>
            <a:off x="838200" y="365126"/>
            <a:ext cx="10515600" cy="559665"/>
          </a:xfrm>
        </p:spPr>
        <p:txBody>
          <a:bodyPr>
            <a:normAutofit fontScale="90000"/>
          </a:bodyPr>
          <a:lstStyle/>
          <a:p>
            <a:r>
              <a:rPr lang="en-US" dirty="0"/>
              <a:t>Questions, Hypotheses, Significance </a:t>
            </a:r>
          </a:p>
        </p:txBody>
      </p:sp>
      <p:grpSp>
        <p:nvGrpSpPr>
          <p:cNvPr id="18" name="Group 17">
            <a:extLst>
              <a:ext uri="{FF2B5EF4-FFF2-40B4-BE49-F238E27FC236}">
                <a16:creationId xmlns:a16="http://schemas.microsoft.com/office/drawing/2014/main" id="{89D586D7-CE53-4144-8476-0C1BF05EA6DB}"/>
              </a:ext>
            </a:extLst>
          </p:cNvPr>
          <p:cNvGrpSpPr/>
          <p:nvPr/>
        </p:nvGrpSpPr>
        <p:grpSpPr>
          <a:xfrm>
            <a:off x="838200" y="1138464"/>
            <a:ext cx="4367645" cy="2369880"/>
            <a:chOff x="838200" y="1138464"/>
            <a:chExt cx="4367645" cy="2369880"/>
          </a:xfrm>
        </p:grpSpPr>
        <p:sp>
          <p:nvSpPr>
            <p:cNvPr id="9" name="Rectangle 8">
              <a:extLst>
                <a:ext uri="{FF2B5EF4-FFF2-40B4-BE49-F238E27FC236}">
                  <a16:creationId xmlns:a16="http://schemas.microsoft.com/office/drawing/2014/main" id="{AF35C1C9-B283-C245-9524-ABA008E178FA}"/>
                </a:ext>
              </a:extLst>
            </p:cNvPr>
            <p:cNvSpPr/>
            <p:nvPr/>
          </p:nvSpPr>
          <p:spPr>
            <a:xfrm>
              <a:off x="838200" y="1138464"/>
              <a:ext cx="4367645" cy="236988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DB0A3C5-D8B1-C34E-8BEB-02821C3124F8}"/>
                </a:ext>
              </a:extLst>
            </p:cNvPr>
            <p:cNvSpPr txBox="1"/>
            <p:nvPr/>
          </p:nvSpPr>
          <p:spPr>
            <a:xfrm>
              <a:off x="928254" y="1138464"/>
              <a:ext cx="4187536" cy="2369880"/>
            </a:xfrm>
            <a:prstGeom prst="rect">
              <a:avLst/>
            </a:prstGeom>
            <a:noFill/>
          </p:spPr>
          <p:txBody>
            <a:bodyPr wrap="square" rtlCol="0">
              <a:spAutoFit/>
            </a:bodyPr>
            <a:lstStyle/>
            <a:p>
              <a:pPr algn="ctr"/>
              <a:r>
                <a:rPr lang="en-US" sz="2800" u="sng" dirty="0"/>
                <a:t>Questions</a:t>
              </a:r>
            </a:p>
            <a:p>
              <a:pPr algn="ctr"/>
              <a:r>
                <a:rPr lang="en-US" sz="2000" dirty="0"/>
                <a:t>Do CHC profiles correlate with body size/condition in Taiwanese species of rhinoceros beetles? </a:t>
              </a:r>
            </a:p>
            <a:p>
              <a:pPr algn="ctr"/>
              <a:r>
                <a:rPr lang="en-US" sz="2000" dirty="0"/>
                <a:t>Have the CHC profiles diverged between Japanese and Taiwanese rhinoceros beetles? </a:t>
              </a:r>
            </a:p>
          </p:txBody>
        </p:sp>
      </p:grpSp>
      <p:grpSp>
        <p:nvGrpSpPr>
          <p:cNvPr id="19" name="Group 18">
            <a:extLst>
              <a:ext uri="{FF2B5EF4-FFF2-40B4-BE49-F238E27FC236}">
                <a16:creationId xmlns:a16="http://schemas.microsoft.com/office/drawing/2014/main" id="{33F1CD78-E3C4-594A-A889-8D27243443E1}"/>
              </a:ext>
            </a:extLst>
          </p:cNvPr>
          <p:cNvGrpSpPr/>
          <p:nvPr/>
        </p:nvGrpSpPr>
        <p:grpSpPr>
          <a:xfrm>
            <a:off x="838200" y="3642674"/>
            <a:ext cx="8368147" cy="3111429"/>
            <a:chOff x="838200" y="3642674"/>
            <a:chExt cx="8368147" cy="3111429"/>
          </a:xfrm>
        </p:grpSpPr>
        <p:sp>
          <p:nvSpPr>
            <p:cNvPr id="12" name="Right Arrow 11">
              <a:extLst>
                <a:ext uri="{FF2B5EF4-FFF2-40B4-BE49-F238E27FC236}">
                  <a16:creationId xmlns:a16="http://schemas.microsoft.com/office/drawing/2014/main" id="{7617B70B-DC26-A745-8D66-189719E0E320}"/>
                </a:ext>
              </a:extLst>
            </p:cNvPr>
            <p:cNvSpPr/>
            <p:nvPr/>
          </p:nvSpPr>
          <p:spPr>
            <a:xfrm rot="5400000">
              <a:off x="2336221" y="3944010"/>
              <a:ext cx="1371600" cy="768927"/>
            </a:xfrm>
            <a:prstGeom prst="rightArrow">
              <a:avLst>
                <a:gd name="adj1" fmla="val 41892"/>
                <a:gd name="adj2" fmla="val 716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471666E-F561-B941-91E4-A3B651F7453B}"/>
                </a:ext>
              </a:extLst>
            </p:cNvPr>
            <p:cNvSpPr/>
            <p:nvPr/>
          </p:nvSpPr>
          <p:spPr>
            <a:xfrm>
              <a:off x="838200" y="5122887"/>
              <a:ext cx="8368147" cy="163121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4321234-3479-A340-92C1-9FB271746BD5}"/>
                </a:ext>
              </a:extLst>
            </p:cNvPr>
            <p:cNvSpPr txBox="1"/>
            <p:nvPr/>
          </p:nvSpPr>
          <p:spPr>
            <a:xfrm>
              <a:off x="928254" y="5122887"/>
              <a:ext cx="8132619" cy="1631216"/>
            </a:xfrm>
            <a:prstGeom prst="rect">
              <a:avLst/>
            </a:prstGeom>
            <a:noFill/>
          </p:spPr>
          <p:txBody>
            <a:bodyPr wrap="square" rtlCol="0">
              <a:spAutoFit/>
            </a:bodyPr>
            <a:lstStyle/>
            <a:p>
              <a:r>
                <a:rPr lang="en-US" sz="2800" u="sng" dirty="0"/>
                <a:t>Hypothesis</a:t>
              </a:r>
            </a:p>
            <a:p>
              <a:r>
                <a:rPr lang="en-US" dirty="0"/>
                <a:t>Based on previous studies, we hypothesize that Taiwanese rhinoceros beetle CHC profiles will be sexually dimorphic and correlate with size and body condition. If these signals are used in mate choice, we expect them to evolve rapidly, diverging from the Japanese population of </a:t>
              </a:r>
              <a:r>
                <a:rPr lang="en-US" i="1" dirty="0"/>
                <a:t>T. dichotomus</a:t>
              </a:r>
              <a:r>
                <a:rPr lang="en-US" dirty="0"/>
                <a:t>. </a:t>
              </a:r>
            </a:p>
          </p:txBody>
        </p:sp>
      </p:grpSp>
      <p:grpSp>
        <p:nvGrpSpPr>
          <p:cNvPr id="20" name="Group 19">
            <a:extLst>
              <a:ext uri="{FF2B5EF4-FFF2-40B4-BE49-F238E27FC236}">
                <a16:creationId xmlns:a16="http://schemas.microsoft.com/office/drawing/2014/main" id="{1653EE2E-1FDC-3748-A078-BC770EED7619}"/>
              </a:ext>
            </a:extLst>
          </p:cNvPr>
          <p:cNvGrpSpPr/>
          <p:nvPr/>
        </p:nvGrpSpPr>
        <p:grpSpPr>
          <a:xfrm>
            <a:off x="6986157" y="2015248"/>
            <a:ext cx="4187536" cy="2092089"/>
            <a:chOff x="6986154" y="1108311"/>
            <a:chExt cx="3724519" cy="3474080"/>
          </a:xfrm>
        </p:grpSpPr>
        <p:sp>
          <p:nvSpPr>
            <p:cNvPr id="16" name="Rectangle 15">
              <a:extLst>
                <a:ext uri="{FF2B5EF4-FFF2-40B4-BE49-F238E27FC236}">
                  <a16:creationId xmlns:a16="http://schemas.microsoft.com/office/drawing/2014/main" id="{054F43C7-E219-1145-8029-7367A4106005}"/>
                </a:ext>
              </a:extLst>
            </p:cNvPr>
            <p:cNvSpPr/>
            <p:nvPr/>
          </p:nvSpPr>
          <p:spPr>
            <a:xfrm>
              <a:off x="6986154" y="1108311"/>
              <a:ext cx="3724519" cy="347408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B0E1F86-6306-6342-9D44-0DA5A856CA8E}"/>
                </a:ext>
              </a:extLst>
            </p:cNvPr>
            <p:cNvSpPr txBox="1"/>
            <p:nvPr/>
          </p:nvSpPr>
          <p:spPr>
            <a:xfrm>
              <a:off x="7071567" y="1138464"/>
              <a:ext cx="3553691" cy="1908215"/>
            </a:xfrm>
            <a:prstGeom prst="rect">
              <a:avLst/>
            </a:prstGeom>
            <a:noFill/>
          </p:spPr>
          <p:txBody>
            <a:bodyPr wrap="square" rtlCol="0">
              <a:spAutoFit/>
            </a:bodyPr>
            <a:lstStyle/>
            <a:p>
              <a:pPr algn="ctr"/>
              <a:r>
                <a:rPr lang="en-US" sz="2800" u="sng" dirty="0"/>
                <a:t>Significance</a:t>
              </a:r>
            </a:p>
            <a:p>
              <a:pPr algn="ctr"/>
              <a:r>
                <a:rPr lang="en-US" dirty="0"/>
                <a:t>Understanding the roles of CHC profiles in </a:t>
              </a:r>
              <a:r>
                <a:rPr lang="en-US" i="1" dirty="0"/>
                <a:t>T. dichotomus</a:t>
              </a:r>
              <a:r>
                <a:rPr lang="en-US" dirty="0"/>
                <a:t> will help to explain the relationships between body condition and mate choice, barriers to interbreeding, and speciation. </a:t>
              </a:r>
            </a:p>
          </p:txBody>
        </p:sp>
      </p:grpSp>
    </p:spTree>
    <p:extLst>
      <p:ext uri="{BB962C8B-B14F-4D97-AF65-F5344CB8AC3E}">
        <p14:creationId xmlns:p14="http://schemas.microsoft.com/office/powerpoint/2010/main" val="1966740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F4D53-14E8-C941-A55D-AA2800759542}"/>
              </a:ext>
            </a:extLst>
          </p:cNvPr>
          <p:cNvSpPr>
            <a:spLocks noGrp="1"/>
          </p:cNvSpPr>
          <p:nvPr>
            <p:ph type="title"/>
          </p:nvPr>
        </p:nvSpPr>
        <p:spPr>
          <a:xfrm>
            <a:off x="712702" y="207098"/>
            <a:ext cx="5095240" cy="1265319"/>
          </a:xfrm>
        </p:spPr>
        <p:txBody>
          <a:bodyPr>
            <a:normAutofit fontScale="90000"/>
          </a:bodyPr>
          <a:lstStyle/>
          <a:p>
            <a:r>
              <a:rPr lang="en-US" dirty="0"/>
              <a:t>Measuring Relative Condition </a:t>
            </a:r>
          </a:p>
        </p:txBody>
      </p:sp>
      <p:grpSp>
        <p:nvGrpSpPr>
          <p:cNvPr id="4" name="Group 3">
            <a:extLst>
              <a:ext uri="{FF2B5EF4-FFF2-40B4-BE49-F238E27FC236}">
                <a16:creationId xmlns:a16="http://schemas.microsoft.com/office/drawing/2014/main" id="{E71CED26-21BC-7142-8B52-C857705499BE}"/>
              </a:ext>
            </a:extLst>
          </p:cNvPr>
          <p:cNvGrpSpPr/>
          <p:nvPr/>
        </p:nvGrpSpPr>
        <p:grpSpPr>
          <a:xfrm>
            <a:off x="577724" y="1597047"/>
            <a:ext cx="4308954" cy="4047937"/>
            <a:chOff x="555421" y="1953886"/>
            <a:chExt cx="4308954" cy="4047937"/>
          </a:xfrm>
        </p:grpSpPr>
        <p:pic>
          <p:nvPicPr>
            <p:cNvPr id="8" name="Picture 7" descr="A picture containing arthropod, indoor, acarine&#10;&#10;Description automatically generated">
              <a:extLst>
                <a:ext uri="{FF2B5EF4-FFF2-40B4-BE49-F238E27FC236}">
                  <a16:creationId xmlns:a16="http://schemas.microsoft.com/office/drawing/2014/main" id="{086A790F-9D1C-BC42-829C-AC4276DCC351}"/>
                </a:ext>
              </a:extLst>
            </p:cNvPr>
            <p:cNvPicPr>
              <a:picLocks noChangeAspect="1"/>
            </p:cNvPicPr>
            <p:nvPr/>
          </p:nvPicPr>
          <p:blipFill rotWithShape="1">
            <a:blip r:embed="rId2"/>
            <a:srcRect l="51481" r="4192"/>
            <a:stretch/>
          </p:blipFill>
          <p:spPr>
            <a:xfrm>
              <a:off x="2709898" y="1953886"/>
              <a:ext cx="2154477" cy="3586271"/>
            </a:xfrm>
            <a:prstGeom prst="rect">
              <a:avLst/>
            </a:prstGeom>
          </p:spPr>
        </p:pic>
        <p:pic>
          <p:nvPicPr>
            <p:cNvPr id="7" name="Picture 6" descr="A picture containing arthropod, indoor, acarine&#10;&#10;Description automatically generated">
              <a:extLst>
                <a:ext uri="{FF2B5EF4-FFF2-40B4-BE49-F238E27FC236}">
                  <a16:creationId xmlns:a16="http://schemas.microsoft.com/office/drawing/2014/main" id="{7D55BA84-3224-3440-8011-706F438B0C96}"/>
                </a:ext>
              </a:extLst>
            </p:cNvPr>
            <p:cNvPicPr>
              <a:picLocks noChangeAspect="1"/>
            </p:cNvPicPr>
            <p:nvPr/>
          </p:nvPicPr>
          <p:blipFill rotWithShape="1">
            <a:blip r:embed="rId2"/>
            <a:srcRect l="5134" r="50538"/>
            <a:stretch/>
          </p:blipFill>
          <p:spPr>
            <a:xfrm>
              <a:off x="555421" y="1953887"/>
              <a:ext cx="2154477" cy="3586271"/>
            </a:xfrm>
            <a:prstGeom prst="rect">
              <a:avLst/>
            </a:prstGeom>
          </p:spPr>
        </p:pic>
        <p:sp>
          <p:nvSpPr>
            <p:cNvPr id="3" name="TextBox 2">
              <a:extLst>
                <a:ext uri="{FF2B5EF4-FFF2-40B4-BE49-F238E27FC236}">
                  <a16:creationId xmlns:a16="http://schemas.microsoft.com/office/drawing/2014/main" id="{74C5EFCD-1B14-894A-952D-DEA53B944B35}"/>
                </a:ext>
              </a:extLst>
            </p:cNvPr>
            <p:cNvSpPr txBox="1"/>
            <p:nvPr/>
          </p:nvSpPr>
          <p:spPr>
            <a:xfrm>
              <a:off x="675622" y="5355492"/>
              <a:ext cx="1994210" cy="646331"/>
            </a:xfrm>
            <a:prstGeom prst="rect">
              <a:avLst/>
            </a:prstGeom>
            <a:noFill/>
          </p:spPr>
          <p:txBody>
            <a:bodyPr wrap="square" rtlCol="0">
              <a:spAutoFit/>
            </a:bodyPr>
            <a:lstStyle/>
            <a:p>
              <a:pPr algn="ctr"/>
              <a:r>
                <a:rPr lang="en-US" dirty="0"/>
                <a:t>Male</a:t>
              </a:r>
            </a:p>
            <a:p>
              <a:pPr algn="ctr"/>
              <a:r>
                <a:rPr lang="en-US" i="1" dirty="0"/>
                <a:t>T. dichotomus </a:t>
              </a:r>
              <a:endParaRPr lang="en-US" dirty="0"/>
            </a:p>
          </p:txBody>
        </p:sp>
        <p:sp>
          <p:nvSpPr>
            <p:cNvPr id="6" name="TextBox 5">
              <a:extLst>
                <a:ext uri="{FF2B5EF4-FFF2-40B4-BE49-F238E27FC236}">
                  <a16:creationId xmlns:a16="http://schemas.microsoft.com/office/drawing/2014/main" id="{008863D5-2607-214C-96B7-7DD71640DEA3}"/>
                </a:ext>
              </a:extLst>
            </p:cNvPr>
            <p:cNvSpPr txBox="1"/>
            <p:nvPr/>
          </p:nvSpPr>
          <p:spPr>
            <a:xfrm>
              <a:off x="2790031" y="5355492"/>
              <a:ext cx="1994210" cy="646331"/>
            </a:xfrm>
            <a:prstGeom prst="rect">
              <a:avLst/>
            </a:prstGeom>
            <a:noFill/>
          </p:spPr>
          <p:txBody>
            <a:bodyPr wrap="square" rtlCol="0">
              <a:spAutoFit/>
            </a:bodyPr>
            <a:lstStyle/>
            <a:p>
              <a:pPr algn="ctr"/>
              <a:r>
                <a:rPr lang="en-US" dirty="0"/>
                <a:t>Female </a:t>
              </a:r>
            </a:p>
            <a:p>
              <a:pPr algn="ctr"/>
              <a:r>
                <a:rPr lang="en-US" i="1" dirty="0"/>
                <a:t>T. dichotomus </a:t>
              </a:r>
              <a:endParaRPr lang="en-US" dirty="0"/>
            </a:p>
          </p:txBody>
        </p:sp>
      </p:grpSp>
      <p:grpSp>
        <p:nvGrpSpPr>
          <p:cNvPr id="14" name="Group 13">
            <a:extLst>
              <a:ext uri="{FF2B5EF4-FFF2-40B4-BE49-F238E27FC236}">
                <a16:creationId xmlns:a16="http://schemas.microsoft.com/office/drawing/2014/main" id="{0EA7FEC0-ECD6-6649-9EBD-AE061027ED93}"/>
              </a:ext>
            </a:extLst>
          </p:cNvPr>
          <p:cNvGrpSpPr/>
          <p:nvPr/>
        </p:nvGrpSpPr>
        <p:grpSpPr>
          <a:xfrm>
            <a:off x="1182028" y="2943679"/>
            <a:ext cx="992459" cy="354171"/>
            <a:chOff x="6341329" y="2746915"/>
            <a:chExt cx="884662" cy="223021"/>
          </a:xfrm>
        </p:grpSpPr>
        <p:cxnSp>
          <p:nvCxnSpPr>
            <p:cNvPr id="9" name="Straight Connector 8">
              <a:extLst>
                <a:ext uri="{FF2B5EF4-FFF2-40B4-BE49-F238E27FC236}">
                  <a16:creationId xmlns:a16="http://schemas.microsoft.com/office/drawing/2014/main" id="{98046ABD-82F4-D94E-8DA3-7921693C072D}"/>
                </a:ext>
              </a:extLst>
            </p:cNvPr>
            <p:cNvCxnSpPr>
              <a:cxnSpLocks/>
            </p:cNvCxnSpPr>
            <p:nvPr/>
          </p:nvCxnSpPr>
          <p:spPr>
            <a:xfrm>
              <a:off x="6345045" y="2854711"/>
              <a:ext cx="880946" cy="0"/>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A7368F1-A393-E747-86E6-EC65BD2444C1}"/>
                </a:ext>
              </a:extLst>
            </p:cNvPr>
            <p:cNvCxnSpPr>
              <a:cxnSpLocks/>
            </p:cNvCxnSpPr>
            <p:nvPr/>
          </p:nvCxnSpPr>
          <p:spPr>
            <a:xfrm flipV="1">
              <a:off x="6341329" y="2746915"/>
              <a:ext cx="0" cy="215591"/>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341D09E-7F91-8346-ACC0-0733C7DE2264}"/>
                </a:ext>
              </a:extLst>
            </p:cNvPr>
            <p:cNvCxnSpPr>
              <a:cxnSpLocks/>
            </p:cNvCxnSpPr>
            <p:nvPr/>
          </p:nvCxnSpPr>
          <p:spPr>
            <a:xfrm flipV="1">
              <a:off x="7225991" y="2754345"/>
              <a:ext cx="0" cy="215591"/>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5E49C6C2-B002-3E49-BA6F-2B5F752C9F40}"/>
              </a:ext>
            </a:extLst>
          </p:cNvPr>
          <p:cNvGrpSpPr/>
          <p:nvPr/>
        </p:nvGrpSpPr>
        <p:grpSpPr>
          <a:xfrm>
            <a:off x="3375686" y="2902102"/>
            <a:ext cx="867505" cy="354171"/>
            <a:chOff x="6341329" y="2746915"/>
            <a:chExt cx="884662" cy="223021"/>
          </a:xfrm>
        </p:grpSpPr>
        <p:cxnSp>
          <p:nvCxnSpPr>
            <p:cNvPr id="16" name="Straight Connector 15">
              <a:extLst>
                <a:ext uri="{FF2B5EF4-FFF2-40B4-BE49-F238E27FC236}">
                  <a16:creationId xmlns:a16="http://schemas.microsoft.com/office/drawing/2014/main" id="{86152ECA-A12A-8144-81EE-00633E016DF7}"/>
                </a:ext>
              </a:extLst>
            </p:cNvPr>
            <p:cNvCxnSpPr>
              <a:cxnSpLocks/>
            </p:cNvCxnSpPr>
            <p:nvPr/>
          </p:nvCxnSpPr>
          <p:spPr>
            <a:xfrm>
              <a:off x="6345045" y="2854711"/>
              <a:ext cx="880946" cy="0"/>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A3821F4-FD6B-ED46-8041-8BA089AD4EE3}"/>
                </a:ext>
              </a:extLst>
            </p:cNvPr>
            <p:cNvCxnSpPr>
              <a:cxnSpLocks/>
            </p:cNvCxnSpPr>
            <p:nvPr/>
          </p:nvCxnSpPr>
          <p:spPr>
            <a:xfrm flipV="1">
              <a:off x="6341329" y="2746915"/>
              <a:ext cx="0" cy="215591"/>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A93D132-D299-EC44-8203-E3A557FEB396}"/>
                </a:ext>
              </a:extLst>
            </p:cNvPr>
            <p:cNvCxnSpPr>
              <a:cxnSpLocks/>
            </p:cNvCxnSpPr>
            <p:nvPr/>
          </p:nvCxnSpPr>
          <p:spPr>
            <a:xfrm flipV="1">
              <a:off x="7225991" y="2754345"/>
              <a:ext cx="0" cy="215591"/>
            </a:xfrm>
            <a:prstGeom prst="line">
              <a:avLst/>
            </a:prstGeom>
            <a:ln w="28575">
              <a:solidFill>
                <a:srgbClr val="E900F3"/>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42C85C50-9A24-EB49-85EC-0822247D373C}"/>
              </a:ext>
            </a:extLst>
          </p:cNvPr>
          <p:cNvGrpSpPr/>
          <p:nvPr/>
        </p:nvGrpSpPr>
        <p:grpSpPr>
          <a:xfrm rot="5400000">
            <a:off x="1158736" y="3932138"/>
            <a:ext cx="992452" cy="354171"/>
            <a:chOff x="6341329" y="2746915"/>
            <a:chExt cx="884662" cy="223021"/>
          </a:xfrm>
        </p:grpSpPr>
        <p:cxnSp>
          <p:nvCxnSpPr>
            <p:cNvPr id="20" name="Straight Connector 19">
              <a:extLst>
                <a:ext uri="{FF2B5EF4-FFF2-40B4-BE49-F238E27FC236}">
                  <a16:creationId xmlns:a16="http://schemas.microsoft.com/office/drawing/2014/main" id="{4A52A027-E30A-EE4E-BF8F-A6A77277CFF6}"/>
                </a:ext>
              </a:extLst>
            </p:cNvPr>
            <p:cNvCxnSpPr>
              <a:cxnSpLocks/>
            </p:cNvCxnSpPr>
            <p:nvPr/>
          </p:nvCxnSpPr>
          <p:spPr>
            <a:xfrm>
              <a:off x="6345045" y="2854711"/>
              <a:ext cx="880946"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376C321-D3F7-D74F-B6BA-4253B0E48557}"/>
                </a:ext>
              </a:extLst>
            </p:cNvPr>
            <p:cNvCxnSpPr>
              <a:cxnSpLocks/>
            </p:cNvCxnSpPr>
            <p:nvPr/>
          </p:nvCxnSpPr>
          <p:spPr>
            <a:xfrm flipV="1">
              <a:off x="6341329" y="2746915"/>
              <a:ext cx="0" cy="21559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9AE5A19-6DF3-F340-AA5A-00CA8A4956DB}"/>
                </a:ext>
              </a:extLst>
            </p:cNvPr>
            <p:cNvCxnSpPr>
              <a:cxnSpLocks/>
            </p:cNvCxnSpPr>
            <p:nvPr/>
          </p:nvCxnSpPr>
          <p:spPr>
            <a:xfrm flipV="1">
              <a:off x="7225991" y="2754345"/>
              <a:ext cx="0" cy="21559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18D6FD72-8B17-A642-8301-9BF5628867C4}"/>
              </a:ext>
            </a:extLst>
          </p:cNvPr>
          <p:cNvGrpSpPr/>
          <p:nvPr/>
        </p:nvGrpSpPr>
        <p:grpSpPr>
          <a:xfrm rot="5400000">
            <a:off x="3262536" y="3771125"/>
            <a:ext cx="1017430" cy="354171"/>
            <a:chOff x="6341329" y="2746915"/>
            <a:chExt cx="884662" cy="223021"/>
          </a:xfrm>
        </p:grpSpPr>
        <p:cxnSp>
          <p:nvCxnSpPr>
            <p:cNvPr id="24" name="Straight Connector 23">
              <a:extLst>
                <a:ext uri="{FF2B5EF4-FFF2-40B4-BE49-F238E27FC236}">
                  <a16:creationId xmlns:a16="http://schemas.microsoft.com/office/drawing/2014/main" id="{399F86B0-7446-FE4A-9D27-0C3DCEDAB621}"/>
                </a:ext>
              </a:extLst>
            </p:cNvPr>
            <p:cNvCxnSpPr>
              <a:cxnSpLocks/>
            </p:cNvCxnSpPr>
            <p:nvPr/>
          </p:nvCxnSpPr>
          <p:spPr>
            <a:xfrm>
              <a:off x="6345045" y="2854711"/>
              <a:ext cx="880946"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19142A3-4EA1-5E42-AF01-9D8ABA0E59BD}"/>
                </a:ext>
              </a:extLst>
            </p:cNvPr>
            <p:cNvCxnSpPr>
              <a:cxnSpLocks/>
            </p:cNvCxnSpPr>
            <p:nvPr/>
          </p:nvCxnSpPr>
          <p:spPr>
            <a:xfrm flipV="1">
              <a:off x="6341329" y="2746915"/>
              <a:ext cx="0" cy="21559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C78D9F0-6FA3-E940-99F1-D08C4072EEAC}"/>
                </a:ext>
              </a:extLst>
            </p:cNvPr>
            <p:cNvCxnSpPr>
              <a:cxnSpLocks/>
            </p:cNvCxnSpPr>
            <p:nvPr/>
          </p:nvCxnSpPr>
          <p:spPr>
            <a:xfrm flipV="1">
              <a:off x="7225991" y="2754345"/>
              <a:ext cx="0" cy="21559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55966CC5-00CF-6349-8ABF-EE7923AAC8F3}"/>
              </a:ext>
            </a:extLst>
          </p:cNvPr>
          <p:cNvGrpSpPr/>
          <p:nvPr/>
        </p:nvGrpSpPr>
        <p:grpSpPr>
          <a:xfrm rot="5400000">
            <a:off x="1289880" y="2030753"/>
            <a:ext cx="764296" cy="354171"/>
            <a:chOff x="6341329" y="2746915"/>
            <a:chExt cx="884662" cy="223021"/>
          </a:xfrm>
        </p:grpSpPr>
        <p:cxnSp>
          <p:nvCxnSpPr>
            <p:cNvPr id="28" name="Straight Connector 27">
              <a:extLst>
                <a:ext uri="{FF2B5EF4-FFF2-40B4-BE49-F238E27FC236}">
                  <a16:creationId xmlns:a16="http://schemas.microsoft.com/office/drawing/2014/main" id="{F625508A-AF76-F74B-B776-AC21DFA5242D}"/>
                </a:ext>
              </a:extLst>
            </p:cNvPr>
            <p:cNvCxnSpPr>
              <a:cxnSpLocks/>
            </p:cNvCxnSpPr>
            <p:nvPr/>
          </p:nvCxnSpPr>
          <p:spPr>
            <a:xfrm>
              <a:off x="6345045" y="2854711"/>
              <a:ext cx="880946"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472080B-7198-B844-96B0-6E4A8D34FFFE}"/>
                </a:ext>
              </a:extLst>
            </p:cNvPr>
            <p:cNvCxnSpPr>
              <a:cxnSpLocks/>
            </p:cNvCxnSpPr>
            <p:nvPr/>
          </p:nvCxnSpPr>
          <p:spPr>
            <a:xfrm flipV="1">
              <a:off x="6341329" y="2746915"/>
              <a:ext cx="0" cy="215591"/>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91C246A-C10A-5C4A-9307-E4BC8066228A}"/>
                </a:ext>
              </a:extLst>
            </p:cNvPr>
            <p:cNvCxnSpPr>
              <a:cxnSpLocks/>
            </p:cNvCxnSpPr>
            <p:nvPr/>
          </p:nvCxnSpPr>
          <p:spPr>
            <a:xfrm flipV="1">
              <a:off x="7225991" y="2754345"/>
              <a:ext cx="0" cy="215591"/>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31" name="Right Arrow 30">
            <a:extLst>
              <a:ext uri="{FF2B5EF4-FFF2-40B4-BE49-F238E27FC236}">
                <a16:creationId xmlns:a16="http://schemas.microsoft.com/office/drawing/2014/main" id="{1C928676-1932-6342-89A9-6BCF9D8A0A3D}"/>
              </a:ext>
            </a:extLst>
          </p:cNvPr>
          <p:cNvSpPr/>
          <p:nvPr/>
        </p:nvSpPr>
        <p:spPr>
          <a:xfrm>
            <a:off x="4931435" y="3114865"/>
            <a:ext cx="1505415" cy="4840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Graphic 37" descr="Male outline">
            <a:extLst>
              <a:ext uri="{FF2B5EF4-FFF2-40B4-BE49-F238E27FC236}">
                <a16:creationId xmlns:a16="http://schemas.microsoft.com/office/drawing/2014/main" id="{3AAB3784-9334-BF40-825F-9BE05589D7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48323" y="5454380"/>
            <a:ext cx="914400" cy="914400"/>
          </a:xfrm>
          <a:prstGeom prst="rect">
            <a:avLst/>
          </a:prstGeom>
        </p:spPr>
      </p:pic>
      <p:pic>
        <p:nvPicPr>
          <p:cNvPr id="40" name="Graphic 39" descr="Male outline">
            <a:extLst>
              <a:ext uri="{FF2B5EF4-FFF2-40B4-BE49-F238E27FC236}">
                <a16:creationId xmlns:a16="http://schemas.microsoft.com/office/drawing/2014/main" id="{C7B25C5E-C4C5-F043-9138-D8031A3392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39804" y="3993931"/>
            <a:ext cx="914400" cy="914400"/>
          </a:xfrm>
          <a:prstGeom prst="rect">
            <a:avLst/>
          </a:prstGeom>
        </p:spPr>
      </p:pic>
      <p:pic>
        <p:nvPicPr>
          <p:cNvPr id="42" name="Graphic 41" descr="Female outline">
            <a:extLst>
              <a:ext uri="{FF2B5EF4-FFF2-40B4-BE49-F238E27FC236}">
                <a16:creationId xmlns:a16="http://schemas.microsoft.com/office/drawing/2014/main" id="{A42A3A30-C76D-EE4D-85A3-1879174BF5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33923" y="5486579"/>
            <a:ext cx="914400" cy="914400"/>
          </a:xfrm>
          <a:prstGeom prst="rect">
            <a:avLst/>
          </a:prstGeom>
        </p:spPr>
      </p:pic>
      <p:grpSp>
        <p:nvGrpSpPr>
          <p:cNvPr id="47" name="Group 46">
            <a:extLst>
              <a:ext uri="{FF2B5EF4-FFF2-40B4-BE49-F238E27FC236}">
                <a16:creationId xmlns:a16="http://schemas.microsoft.com/office/drawing/2014/main" id="{9F7BB886-8E3E-D241-9939-651D83D6BA7B}"/>
              </a:ext>
            </a:extLst>
          </p:cNvPr>
          <p:cNvGrpSpPr/>
          <p:nvPr/>
        </p:nvGrpSpPr>
        <p:grpSpPr>
          <a:xfrm>
            <a:off x="6615754" y="1159621"/>
            <a:ext cx="2665141" cy="1245709"/>
            <a:chOff x="6615754" y="1159621"/>
            <a:chExt cx="2665141" cy="1245709"/>
          </a:xfrm>
        </p:grpSpPr>
        <p:sp>
          <p:nvSpPr>
            <p:cNvPr id="32" name="Rectangle 31">
              <a:extLst>
                <a:ext uri="{FF2B5EF4-FFF2-40B4-BE49-F238E27FC236}">
                  <a16:creationId xmlns:a16="http://schemas.microsoft.com/office/drawing/2014/main" id="{82129F28-C97C-134C-8B8B-EC1951165300}"/>
                </a:ext>
              </a:extLst>
            </p:cNvPr>
            <p:cNvSpPr/>
            <p:nvPr/>
          </p:nvSpPr>
          <p:spPr>
            <a:xfrm>
              <a:off x="6615754" y="1159621"/>
              <a:ext cx="2665141" cy="1245709"/>
            </a:xfrm>
            <a:prstGeom prst="rect">
              <a:avLst/>
            </a:prstGeom>
            <a:noFill/>
            <a:ln w="28575">
              <a:solidFill>
                <a:srgbClr val="E900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E900F3"/>
                </a:highlight>
              </a:endParaRPr>
            </a:p>
          </p:txBody>
        </p:sp>
        <p:sp>
          <p:nvSpPr>
            <p:cNvPr id="43" name="TextBox 42">
              <a:extLst>
                <a:ext uri="{FF2B5EF4-FFF2-40B4-BE49-F238E27FC236}">
                  <a16:creationId xmlns:a16="http://schemas.microsoft.com/office/drawing/2014/main" id="{37891D79-C1F2-6642-AE8E-D4001B00963A}"/>
                </a:ext>
              </a:extLst>
            </p:cNvPr>
            <p:cNvSpPr txBox="1"/>
            <p:nvPr/>
          </p:nvSpPr>
          <p:spPr>
            <a:xfrm>
              <a:off x="6810403" y="1500469"/>
              <a:ext cx="2275840" cy="646331"/>
            </a:xfrm>
            <a:prstGeom prst="rect">
              <a:avLst/>
            </a:prstGeom>
            <a:noFill/>
          </p:spPr>
          <p:txBody>
            <a:bodyPr wrap="square" rtlCol="0">
              <a:spAutoFit/>
            </a:bodyPr>
            <a:lstStyle/>
            <a:p>
              <a:pPr algn="ctr"/>
              <a:r>
                <a:rPr lang="en-US" dirty="0"/>
                <a:t>Pronotum Width</a:t>
              </a:r>
            </a:p>
            <a:p>
              <a:pPr algn="ctr"/>
              <a:r>
                <a:rPr lang="en-US" dirty="0"/>
                <a:t>(mm) </a:t>
              </a:r>
            </a:p>
          </p:txBody>
        </p:sp>
      </p:grpSp>
      <p:grpSp>
        <p:nvGrpSpPr>
          <p:cNvPr id="48" name="Group 47">
            <a:extLst>
              <a:ext uri="{FF2B5EF4-FFF2-40B4-BE49-F238E27FC236}">
                <a16:creationId xmlns:a16="http://schemas.microsoft.com/office/drawing/2014/main" id="{3A9FA767-A15A-F54D-8241-2CA2C0A5DC3E}"/>
              </a:ext>
            </a:extLst>
          </p:cNvPr>
          <p:cNvGrpSpPr/>
          <p:nvPr/>
        </p:nvGrpSpPr>
        <p:grpSpPr>
          <a:xfrm>
            <a:off x="6615753" y="2674995"/>
            <a:ext cx="2665141" cy="1245709"/>
            <a:chOff x="6615753" y="2674995"/>
            <a:chExt cx="2665141" cy="1245709"/>
          </a:xfrm>
        </p:grpSpPr>
        <p:sp>
          <p:nvSpPr>
            <p:cNvPr id="34" name="Rectangle 33">
              <a:extLst>
                <a:ext uri="{FF2B5EF4-FFF2-40B4-BE49-F238E27FC236}">
                  <a16:creationId xmlns:a16="http://schemas.microsoft.com/office/drawing/2014/main" id="{F31D61F4-1E3D-124E-BB95-8D6FB163C108}"/>
                </a:ext>
              </a:extLst>
            </p:cNvPr>
            <p:cNvSpPr/>
            <p:nvPr/>
          </p:nvSpPr>
          <p:spPr>
            <a:xfrm>
              <a:off x="6615753" y="2674995"/>
              <a:ext cx="2665141" cy="1245709"/>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BB11DB81-D723-914C-97B2-EDBC6E625E5D}"/>
                </a:ext>
              </a:extLst>
            </p:cNvPr>
            <p:cNvSpPr txBox="1"/>
            <p:nvPr/>
          </p:nvSpPr>
          <p:spPr>
            <a:xfrm>
              <a:off x="6810403" y="3033708"/>
              <a:ext cx="2275840" cy="646331"/>
            </a:xfrm>
            <a:prstGeom prst="rect">
              <a:avLst/>
            </a:prstGeom>
            <a:noFill/>
          </p:spPr>
          <p:txBody>
            <a:bodyPr wrap="square" rtlCol="0">
              <a:spAutoFit/>
            </a:bodyPr>
            <a:lstStyle/>
            <a:p>
              <a:pPr algn="ctr"/>
              <a:r>
                <a:rPr lang="en-US" dirty="0"/>
                <a:t>Elytra Length</a:t>
              </a:r>
            </a:p>
            <a:p>
              <a:pPr algn="ctr"/>
              <a:r>
                <a:rPr lang="en-US" dirty="0"/>
                <a:t>(mm) </a:t>
              </a:r>
            </a:p>
          </p:txBody>
        </p:sp>
      </p:grpSp>
      <p:grpSp>
        <p:nvGrpSpPr>
          <p:cNvPr id="49" name="Group 48">
            <a:extLst>
              <a:ext uri="{FF2B5EF4-FFF2-40B4-BE49-F238E27FC236}">
                <a16:creationId xmlns:a16="http://schemas.microsoft.com/office/drawing/2014/main" id="{97C6F6C8-A727-D744-9532-D11CF927A48C}"/>
              </a:ext>
            </a:extLst>
          </p:cNvPr>
          <p:cNvGrpSpPr/>
          <p:nvPr/>
        </p:nvGrpSpPr>
        <p:grpSpPr>
          <a:xfrm>
            <a:off x="6615753" y="4208671"/>
            <a:ext cx="2665141" cy="1245709"/>
            <a:chOff x="6615753" y="4208671"/>
            <a:chExt cx="2665141" cy="1245709"/>
          </a:xfrm>
        </p:grpSpPr>
        <p:sp>
          <p:nvSpPr>
            <p:cNvPr id="36" name="Rectangle 35">
              <a:extLst>
                <a:ext uri="{FF2B5EF4-FFF2-40B4-BE49-F238E27FC236}">
                  <a16:creationId xmlns:a16="http://schemas.microsoft.com/office/drawing/2014/main" id="{3F42BD9A-5944-3B4C-A38B-723557FCFC92}"/>
                </a:ext>
              </a:extLst>
            </p:cNvPr>
            <p:cNvSpPr/>
            <p:nvPr/>
          </p:nvSpPr>
          <p:spPr>
            <a:xfrm>
              <a:off x="6615753" y="4208671"/>
              <a:ext cx="2665141" cy="124570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E19DC3EB-15C4-EB49-BCE2-72583381CE14}"/>
                </a:ext>
              </a:extLst>
            </p:cNvPr>
            <p:cNvSpPr txBox="1"/>
            <p:nvPr/>
          </p:nvSpPr>
          <p:spPr>
            <a:xfrm>
              <a:off x="6810403" y="4585165"/>
              <a:ext cx="2275840" cy="646331"/>
            </a:xfrm>
            <a:prstGeom prst="rect">
              <a:avLst/>
            </a:prstGeom>
            <a:noFill/>
          </p:spPr>
          <p:txBody>
            <a:bodyPr wrap="square" rtlCol="0">
              <a:spAutoFit/>
            </a:bodyPr>
            <a:lstStyle/>
            <a:p>
              <a:pPr algn="ctr"/>
              <a:r>
                <a:rPr lang="en-US" dirty="0"/>
                <a:t>Mean Body Weight (g)</a:t>
              </a:r>
            </a:p>
            <a:p>
              <a:pPr algn="ctr"/>
              <a:r>
                <a:rPr lang="en-US" dirty="0"/>
                <a:t>Final Body Weight (g)</a:t>
              </a:r>
            </a:p>
          </p:txBody>
        </p:sp>
      </p:grpSp>
      <p:grpSp>
        <p:nvGrpSpPr>
          <p:cNvPr id="50" name="Group 49">
            <a:extLst>
              <a:ext uri="{FF2B5EF4-FFF2-40B4-BE49-F238E27FC236}">
                <a16:creationId xmlns:a16="http://schemas.microsoft.com/office/drawing/2014/main" id="{8E5B1AC9-E63B-3442-8417-789C3C365E19}"/>
              </a:ext>
            </a:extLst>
          </p:cNvPr>
          <p:cNvGrpSpPr/>
          <p:nvPr/>
        </p:nvGrpSpPr>
        <p:grpSpPr>
          <a:xfrm>
            <a:off x="9464434" y="2663196"/>
            <a:ext cx="2665141" cy="1245709"/>
            <a:chOff x="9464434" y="2663196"/>
            <a:chExt cx="2665141" cy="1245709"/>
          </a:xfrm>
        </p:grpSpPr>
        <p:sp>
          <p:nvSpPr>
            <p:cNvPr id="35" name="Rectangle 34">
              <a:extLst>
                <a:ext uri="{FF2B5EF4-FFF2-40B4-BE49-F238E27FC236}">
                  <a16:creationId xmlns:a16="http://schemas.microsoft.com/office/drawing/2014/main" id="{37ABBC77-0BB6-CF4D-BACB-E4F5D21302CB}"/>
                </a:ext>
              </a:extLst>
            </p:cNvPr>
            <p:cNvSpPr/>
            <p:nvPr/>
          </p:nvSpPr>
          <p:spPr>
            <a:xfrm>
              <a:off x="9464434" y="2663196"/>
              <a:ext cx="2665141" cy="1245709"/>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95DEFA6C-1992-4445-835A-E66F192C8633}"/>
                </a:ext>
              </a:extLst>
            </p:cNvPr>
            <p:cNvSpPr txBox="1"/>
            <p:nvPr/>
          </p:nvSpPr>
          <p:spPr>
            <a:xfrm>
              <a:off x="9659084" y="3033707"/>
              <a:ext cx="2275840" cy="646331"/>
            </a:xfrm>
            <a:prstGeom prst="rect">
              <a:avLst/>
            </a:prstGeom>
            <a:noFill/>
          </p:spPr>
          <p:txBody>
            <a:bodyPr wrap="square" rtlCol="0">
              <a:spAutoFit/>
            </a:bodyPr>
            <a:lstStyle/>
            <a:p>
              <a:pPr algn="ctr"/>
              <a:r>
                <a:rPr lang="en-US" dirty="0"/>
                <a:t>Horn Length</a:t>
              </a:r>
            </a:p>
            <a:p>
              <a:pPr algn="ctr"/>
              <a:r>
                <a:rPr lang="en-US" dirty="0"/>
                <a:t>(mm) </a:t>
              </a:r>
            </a:p>
          </p:txBody>
        </p:sp>
      </p:grpSp>
    </p:spTree>
    <p:extLst>
      <p:ext uri="{BB962C8B-B14F-4D97-AF65-F5344CB8AC3E}">
        <p14:creationId xmlns:p14="http://schemas.microsoft.com/office/powerpoint/2010/main" val="7916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3172</TotalTime>
  <Words>669</Words>
  <Application>Microsoft Macintosh PowerPoint</Application>
  <PresentationFormat>Widescreen</PresentationFormat>
  <Paragraphs>155</Paragraphs>
  <Slides>20</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Helvetica</vt:lpstr>
      <vt:lpstr>Office Theme</vt:lpstr>
      <vt:lpstr>Cuticular hydrocarbon profiles in a population of Taiwanese rhinoceros beetles</vt:lpstr>
      <vt:lpstr>Rhinoceros beetle mating system</vt:lpstr>
      <vt:lpstr>Cuticular Hydrocarbons </vt:lpstr>
      <vt:lpstr>How do insects smell? </vt:lpstr>
      <vt:lpstr>PowerPoint Presentation</vt:lpstr>
      <vt:lpstr>Rhinoceros Beetle Phylogeny</vt:lpstr>
      <vt:lpstr>CHC Profiles in T. dichotomus (Japan)</vt:lpstr>
      <vt:lpstr>Questions, Hypotheses, Significance </vt:lpstr>
      <vt:lpstr>Measuring Relative Condition </vt:lpstr>
      <vt:lpstr>Body Size Index </vt:lpstr>
      <vt:lpstr>Measuring CHC Profiles </vt:lpstr>
      <vt:lpstr>CHC Peaks and Highest Probability Matches </vt:lpstr>
      <vt:lpstr>CHC profiles in the Taiwanese population of T. dichotomus are sexually dimorphic </vt:lpstr>
      <vt:lpstr>Female body size trends with CHC profile </vt:lpstr>
      <vt:lpstr>Determining Relative Condition </vt:lpstr>
      <vt:lpstr>PowerPoint Presentation</vt:lpstr>
      <vt:lpstr>PowerPoint Presentation</vt:lpstr>
      <vt:lpstr>Summary of Major Findings </vt:lpstr>
      <vt:lpstr>Future Directions</vt:lpstr>
      <vt:lpstr>Acknowledgements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Cuticular hydrocarbon profiles in a population of Taiwanese rhinoceros beetles</dc:title>
  <dc:creator>Hunt, Devin</dc:creator>
  <cp:lastModifiedBy>Hunt, Devin</cp:lastModifiedBy>
  <cp:revision>68</cp:revision>
  <dcterms:created xsi:type="dcterms:W3CDTF">2021-03-26T22:22:50Z</dcterms:created>
  <dcterms:modified xsi:type="dcterms:W3CDTF">2021-04-11T01:04:20Z</dcterms:modified>
</cp:coreProperties>
</file>