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Default Extension="xlsx" ContentType="application/vnd.openxmlformats-officedocument.spreadsheetml.sheet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rawings/drawing3.xml" ContentType="application/vnd.openxmlformats-officedocument.drawingml.chartshap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4404" r:id="rId1"/>
    <p:sldMasterId id="2147484408" r:id="rId2"/>
  </p:sldMasterIdLst>
  <p:notesMasterIdLst>
    <p:notesMasterId r:id="rId53"/>
  </p:notesMasterIdLst>
  <p:handoutMasterIdLst>
    <p:handoutMasterId r:id="rId54"/>
  </p:handoutMasterIdLst>
  <p:sldIdLst>
    <p:sldId id="1829" r:id="rId3"/>
    <p:sldId id="1881" r:id="rId4"/>
    <p:sldId id="1882" r:id="rId5"/>
    <p:sldId id="1893" r:id="rId6"/>
    <p:sldId id="1920" r:id="rId7"/>
    <p:sldId id="1931" r:id="rId8"/>
    <p:sldId id="1883" r:id="rId9"/>
    <p:sldId id="1888" r:id="rId10"/>
    <p:sldId id="1932" r:id="rId11"/>
    <p:sldId id="1862" r:id="rId12"/>
    <p:sldId id="1919" r:id="rId13"/>
    <p:sldId id="1921" r:id="rId14"/>
    <p:sldId id="1864" r:id="rId15"/>
    <p:sldId id="1890" r:id="rId16"/>
    <p:sldId id="1884" r:id="rId17"/>
    <p:sldId id="1891" r:id="rId18"/>
    <p:sldId id="1873" r:id="rId19"/>
    <p:sldId id="1911" r:id="rId20"/>
    <p:sldId id="1935" r:id="rId21"/>
    <p:sldId id="1913" r:id="rId22"/>
    <p:sldId id="1930" r:id="rId23"/>
    <p:sldId id="1933" r:id="rId24"/>
    <p:sldId id="1937" r:id="rId25"/>
    <p:sldId id="1872" r:id="rId26"/>
    <p:sldId id="1898" r:id="rId27"/>
    <p:sldId id="1939" r:id="rId28"/>
    <p:sldId id="1934" r:id="rId29"/>
    <p:sldId id="1878" r:id="rId30"/>
    <p:sldId id="1923" r:id="rId31"/>
    <p:sldId id="1924" r:id="rId32"/>
    <p:sldId id="1938" r:id="rId33"/>
    <p:sldId id="1860" r:id="rId34"/>
    <p:sldId id="1916" r:id="rId35"/>
    <p:sldId id="1901" r:id="rId36"/>
    <p:sldId id="1936" r:id="rId37"/>
    <p:sldId id="1910" r:id="rId38"/>
    <p:sldId id="1928" r:id="rId39"/>
    <p:sldId id="1929" r:id="rId40"/>
    <p:sldId id="1903" r:id="rId41"/>
    <p:sldId id="1904" r:id="rId42"/>
    <p:sldId id="1905" r:id="rId43"/>
    <p:sldId id="1906" r:id="rId44"/>
    <p:sldId id="1907" r:id="rId45"/>
    <p:sldId id="1894" r:id="rId46"/>
    <p:sldId id="1917" r:id="rId47"/>
    <p:sldId id="1927" r:id="rId48"/>
    <p:sldId id="1895" r:id="rId49"/>
    <p:sldId id="1896" r:id="rId50"/>
    <p:sldId id="1918" r:id="rId51"/>
    <p:sldId id="1879" r:id="rId52"/>
  </p:sldIdLst>
  <p:sldSz cx="9144000" cy="6858000" type="overhead"/>
  <p:notesSz cx="7315200" cy="9601200"/>
  <p:custShowLst>
    <p:custShow name="Custom Show 1" id="0">
      <p:sldLst>
        <p:sld r:id="rId3"/>
      </p:sldLst>
    </p:custShow>
  </p:custShowLst>
  <p:custDataLst>
    <p:tags r:id="rId55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rebuchet MS" pitchFamily="34" charset="0"/>
        <a:ea typeface="+mn-ea"/>
        <a:cs typeface="Arial" pitchFamily="34" charset="0"/>
      </a:defRPr>
    </a:lvl1pPr>
    <a:lvl2pPr marL="456724" indent="-136684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rebuchet MS" pitchFamily="34" charset="0"/>
        <a:ea typeface="+mn-ea"/>
        <a:cs typeface="Arial" pitchFamily="34" charset="0"/>
      </a:defRPr>
    </a:lvl2pPr>
    <a:lvl3pPr marL="913448" indent="-273368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rebuchet MS" pitchFamily="34" charset="0"/>
        <a:ea typeface="+mn-ea"/>
        <a:cs typeface="Arial" pitchFamily="34" charset="0"/>
      </a:defRPr>
    </a:lvl3pPr>
    <a:lvl4pPr marL="1371283" indent="-411163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rebuchet MS" pitchFamily="34" charset="0"/>
        <a:ea typeface="+mn-ea"/>
        <a:cs typeface="Arial" pitchFamily="34" charset="0"/>
      </a:defRPr>
    </a:lvl4pPr>
    <a:lvl5pPr marL="1828007" indent="-547847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rebuchet MS" pitchFamily="34" charset="0"/>
        <a:ea typeface="+mn-ea"/>
        <a:cs typeface="Arial" pitchFamily="34" charset="0"/>
      </a:defRPr>
    </a:lvl5pPr>
    <a:lvl6pPr marL="1600200" algn="l" defTabSz="640080" rtl="0" eaLnBrk="1" latinLnBrk="0" hangingPunct="1">
      <a:defRPr sz="1200" kern="1200">
        <a:solidFill>
          <a:schemeClr val="tx1"/>
        </a:solidFill>
        <a:latin typeface="Trebuchet MS" pitchFamily="34" charset="0"/>
        <a:ea typeface="+mn-ea"/>
        <a:cs typeface="Arial" pitchFamily="34" charset="0"/>
      </a:defRPr>
    </a:lvl6pPr>
    <a:lvl7pPr marL="1920240" algn="l" defTabSz="640080" rtl="0" eaLnBrk="1" latinLnBrk="0" hangingPunct="1">
      <a:defRPr sz="1200" kern="1200">
        <a:solidFill>
          <a:schemeClr val="tx1"/>
        </a:solidFill>
        <a:latin typeface="Trebuchet MS" pitchFamily="34" charset="0"/>
        <a:ea typeface="+mn-ea"/>
        <a:cs typeface="Arial" pitchFamily="34" charset="0"/>
      </a:defRPr>
    </a:lvl7pPr>
    <a:lvl8pPr marL="2240280" algn="l" defTabSz="640080" rtl="0" eaLnBrk="1" latinLnBrk="0" hangingPunct="1">
      <a:defRPr sz="1200" kern="1200">
        <a:solidFill>
          <a:schemeClr val="tx1"/>
        </a:solidFill>
        <a:latin typeface="Trebuchet MS" pitchFamily="34" charset="0"/>
        <a:ea typeface="+mn-ea"/>
        <a:cs typeface="Arial" pitchFamily="34" charset="0"/>
      </a:defRPr>
    </a:lvl8pPr>
    <a:lvl9pPr marL="2560320" algn="l" defTabSz="640080" rtl="0" eaLnBrk="1" latinLnBrk="0" hangingPunct="1">
      <a:defRPr sz="1200" kern="1200">
        <a:solidFill>
          <a:schemeClr val="tx1"/>
        </a:solidFill>
        <a:latin typeface="Trebuchet MS" pitchFamily="34" charset="0"/>
        <a:ea typeface="+mn-ea"/>
        <a:cs typeface="Arial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sey Hackathorn" initials="CH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AF4B"/>
    <a:srgbClr val="000000"/>
    <a:srgbClr val="FFCC66"/>
    <a:srgbClr val="E6E6E6"/>
    <a:srgbClr val="FFFF66"/>
    <a:srgbClr val="FFCC00"/>
    <a:srgbClr val="CC9900"/>
    <a:srgbClr val="9A67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40" autoAdjust="0"/>
    <p:restoredTop sz="80457" autoAdjust="0"/>
  </p:normalViewPr>
  <p:slideViewPr>
    <p:cSldViewPr snapToGrid="0">
      <p:cViewPr>
        <p:scale>
          <a:sx n="80" d="100"/>
          <a:sy n="80" d="100"/>
        </p:scale>
        <p:origin x="-954" y="-72"/>
      </p:cViewPr>
      <p:guideLst>
        <p:guide orient="horz" pos="1700"/>
        <p:guide pos="467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>
        <p:scale>
          <a:sx n="50" d="100"/>
          <a:sy n="50" d="100"/>
        </p:scale>
        <p:origin x="-2604" y="-876"/>
      </p:cViewPr>
      <p:guideLst>
        <p:guide orient="horz" pos="3024"/>
        <p:guide pos="230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notesMaster" Target="notesMasters/notesMaster1.xml"/><Relationship Id="rId58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commentAuthors" Target="commentAuthor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Book1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Office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 sz="32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Upper Clark Fork Trout Density</a:t>
            </a:r>
            <a:endParaRPr lang="en-US" sz="32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c:rich>
      </c:tx>
      <c:layout>
        <c:manualLayout>
          <c:xMode val="edge"/>
          <c:yMode val="edge"/>
          <c:x val="0.20971201334900311"/>
          <c:y val="6.069357489612523E-2"/>
        </c:manualLayout>
      </c:layout>
      <c:overlay val="1"/>
    </c:title>
    <c:plotArea>
      <c:layout>
        <c:manualLayout>
          <c:layoutTarget val="inner"/>
          <c:xMode val="edge"/>
          <c:yMode val="edge"/>
          <c:x val="0.1619365609348915"/>
          <c:y val="6.6195506588762165E-2"/>
          <c:w val="0.83472454090150261"/>
          <c:h val="0.5903701061527963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2009 trout/mile</c:v>
                </c:pt>
              </c:strCache>
            </c:strRef>
          </c:tx>
          <c:spPr>
            <a:solidFill>
              <a:srgbClr val="000000"/>
            </a:solidFill>
            <a:ln w="15035">
              <a:solidFill>
                <a:srgbClr val="000000"/>
              </a:solidFill>
              <a:prstDash val="solid"/>
            </a:ln>
          </c:spPr>
          <c:cat>
            <c:strRef>
              <c:f>Sheet1!$A$2:$A$21</c:f>
              <c:strCache>
                <c:ptCount val="19"/>
                <c:pt idx="1">
                  <c:v>Silver Bow Cr.</c:v>
                </c:pt>
                <c:pt idx="2">
                  <c:v>Below Ponds (1)</c:v>
                </c:pt>
                <c:pt idx="3">
                  <c:v>Perkins Ln (3)</c:v>
                </c:pt>
                <c:pt idx="4">
                  <c:v>Galen (7)</c:v>
                </c:pt>
                <c:pt idx="5">
                  <c:v>Racetrack Cr (12)</c:v>
                </c:pt>
                <c:pt idx="6">
                  <c:v>Huey Long's</c:v>
                </c:pt>
                <c:pt idx="7">
                  <c:v>Sager Ln</c:v>
                </c:pt>
                <c:pt idx="8">
                  <c:v>Arrowstone Pk (27)</c:v>
                </c:pt>
                <c:pt idx="9">
                  <c:v>State Land FFA</c:v>
                </c:pt>
                <c:pt idx="10">
                  <c:v>Kohrs Bend FAS (43)</c:v>
                </c:pt>
                <c:pt idx="11">
                  <c:v>Phosphate</c:v>
                </c:pt>
                <c:pt idx="12">
                  <c:v>Jens (58)</c:v>
                </c:pt>
                <c:pt idx="13">
                  <c:v>Drummond (71)</c:v>
                </c:pt>
                <c:pt idx="14">
                  <c:v>Bear Gl</c:v>
                </c:pt>
                <c:pt idx="15">
                  <c:v>Bearmouth (84)</c:v>
                </c:pt>
                <c:pt idx="16">
                  <c:v>Beavertail (101)</c:v>
                </c:pt>
                <c:pt idx="17">
                  <c:v>Rock Cr (106)</c:v>
                </c:pt>
                <c:pt idx="18">
                  <c:v>Turah (118)</c:v>
                </c:pt>
              </c:strCache>
            </c:strRef>
          </c:cat>
          <c:val>
            <c:numRef>
              <c:f>Sheet1!$B$2:$B$21</c:f>
              <c:numCache>
                <c:formatCode>General</c:formatCode>
                <c:ptCount val="20"/>
                <c:pt idx="1">
                  <c:v>60</c:v>
                </c:pt>
                <c:pt idx="2">
                  <c:v>185</c:v>
                </c:pt>
                <c:pt idx="3">
                  <c:v>58</c:v>
                </c:pt>
                <c:pt idx="4">
                  <c:v>105</c:v>
                </c:pt>
                <c:pt idx="5">
                  <c:v>168</c:v>
                </c:pt>
                <c:pt idx="6">
                  <c:v>202</c:v>
                </c:pt>
                <c:pt idx="7">
                  <c:v>254</c:v>
                </c:pt>
                <c:pt idx="8">
                  <c:v>326</c:v>
                </c:pt>
                <c:pt idx="9">
                  <c:v>265</c:v>
                </c:pt>
                <c:pt idx="10">
                  <c:v>206</c:v>
                </c:pt>
                <c:pt idx="11">
                  <c:v>270</c:v>
                </c:pt>
                <c:pt idx="12">
                  <c:v>282</c:v>
                </c:pt>
                <c:pt idx="13">
                  <c:v>204</c:v>
                </c:pt>
                <c:pt idx="14">
                  <c:v>69</c:v>
                </c:pt>
                <c:pt idx="15">
                  <c:v>58</c:v>
                </c:pt>
                <c:pt idx="16">
                  <c:v>69</c:v>
                </c:pt>
                <c:pt idx="17">
                  <c:v>88</c:v>
                </c:pt>
                <c:pt idx="18">
                  <c:v>354</c:v>
                </c:pt>
              </c:numCache>
            </c:numRef>
          </c:val>
        </c:ser>
        <c:dLbls/>
        <c:axId val="127306368"/>
        <c:axId val="127324928"/>
      </c:barChart>
      <c:lineChart>
        <c:grouping val="standard"/>
        <c:ser>
          <c:idx val="1"/>
          <c:order val="1"/>
          <c:tx>
            <c:strRef>
              <c:f>Sheet1!$C$1</c:f>
              <c:strCache>
                <c:ptCount val="1"/>
                <c:pt idx="0">
                  <c:v>Expected average</c:v>
                </c:pt>
              </c:strCache>
            </c:strRef>
          </c:tx>
          <c:spPr>
            <a:ln w="30070">
              <a:solidFill>
                <a:srgbClr val="000000"/>
              </a:solidFill>
              <a:prstDash val="solid"/>
            </a:ln>
          </c:spPr>
          <c:marker>
            <c:symbol val="none"/>
          </c:marker>
          <c:cat>
            <c:strRef>
              <c:f>Sheet1!$A$2:$A$21</c:f>
              <c:strCache>
                <c:ptCount val="19"/>
                <c:pt idx="1">
                  <c:v>Silver Bow Cr.</c:v>
                </c:pt>
                <c:pt idx="2">
                  <c:v>Below Ponds (1)</c:v>
                </c:pt>
                <c:pt idx="3">
                  <c:v>Perkins Ln (3)</c:v>
                </c:pt>
                <c:pt idx="4">
                  <c:v>Galen (7)</c:v>
                </c:pt>
                <c:pt idx="5">
                  <c:v>Racetrack Cr (12)</c:v>
                </c:pt>
                <c:pt idx="6">
                  <c:v>Huey Long's</c:v>
                </c:pt>
                <c:pt idx="7">
                  <c:v>Sager Ln</c:v>
                </c:pt>
                <c:pt idx="8">
                  <c:v>Arrowstone Pk (27)</c:v>
                </c:pt>
                <c:pt idx="9">
                  <c:v>State Land FFA</c:v>
                </c:pt>
                <c:pt idx="10">
                  <c:v>Kohrs Bend FAS (43)</c:v>
                </c:pt>
                <c:pt idx="11">
                  <c:v>Phosphate</c:v>
                </c:pt>
                <c:pt idx="12">
                  <c:v>Jens (58)</c:v>
                </c:pt>
                <c:pt idx="13">
                  <c:v>Drummond (71)</c:v>
                </c:pt>
                <c:pt idx="14">
                  <c:v>Bear Gl</c:v>
                </c:pt>
                <c:pt idx="15">
                  <c:v>Bearmouth (84)</c:v>
                </c:pt>
                <c:pt idx="16">
                  <c:v>Beavertail (101)</c:v>
                </c:pt>
                <c:pt idx="17">
                  <c:v>Rock Cr (106)</c:v>
                </c:pt>
                <c:pt idx="18">
                  <c:v>Turah (118)</c:v>
                </c:pt>
              </c:strCache>
            </c:strRef>
          </c:cat>
          <c:val>
            <c:numRef>
              <c:f>Sheet1!$C$2:$C$21</c:f>
              <c:numCache>
                <c:formatCode>General</c:formatCode>
                <c:ptCount val="20"/>
                <c:pt idx="1">
                  <c:v>1000</c:v>
                </c:pt>
                <c:pt idx="2">
                  <c:v>1000</c:v>
                </c:pt>
                <c:pt idx="3">
                  <c:v>1000</c:v>
                </c:pt>
                <c:pt idx="4">
                  <c:v>1000</c:v>
                </c:pt>
                <c:pt idx="5">
                  <c:v>1000</c:v>
                </c:pt>
                <c:pt idx="6">
                  <c:v>1000</c:v>
                </c:pt>
                <c:pt idx="7">
                  <c:v>1000</c:v>
                </c:pt>
                <c:pt idx="8">
                  <c:v>1000</c:v>
                </c:pt>
                <c:pt idx="9">
                  <c:v>1000</c:v>
                </c:pt>
                <c:pt idx="10">
                  <c:v>1000</c:v>
                </c:pt>
                <c:pt idx="11">
                  <c:v>1000</c:v>
                </c:pt>
                <c:pt idx="12">
                  <c:v>1000</c:v>
                </c:pt>
                <c:pt idx="13">
                  <c:v>1000</c:v>
                </c:pt>
                <c:pt idx="14">
                  <c:v>1000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</c:numCache>
            </c:numRef>
          </c:val>
        </c:ser>
        <c:ser>
          <c:idx val="5"/>
          <c:order val="2"/>
          <c:tx>
            <c:strRef>
              <c:f>Sheet1!$G$1</c:f>
              <c:strCache>
                <c:ptCount val="1"/>
                <c:pt idx="0">
                  <c:v>2009 Average</c:v>
                </c:pt>
              </c:strCache>
            </c:strRef>
          </c:tx>
          <c:spPr>
            <a:ln w="30070">
              <a:solidFill>
                <a:srgbClr val="000000"/>
              </a:solidFill>
              <a:prstDash val="lgDash"/>
            </a:ln>
          </c:spPr>
          <c:marker>
            <c:symbol val="none"/>
          </c:marker>
          <c:cat>
            <c:strRef>
              <c:f>Sheet1!$A$2:$A$21</c:f>
              <c:strCache>
                <c:ptCount val="19"/>
                <c:pt idx="1">
                  <c:v>Silver Bow Cr.</c:v>
                </c:pt>
                <c:pt idx="2">
                  <c:v>Below Ponds (1)</c:v>
                </c:pt>
                <c:pt idx="3">
                  <c:v>Perkins Ln (3)</c:v>
                </c:pt>
                <c:pt idx="4">
                  <c:v>Galen (7)</c:v>
                </c:pt>
                <c:pt idx="5">
                  <c:v>Racetrack Cr (12)</c:v>
                </c:pt>
                <c:pt idx="6">
                  <c:v>Huey Long's</c:v>
                </c:pt>
                <c:pt idx="7">
                  <c:v>Sager Ln</c:v>
                </c:pt>
                <c:pt idx="8">
                  <c:v>Arrowstone Pk (27)</c:v>
                </c:pt>
                <c:pt idx="9">
                  <c:v>State Land FFA</c:v>
                </c:pt>
                <c:pt idx="10">
                  <c:v>Kohrs Bend FAS (43)</c:v>
                </c:pt>
                <c:pt idx="11">
                  <c:v>Phosphate</c:v>
                </c:pt>
                <c:pt idx="12">
                  <c:v>Jens (58)</c:v>
                </c:pt>
                <c:pt idx="13">
                  <c:v>Drummond (71)</c:v>
                </c:pt>
                <c:pt idx="14">
                  <c:v>Bear Gl</c:v>
                </c:pt>
                <c:pt idx="15">
                  <c:v>Bearmouth (84)</c:v>
                </c:pt>
                <c:pt idx="16">
                  <c:v>Beavertail (101)</c:v>
                </c:pt>
                <c:pt idx="17">
                  <c:v>Rock Cr (106)</c:v>
                </c:pt>
                <c:pt idx="18">
                  <c:v>Turah (118)</c:v>
                </c:pt>
              </c:strCache>
            </c:strRef>
          </c:cat>
          <c:val>
            <c:numRef>
              <c:f>Sheet1!$G$2:$G$21</c:f>
              <c:numCache>
                <c:formatCode>General</c:formatCode>
                <c:ptCount val="20"/>
                <c:pt idx="1">
                  <c:v>186</c:v>
                </c:pt>
                <c:pt idx="2">
                  <c:v>186</c:v>
                </c:pt>
                <c:pt idx="3">
                  <c:v>186</c:v>
                </c:pt>
                <c:pt idx="4">
                  <c:v>186</c:v>
                </c:pt>
                <c:pt idx="5">
                  <c:v>186</c:v>
                </c:pt>
                <c:pt idx="6">
                  <c:v>186</c:v>
                </c:pt>
                <c:pt idx="7">
                  <c:v>186</c:v>
                </c:pt>
                <c:pt idx="8">
                  <c:v>186</c:v>
                </c:pt>
                <c:pt idx="9">
                  <c:v>186</c:v>
                </c:pt>
                <c:pt idx="10">
                  <c:v>186</c:v>
                </c:pt>
                <c:pt idx="11">
                  <c:v>186</c:v>
                </c:pt>
                <c:pt idx="12">
                  <c:v>186</c:v>
                </c:pt>
                <c:pt idx="13">
                  <c:v>186</c:v>
                </c:pt>
                <c:pt idx="14">
                  <c:v>186</c:v>
                </c:pt>
                <c:pt idx="15">
                  <c:v>186</c:v>
                </c:pt>
                <c:pt idx="16">
                  <c:v>186</c:v>
                </c:pt>
                <c:pt idx="17">
                  <c:v>186</c:v>
                </c:pt>
                <c:pt idx="18">
                  <c:v>186</c:v>
                </c:pt>
              </c:numCache>
            </c:numRef>
          </c:val>
        </c:ser>
        <c:dLbls/>
        <c:marker val="1"/>
        <c:axId val="127306368"/>
        <c:axId val="127324928"/>
      </c:lineChart>
      <c:catAx>
        <c:axId val="127306368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1522" b="1" i="0" u="none" strike="noStrike" baseline="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</a:defRPr>
                </a:pPr>
                <a:r>
                  <a:rPr lang="en-US" sz="1522" dirty="0"/>
                  <a:t>Site (river mile</a:t>
                </a:r>
                <a:r>
                  <a:rPr lang="en-US" sz="1522" dirty="0" smtClean="0"/>
                  <a:t>)</a:t>
                </a:r>
              </a:p>
            </c:rich>
          </c:tx>
          <c:layout>
            <c:manualLayout>
              <c:xMode val="edge"/>
              <c:yMode val="edge"/>
              <c:x val="0.49415707988104113"/>
              <c:y val="0.85656560273048454"/>
            </c:manualLayout>
          </c:layout>
          <c:spPr>
            <a:noFill/>
            <a:ln w="30070">
              <a:noFill/>
            </a:ln>
          </c:spPr>
        </c:title>
        <c:numFmt formatCode="General" sourceLinked="1"/>
        <c:tickLblPos val="nextTo"/>
        <c:spPr>
          <a:ln w="3759">
            <a:solidFill>
              <a:schemeClr val="bg1"/>
            </a:solidFill>
            <a:prstDash val="solid"/>
          </a:ln>
        </c:spPr>
        <c:txPr>
          <a:bodyPr rot="-2700000" vert="horz"/>
          <a:lstStyle/>
          <a:p>
            <a:pPr>
              <a:defRPr sz="1196" b="1" i="0" u="none" strike="noStrike" baseline="0">
                <a:solidFill>
                  <a:schemeClr val="bg1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27324928"/>
        <c:crosses val="autoZero"/>
        <c:auto val="1"/>
        <c:lblAlgn val="ctr"/>
        <c:lblOffset val="100"/>
        <c:tickLblSkip val="1"/>
        <c:tickMarkSkip val="1"/>
      </c:catAx>
      <c:valAx>
        <c:axId val="127324928"/>
        <c:scaling>
          <c:orientation val="minMax"/>
          <c:max val="1200"/>
          <c:min val="0"/>
        </c:scaling>
        <c:axPos val="l"/>
        <c:majorGridlines>
          <c:spPr>
            <a:ln w="15035">
              <a:solidFill>
                <a:srgbClr val="FFFFFF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2800" b="1" i="0" u="none" strike="noStrike" baseline="0">
                    <a:solidFill>
                      <a:schemeClr val="bg1"/>
                    </a:solidFill>
                    <a:latin typeface="Calibri"/>
                    <a:ea typeface="Calibri"/>
                    <a:cs typeface="Calibri"/>
                  </a:defRPr>
                </a:pPr>
                <a:r>
                  <a:rPr lang="en-US" sz="2800" baseline="0" dirty="0">
                    <a:solidFill>
                      <a:schemeClr val="bg1"/>
                    </a:solidFill>
                  </a:rPr>
                  <a:t>Trout per mile</a:t>
                </a:r>
              </a:p>
            </c:rich>
          </c:tx>
          <c:layout>
            <c:manualLayout>
              <c:xMode val="edge"/>
              <c:yMode val="edge"/>
              <c:x val="2.7149994800631874E-2"/>
              <c:y val="0.25656571775959336"/>
            </c:manualLayout>
          </c:layout>
          <c:spPr>
            <a:noFill/>
            <a:ln w="30070">
              <a:noFill/>
            </a:ln>
          </c:spPr>
        </c:title>
        <c:numFmt formatCode="General" sourceLinked="1"/>
        <c:tickLblPos val="nextTo"/>
        <c:spPr>
          <a:ln w="3759">
            <a:solidFill>
              <a:schemeClr val="bg1"/>
            </a:solidFill>
            <a:prstDash val="solid"/>
          </a:ln>
        </c:spPr>
        <c:txPr>
          <a:bodyPr rot="0" vert="horz"/>
          <a:lstStyle/>
          <a:p>
            <a:pPr>
              <a:defRPr sz="1522" b="1" i="0" u="none" strike="noStrike" baseline="0">
                <a:solidFill>
                  <a:schemeClr val="bg1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27306368"/>
        <c:crosses val="autoZero"/>
        <c:crossBetween val="between"/>
        <c:majorUnit val="200"/>
      </c:valAx>
      <c:spPr>
        <a:solidFill>
          <a:srgbClr val="FFFFFF"/>
        </a:solidFill>
        <a:ln w="15035">
          <a:solidFill>
            <a:srgbClr val="000000"/>
          </a:solidFill>
          <a:prstDash val="solid"/>
        </a:ln>
      </c:spPr>
    </c:plotArea>
    <c:legend>
      <c:legendPos val="b"/>
      <c:layout>
        <c:manualLayout>
          <c:xMode val="edge"/>
          <c:yMode val="edge"/>
          <c:x val="0.11675127709086311"/>
          <c:y val="0.94141433274201958"/>
          <c:w val="0.76482815922373093"/>
          <c:h val="5.050525577585116E-2"/>
        </c:manualLayout>
      </c:layout>
      <c:spPr>
        <a:solidFill>
          <a:srgbClr val="FFFFFF"/>
        </a:solidFill>
        <a:ln w="3759">
          <a:solidFill>
            <a:srgbClr val="000000"/>
          </a:solidFill>
          <a:prstDash val="solid"/>
        </a:ln>
      </c:spPr>
      <c:txPr>
        <a:bodyPr/>
        <a:lstStyle/>
        <a:p>
          <a:pPr>
            <a:defRPr sz="1166" b="1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en-US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2044" b="1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 sz="2800" baseline="0">
                <a:solidFill>
                  <a:schemeClr val="bg1"/>
                </a:solidFill>
              </a:defRPr>
            </a:pPr>
            <a:r>
              <a:rPr lang="en-US" sz="2800" baseline="0" dirty="0">
                <a:solidFill>
                  <a:schemeClr val="bg1"/>
                </a:solidFill>
              </a:rPr>
              <a:t>WS Cutthroat </a:t>
            </a:r>
            <a:r>
              <a:rPr lang="en-US" sz="2800" baseline="0" dirty="0" smtClean="0">
                <a:solidFill>
                  <a:schemeClr val="bg1"/>
                </a:solidFill>
              </a:rPr>
              <a:t>populations</a:t>
            </a:r>
          </a:p>
          <a:p>
            <a:pPr>
              <a:defRPr sz="2800" baseline="0">
                <a:solidFill>
                  <a:schemeClr val="bg1"/>
                </a:solidFill>
              </a:defRPr>
            </a:pPr>
            <a:r>
              <a:rPr lang="en-US" sz="2800" baseline="0" dirty="0" smtClean="0">
                <a:solidFill>
                  <a:schemeClr val="bg1"/>
                </a:solidFill>
              </a:rPr>
              <a:t> </a:t>
            </a:r>
            <a:r>
              <a:rPr lang="en-US" sz="2800" baseline="0" dirty="0">
                <a:solidFill>
                  <a:schemeClr val="bg1"/>
                </a:solidFill>
              </a:rPr>
              <a:t>percent of original habitat occupied:</a:t>
            </a:r>
          </a:p>
        </c:rich>
      </c:tx>
      <c:layout>
        <c:manualLayout>
          <c:xMode val="edge"/>
          <c:yMode val="edge"/>
          <c:x val="8.2092754779476224E-2"/>
          <c:y val="1.8026003574684257E-2"/>
        </c:manualLayout>
      </c:layout>
      <c:spPr>
        <a:solidFill>
          <a:srgbClr val="FFC000"/>
        </a:solidFill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Sheet1!$G$3</c:f>
              <c:strCache>
                <c:ptCount val="1"/>
                <c:pt idx="0">
                  <c:v>WCT occupied:</c:v>
                </c:pt>
              </c:strCache>
            </c:strRef>
          </c:tx>
          <c:spPr>
            <a:solidFill>
              <a:srgbClr val="FFC000"/>
            </a:solidFill>
          </c:spPr>
          <c:cat>
            <c:strRef>
              <c:f>Sheet1!$F$4:$F$7</c:f>
              <c:strCache>
                <c:ptCount val="4"/>
                <c:pt idx="0">
                  <c:v>Upper Clark Fork</c:v>
                </c:pt>
                <c:pt idx="1">
                  <c:v>Blackfoot</c:v>
                </c:pt>
                <c:pt idx="2">
                  <c:v>Bitterroot</c:v>
                </c:pt>
                <c:pt idx="3">
                  <c:v>Middle Clark Fork</c:v>
                </c:pt>
              </c:strCache>
            </c:strRef>
          </c:cat>
          <c:val>
            <c:numRef>
              <c:f>Sheet1!$G$4:$G$7</c:f>
              <c:numCache>
                <c:formatCode>0%</c:formatCode>
                <c:ptCount val="4"/>
                <c:pt idx="0">
                  <c:v>0.38000000000000012</c:v>
                </c:pt>
                <c:pt idx="1">
                  <c:v>0.84000000000000019</c:v>
                </c:pt>
                <c:pt idx="2">
                  <c:v>0.41000000000000009</c:v>
                </c:pt>
                <c:pt idx="3">
                  <c:v>0.61000000000000021</c:v>
                </c:pt>
              </c:numCache>
            </c:numRef>
          </c:val>
        </c:ser>
        <c:dLbls/>
        <c:axId val="87368832"/>
        <c:axId val="87370368"/>
      </c:barChart>
      <c:catAx>
        <c:axId val="87368832"/>
        <c:scaling>
          <c:orientation val="minMax"/>
        </c:scaling>
        <c:axPos val="b"/>
        <c:tickLblPos val="nextTo"/>
        <c:txPr>
          <a:bodyPr/>
          <a:lstStyle/>
          <a:p>
            <a:pPr>
              <a:defRPr sz="1800" baseline="0">
                <a:solidFill>
                  <a:schemeClr val="bg1"/>
                </a:solidFill>
              </a:defRPr>
            </a:pPr>
            <a:endParaRPr lang="en-US"/>
          </a:p>
        </c:txPr>
        <c:crossAx val="87370368"/>
        <c:crosses val="autoZero"/>
        <c:auto val="1"/>
        <c:lblAlgn val="ctr"/>
        <c:lblOffset val="100"/>
      </c:catAx>
      <c:valAx>
        <c:axId val="87370368"/>
        <c:scaling>
          <c:orientation val="minMax"/>
        </c:scaling>
        <c:axPos val="l"/>
        <c:majorGridlines/>
        <c:numFmt formatCode="0%" sourceLinked="1"/>
        <c:tickLblPos val="nextTo"/>
        <c:txPr>
          <a:bodyPr/>
          <a:lstStyle/>
          <a:p>
            <a:pPr>
              <a:defRPr sz="1600" baseline="0">
                <a:solidFill>
                  <a:schemeClr val="bg1"/>
                </a:solidFill>
              </a:defRPr>
            </a:pPr>
            <a:endParaRPr lang="en-US"/>
          </a:p>
        </c:txPr>
        <c:crossAx val="87368832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2400" baseline="0"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</c:chart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 sz="32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Upper Clark Fork Trout Density</a:t>
            </a:r>
            <a:endParaRPr lang="en-US" sz="32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c:rich>
      </c:tx>
      <c:layout>
        <c:manualLayout>
          <c:xMode val="edge"/>
          <c:yMode val="edge"/>
          <c:x val="0.2248272361768775"/>
          <c:y val="4.8561515036350797E-2"/>
        </c:manualLayout>
      </c:layout>
      <c:overlay val="1"/>
    </c:title>
    <c:plotArea>
      <c:layout>
        <c:manualLayout>
          <c:layoutTarget val="inner"/>
          <c:xMode val="edge"/>
          <c:yMode val="edge"/>
          <c:x val="0.1619365609348915"/>
          <c:y val="6.6195506588762165E-2"/>
          <c:w val="0.83472454090150261"/>
          <c:h val="0.5903701061527963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2009 trout/mile</c:v>
                </c:pt>
              </c:strCache>
            </c:strRef>
          </c:tx>
          <c:spPr>
            <a:solidFill>
              <a:srgbClr val="000000"/>
            </a:solidFill>
            <a:ln w="15035">
              <a:solidFill>
                <a:srgbClr val="000000"/>
              </a:solidFill>
              <a:prstDash val="solid"/>
            </a:ln>
          </c:spPr>
          <c:cat>
            <c:strRef>
              <c:f>Sheet1!$A$2:$A$21</c:f>
              <c:strCache>
                <c:ptCount val="19"/>
                <c:pt idx="1">
                  <c:v>Silver Bow Cr.</c:v>
                </c:pt>
                <c:pt idx="2">
                  <c:v>Below Ponds (1)</c:v>
                </c:pt>
                <c:pt idx="3">
                  <c:v>Perkins Ln (3)</c:v>
                </c:pt>
                <c:pt idx="4">
                  <c:v>Galen (7)</c:v>
                </c:pt>
                <c:pt idx="5">
                  <c:v>Racetrack Cr (12)</c:v>
                </c:pt>
                <c:pt idx="6">
                  <c:v>Huey Long's</c:v>
                </c:pt>
                <c:pt idx="7">
                  <c:v>Sager Ln</c:v>
                </c:pt>
                <c:pt idx="8">
                  <c:v>Arrowstone Pk (27)</c:v>
                </c:pt>
                <c:pt idx="9">
                  <c:v>State Land FFA</c:v>
                </c:pt>
                <c:pt idx="10">
                  <c:v>Kohrs Bend FAS (43)</c:v>
                </c:pt>
                <c:pt idx="11">
                  <c:v>Phosphate</c:v>
                </c:pt>
                <c:pt idx="12">
                  <c:v>Jens (58)</c:v>
                </c:pt>
                <c:pt idx="13">
                  <c:v>Drummond (71)</c:v>
                </c:pt>
                <c:pt idx="14">
                  <c:v>Bear Gl</c:v>
                </c:pt>
                <c:pt idx="15">
                  <c:v>Bearmouth (84)</c:v>
                </c:pt>
                <c:pt idx="16">
                  <c:v>Beavertail (101)</c:v>
                </c:pt>
                <c:pt idx="17">
                  <c:v>Rock Cr (106)</c:v>
                </c:pt>
                <c:pt idx="18">
                  <c:v>Turah (118)</c:v>
                </c:pt>
              </c:strCache>
            </c:strRef>
          </c:cat>
          <c:val>
            <c:numRef>
              <c:f>Sheet1!$B$2:$B$21</c:f>
              <c:numCache>
                <c:formatCode>General</c:formatCode>
                <c:ptCount val="20"/>
                <c:pt idx="1">
                  <c:v>60</c:v>
                </c:pt>
                <c:pt idx="2">
                  <c:v>185</c:v>
                </c:pt>
                <c:pt idx="3">
                  <c:v>58</c:v>
                </c:pt>
                <c:pt idx="4">
                  <c:v>105</c:v>
                </c:pt>
                <c:pt idx="5">
                  <c:v>168</c:v>
                </c:pt>
                <c:pt idx="6">
                  <c:v>202</c:v>
                </c:pt>
                <c:pt idx="7">
                  <c:v>254</c:v>
                </c:pt>
                <c:pt idx="8">
                  <c:v>326</c:v>
                </c:pt>
                <c:pt idx="9">
                  <c:v>265</c:v>
                </c:pt>
                <c:pt idx="10">
                  <c:v>206</c:v>
                </c:pt>
                <c:pt idx="11">
                  <c:v>270</c:v>
                </c:pt>
                <c:pt idx="12">
                  <c:v>282</c:v>
                </c:pt>
                <c:pt idx="13">
                  <c:v>204</c:v>
                </c:pt>
                <c:pt idx="14">
                  <c:v>69</c:v>
                </c:pt>
                <c:pt idx="15">
                  <c:v>58</c:v>
                </c:pt>
                <c:pt idx="16">
                  <c:v>69</c:v>
                </c:pt>
                <c:pt idx="17">
                  <c:v>88</c:v>
                </c:pt>
                <c:pt idx="18">
                  <c:v>354</c:v>
                </c:pt>
              </c:numCache>
            </c:numRef>
          </c:val>
        </c:ser>
        <c:dLbls/>
        <c:axId val="137814400"/>
        <c:axId val="137816320"/>
      </c:barChart>
      <c:lineChart>
        <c:grouping val="standard"/>
        <c:ser>
          <c:idx val="1"/>
          <c:order val="1"/>
          <c:tx>
            <c:strRef>
              <c:f>Sheet1!$C$1</c:f>
              <c:strCache>
                <c:ptCount val="1"/>
                <c:pt idx="0">
                  <c:v>Expected average</c:v>
                </c:pt>
              </c:strCache>
            </c:strRef>
          </c:tx>
          <c:spPr>
            <a:ln w="30070">
              <a:solidFill>
                <a:srgbClr val="000000"/>
              </a:solidFill>
              <a:prstDash val="solid"/>
            </a:ln>
          </c:spPr>
          <c:marker>
            <c:symbol val="none"/>
          </c:marker>
          <c:cat>
            <c:strRef>
              <c:f>Sheet1!$A$2:$A$21</c:f>
              <c:strCache>
                <c:ptCount val="19"/>
                <c:pt idx="1">
                  <c:v>Silver Bow Cr.</c:v>
                </c:pt>
                <c:pt idx="2">
                  <c:v>Below Ponds (1)</c:v>
                </c:pt>
                <c:pt idx="3">
                  <c:v>Perkins Ln (3)</c:v>
                </c:pt>
                <c:pt idx="4">
                  <c:v>Galen (7)</c:v>
                </c:pt>
                <c:pt idx="5">
                  <c:v>Racetrack Cr (12)</c:v>
                </c:pt>
                <c:pt idx="6">
                  <c:v>Huey Long's</c:v>
                </c:pt>
                <c:pt idx="7">
                  <c:v>Sager Ln</c:v>
                </c:pt>
                <c:pt idx="8">
                  <c:v>Arrowstone Pk (27)</c:v>
                </c:pt>
                <c:pt idx="9">
                  <c:v>State Land FFA</c:v>
                </c:pt>
                <c:pt idx="10">
                  <c:v>Kohrs Bend FAS (43)</c:v>
                </c:pt>
                <c:pt idx="11">
                  <c:v>Phosphate</c:v>
                </c:pt>
                <c:pt idx="12">
                  <c:v>Jens (58)</c:v>
                </c:pt>
                <c:pt idx="13">
                  <c:v>Drummond (71)</c:v>
                </c:pt>
                <c:pt idx="14">
                  <c:v>Bear Gl</c:v>
                </c:pt>
                <c:pt idx="15">
                  <c:v>Bearmouth (84)</c:v>
                </c:pt>
                <c:pt idx="16">
                  <c:v>Beavertail (101)</c:v>
                </c:pt>
                <c:pt idx="17">
                  <c:v>Rock Cr (106)</c:v>
                </c:pt>
                <c:pt idx="18">
                  <c:v>Turah (118)</c:v>
                </c:pt>
              </c:strCache>
            </c:strRef>
          </c:cat>
          <c:val>
            <c:numRef>
              <c:f>Sheet1!$C$2:$C$21</c:f>
              <c:numCache>
                <c:formatCode>General</c:formatCode>
                <c:ptCount val="20"/>
                <c:pt idx="1">
                  <c:v>1000</c:v>
                </c:pt>
                <c:pt idx="2">
                  <c:v>1000</c:v>
                </c:pt>
                <c:pt idx="3">
                  <c:v>1000</c:v>
                </c:pt>
                <c:pt idx="4">
                  <c:v>1000</c:v>
                </c:pt>
                <c:pt idx="5">
                  <c:v>1000</c:v>
                </c:pt>
                <c:pt idx="6">
                  <c:v>1000</c:v>
                </c:pt>
                <c:pt idx="7">
                  <c:v>1000</c:v>
                </c:pt>
                <c:pt idx="8">
                  <c:v>1000</c:v>
                </c:pt>
                <c:pt idx="9">
                  <c:v>1000</c:v>
                </c:pt>
                <c:pt idx="10">
                  <c:v>1000</c:v>
                </c:pt>
                <c:pt idx="11">
                  <c:v>1000</c:v>
                </c:pt>
                <c:pt idx="12">
                  <c:v>1000</c:v>
                </c:pt>
                <c:pt idx="13">
                  <c:v>1000</c:v>
                </c:pt>
                <c:pt idx="14">
                  <c:v>1000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</c:numCache>
            </c:numRef>
          </c:val>
        </c:ser>
        <c:ser>
          <c:idx val="5"/>
          <c:order val="2"/>
          <c:tx>
            <c:strRef>
              <c:f>Sheet1!$G$1</c:f>
              <c:strCache>
                <c:ptCount val="1"/>
                <c:pt idx="0">
                  <c:v>2009 Average</c:v>
                </c:pt>
              </c:strCache>
            </c:strRef>
          </c:tx>
          <c:spPr>
            <a:ln w="30070">
              <a:solidFill>
                <a:srgbClr val="000000"/>
              </a:solidFill>
              <a:prstDash val="lgDash"/>
            </a:ln>
          </c:spPr>
          <c:marker>
            <c:symbol val="none"/>
          </c:marker>
          <c:cat>
            <c:strRef>
              <c:f>Sheet1!$A$2:$A$21</c:f>
              <c:strCache>
                <c:ptCount val="19"/>
                <c:pt idx="1">
                  <c:v>Silver Bow Cr.</c:v>
                </c:pt>
                <c:pt idx="2">
                  <c:v>Below Ponds (1)</c:v>
                </c:pt>
                <c:pt idx="3">
                  <c:v>Perkins Ln (3)</c:v>
                </c:pt>
                <c:pt idx="4">
                  <c:v>Galen (7)</c:v>
                </c:pt>
                <c:pt idx="5">
                  <c:v>Racetrack Cr (12)</c:v>
                </c:pt>
                <c:pt idx="6">
                  <c:v>Huey Long's</c:v>
                </c:pt>
                <c:pt idx="7">
                  <c:v>Sager Ln</c:v>
                </c:pt>
                <c:pt idx="8">
                  <c:v>Arrowstone Pk (27)</c:v>
                </c:pt>
                <c:pt idx="9">
                  <c:v>State Land FFA</c:v>
                </c:pt>
                <c:pt idx="10">
                  <c:v>Kohrs Bend FAS (43)</c:v>
                </c:pt>
                <c:pt idx="11">
                  <c:v>Phosphate</c:v>
                </c:pt>
                <c:pt idx="12">
                  <c:v>Jens (58)</c:v>
                </c:pt>
                <c:pt idx="13">
                  <c:v>Drummond (71)</c:v>
                </c:pt>
                <c:pt idx="14">
                  <c:v>Bear Gl</c:v>
                </c:pt>
                <c:pt idx="15">
                  <c:v>Bearmouth (84)</c:v>
                </c:pt>
                <c:pt idx="16">
                  <c:v>Beavertail (101)</c:v>
                </c:pt>
                <c:pt idx="17">
                  <c:v>Rock Cr (106)</c:v>
                </c:pt>
                <c:pt idx="18">
                  <c:v>Turah (118)</c:v>
                </c:pt>
              </c:strCache>
            </c:strRef>
          </c:cat>
          <c:val>
            <c:numRef>
              <c:f>Sheet1!$G$2:$G$21</c:f>
              <c:numCache>
                <c:formatCode>General</c:formatCode>
                <c:ptCount val="20"/>
                <c:pt idx="1">
                  <c:v>186</c:v>
                </c:pt>
                <c:pt idx="2">
                  <c:v>186</c:v>
                </c:pt>
                <c:pt idx="3">
                  <c:v>186</c:v>
                </c:pt>
                <c:pt idx="4">
                  <c:v>186</c:v>
                </c:pt>
                <c:pt idx="5">
                  <c:v>186</c:v>
                </c:pt>
                <c:pt idx="6">
                  <c:v>186</c:v>
                </c:pt>
                <c:pt idx="7">
                  <c:v>186</c:v>
                </c:pt>
                <c:pt idx="8">
                  <c:v>186</c:v>
                </c:pt>
                <c:pt idx="9">
                  <c:v>186</c:v>
                </c:pt>
                <c:pt idx="10">
                  <c:v>186</c:v>
                </c:pt>
                <c:pt idx="11">
                  <c:v>186</c:v>
                </c:pt>
                <c:pt idx="12">
                  <c:v>186</c:v>
                </c:pt>
                <c:pt idx="13">
                  <c:v>186</c:v>
                </c:pt>
                <c:pt idx="14">
                  <c:v>186</c:v>
                </c:pt>
                <c:pt idx="15">
                  <c:v>186</c:v>
                </c:pt>
                <c:pt idx="16">
                  <c:v>186</c:v>
                </c:pt>
                <c:pt idx="17">
                  <c:v>186</c:v>
                </c:pt>
                <c:pt idx="18">
                  <c:v>186</c:v>
                </c:pt>
              </c:numCache>
            </c:numRef>
          </c:val>
        </c:ser>
        <c:dLbls/>
        <c:marker val="1"/>
        <c:axId val="137814400"/>
        <c:axId val="137816320"/>
      </c:lineChart>
      <c:catAx>
        <c:axId val="137814400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1522" b="1" i="0" u="none" strike="noStrike" baseline="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</a:defRPr>
                </a:pPr>
                <a:r>
                  <a:rPr lang="en-US" sz="1522" dirty="0"/>
                  <a:t>Site (river mile</a:t>
                </a:r>
                <a:r>
                  <a:rPr lang="en-US" sz="1522" dirty="0" smtClean="0"/>
                  <a:t>)</a:t>
                </a:r>
              </a:p>
            </c:rich>
          </c:tx>
          <c:layout>
            <c:manualLayout>
              <c:xMode val="edge"/>
              <c:yMode val="edge"/>
              <c:x val="0.49415707988104113"/>
              <c:y val="0.85656560273048454"/>
            </c:manualLayout>
          </c:layout>
          <c:spPr>
            <a:noFill/>
            <a:ln w="30070">
              <a:noFill/>
            </a:ln>
          </c:spPr>
        </c:title>
        <c:numFmt formatCode="General" sourceLinked="1"/>
        <c:tickLblPos val="nextTo"/>
        <c:spPr>
          <a:ln w="3759">
            <a:solidFill>
              <a:schemeClr val="bg1"/>
            </a:solidFill>
            <a:prstDash val="solid"/>
          </a:ln>
        </c:spPr>
        <c:txPr>
          <a:bodyPr rot="-2700000" vert="horz"/>
          <a:lstStyle/>
          <a:p>
            <a:pPr>
              <a:defRPr sz="1196" b="1" i="0" u="none" strike="noStrike" baseline="0">
                <a:solidFill>
                  <a:schemeClr val="bg1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37816320"/>
        <c:crosses val="autoZero"/>
        <c:auto val="1"/>
        <c:lblAlgn val="ctr"/>
        <c:lblOffset val="100"/>
        <c:tickLblSkip val="1"/>
        <c:tickMarkSkip val="1"/>
      </c:catAx>
      <c:valAx>
        <c:axId val="137816320"/>
        <c:scaling>
          <c:orientation val="minMax"/>
          <c:max val="1200"/>
          <c:min val="0"/>
        </c:scaling>
        <c:axPos val="l"/>
        <c:majorGridlines>
          <c:spPr>
            <a:ln w="15035">
              <a:solidFill>
                <a:srgbClr val="FFFFFF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2800" b="1" i="0" u="none" strike="noStrike" baseline="0">
                    <a:solidFill>
                      <a:schemeClr val="bg1"/>
                    </a:solidFill>
                    <a:latin typeface="Calibri"/>
                    <a:ea typeface="Calibri"/>
                    <a:cs typeface="Calibri"/>
                  </a:defRPr>
                </a:pPr>
                <a:r>
                  <a:rPr lang="en-US" sz="2800" baseline="0" dirty="0">
                    <a:solidFill>
                      <a:schemeClr val="bg1"/>
                    </a:solidFill>
                  </a:rPr>
                  <a:t>Trout per mile</a:t>
                </a:r>
              </a:p>
            </c:rich>
          </c:tx>
          <c:layout>
            <c:manualLayout>
              <c:xMode val="edge"/>
              <c:yMode val="edge"/>
              <c:x val="2.7149994800631874E-2"/>
              <c:y val="0.25656571775959336"/>
            </c:manualLayout>
          </c:layout>
          <c:spPr>
            <a:noFill/>
            <a:ln w="30070">
              <a:noFill/>
            </a:ln>
          </c:spPr>
        </c:title>
        <c:numFmt formatCode="General" sourceLinked="1"/>
        <c:tickLblPos val="nextTo"/>
        <c:spPr>
          <a:ln w="3759">
            <a:solidFill>
              <a:schemeClr val="bg1"/>
            </a:solidFill>
            <a:prstDash val="solid"/>
          </a:ln>
        </c:spPr>
        <c:txPr>
          <a:bodyPr rot="0" vert="horz"/>
          <a:lstStyle/>
          <a:p>
            <a:pPr>
              <a:defRPr sz="1522" b="1" i="0" u="none" strike="noStrike" baseline="0">
                <a:solidFill>
                  <a:schemeClr val="bg1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37814400"/>
        <c:crosses val="autoZero"/>
        <c:crossBetween val="between"/>
        <c:majorUnit val="200"/>
      </c:valAx>
      <c:spPr>
        <a:solidFill>
          <a:srgbClr val="FFFFFF"/>
        </a:solidFill>
        <a:ln w="15035">
          <a:solidFill>
            <a:srgbClr val="000000"/>
          </a:solidFill>
          <a:prstDash val="solid"/>
        </a:ln>
      </c:spPr>
    </c:plotArea>
    <c:legend>
      <c:legendPos val="b"/>
      <c:layout>
        <c:manualLayout>
          <c:xMode val="edge"/>
          <c:yMode val="edge"/>
          <c:x val="0.11675127709086311"/>
          <c:y val="0.94141433274201958"/>
          <c:w val="0.76482815922373093"/>
          <c:h val="5.050525577585116E-2"/>
        </c:manualLayout>
      </c:layout>
      <c:spPr>
        <a:solidFill>
          <a:srgbClr val="FFFFFF"/>
        </a:solidFill>
        <a:ln w="3759">
          <a:solidFill>
            <a:srgbClr val="000000"/>
          </a:solidFill>
          <a:prstDash val="solid"/>
        </a:ln>
      </c:spPr>
      <c:txPr>
        <a:bodyPr/>
        <a:lstStyle/>
        <a:p>
          <a:pPr>
            <a:defRPr sz="1166" b="1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en-US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2044" b="1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/>
  <c:userShapes r:id="rId2"/>
</c:chartSpace>
</file>

<file path=ppt/drawing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0.4147</cdr:x>
      <cdr:y>0.96677</cdr:y>
    </cdr:from>
    <cdr:to>
      <cdr:x>0.46383</cdr:x>
      <cdr:y>0.96677</cdr:y>
    </cdr:to>
    <cdr:cxnSp macro="">
      <cdr:nvCxnSpPr>
        <cdr:cNvPr id="7" name="Straight Connector 6"/>
        <cdr:cNvCxnSpPr/>
      </cdr:nvCxnSpPr>
      <cdr:spPr>
        <a:xfrm xmlns:a="http://schemas.openxmlformats.org/drawingml/2006/main">
          <a:off x="3135963" y="6072188"/>
          <a:ext cx="371475" cy="0"/>
        </a:xfrm>
        <a:prstGeom xmlns:a="http://schemas.openxmlformats.org/drawingml/2006/main" prst="line">
          <a:avLst/>
        </a:prstGeom>
        <a:ln xmlns:a="http://schemas.openxmlformats.org/drawingml/2006/main" w="28575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0.33535</cdr:x>
      <cdr:y>0.22596</cdr:y>
    </cdr:from>
    <cdr:to>
      <cdr:x>0.48902</cdr:x>
      <cdr:y>0.28966</cdr:y>
    </cdr:to>
    <cdr:sp macro="" textlink="">
      <cdr:nvSpPr>
        <cdr:cNvPr id="28" name="TextBox 27"/>
        <cdr:cNvSpPr txBox="1"/>
      </cdr:nvSpPr>
      <cdr:spPr>
        <a:xfrm xmlns:a="http://schemas.openxmlformats.org/drawingml/2006/main">
          <a:off x="2535889" y="1419225"/>
          <a:ext cx="1162049" cy="4001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square" rtlCol="0">
          <a:spAutoFit/>
        </a:bodyPr>
        <a:lstStyle xmlns:a="http://schemas.openxmlformats.org/drawingml/2006/main"/>
        <a:p xmlns:a="http://schemas.openxmlformats.org/drawingml/2006/main">
          <a:pPr>
            <a:spcBef>
              <a:spcPts val="600"/>
            </a:spcBef>
          </a:pPr>
          <a:r>
            <a:rPr lang="en-US" sz="2000" dirty="0" smtClean="0">
              <a:solidFill>
                <a:srgbClr val="3CAF4B"/>
              </a:solidFill>
              <a:latin typeface="+mj-lt"/>
            </a:rPr>
            <a:t>expected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0.69737</cdr:x>
      <cdr:y>0.02128</cdr:y>
    </cdr:from>
    <cdr:to>
      <cdr:x>0.99161</cdr:x>
      <cdr:y>0.28615</cdr:y>
    </cdr:to>
    <cdr:pic>
      <cdr:nvPicPr>
        <cdr:cNvPr id="2" name="Content Placeholder 3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 cstate="print"/>
        <a:stretch xmlns:a="http://schemas.openxmlformats.org/drawingml/2006/main">
          <a:fillRect/>
        </a:stretch>
      </cdr:blipFill>
      <cdr:spPr>
        <a:xfrm xmlns:a="http://schemas.openxmlformats.org/drawingml/2006/main">
          <a:off x="6230425" y="119921"/>
          <a:ext cx="2628763" cy="1492920"/>
        </a:xfrm>
        <a:prstGeom xmlns:a="http://schemas.openxmlformats.org/drawingml/2006/main" prst="rect">
          <a:avLst/>
        </a:prstGeom>
      </cdr:spPr>
    </cdr:pic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0.4147</cdr:x>
      <cdr:y>0.96677</cdr:y>
    </cdr:from>
    <cdr:to>
      <cdr:x>0.46383</cdr:x>
      <cdr:y>0.96677</cdr:y>
    </cdr:to>
    <cdr:cxnSp macro="">
      <cdr:nvCxnSpPr>
        <cdr:cNvPr id="7" name="Straight Connector 6"/>
        <cdr:cNvCxnSpPr/>
      </cdr:nvCxnSpPr>
      <cdr:spPr>
        <a:xfrm xmlns:a="http://schemas.openxmlformats.org/drawingml/2006/main">
          <a:off x="3135963" y="6072188"/>
          <a:ext cx="371475" cy="0"/>
        </a:xfrm>
        <a:prstGeom xmlns:a="http://schemas.openxmlformats.org/drawingml/2006/main" prst="line">
          <a:avLst/>
        </a:prstGeom>
        <a:ln xmlns:a="http://schemas.openxmlformats.org/drawingml/2006/main" w="28575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0.33535</cdr:x>
      <cdr:y>0.22596</cdr:y>
    </cdr:from>
    <cdr:to>
      <cdr:x>0.48902</cdr:x>
      <cdr:y>0.28966</cdr:y>
    </cdr:to>
    <cdr:sp macro="" textlink="">
      <cdr:nvSpPr>
        <cdr:cNvPr id="28" name="TextBox 27"/>
        <cdr:cNvSpPr txBox="1"/>
      </cdr:nvSpPr>
      <cdr:spPr>
        <a:xfrm xmlns:a="http://schemas.openxmlformats.org/drawingml/2006/main">
          <a:off x="2535889" y="1419225"/>
          <a:ext cx="1162049" cy="4001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square" rtlCol="0">
          <a:spAutoFit/>
        </a:bodyPr>
        <a:lstStyle xmlns:a="http://schemas.openxmlformats.org/drawingml/2006/main"/>
        <a:p xmlns:a="http://schemas.openxmlformats.org/drawingml/2006/main">
          <a:pPr>
            <a:spcBef>
              <a:spcPts val="600"/>
            </a:spcBef>
          </a:pPr>
          <a:r>
            <a:rPr lang="en-US" sz="2000" dirty="0" smtClean="0">
              <a:solidFill>
                <a:srgbClr val="3CAF4B"/>
              </a:solidFill>
              <a:latin typeface="+mj-lt"/>
            </a:rPr>
            <a:t>expected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5000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064" tIns="48034" rIns="96064" bIns="48034" numCol="1" anchor="t" anchorCtr="0" compatLnSpc="1">
            <a:prstTxWarp prst="textNoShape">
              <a:avLst/>
            </a:prstTxWarp>
          </a:bodyPr>
          <a:lstStyle>
            <a:lvl1pPr defTabSz="960338" eaLnBrk="0" hangingPunct="0">
              <a:defRPr sz="1400">
                <a:latin typeface="Times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0200" y="0"/>
            <a:ext cx="3175000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064" tIns="48034" rIns="96064" bIns="48034" numCol="1" anchor="t" anchorCtr="0" compatLnSpc="1">
            <a:prstTxWarp prst="textNoShape">
              <a:avLst/>
            </a:prstTxWarp>
          </a:bodyPr>
          <a:lstStyle>
            <a:lvl1pPr algn="r" defTabSz="960338" eaLnBrk="0" hangingPunct="0">
              <a:defRPr sz="1400">
                <a:latin typeface="Times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42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500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064" tIns="48034" rIns="96064" bIns="48034" numCol="1" anchor="b" anchorCtr="0" compatLnSpc="1">
            <a:prstTxWarp prst="textNoShape">
              <a:avLst/>
            </a:prstTxWarp>
          </a:bodyPr>
          <a:lstStyle>
            <a:lvl1pPr defTabSz="960338" eaLnBrk="0" hangingPunct="0">
              <a:defRPr sz="1400">
                <a:latin typeface="Times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42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0200" y="9120188"/>
            <a:ext cx="317500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064" tIns="48034" rIns="96064" bIns="48034" numCol="1" anchor="b" anchorCtr="0" compatLnSpc="1">
            <a:prstTxWarp prst="textNoShape">
              <a:avLst/>
            </a:prstTxWarp>
          </a:bodyPr>
          <a:lstStyle>
            <a:lvl1pPr algn="r" defTabSz="960338" eaLnBrk="0" hangingPunct="0">
              <a:defRPr sz="1400">
                <a:latin typeface="Times"/>
                <a:cs typeface="Arial" pitchFamily="34" charset="0"/>
              </a:defRPr>
            </a:lvl1pPr>
          </a:lstStyle>
          <a:p>
            <a:pPr>
              <a:defRPr/>
            </a:pPr>
            <a:fld id="{5F86F5A5-3A7E-41C8-830B-4180F6EA450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690557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5000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064" tIns="48034" rIns="96064" bIns="48034" numCol="1" anchor="t" anchorCtr="0" compatLnSpc="1">
            <a:prstTxWarp prst="textNoShape">
              <a:avLst/>
            </a:prstTxWarp>
          </a:bodyPr>
          <a:lstStyle>
            <a:lvl1pPr defTabSz="960338" eaLnBrk="0" hangingPunct="0">
              <a:defRPr sz="1400">
                <a:latin typeface="Times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0200" y="0"/>
            <a:ext cx="3175000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064" tIns="48034" rIns="96064" bIns="48034" numCol="1" anchor="t" anchorCtr="0" compatLnSpc="1">
            <a:prstTxWarp prst="textNoShape">
              <a:avLst/>
            </a:prstTxWarp>
          </a:bodyPr>
          <a:lstStyle>
            <a:lvl1pPr algn="r" defTabSz="960338" eaLnBrk="0" hangingPunct="0">
              <a:defRPr sz="1400">
                <a:latin typeface="Times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93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2188" cy="3602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6600" y="4559300"/>
            <a:ext cx="5842000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064" tIns="48034" rIns="96064" bIns="48034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500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064" tIns="48034" rIns="96064" bIns="48034" numCol="1" anchor="b" anchorCtr="0" compatLnSpc="1">
            <a:prstTxWarp prst="textNoShape">
              <a:avLst/>
            </a:prstTxWarp>
          </a:bodyPr>
          <a:lstStyle>
            <a:lvl1pPr defTabSz="960338" eaLnBrk="0" hangingPunct="0">
              <a:defRPr sz="1400">
                <a:latin typeface="Times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0200" y="9120188"/>
            <a:ext cx="317500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064" tIns="48034" rIns="96064" bIns="48034" numCol="1" anchor="b" anchorCtr="0" compatLnSpc="1">
            <a:prstTxWarp prst="textNoShape">
              <a:avLst/>
            </a:prstTxWarp>
          </a:bodyPr>
          <a:lstStyle>
            <a:lvl1pPr algn="r" defTabSz="960338" eaLnBrk="0" hangingPunct="0">
              <a:defRPr sz="1400">
                <a:latin typeface="Times"/>
                <a:cs typeface="Arial" pitchFamily="34" charset="0"/>
              </a:defRPr>
            </a:lvl1pPr>
          </a:lstStyle>
          <a:p>
            <a:pPr>
              <a:defRPr/>
            </a:pPr>
            <a:fld id="{59B34143-0AAF-4205-A32C-7BA0F1FC872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427683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800" kern="1200">
        <a:solidFill>
          <a:schemeClr val="tx1"/>
        </a:solidFill>
        <a:latin typeface="Trebuchet MS" pitchFamily="34" charset="0"/>
        <a:ea typeface="+mn-ea"/>
        <a:cs typeface="+mn-cs"/>
      </a:defRPr>
    </a:lvl1pPr>
    <a:lvl2pPr marL="456724" algn="l" rtl="0" eaLnBrk="0" fontAlgn="base" hangingPunct="0">
      <a:spcBef>
        <a:spcPct val="30000"/>
      </a:spcBef>
      <a:spcAft>
        <a:spcPct val="0"/>
      </a:spcAft>
      <a:defRPr sz="800" kern="1200">
        <a:solidFill>
          <a:schemeClr val="tx1"/>
        </a:solidFill>
        <a:latin typeface="Trebuchet MS" pitchFamily="34" charset="0"/>
        <a:ea typeface="+mn-ea"/>
        <a:cs typeface="+mn-cs"/>
      </a:defRPr>
    </a:lvl2pPr>
    <a:lvl3pPr marL="913448" algn="l" rtl="0" eaLnBrk="0" fontAlgn="base" hangingPunct="0">
      <a:spcBef>
        <a:spcPct val="30000"/>
      </a:spcBef>
      <a:spcAft>
        <a:spcPct val="0"/>
      </a:spcAft>
      <a:defRPr sz="800" kern="1200">
        <a:solidFill>
          <a:schemeClr val="tx1"/>
        </a:solidFill>
        <a:latin typeface="Trebuchet MS" pitchFamily="34" charset="0"/>
        <a:ea typeface="+mn-ea"/>
        <a:cs typeface="+mn-cs"/>
      </a:defRPr>
    </a:lvl3pPr>
    <a:lvl4pPr marL="1371283" algn="l" rtl="0" eaLnBrk="0" fontAlgn="base" hangingPunct="0">
      <a:spcBef>
        <a:spcPct val="30000"/>
      </a:spcBef>
      <a:spcAft>
        <a:spcPct val="0"/>
      </a:spcAft>
      <a:defRPr sz="800" kern="1200">
        <a:solidFill>
          <a:schemeClr val="tx1"/>
        </a:solidFill>
        <a:latin typeface="Trebuchet MS" pitchFamily="34" charset="0"/>
        <a:ea typeface="+mn-ea"/>
        <a:cs typeface="+mn-cs"/>
      </a:defRPr>
    </a:lvl4pPr>
    <a:lvl5pPr marL="1828007" algn="l" rtl="0" eaLnBrk="0" fontAlgn="base" hangingPunct="0">
      <a:spcBef>
        <a:spcPct val="30000"/>
      </a:spcBef>
      <a:spcAft>
        <a:spcPct val="0"/>
      </a:spcAft>
      <a:defRPr sz="800" kern="1200">
        <a:solidFill>
          <a:schemeClr val="tx1"/>
        </a:solidFill>
        <a:latin typeface="Trebuchet MS" pitchFamily="34" charset="0"/>
        <a:ea typeface="+mn-ea"/>
        <a:cs typeface="+mn-cs"/>
      </a:defRPr>
    </a:lvl5pPr>
    <a:lvl6pPr marL="2285886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3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7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>
                <a:latin typeface="Times"/>
              </a:rPr>
              <a:t>Intros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>
                <a:latin typeface="Times"/>
              </a:rPr>
              <a:t>Segue</a:t>
            </a:r>
            <a:r>
              <a:rPr lang="en-US" altLang="en-US" baseline="0" dirty="0" smtClean="0">
                <a:latin typeface="Times"/>
              </a:rPr>
              <a:t> from Milltown to Upper Clark Fork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baseline="0" dirty="0" smtClean="0">
                <a:latin typeface="Times"/>
              </a:rPr>
              <a:t>We’ll focus on one aspect of the Upper Clark Fork restoration effort– restoring migratory native fish</a:t>
            </a:r>
            <a:endParaRPr lang="en-US" altLang="en-US" dirty="0" smtClean="0">
              <a:latin typeface="Times"/>
            </a:endParaRPr>
          </a:p>
          <a:p>
            <a:endParaRPr lang="en-US" altLang="en-US" dirty="0" smtClean="0">
              <a:latin typeface="Times"/>
            </a:endParaRPr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88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defTabSz="9588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 defTabSz="9588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defTabSz="9588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 defTabSz="9588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defTabSz="9588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defTabSz="9588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defTabSz="9588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defTabSz="9588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>
              <a:spcBef>
                <a:spcPct val="0"/>
              </a:spcBef>
            </a:pPr>
            <a:fld id="{0063DB52-627D-4139-9442-52D731856D11}" type="slidenum">
              <a:rPr lang="en-US" altLang="en-US" sz="1400" smtClean="0">
                <a:latin typeface="Times"/>
              </a:rPr>
              <a:pPr>
                <a:spcBef>
                  <a:spcPct val="0"/>
                </a:spcBef>
              </a:pPr>
              <a:t>1</a:t>
            </a:fld>
            <a:endParaRPr lang="en-US" altLang="en-US" sz="1400" dirty="0" smtClean="0">
              <a:latin typeface="Time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 smtClean="0"/>
              <a:t>Bringing industrial</a:t>
            </a:r>
            <a:r>
              <a:rPr lang="en-US" altLang="en-US" baseline="0" dirty="0" smtClean="0"/>
              <a:t>-scale mining to Butte </a:t>
            </a:r>
            <a:endParaRPr lang="en-US" altLang="en-US" dirty="0" smtClean="0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88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defTabSz="9588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 defTabSz="9588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defTabSz="9588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 defTabSz="9588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defTabSz="9588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defTabSz="9588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defTabSz="9588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defTabSz="9588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>
              <a:spcBef>
                <a:spcPct val="0"/>
              </a:spcBef>
            </a:pPr>
            <a:fld id="{7BD2F13F-076E-457B-89DA-D5CF9856259C}" type="slidenum">
              <a:rPr lang="en-US" altLang="en-US" sz="1400" smtClean="0">
                <a:latin typeface="Times"/>
              </a:rPr>
              <a:pPr>
                <a:spcBef>
                  <a:spcPct val="0"/>
                </a:spcBef>
              </a:pPr>
              <a:t>10</a:t>
            </a:fld>
            <a:endParaRPr lang="en-US" altLang="en-US" sz="1400" smtClean="0">
              <a:latin typeface="Time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Agriculture</a:t>
            </a:r>
            <a:r>
              <a:rPr lang="en-US" baseline="0" dirty="0" smtClean="0"/>
              <a:t> to valley that needed water to survive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B34143-0AAF-4205-A32C-7BA0F1FC872F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073804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950913"/>
            <a:r>
              <a:rPr lang="en-US" altLang="en-US" dirty="0" smtClean="0"/>
              <a:t>Followed shortly</a:t>
            </a:r>
            <a:r>
              <a:rPr lang="en-US" altLang="en-US" baseline="0" dirty="0" smtClean="0"/>
              <a:t> by the historic flood of 1908</a:t>
            </a:r>
            <a:endParaRPr lang="en-US" altLang="en-US" dirty="0" smtClean="0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88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defTabSz="9588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 defTabSz="9588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defTabSz="9588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 defTabSz="9588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defTabSz="9588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defTabSz="9588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defTabSz="9588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defTabSz="9588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>
              <a:spcBef>
                <a:spcPct val="0"/>
              </a:spcBef>
            </a:pPr>
            <a:fld id="{B6ACCE3D-D415-4ACA-AD23-E08D914C674A}" type="slidenum">
              <a:rPr lang="en-US" altLang="en-US" sz="1400" smtClean="0">
                <a:latin typeface="Times"/>
              </a:rPr>
              <a:pPr>
                <a:spcBef>
                  <a:spcPct val="0"/>
                </a:spcBef>
              </a:pPr>
              <a:t>13</a:t>
            </a:fld>
            <a:endParaRPr lang="en-US" altLang="en-US" sz="1400" smtClean="0">
              <a:latin typeface="Time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500-year flood event changed the river from</a:t>
            </a:r>
            <a:r>
              <a:rPr lang="en-US" baseline="0" dirty="0" smtClean="0"/>
              <a:t> its headwaters in Butte for 120 miles down to Milltown Dam.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B34143-0AAF-4205-A32C-7BA0F1FC872F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That</a:t>
            </a:r>
            <a:r>
              <a:rPr lang="en-US" baseline="0" dirty="0" smtClean="0"/>
              <a:t> deposited mine waste in the floodplain from Butte to Missoula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B34143-0AAF-4205-A32C-7BA0F1FC872F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791561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Leaving</a:t>
            </a:r>
            <a:r>
              <a:rPr lang="en-US" baseline="0" dirty="0" smtClean="0"/>
              <a:t> toxic metals on the floodplain and in the stream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B34143-0AAF-4205-A32C-7BA0F1FC872F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20422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And riverbanks….</a:t>
            </a:r>
          </a:p>
          <a:p>
            <a:r>
              <a:rPr lang="en-US" dirty="0" smtClean="0"/>
              <a:t>Today</a:t>
            </a:r>
            <a:r>
              <a:rPr lang="en-US" baseline="0" dirty="0" smtClean="0"/>
              <a:t> the Upper Clark Fork River remains an impaired waterbody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Metals contamination, water temperature, sediments, nutrients, and dewatering all contribute to lower fish populations and tough conditions for native fish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B34143-0AAF-4205-A32C-7BA0F1FC872F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673868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B34143-0AAF-4205-A32C-7BA0F1FC872F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069912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Why natives? why migratory?</a:t>
            </a:r>
          </a:p>
          <a:p>
            <a:endParaRPr lang="en-US" dirty="0" smtClean="0"/>
          </a:p>
          <a:p>
            <a:r>
              <a:rPr lang="en-US" dirty="0" smtClean="0"/>
              <a:t>What</a:t>
            </a:r>
            <a:r>
              <a:rPr lang="en-US" baseline="0" dirty="0" smtClean="0"/>
              <a:t> are the challenges facing migratory species in the UCF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B34143-0AAF-4205-A32C-7BA0F1FC872F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057254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B34143-0AAF-4205-A32C-7BA0F1FC872F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276528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For the purposes</a:t>
            </a:r>
            <a:r>
              <a:rPr lang="en-US" baseline="0" dirty="0" smtClean="0"/>
              <a:t> of this discussion the UCF includes the headwaters of the Clark Fork River above the Blackfoot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Major tribs include Rock, Flint, LBF, WSC and SBC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Approx 4,000 SQ MI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B34143-0AAF-4205-A32C-7BA0F1FC872F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393975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 smtClean="0"/>
              <a:t>Work is underway to remediate and restore 46 miles of mainstem river from Warm Springs to Garrison</a:t>
            </a:r>
          </a:p>
          <a:p>
            <a:endParaRPr lang="en-US" altLang="en-US" dirty="0" smtClean="0"/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8850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1pPr>
            <a:lvl2pPr defTabSz="958850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 defTabSz="958850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 defTabSz="958850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 defTabSz="958850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marL="3068638" indent="-782638" defTabSz="95885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6pPr>
            <a:lvl7pPr marL="3525838" indent="-782638" defTabSz="95885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7pPr>
            <a:lvl8pPr marL="3983038" indent="-782638" defTabSz="95885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8pPr>
            <a:lvl9pPr marL="4440238" indent="-782638" defTabSz="95885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9pPr>
          </a:lstStyle>
          <a:p>
            <a:fld id="{385D81B6-AEE5-4234-A42D-959BBEEE7ED9}" type="slidenum">
              <a:rPr lang="en-US" altLang="en-US" sz="1400" smtClean="0">
                <a:latin typeface="Times"/>
              </a:rPr>
              <a:pPr/>
              <a:t>24</a:t>
            </a:fld>
            <a:endParaRPr lang="en-US" altLang="en-US" sz="1400" smtClean="0">
              <a:latin typeface="Time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Work will continue in phases over next 15 to 20 years.</a:t>
            </a:r>
          </a:p>
          <a:p>
            <a:endParaRPr lang="en-US" altLang="en-US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Which will ultimately result in a remediated and restored mainstem</a:t>
            </a:r>
            <a:r>
              <a:rPr lang="en-US" altLang="en-US" baseline="0" dirty="0" smtClean="0"/>
              <a:t> river from Warm Springs to Garrison repairing many of the impairments</a:t>
            </a:r>
            <a:endParaRPr lang="en-US" altLang="en-US" dirty="0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8850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1pPr>
            <a:lvl2pPr defTabSz="958850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 defTabSz="958850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 defTabSz="958850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 defTabSz="958850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marL="3068638" indent="-782638" defTabSz="95885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6pPr>
            <a:lvl7pPr marL="3525838" indent="-782638" defTabSz="95885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7pPr>
            <a:lvl8pPr marL="3983038" indent="-782638" defTabSz="95885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8pPr>
            <a:lvl9pPr marL="4440238" indent="-782638" defTabSz="95885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9pPr>
          </a:lstStyle>
          <a:p>
            <a:fld id="{8C3A7BB4-901F-4BDC-9706-00727F37D294}" type="slidenum">
              <a:rPr lang="en-US" altLang="en-US" sz="1400" smtClean="0">
                <a:latin typeface="Times"/>
              </a:rPr>
              <a:pPr/>
              <a:t>25</a:t>
            </a:fld>
            <a:endParaRPr lang="en-US" altLang="en-US" sz="1400" smtClean="0">
              <a:latin typeface="Time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But back</a:t>
            </a:r>
            <a:r>
              <a:rPr lang="en-US" baseline="0" dirty="0" smtClean="0"/>
              <a:t> to the fish…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B34143-0AAF-4205-A32C-7BA0F1FC872F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329471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While</a:t>
            </a:r>
            <a:r>
              <a:rPr lang="en-US" baseline="0" dirty="0" smtClean="0"/>
              <a:t> these improvements will result in improved habitat and water, they won’t result in a thriving fishery without restoring connected tributaries…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B34143-0AAF-4205-A32C-7BA0F1FC872F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3654222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</a:t>
            </a:r>
            <a:r>
              <a:rPr lang="en-US" baseline="0" dirty="0" smtClean="0"/>
              <a:t> functioning watershed needs connected tributaries and we have a few challenges to address…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B34143-0AAF-4205-A32C-7BA0F1FC872F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901882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On a </a:t>
            </a:r>
            <a:r>
              <a:rPr lang="en-US" smtClean="0"/>
              <a:t>larger scale…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What’s the status of the streams in the area between Butte-Anaconda-Deer</a:t>
            </a:r>
            <a:r>
              <a:rPr lang="en-US" baseline="0" dirty="0" smtClean="0"/>
              <a:t> Lodge?  Here’s some indicators….native fish like cutthroat trout require particularly clean, cold, connected water…..so they can tell us a lot about how our tributaries are doing……wildlife thrive in healthy connected riparian corridors along these same streams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5A48E-CFCB-4CB6-9AE9-ECB38CFBF19C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state</a:t>
            </a:r>
            <a:r>
              <a:rPr lang="en-US" baseline="0" dirty="0" smtClean="0"/>
              <a:t> of Montana, and organizations like WRC and CFC are already working hard on tributary restoration…..especially Silver Bow Creek, but some other projects are starting to make an impact.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5A48E-CFCB-4CB6-9AE9-ECB38CFBF19C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Some</a:t>
            </a:r>
            <a:r>
              <a:rPr lang="en-US" baseline="0" dirty="0" smtClean="0"/>
              <a:t> reaches of the mainstem and a majority of its tributaries have flow impairments</a:t>
            </a:r>
            <a:br>
              <a:rPr lang="en-US" baseline="0" dirty="0" smtClean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B34143-0AAF-4205-A32C-7BA0F1FC872F}" type="slidenum">
              <a:rPr lang="en-US" smtClean="0"/>
              <a:pPr>
                <a:defRPr/>
              </a:pPr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3639107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950913"/>
            <a:r>
              <a:rPr lang="en-US" altLang="en-US" baseline="0" dirty="0" smtClean="0"/>
              <a:t>Aquatic habitat can be fragmented a variety of ways including:</a:t>
            </a:r>
          </a:p>
          <a:p>
            <a:pPr defTabSz="950913"/>
            <a:endParaRPr lang="en-US" altLang="en-US" baseline="0" dirty="0" smtClean="0"/>
          </a:p>
          <a:p>
            <a:pPr defTabSz="950913"/>
            <a:r>
              <a:rPr lang="en-US" altLang="en-US" dirty="0" smtClean="0"/>
              <a:t>Diversion dams pose physical</a:t>
            </a:r>
            <a:r>
              <a:rPr lang="en-US" altLang="en-US" baseline="0" dirty="0" smtClean="0"/>
              <a:t> barriers to upstream fish passage like this Clark Fork diversion dam near Deer Lodge</a:t>
            </a:r>
            <a:endParaRPr lang="en-US" altLang="en-US" dirty="0" smtClean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88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defTabSz="9588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 defTabSz="9588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defTabSz="9588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 defTabSz="9588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defTabSz="9588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defTabSz="9588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defTabSz="9588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defTabSz="9588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>
              <a:spcBef>
                <a:spcPct val="0"/>
              </a:spcBef>
            </a:pPr>
            <a:fld id="{5EC51DA9-B2B3-46B9-8218-97AB0B2038A4}" type="slidenum">
              <a:rPr lang="en-US" altLang="en-US" sz="1400" smtClean="0">
                <a:latin typeface="Times"/>
              </a:rPr>
              <a:pPr>
                <a:spcBef>
                  <a:spcPct val="0"/>
                </a:spcBef>
              </a:pPr>
              <a:t>32</a:t>
            </a:fld>
            <a:endParaRPr lang="en-US" altLang="en-US" sz="1400" smtClean="0">
              <a:latin typeface="Times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Road</a:t>
            </a:r>
            <a:r>
              <a:rPr lang="en-US" baseline="0" dirty="0" smtClean="0"/>
              <a:t> crossings can limit upstream fish passage, particularly for poorer swimmers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B34143-0AAF-4205-A32C-7BA0F1FC872F}" type="slidenum">
              <a:rPr lang="en-US" smtClean="0"/>
              <a:pPr>
                <a:defRPr/>
              </a:pPr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090727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Not</a:t>
            </a:r>
            <a:r>
              <a:rPr lang="en-US" baseline="0" dirty="0" smtClean="0"/>
              <a:t> a native but…</a:t>
            </a:r>
            <a:endParaRPr lang="en-US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This is the current face</a:t>
            </a:r>
            <a:r>
              <a:rPr lang="en-US" baseline="0" dirty="0" smtClean="0"/>
              <a:t> of the UCFR– the UCF is a brown trout dominated fishery above Rock Creek ~99%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Brown Trout are an introduced European species more tolerant of warm water temperature and metals than native salmonids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B34143-0AAF-4205-A32C-7BA0F1FC872F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7623748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Diversion ditches</a:t>
            </a:r>
            <a:r>
              <a:rPr lang="en-US" baseline="0" dirty="0" smtClean="0"/>
              <a:t> create barriers to downstream out-migrants like this fish entrained in an irrigation ditch in Browns Gulch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B34143-0AAF-4205-A32C-7BA0F1FC872F}" type="slidenum">
              <a:rPr lang="en-US" smtClean="0"/>
              <a:pPr>
                <a:defRPr/>
              </a:pPr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095750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If we just look at bull trout for a moment…</a:t>
            </a:r>
          </a:p>
          <a:p>
            <a:endParaRPr lang="en-US" dirty="0" smtClean="0"/>
          </a:p>
          <a:p>
            <a:r>
              <a:rPr lang="en-US" dirty="0" smtClean="0"/>
              <a:t>The remaining</a:t>
            </a:r>
            <a:r>
              <a:rPr lang="en-US" baseline="0" dirty="0" smtClean="0"/>
              <a:t> bull trout spawning habitat remains fragmented by FMO habitat by a gauntlet of diversion dams…</a:t>
            </a:r>
          </a:p>
          <a:p>
            <a:endParaRPr lang="en-US" baseline="0" dirty="0" smtClean="0"/>
          </a:p>
          <a:p>
            <a:r>
              <a:rPr lang="en-US" baseline="0" dirty="0" smtClean="0"/>
              <a:t>So what are we doing?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B34143-0AAF-4205-A32C-7BA0F1FC872F}" type="slidenum">
              <a:rPr lang="en-US" smtClean="0"/>
              <a:pPr>
                <a:defRPr/>
              </a:pPr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2226536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Most</a:t>
            </a:r>
            <a:r>
              <a:rPr lang="en-US" baseline="0" dirty="0" smtClean="0"/>
              <a:t> of our projects are located on private land which provides both unique opportunities and challenges</a:t>
            </a:r>
          </a:p>
          <a:p>
            <a:endParaRPr lang="en-US" baseline="0" dirty="0" smtClean="0"/>
          </a:p>
          <a:p>
            <a:r>
              <a:rPr lang="en-US" baseline="0" dirty="0" smtClean="0"/>
              <a:t>To work with these landowners to develop cooperative projects that…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B34143-0AAF-4205-A32C-7BA0F1FC872F}" type="slidenum">
              <a:rPr lang="en-US" smtClean="0"/>
              <a:pPr>
                <a:defRPr/>
              </a:pPr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1680265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</a:t>
            </a:r>
            <a:r>
              <a:rPr lang="en-US" baseline="0" dirty="0" smtClean="0"/>
              <a:t> Clark Fork Coalition is working with agricultural landowners on Racetrack Creek to address dewatering.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5A48E-CFCB-4CB6-9AE9-ECB38CFBF19C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Recently progress on Racetrack has included securing water rights from Racetrack Lake to help the creek.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5A48E-CFCB-4CB6-9AE9-ECB38CFBF19C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Common projects include replacing or improving</a:t>
            </a:r>
            <a:r>
              <a:rPr lang="en-US" baseline="0" dirty="0" smtClean="0"/>
              <a:t> irrigation diversion dams for fish passage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B34143-0AAF-4205-A32C-7BA0F1FC872F}" type="slidenum">
              <a:rPr lang="en-US" smtClean="0"/>
              <a:pPr>
                <a:defRPr/>
              </a:pPr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2401595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Flood damage in 2011 presented several project opportunities.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B34143-0AAF-4205-A32C-7BA0F1FC872F}" type="slidenum">
              <a:rPr lang="en-US" smtClean="0"/>
              <a:pPr>
                <a:defRPr/>
              </a:pPr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0345971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Strategically</a:t>
            </a:r>
            <a:r>
              <a:rPr lang="en-US" baseline="0" dirty="0" smtClean="0"/>
              <a:t> installed fish screens in migration corridors are intended to improve recruitment to mainstem waters and prevent entrainment of both adult and juvenile outmigrants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B34143-0AAF-4205-A32C-7BA0F1FC872F}" type="slidenum">
              <a:rPr lang="en-US" smtClean="0"/>
              <a:pPr>
                <a:defRPr/>
              </a:pPr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5958640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Some</a:t>
            </a:r>
            <a:r>
              <a:rPr lang="en-US" baseline="0" dirty="0" smtClean="0"/>
              <a:t> projects like this one near the mouth of Stony Creek can eliminate the majority of the limiting factors for a tributary while working with a single landowner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B34143-0AAF-4205-A32C-7BA0F1FC872F}" type="slidenum">
              <a:rPr lang="en-US" smtClean="0"/>
              <a:pPr>
                <a:defRPr/>
              </a:pPr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3698744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 smtClean="0"/>
              <a:t>Silver Bow Creek Case Study</a:t>
            </a:r>
          </a:p>
          <a:p>
            <a:r>
              <a:rPr lang="en-US" altLang="en-US" dirty="0" smtClean="0"/>
              <a:t>1999-2014, 22 miles restored</a:t>
            </a:r>
          </a:p>
          <a:p>
            <a:r>
              <a:rPr lang="en-US" altLang="en-US" dirty="0" smtClean="0"/>
              <a:t>Complete in 2015 with 27</a:t>
            </a:r>
            <a:r>
              <a:rPr lang="en-US" altLang="en-US" baseline="0" dirty="0" smtClean="0"/>
              <a:t> miles total</a:t>
            </a:r>
            <a:endParaRPr lang="en-US" altLang="en-US" dirty="0" smtClean="0"/>
          </a:p>
          <a:p>
            <a:endParaRPr lang="en-US" altLang="en-US" dirty="0" smtClean="0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8850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1pPr>
            <a:lvl2pPr defTabSz="958850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 defTabSz="958850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 defTabSz="958850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 defTabSz="958850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marL="3068638" indent="-782638" defTabSz="95885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6pPr>
            <a:lvl7pPr marL="3525838" indent="-782638" defTabSz="95885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7pPr>
            <a:lvl8pPr marL="3983038" indent="-782638" defTabSz="95885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8pPr>
            <a:lvl9pPr marL="4440238" indent="-782638" defTabSz="95885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9pPr>
          </a:lstStyle>
          <a:p>
            <a:fld id="{3CCE44A6-8354-4AA8-840E-BF9B28A28144}" type="slidenum">
              <a:rPr lang="en-US" altLang="en-US" sz="1400" smtClean="0">
                <a:latin typeface="Times"/>
              </a:rPr>
              <a:pPr/>
              <a:t>44</a:t>
            </a:fld>
            <a:endParaRPr lang="en-US" altLang="en-US" sz="1400" smtClean="0">
              <a:latin typeface="Time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Trout</a:t>
            </a:r>
            <a:r>
              <a:rPr lang="en-US" baseline="0" dirty="0" smtClean="0"/>
              <a:t> densities vary by stream reach in the UCF and year to year but generally trout populations average about 20% of reference rivers in the region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Generally our native trout make up a small percentage of fish population, WCT are uncommon and bull trout are rare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B34143-0AAF-4205-A32C-7BA0F1FC872F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3654222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fish screen,</a:t>
            </a:r>
            <a:r>
              <a:rPr lang="en-US" baseline="0" dirty="0" smtClean="0"/>
              <a:t> diversion improvement on German Gulch along with an irrigation efficiency project with the irrigator provides year-round fish passage for spawning, outmigration, and thermal refuge from SBC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B34143-0AAF-4205-A32C-7BA0F1FC872F}" type="slidenum">
              <a:rPr lang="en-US" smtClean="0"/>
              <a:pPr>
                <a:defRPr/>
              </a:pPr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310466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By 2011 native trout were responding</a:t>
            </a:r>
            <a:r>
              <a:rPr lang="en-US" baseline="0" dirty="0" smtClean="0"/>
              <a:t> to a cleaner Silver Bow Creek by </a:t>
            </a:r>
            <a:r>
              <a:rPr lang="en-US" baseline="0" dirty="0" err="1" smtClean="0"/>
              <a:t>reinhabiting</a:t>
            </a:r>
            <a:r>
              <a:rPr lang="en-US" baseline="0" dirty="0" smtClean="0"/>
              <a:t> their old habitat.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5A48E-CFCB-4CB6-9AE9-ECB38CFBF19C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Migratory cutthroat</a:t>
            </a:r>
            <a:r>
              <a:rPr lang="en-US" baseline="0" dirty="0" smtClean="0"/>
              <a:t> like this have spontaneously recolonized Silver Bow Creek from one reconnected tributary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B34143-0AAF-4205-A32C-7BA0F1FC872F}" type="slidenum">
              <a:rPr lang="en-US" smtClean="0"/>
              <a:pPr>
                <a:defRPr/>
              </a:pPr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3278592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Fish barrier constructed</a:t>
            </a:r>
            <a:r>
              <a:rPr lang="en-US" baseline="0" dirty="0" smtClean="0"/>
              <a:t> 2014 to protect restored native cutthroat community in Silver Bow Creek.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B34143-0AAF-4205-A32C-7BA0F1FC872F}" type="slidenum">
              <a:rPr lang="en-US" smtClean="0"/>
              <a:pPr>
                <a:defRPr/>
              </a:pPr>
              <a:t>48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smtClean="0"/>
              <a:t>This</a:t>
            </a:r>
            <a:r>
              <a:rPr lang="en-US" baseline="0" dirty="0" smtClean="0"/>
              <a:t> was not always the case, by all indication the UCF was once home to a thriving native fishery that helped sustain the Salish people that inhabited the watershed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Salish place names give us an indication that native species were once abundant in the UCF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This painting depicts that camp at the mouth of Rattlesnake Creek known as “the place of the little bull trout”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B34143-0AAF-4205-A32C-7BA0F1FC872F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993399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confluence of the Blackfoot and Clark fork was known as “the place of the big bull trout”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B34143-0AAF-4205-A32C-7BA0F1FC872F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993541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And the reach of Silver Bow Creek near Butte in the headwaters of the CFR was known as “the place where you shoot them in the head”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Bull trout so numerous and the water so clear, they could be harvested with bow and arrow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So what happened?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B34143-0AAF-4205-A32C-7BA0F1FC872F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203908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The discovery</a:t>
            </a:r>
            <a:r>
              <a:rPr lang="en-US" altLang="en-US" baseline="0" dirty="0" smtClean="0"/>
              <a:t> of gold in the 1860s kicked off a prospecting boom…..placer mines turned streams inside out</a:t>
            </a:r>
            <a:endParaRPr lang="en-US" altLang="en-US" dirty="0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88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defTabSz="9588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 defTabSz="9588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defTabSz="9588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 defTabSz="9588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defTabSz="9588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defTabSz="9588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defTabSz="9588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defTabSz="9588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>
              <a:spcBef>
                <a:spcPct val="0"/>
              </a:spcBef>
            </a:pPr>
            <a:fld id="{629ADF1D-FAD1-48E6-8D07-5E6CB5E37748}" type="slidenum">
              <a:rPr lang="en-US" altLang="en-US" sz="1400" smtClean="0">
                <a:latin typeface="Times"/>
              </a:rPr>
              <a:pPr>
                <a:spcBef>
                  <a:spcPct val="0"/>
                </a:spcBef>
              </a:pPr>
              <a:t>8</a:t>
            </a:fld>
            <a:endParaRPr lang="en-US" altLang="en-US" sz="1400" dirty="0" smtClean="0">
              <a:latin typeface="Time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With</a:t>
            </a:r>
            <a:r>
              <a:rPr lang="en-US" baseline="0" dirty="0" smtClean="0"/>
              <a:t> the RR came industry and people…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B34143-0AAF-4205-A32C-7BA0F1FC872F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46547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96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65488" y="893763"/>
            <a:ext cx="5181600" cy="2133600"/>
          </a:xfrm>
          <a:prstGeom prst="rect">
            <a:avLst/>
          </a:prstGeom>
        </p:spPr>
        <p:txBody>
          <a:bodyPr/>
          <a:lstStyle>
            <a:lvl1pPr algn="ctr">
              <a:defRPr sz="4200" b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9076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ome_page3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8889"/>
          <a:stretch>
            <a:fillRect/>
          </a:stretch>
        </p:blipFill>
        <p:spPr bwMode="auto">
          <a:xfrm>
            <a:off x="0" y="6445250"/>
            <a:ext cx="91440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"/>
          <p:cNvSpPr txBox="1">
            <a:spLocks noChangeArrowheads="1"/>
          </p:cNvSpPr>
          <p:nvPr userDrawn="1"/>
        </p:nvSpPr>
        <p:spPr bwMode="auto">
          <a:xfrm>
            <a:off x="8620125" y="6467740"/>
            <a:ext cx="428625" cy="287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681" tIns="35841" rIns="71681" bIns="35841">
            <a:spAutoFit/>
          </a:bodyPr>
          <a:lstStyle>
            <a:lvl1pPr defTabSz="1022350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1pPr>
            <a:lvl2pPr marL="742950" indent="-285750" defTabSz="1022350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 marL="1143000" indent="-228600" defTabSz="1022350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 marL="1600200" indent="-228600" defTabSz="1022350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 marL="2057400" indent="-228600" defTabSz="1022350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defTabSz="102235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6pPr>
            <a:lvl7pPr marL="2971800" indent="-228600" defTabSz="102235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7pPr>
            <a:lvl8pPr marL="3429000" indent="-228600" defTabSz="102235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8pPr>
            <a:lvl9pPr marL="3886200" indent="-228600" defTabSz="102235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9pPr>
          </a:lstStyle>
          <a:p>
            <a:pPr algn="r">
              <a:defRPr/>
            </a:pPr>
            <a:fld id="{2F04A918-C9BC-447F-AFF1-CDA0FC47B786}" type="slidenum">
              <a:rPr lang="en-US" altLang="en-US" sz="1400" smtClean="0">
                <a:solidFill>
                  <a:schemeClr val="tx2"/>
                </a:solidFill>
              </a:rPr>
              <a:pPr algn="r">
                <a:defRPr/>
              </a:pPr>
              <a:t>‹#›</a:t>
            </a:fld>
            <a:endParaRPr lang="en-US" altLang="en-US" sz="1400" smtClean="0">
              <a:solidFill>
                <a:schemeClr val="tx2"/>
              </a:solidFill>
            </a:endParaRPr>
          </a:p>
        </p:txBody>
      </p:sp>
      <p:pic>
        <p:nvPicPr>
          <p:cNvPr id="6" name="Picture 2" descr="C:\Users\Dietman.Grimm\Pictures\TULOGO_2C_150X217 - no slogan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445250"/>
            <a:ext cx="2038946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90948" y="0"/>
            <a:ext cx="8628611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397" tIns="51199" rIns="102397" bIns="51199">
            <a:noAutofit/>
          </a:bodyPr>
          <a:lstStyle>
            <a:lvl1pPr algn="l">
              <a:defRPr sz="34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2185666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ome_page3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8889"/>
          <a:stretch>
            <a:fillRect/>
          </a:stretch>
        </p:blipFill>
        <p:spPr bwMode="auto">
          <a:xfrm>
            <a:off x="0" y="6445250"/>
            <a:ext cx="91440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2"/>
          <p:cNvSpPr txBox="1">
            <a:spLocks noChangeArrowheads="1"/>
          </p:cNvSpPr>
          <p:nvPr userDrawn="1"/>
        </p:nvSpPr>
        <p:spPr bwMode="auto">
          <a:xfrm>
            <a:off x="8620125" y="6467740"/>
            <a:ext cx="428625" cy="287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681" tIns="35841" rIns="71681" bIns="35841">
            <a:spAutoFit/>
          </a:bodyPr>
          <a:lstStyle>
            <a:lvl1pPr defTabSz="1022350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1pPr>
            <a:lvl2pPr marL="742950" indent="-285750" defTabSz="1022350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 marL="1143000" indent="-228600" defTabSz="1022350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 marL="1600200" indent="-228600" defTabSz="1022350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 marL="2057400" indent="-228600" defTabSz="1022350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defTabSz="102235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6pPr>
            <a:lvl7pPr marL="2971800" indent="-228600" defTabSz="102235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7pPr>
            <a:lvl8pPr marL="3429000" indent="-228600" defTabSz="102235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8pPr>
            <a:lvl9pPr marL="3886200" indent="-228600" defTabSz="102235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9pPr>
          </a:lstStyle>
          <a:p>
            <a:pPr algn="r">
              <a:defRPr/>
            </a:pPr>
            <a:fld id="{E7FDB8F6-5E6F-4FE5-B882-001066D426A3}" type="slidenum">
              <a:rPr lang="en-US" altLang="en-US" sz="1400" smtClean="0">
                <a:solidFill>
                  <a:schemeClr val="tx2"/>
                </a:solidFill>
              </a:rPr>
              <a:pPr algn="r">
                <a:defRPr/>
              </a:pPr>
              <a:t>‹#›</a:t>
            </a:fld>
            <a:endParaRPr lang="en-US" altLang="en-US" sz="1400" smtClean="0">
              <a:solidFill>
                <a:schemeClr val="tx2"/>
              </a:solidFill>
            </a:endParaRPr>
          </a:p>
        </p:txBody>
      </p:sp>
      <p:pic>
        <p:nvPicPr>
          <p:cNvPr id="8" name="Picture 2" descr="C:\Users\Dietman.Grimm\Pictures\TULOGO_2C_150X217 - no slogan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445250"/>
            <a:ext cx="2038946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32158" y="0"/>
            <a:ext cx="4287399" cy="12017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586883" cy="6437313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lIns="64008" tIns="32004" rIns="64008" bIns="32004"/>
          <a:lstStyle/>
          <a:p>
            <a:pPr lvl="0"/>
            <a:endParaRPr lang="en-US" noProof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917909" y="1684421"/>
            <a:ext cx="4030579" cy="4711882"/>
          </a:xfrm>
          <a:prstGeom prst="rect">
            <a:avLst/>
          </a:prstGeom>
        </p:spPr>
        <p:txBody>
          <a:bodyPr lIns="64008" tIns="32004" rIns="64008" bIns="32004"/>
          <a:lstStyle>
            <a:lvl1pPr>
              <a:spcBef>
                <a:spcPts val="17"/>
              </a:spcBef>
              <a:spcAft>
                <a:spcPts val="1260"/>
              </a:spcAft>
              <a:defRPr sz="2500" b="1">
                <a:solidFill>
                  <a:schemeClr val="bg1"/>
                </a:solidFill>
              </a:defRPr>
            </a:lvl1pPr>
            <a:lvl2pPr>
              <a:spcBef>
                <a:spcPts val="17"/>
              </a:spcBef>
              <a:spcAft>
                <a:spcPts val="1260"/>
              </a:spcAft>
              <a:defRPr sz="2200">
                <a:solidFill>
                  <a:schemeClr val="bg1"/>
                </a:solidFill>
              </a:defRPr>
            </a:lvl2pPr>
            <a:lvl3pPr>
              <a:spcBef>
                <a:spcPts val="17"/>
              </a:spcBef>
              <a:spcAft>
                <a:spcPts val="1260"/>
              </a:spcAft>
              <a:defRPr sz="2000"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207281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home_page3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8889"/>
          <a:stretch>
            <a:fillRect/>
          </a:stretch>
        </p:blipFill>
        <p:spPr bwMode="auto">
          <a:xfrm>
            <a:off x="0" y="6445250"/>
            <a:ext cx="91440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2"/>
          <p:cNvSpPr txBox="1">
            <a:spLocks noChangeArrowheads="1"/>
          </p:cNvSpPr>
          <p:nvPr userDrawn="1"/>
        </p:nvSpPr>
        <p:spPr bwMode="auto">
          <a:xfrm>
            <a:off x="8620125" y="6467740"/>
            <a:ext cx="428625" cy="287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681" tIns="35841" rIns="71681" bIns="35841">
            <a:spAutoFit/>
          </a:bodyPr>
          <a:lstStyle>
            <a:lvl1pPr defTabSz="1022350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1pPr>
            <a:lvl2pPr marL="742950" indent="-285750" defTabSz="1022350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 marL="1143000" indent="-228600" defTabSz="1022350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 marL="1600200" indent="-228600" defTabSz="1022350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 marL="2057400" indent="-228600" defTabSz="1022350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defTabSz="102235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6pPr>
            <a:lvl7pPr marL="2971800" indent="-228600" defTabSz="102235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7pPr>
            <a:lvl8pPr marL="3429000" indent="-228600" defTabSz="102235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8pPr>
            <a:lvl9pPr marL="3886200" indent="-228600" defTabSz="102235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9pPr>
          </a:lstStyle>
          <a:p>
            <a:pPr algn="r">
              <a:defRPr/>
            </a:pPr>
            <a:fld id="{90AFB156-EF1B-4E0A-B935-A6178A64B87E}" type="slidenum">
              <a:rPr lang="en-US" altLang="en-US" sz="1400" smtClean="0">
                <a:solidFill>
                  <a:schemeClr val="tx2"/>
                </a:solidFill>
              </a:rPr>
              <a:pPr algn="r">
                <a:defRPr/>
              </a:pPr>
              <a:t>‹#›</a:t>
            </a:fld>
            <a:endParaRPr lang="en-US" altLang="en-US" sz="1400" smtClean="0">
              <a:solidFill>
                <a:schemeClr val="tx2"/>
              </a:solidFill>
            </a:endParaRPr>
          </a:p>
        </p:txBody>
      </p:sp>
      <p:pic>
        <p:nvPicPr>
          <p:cNvPr id="10" name="Picture 2" descr="C:\Users\Dietman.Grimm\Pictures\TULOGO_2C_150X217 - no slogan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445250"/>
            <a:ext cx="2038946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90948" y="0"/>
            <a:ext cx="8628611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397" tIns="51199" rIns="102397" bIns="51199">
            <a:noAutofit/>
          </a:bodyPr>
          <a:lstStyle>
            <a:lvl1pPr algn="l">
              <a:defRPr sz="34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917909" y="2466473"/>
            <a:ext cx="4030579" cy="3929829"/>
          </a:xfrm>
          <a:prstGeom prst="rect">
            <a:avLst/>
          </a:prstGeom>
        </p:spPr>
        <p:txBody>
          <a:bodyPr lIns="64008" tIns="32004" rIns="64008" bIns="32004"/>
          <a:lstStyle>
            <a:lvl1pPr>
              <a:spcBef>
                <a:spcPts val="17"/>
              </a:spcBef>
              <a:spcAft>
                <a:spcPts val="1260"/>
              </a:spcAft>
              <a:defRPr sz="2500" b="1">
                <a:solidFill>
                  <a:schemeClr val="bg1"/>
                </a:solidFill>
              </a:defRPr>
            </a:lvl1pPr>
            <a:lvl2pPr>
              <a:spcBef>
                <a:spcPts val="17"/>
              </a:spcBef>
              <a:spcAft>
                <a:spcPts val="1260"/>
              </a:spcAft>
              <a:defRPr sz="2200">
                <a:solidFill>
                  <a:schemeClr val="bg1"/>
                </a:solidFill>
              </a:defRPr>
            </a:lvl2pPr>
            <a:lvl3pPr>
              <a:spcBef>
                <a:spcPts val="17"/>
              </a:spcBef>
              <a:spcAft>
                <a:spcPts val="1260"/>
              </a:spcAft>
              <a:defRPr sz="2000"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9" name="Chart Placeholder 8"/>
          <p:cNvSpPr>
            <a:spLocks noGrp="1"/>
          </p:cNvSpPr>
          <p:nvPr>
            <p:ph type="chart" sz="quarter" idx="12"/>
          </p:nvPr>
        </p:nvSpPr>
        <p:spPr>
          <a:xfrm>
            <a:off x="632024" y="2607470"/>
            <a:ext cx="3669109" cy="3749146"/>
          </a:xfrm>
          <a:prstGeom prst="rect">
            <a:avLst/>
          </a:prstGeom>
        </p:spPr>
        <p:txBody>
          <a:bodyPr lIns="64008" tIns="32004" rIns="64008" bIns="32004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632024" y="1604698"/>
            <a:ext cx="3759503" cy="681302"/>
          </a:xfrm>
          <a:prstGeom prst="rect">
            <a:avLst/>
          </a:prstGeom>
        </p:spPr>
        <p:txBody>
          <a:bodyPr lIns="64008" tIns="32004" rIns="64008" bIns="32004"/>
          <a:lstStyle>
            <a:lvl1pPr>
              <a:buNone/>
              <a:defRPr sz="2500" b="1">
                <a:solidFill>
                  <a:schemeClr val="bg1"/>
                </a:solidFill>
              </a:defRPr>
            </a:lvl1pPr>
            <a:lvl2pPr marL="0">
              <a:spcBef>
                <a:spcPts val="35"/>
              </a:spcBef>
              <a:buNone/>
              <a:defRPr sz="2000">
                <a:solidFill>
                  <a:schemeClr val="bg1"/>
                </a:solidFill>
              </a:defRPr>
            </a:lvl2pPr>
            <a:lvl3pPr>
              <a:buNone/>
              <a:defRPr sz="2500"/>
            </a:lvl3pPr>
            <a:lvl4pPr>
              <a:buNone/>
              <a:defRPr sz="2500"/>
            </a:lvl4pPr>
            <a:lvl5pPr>
              <a:buNone/>
              <a:defRPr sz="25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593427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home_page3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8889"/>
          <a:stretch>
            <a:fillRect/>
          </a:stretch>
        </p:blipFill>
        <p:spPr bwMode="auto">
          <a:xfrm>
            <a:off x="0" y="6445250"/>
            <a:ext cx="91440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2"/>
          <p:cNvSpPr txBox="1">
            <a:spLocks noChangeArrowheads="1"/>
          </p:cNvSpPr>
          <p:nvPr userDrawn="1"/>
        </p:nvSpPr>
        <p:spPr bwMode="auto">
          <a:xfrm>
            <a:off x="8620125" y="6467740"/>
            <a:ext cx="428625" cy="287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681" tIns="35841" rIns="71681" bIns="35841">
            <a:spAutoFit/>
          </a:bodyPr>
          <a:lstStyle>
            <a:lvl1pPr defTabSz="1022350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1pPr>
            <a:lvl2pPr marL="742950" indent="-285750" defTabSz="1022350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 marL="1143000" indent="-228600" defTabSz="1022350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 marL="1600200" indent="-228600" defTabSz="1022350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 marL="2057400" indent="-228600" defTabSz="1022350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defTabSz="102235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6pPr>
            <a:lvl7pPr marL="2971800" indent="-228600" defTabSz="102235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7pPr>
            <a:lvl8pPr marL="3429000" indent="-228600" defTabSz="102235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8pPr>
            <a:lvl9pPr marL="3886200" indent="-228600" defTabSz="102235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9pPr>
          </a:lstStyle>
          <a:p>
            <a:pPr algn="r">
              <a:defRPr/>
            </a:pPr>
            <a:fld id="{6F21B631-6E46-4571-9B6B-0B1BEA9DCF27}" type="slidenum">
              <a:rPr lang="en-US" altLang="en-US" sz="1400" smtClean="0">
                <a:solidFill>
                  <a:schemeClr val="tx2"/>
                </a:solidFill>
              </a:rPr>
              <a:pPr algn="r">
                <a:defRPr/>
              </a:pPr>
              <a:t>‹#›</a:t>
            </a:fld>
            <a:endParaRPr lang="en-US" altLang="en-US" sz="1400" smtClean="0">
              <a:solidFill>
                <a:schemeClr val="tx2"/>
              </a:solidFill>
            </a:endParaRPr>
          </a:p>
        </p:txBody>
      </p:sp>
      <p:pic>
        <p:nvPicPr>
          <p:cNvPr id="10" name="Picture 2" descr="C:\Users\Dietman.Grimm\Pictures\TULOGO_2C_150X217 - no slogan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445250"/>
            <a:ext cx="2038946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90948" y="0"/>
            <a:ext cx="8628611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397" tIns="51199" rIns="102397" bIns="51199">
            <a:noAutofit/>
          </a:bodyPr>
          <a:lstStyle>
            <a:lvl1pPr algn="l">
              <a:defRPr sz="34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9" name="Chart Placeholder 8"/>
          <p:cNvSpPr>
            <a:spLocks noGrp="1"/>
          </p:cNvSpPr>
          <p:nvPr>
            <p:ph type="chart" sz="quarter" idx="12"/>
          </p:nvPr>
        </p:nvSpPr>
        <p:spPr>
          <a:xfrm>
            <a:off x="632024" y="2386892"/>
            <a:ext cx="3669109" cy="3749146"/>
          </a:xfrm>
          <a:prstGeom prst="rect">
            <a:avLst/>
          </a:prstGeom>
        </p:spPr>
        <p:txBody>
          <a:bodyPr lIns="64008" tIns="32004" rIns="64008" bIns="32004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632024" y="1243753"/>
            <a:ext cx="3759503" cy="681302"/>
          </a:xfrm>
          <a:prstGeom prst="rect">
            <a:avLst/>
          </a:prstGeom>
        </p:spPr>
        <p:txBody>
          <a:bodyPr lIns="64008" tIns="32004" rIns="64008" bIns="32004"/>
          <a:lstStyle>
            <a:lvl1pPr>
              <a:buNone/>
              <a:defRPr sz="2500" b="1">
                <a:solidFill>
                  <a:schemeClr val="bg1"/>
                </a:solidFill>
              </a:defRPr>
            </a:lvl1pPr>
            <a:lvl2pPr marL="0">
              <a:spcBef>
                <a:spcPts val="35"/>
              </a:spcBef>
              <a:buNone/>
              <a:defRPr sz="2000">
                <a:solidFill>
                  <a:schemeClr val="bg1"/>
                </a:solidFill>
              </a:defRPr>
            </a:lvl2pPr>
            <a:lvl3pPr>
              <a:buNone/>
              <a:defRPr sz="2500"/>
            </a:lvl3pPr>
            <a:lvl4pPr>
              <a:buNone/>
              <a:defRPr sz="2500"/>
            </a:lvl4pPr>
            <a:lvl5pPr>
              <a:buNone/>
              <a:defRPr sz="25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2" name="Chart Placeholder 8"/>
          <p:cNvSpPr>
            <a:spLocks noGrp="1"/>
          </p:cNvSpPr>
          <p:nvPr>
            <p:ph type="chart" sz="quarter" idx="14"/>
          </p:nvPr>
        </p:nvSpPr>
        <p:spPr>
          <a:xfrm>
            <a:off x="5038590" y="2386892"/>
            <a:ext cx="3669109" cy="3749146"/>
          </a:xfrm>
          <a:prstGeom prst="rect">
            <a:avLst/>
          </a:prstGeom>
        </p:spPr>
        <p:txBody>
          <a:bodyPr lIns="64008" tIns="32004" rIns="64008" bIns="32004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5038589" y="1243753"/>
            <a:ext cx="3759503" cy="681302"/>
          </a:xfrm>
          <a:prstGeom prst="rect">
            <a:avLst/>
          </a:prstGeom>
        </p:spPr>
        <p:txBody>
          <a:bodyPr lIns="64008" tIns="32004" rIns="64008" bIns="32004"/>
          <a:lstStyle>
            <a:lvl1pPr>
              <a:buNone/>
              <a:defRPr sz="2500" b="1">
                <a:solidFill>
                  <a:schemeClr val="bg1"/>
                </a:solidFill>
              </a:defRPr>
            </a:lvl1pPr>
            <a:lvl2pPr marL="0">
              <a:spcBef>
                <a:spcPts val="35"/>
              </a:spcBef>
              <a:buNone/>
              <a:defRPr sz="2000">
                <a:solidFill>
                  <a:schemeClr val="bg1"/>
                </a:solidFill>
              </a:defRPr>
            </a:lvl2pPr>
            <a:lvl3pPr>
              <a:buNone/>
              <a:defRPr sz="2500"/>
            </a:lvl3pPr>
            <a:lvl4pPr>
              <a:buNone/>
              <a:defRPr sz="2500"/>
            </a:lvl4pPr>
            <a:lvl5pPr>
              <a:buNone/>
              <a:defRPr sz="25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219179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1534027" y="2185737"/>
            <a:ext cx="6602329" cy="4190513"/>
          </a:xfrm>
          <a:prstGeom prst="rect">
            <a:avLst/>
          </a:prstGeom>
        </p:spPr>
        <p:txBody>
          <a:bodyPr lIns="64008" tIns="32004" rIns="64008" bIns="32004"/>
          <a:lstStyle>
            <a:lvl1pPr>
              <a:spcBef>
                <a:spcPts val="17"/>
              </a:spcBef>
              <a:spcAft>
                <a:spcPts val="1260"/>
              </a:spcAft>
              <a:defRPr sz="2500" b="1">
                <a:solidFill>
                  <a:schemeClr val="bg1"/>
                </a:solidFill>
              </a:defRPr>
            </a:lvl1pPr>
            <a:lvl2pPr>
              <a:spcBef>
                <a:spcPts val="17"/>
              </a:spcBef>
              <a:spcAft>
                <a:spcPts val="1260"/>
              </a:spcAft>
              <a:defRPr sz="2200">
                <a:solidFill>
                  <a:schemeClr val="bg1"/>
                </a:solidFill>
              </a:defRPr>
            </a:lvl2pPr>
            <a:lvl3pPr>
              <a:spcBef>
                <a:spcPts val="17"/>
              </a:spcBef>
              <a:spcAft>
                <a:spcPts val="1260"/>
              </a:spcAft>
              <a:defRPr sz="2000"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5996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1EB529D6-192E-4CA0-B729-0FA434D3C34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3" name="Group 4"/>
            <p:cNvGrpSpPr>
              <a:grpSpLocks/>
            </p:cNvGrpSpPr>
            <p:nvPr userDrawn="1"/>
          </p:nvGrpSpPr>
          <p:grpSpPr bwMode="auto">
            <a:xfrm>
              <a:off x="1728" y="1409"/>
              <a:ext cx="4027" cy="2906"/>
              <a:chOff x="1728" y="1409"/>
              <a:chExt cx="4027" cy="2906"/>
            </a:xfrm>
          </p:grpSpPr>
          <p:sp>
            <p:nvSpPr>
              <p:cNvPr id="7" name="Freeform 5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" name="Freeform 6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" name="Freeform 7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90980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" name="Freeform 8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90980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hidden">
              <a:xfrm>
                <a:off x="3231" y="1409"/>
                <a:ext cx="2296" cy="1469"/>
              </a:xfrm>
              <a:custGeom>
                <a:avLst/>
                <a:gdLst/>
                <a:ahLst/>
                <a:cxnLst>
                  <a:cxn ang="0">
                    <a:pos x="982" y="1061"/>
                  </a:cxn>
                  <a:cxn ang="0">
                    <a:pos x="1357" y="1012"/>
                  </a:cxn>
                  <a:cxn ang="0">
                    <a:pos x="1666" y="957"/>
                  </a:cxn>
                  <a:cxn ang="0">
                    <a:pos x="1916" y="897"/>
                  </a:cxn>
                  <a:cxn ang="0">
                    <a:pos x="2100" y="832"/>
                  </a:cxn>
                  <a:cxn ang="0">
                    <a:pos x="2220" y="756"/>
                  </a:cxn>
                  <a:cxn ang="0">
                    <a:pos x="2285" y="669"/>
                  </a:cxn>
                  <a:cxn ang="0">
                    <a:pos x="2290" y="560"/>
                  </a:cxn>
                  <a:cxn ang="0">
                    <a:pos x="2241" y="457"/>
                  </a:cxn>
                  <a:cxn ang="0">
                    <a:pos x="2144" y="364"/>
                  </a:cxn>
                  <a:cxn ang="0">
                    <a:pos x="2008" y="277"/>
                  </a:cxn>
                  <a:cxn ang="0">
                    <a:pos x="1769" y="157"/>
                  </a:cxn>
                  <a:cxn ang="0">
                    <a:pos x="1612" y="92"/>
                  </a:cxn>
                  <a:cxn ang="0">
                    <a:pos x="1476" y="43"/>
                  </a:cxn>
                  <a:cxn ang="0">
                    <a:pos x="1384" y="10"/>
                  </a:cxn>
                  <a:cxn ang="0">
                    <a:pos x="1346" y="0"/>
                  </a:cxn>
                  <a:cxn ang="0">
                    <a:pos x="1655" y="119"/>
                  </a:cxn>
                  <a:cxn ang="0">
                    <a:pos x="1948" y="255"/>
                  </a:cxn>
                  <a:cxn ang="0">
                    <a:pos x="2068" y="326"/>
                  </a:cxn>
                  <a:cxn ang="0">
                    <a:pos x="2171" y="402"/>
                  </a:cxn>
                  <a:cxn ang="0">
                    <a:pos x="2236" y="478"/>
                  </a:cxn>
                  <a:cxn ang="0">
                    <a:pos x="2263" y="560"/>
                  </a:cxn>
                  <a:cxn ang="0">
                    <a:pos x="2241" y="636"/>
                  </a:cxn>
                  <a:cxn ang="0">
                    <a:pos x="2171" y="702"/>
                  </a:cxn>
                  <a:cxn ang="0">
                    <a:pos x="2062" y="756"/>
                  </a:cxn>
                  <a:cxn ang="0">
                    <a:pos x="1921" y="800"/>
                  </a:cxn>
                  <a:cxn ang="0">
                    <a:pos x="1748" y="843"/>
                  </a:cxn>
                  <a:cxn ang="0">
                    <a:pos x="1351" y="908"/>
                  </a:cxn>
                  <a:cxn ang="0">
                    <a:pos x="923" y="968"/>
                  </a:cxn>
                  <a:cxn ang="0">
                    <a:pos x="521" y="1028"/>
                  </a:cxn>
                  <a:cxn ang="0">
                    <a:pos x="353" y="1066"/>
                  </a:cxn>
                  <a:cxn ang="0">
                    <a:pos x="206" y="1104"/>
                  </a:cxn>
                  <a:cxn ang="0">
                    <a:pos x="92" y="1148"/>
                  </a:cxn>
                  <a:cxn ang="0">
                    <a:pos x="22" y="1202"/>
                  </a:cxn>
                  <a:cxn ang="0">
                    <a:pos x="0" y="1262"/>
                  </a:cxn>
                  <a:cxn ang="0">
                    <a:pos x="27" y="1327"/>
                  </a:cxn>
                  <a:cxn ang="0">
                    <a:pos x="98" y="1382"/>
                  </a:cxn>
                  <a:cxn ang="0">
                    <a:pos x="196" y="1425"/>
                  </a:cxn>
                  <a:cxn ang="0">
                    <a:pos x="326" y="1469"/>
                  </a:cxn>
                  <a:cxn ang="0">
                    <a:pos x="217" y="1414"/>
                  </a:cxn>
                  <a:cxn ang="0">
                    <a:pos x="147" y="1360"/>
                  </a:cxn>
                  <a:cxn ang="0">
                    <a:pos x="120" y="1306"/>
                  </a:cxn>
                  <a:cxn ang="0">
                    <a:pos x="141" y="1257"/>
                  </a:cxn>
                  <a:cxn ang="0">
                    <a:pos x="212" y="1208"/>
                  </a:cxn>
                  <a:cxn ang="0">
                    <a:pos x="342" y="1164"/>
                  </a:cxn>
                  <a:cxn ang="0">
                    <a:pos x="527" y="1121"/>
                  </a:cxn>
                  <a:cxn ang="0">
                    <a:pos x="771" y="1088"/>
                  </a:cxn>
                </a:cxnLst>
                <a:rect l="0" t="0" r="r" b="b"/>
                <a:pathLst>
                  <a:path w="2296" h="1469">
                    <a:moveTo>
                      <a:pt x="771" y="1088"/>
                    </a:moveTo>
                    <a:lnTo>
                      <a:pt x="982" y="1061"/>
                    </a:lnTo>
                    <a:lnTo>
                      <a:pt x="1178" y="1034"/>
                    </a:lnTo>
                    <a:lnTo>
                      <a:pt x="1357" y="1012"/>
                    </a:lnTo>
                    <a:lnTo>
                      <a:pt x="1520" y="985"/>
                    </a:lnTo>
                    <a:lnTo>
                      <a:pt x="1666" y="957"/>
                    </a:lnTo>
                    <a:lnTo>
                      <a:pt x="1796" y="930"/>
                    </a:lnTo>
                    <a:lnTo>
                      <a:pt x="1916" y="897"/>
                    </a:lnTo>
                    <a:lnTo>
                      <a:pt x="2013" y="870"/>
                    </a:lnTo>
                    <a:lnTo>
                      <a:pt x="2100" y="832"/>
                    </a:lnTo>
                    <a:lnTo>
                      <a:pt x="2171" y="800"/>
                    </a:lnTo>
                    <a:lnTo>
                      <a:pt x="2220" y="756"/>
                    </a:lnTo>
                    <a:lnTo>
                      <a:pt x="2263" y="712"/>
                    </a:lnTo>
                    <a:lnTo>
                      <a:pt x="2285" y="669"/>
                    </a:lnTo>
                    <a:lnTo>
                      <a:pt x="2296" y="614"/>
                    </a:lnTo>
                    <a:lnTo>
                      <a:pt x="2290" y="560"/>
                    </a:lnTo>
                    <a:lnTo>
                      <a:pt x="2269" y="500"/>
                    </a:lnTo>
                    <a:lnTo>
                      <a:pt x="2241" y="457"/>
                    </a:lnTo>
                    <a:lnTo>
                      <a:pt x="2198" y="408"/>
                    </a:lnTo>
                    <a:lnTo>
                      <a:pt x="2144" y="364"/>
                    </a:lnTo>
                    <a:lnTo>
                      <a:pt x="2079" y="321"/>
                    </a:lnTo>
                    <a:lnTo>
                      <a:pt x="2008" y="277"/>
                    </a:lnTo>
                    <a:lnTo>
                      <a:pt x="1927" y="234"/>
                    </a:lnTo>
                    <a:lnTo>
                      <a:pt x="1769" y="157"/>
                    </a:lnTo>
                    <a:lnTo>
                      <a:pt x="1688" y="125"/>
                    </a:lnTo>
                    <a:lnTo>
                      <a:pt x="1612" y="92"/>
                    </a:lnTo>
                    <a:lnTo>
                      <a:pt x="1536" y="65"/>
                    </a:lnTo>
                    <a:lnTo>
                      <a:pt x="1476" y="43"/>
                    </a:lnTo>
                    <a:lnTo>
                      <a:pt x="1422" y="27"/>
                    </a:lnTo>
                    <a:lnTo>
                      <a:pt x="1384" y="10"/>
                    </a:lnTo>
                    <a:lnTo>
                      <a:pt x="1357" y="5"/>
                    </a:lnTo>
                    <a:lnTo>
                      <a:pt x="1346" y="0"/>
                    </a:lnTo>
                    <a:lnTo>
                      <a:pt x="1498" y="54"/>
                    </a:lnTo>
                    <a:lnTo>
                      <a:pt x="1655" y="119"/>
                    </a:lnTo>
                    <a:lnTo>
                      <a:pt x="1807" y="185"/>
                    </a:lnTo>
                    <a:lnTo>
                      <a:pt x="1948" y="255"/>
                    </a:lnTo>
                    <a:lnTo>
                      <a:pt x="2013" y="288"/>
                    </a:lnTo>
                    <a:lnTo>
                      <a:pt x="2068" y="326"/>
                    </a:lnTo>
                    <a:lnTo>
                      <a:pt x="2122" y="364"/>
                    </a:lnTo>
                    <a:lnTo>
                      <a:pt x="2171" y="402"/>
                    </a:lnTo>
                    <a:lnTo>
                      <a:pt x="2209" y="440"/>
                    </a:lnTo>
                    <a:lnTo>
                      <a:pt x="2236" y="478"/>
                    </a:lnTo>
                    <a:lnTo>
                      <a:pt x="2252" y="522"/>
                    </a:lnTo>
                    <a:lnTo>
                      <a:pt x="2263" y="560"/>
                    </a:lnTo>
                    <a:lnTo>
                      <a:pt x="2258" y="598"/>
                    </a:lnTo>
                    <a:lnTo>
                      <a:pt x="2241" y="636"/>
                    </a:lnTo>
                    <a:lnTo>
                      <a:pt x="2214" y="669"/>
                    </a:lnTo>
                    <a:lnTo>
                      <a:pt x="2171" y="702"/>
                    </a:lnTo>
                    <a:lnTo>
                      <a:pt x="2122" y="729"/>
                    </a:lnTo>
                    <a:lnTo>
                      <a:pt x="2062" y="756"/>
                    </a:lnTo>
                    <a:lnTo>
                      <a:pt x="1997" y="778"/>
                    </a:lnTo>
                    <a:lnTo>
                      <a:pt x="1921" y="800"/>
                    </a:lnTo>
                    <a:lnTo>
                      <a:pt x="1834" y="821"/>
                    </a:lnTo>
                    <a:lnTo>
                      <a:pt x="1748" y="843"/>
                    </a:lnTo>
                    <a:lnTo>
                      <a:pt x="1552" y="876"/>
                    </a:lnTo>
                    <a:lnTo>
                      <a:pt x="1351" y="908"/>
                    </a:lnTo>
                    <a:lnTo>
                      <a:pt x="1134" y="941"/>
                    </a:lnTo>
                    <a:lnTo>
                      <a:pt x="923" y="968"/>
                    </a:lnTo>
                    <a:lnTo>
                      <a:pt x="716" y="995"/>
                    </a:lnTo>
                    <a:lnTo>
                      <a:pt x="521" y="1028"/>
                    </a:lnTo>
                    <a:lnTo>
                      <a:pt x="434" y="1044"/>
                    </a:lnTo>
                    <a:lnTo>
                      <a:pt x="353" y="1066"/>
                    </a:lnTo>
                    <a:lnTo>
                      <a:pt x="277" y="1082"/>
                    </a:lnTo>
                    <a:lnTo>
                      <a:pt x="206" y="1104"/>
                    </a:lnTo>
                    <a:lnTo>
                      <a:pt x="147" y="1126"/>
                    </a:lnTo>
                    <a:lnTo>
                      <a:pt x="92" y="1148"/>
                    </a:lnTo>
                    <a:lnTo>
                      <a:pt x="54" y="1175"/>
                    </a:lnTo>
                    <a:lnTo>
                      <a:pt x="22" y="1202"/>
                    </a:lnTo>
                    <a:lnTo>
                      <a:pt x="6" y="1229"/>
                    </a:lnTo>
                    <a:lnTo>
                      <a:pt x="0" y="1262"/>
                    </a:lnTo>
                    <a:lnTo>
                      <a:pt x="11" y="1295"/>
                    </a:lnTo>
                    <a:lnTo>
                      <a:pt x="27" y="1327"/>
                    </a:lnTo>
                    <a:lnTo>
                      <a:pt x="54" y="1355"/>
                    </a:lnTo>
                    <a:lnTo>
                      <a:pt x="98" y="1382"/>
                    </a:lnTo>
                    <a:lnTo>
                      <a:pt x="141" y="1404"/>
                    </a:lnTo>
                    <a:lnTo>
                      <a:pt x="196" y="1425"/>
                    </a:lnTo>
                    <a:lnTo>
                      <a:pt x="261" y="1447"/>
                    </a:lnTo>
                    <a:lnTo>
                      <a:pt x="326" y="1469"/>
                    </a:lnTo>
                    <a:lnTo>
                      <a:pt x="266" y="1442"/>
                    </a:lnTo>
                    <a:lnTo>
                      <a:pt x="217" y="1414"/>
                    </a:lnTo>
                    <a:lnTo>
                      <a:pt x="174" y="1387"/>
                    </a:lnTo>
                    <a:lnTo>
                      <a:pt x="147" y="1360"/>
                    </a:lnTo>
                    <a:lnTo>
                      <a:pt x="125" y="1333"/>
                    </a:lnTo>
                    <a:lnTo>
                      <a:pt x="120" y="1306"/>
                    </a:lnTo>
                    <a:lnTo>
                      <a:pt x="125" y="1278"/>
                    </a:lnTo>
                    <a:lnTo>
                      <a:pt x="141" y="1257"/>
                    </a:lnTo>
                    <a:lnTo>
                      <a:pt x="174" y="1229"/>
                    </a:lnTo>
                    <a:lnTo>
                      <a:pt x="212" y="1208"/>
                    </a:lnTo>
                    <a:lnTo>
                      <a:pt x="272" y="1186"/>
                    </a:lnTo>
                    <a:lnTo>
                      <a:pt x="342" y="1164"/>
                    </a:lnTo>
                    <a:lnTo>
                      <a:pt x="423" y="1142"/>
                    </a:lnTo>
                    <a:lnTo>
                      <a:pt x="527" y="1121"/>
                    </a:lnTo>
                    <a:lnTo>
                      <a:pt x="641" y="1104"/>
                    </a:lnTo>
                    <a:lnTo>
                      <a:pt x="771" y="1088"/>
                    </a:lnTo>
                    <a:lnTo>
                      <a:pt x="771" y="108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90980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94219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4220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 typeface="Wingdings" pitchFamily="-11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D8C6E16-1981-492D-8620-4A8FC0C228F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 userDrawn="1"/>
        </p:nvSpPr>
        <p:spPr bwMode="auto">
          <a:xfrm>
            <a:off x="8620125" y="6467740"/>
            <a:ext cx="428625" cy="287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681" tIns="35841" rIns="71681" bIns="35841">
            <a:spAutoFit/>
          </a:bodyPr>
          <a:lstStyle>
            <a:lvl1pPr defTabSz="1022350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1pPr>
            <a:lvl2pPr marL="742950" indent="-285750" defTabSz="1022350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 marL="1143000" indent="-228600" defTabSz="1022350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 marL="1600200" indent="-228600" defTabSz="1022350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 marL="2057400" indent="-228600" defTabSz="1022350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defTabSz="102235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6pPr>
            <a:lvl7pPr marL="2971800" indent="-228600" defTabSz="102235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7pPr>
            <a:lvl8pPr marL="3429000" indent="-228600" defTabSz="102235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8pPr>
            <a:lvl9pPr marL="3886200" indent="-228600" defTabSz="102235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9pPr>
          </a:lstStyle>
          <a:p>
            <a:pPr algn="r">
              <a:defRPr/>
            </a:pPr>
            <a:fld id="{ECE35B76-D9B3-4033-A04F-55FEA8C4646A}" type="slidenum">
              <a:rPr lang="en-US" altLang="en-US" sz="1400" smtClean="0">
                <a:solidFill>
                  <a:schemeClr val="tx2"/>
                </a:solidFill>
              </a:rPr>
              <a:pPr algn="r">
                <a:defRPr/>
              </a:pPr>
              <a:t>‹#›</a:t>
            </a:fld>
            <a:endParaRPr lang="en-US" altLang="en-US" sz="140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7123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181818"/>
            </a:gs>
            <a:gs pos="50000">
              <a:srgbClr val="181818"/>
            </a:gs>
            <a:gs pos="100000">
              <a:srgbClr val="1D2E48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ome_page3.jpg"/>
          <p:cNvPicPr>
            <a:picLocks noChangeAspect="1"/>
          </p:cNvPicPr>
          <p:nvPr/>
        </p:nvPicPr>
        <p:blipFill>
          <a:blip r:embed="rId10"/>
          <a:srcRect l="21042" t="3888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rgbClr val="000000">
                <a:alpha val="46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00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8" tIns="32004" rIns="64008" bIns="32004" anchor="ctr"/>
          <a:lstStyle/>
          <a:p>
            <a:pPr>
              <a:defRPr/>
            </a:pPr>
            <a:endParaRPr lang="en-US" sz="1300" dirty="0" err="1">
              <a:solidFill>
                <a:schemeClr val="tx1"/>
              </a:solidFill>
            </a:endParaRPr>
          </a:p>
        </p:txBody>
      </p:sp>
      <p:sp>
        <p:nvSpPr>
          <p:cNvPr id="1028" name="Title Placeholder 3"/>
          <p:cNvSpPr>
            <a:spLocks noGrp="1" noChangeArrowheads="1"/>
          </p:cNvSpPr>
          <p:nvPr>
            <p:ph type="title"/>
          </p:nvPr>
        </p:nvSpPr>
        <p:spPr bwMode="auto">
          <a:xfrm>
            <a:off x="290712" y="0"/>
            <a:ext cx="8629054" cy="1201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6" tIns="45714" rIns="91426" bIns="4571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50" r:id="rId1"/>
    <p:sldLayoutId id="2147484452" r:id="rId2"/>
    <p:sldLayoutId id="2147484453" r:id="rId3"/>
    <p:sldLayoutId id="2147484454" r:id="rId4"/>
    <p:sldLayoutId id="2147484455" r:id="rId5"/>
    <p:sldLayoutId id="2147484451" r:id="rId6"/>
    <p:sldLayoutId id="2147484457" r:id="rId7"/>
    <p:sldLayoutId id="2147484458" r:id="rId8"/>
  </p:sldLayoutIdLst>
  <p:hf hdr="0" ftr="0" dt="0"/>
  <p:txStyles>
    <p:titleStyle>
      <a:lvl1pPr algn="l" defTabSz="1023462" rtl="0" eaLnBrk="0" fontAlgn="base" hangingPunct="0">
        <a:spcBef>
          <a:spcPct val="0"/>
        </a:spcBef>
        <a:spcAft>
          <a:spcPct val="0"/>
        </a:spcAft>
        <a:defRPr sz="3400" b="1" kern="1200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1pPr>
      <a:lvl2pPr algn="l" defTabSz="1023462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2pPr>
      <a:lvl3pPr algn="l" defTabSz="1023462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3pPr>
      <a:lvl4pPr algn="l" defTabSz="1023462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4pPr>
      <a:lvl5pPr algn="l" defTabSz="1023462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5pPr>
      <a:lvl6pPr marL="320040" algn="l" defTabSz="1023462" rtl="0" fontAlgn="base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Calibri" pitchFamily="34" charset="0"/>
        </a:defRPr>
      </a:lvl6pPr>
      <a:lvl7pPr marL="640080" algn="l" defTabSz="1023462" rtl="0" fontAlgn="base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Calibri" pitchFamily="34" charset="0"/>
        </a:defRPr>
      </a:lvl7pPr>
      <a:lvl8pPr marL="960120" algn="l" defTabSz="1023462" rtl="0" fontAlgn="base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Calibri" pitchFamily="34" charset="0"/>
        </a:defRPr>
      </a:lvl8pPr>
      <a:lvl9pPr marL="1280160" algn="l" defTabSz="1023462" rtl="0" fontAlgn="base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Calibri" pitchFamily="34" charset="0"/>
        </a:defRPr>
      </a:lvl9pPr>
    </p:titleStyle>
    <p:bodyStyle>
      <a:lvl1pPr marL="383382" indent="-383382" algn="l" defTabSz="1023462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1215" indent="-318929" algn="l" defTabSz="1023462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79049" indent="-255588" algn="l" defTabSz="1023462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91335" indent="-255588" algn="l" defTabSz="1023462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303622" indent="-255588" algn="l" defTabSz="1023462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16211" indent="-256019" algn="l" defTabSz="1024076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28249" indent="-256019" algn="l" defTabSz="1024076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40288" indent="-256019" algn="l" defTabSz="1024076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52327" indent="-256019" algn="l" defTabSz="1024076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40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2038" algn="l" defTabSz="10240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24076" algn="l" defTabSz="10240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36116" algn="l" defTabSz="10240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8154" algn="l" defTabSz="10240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60193" algn="l" defTabSz="10240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72231" algn="l" defTabSz="10240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84269" algn="l" defTabSz="10240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96307" algn="l" defTabSz="10240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181818"/>
            </a:gs>
            <a:gs pos="50000">
              <a:srgbClr val="181818"/>
            </a:gs>
            <a:gs pos="100000">
              <a:srgbClr val="1D2E48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home_page3.jpg"/>
          <p:cNvPicPr>
            <a:picLocks noChangeAspect="1"/>
          </p:cNvPicPr>
          <p:nvPr/>
        </p:nvPicPr>
        <p:blipFill>
          <a:blip r:embed="rId3"/>
          <a:srcRect l="21042" t="3888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rgbClr val="000000">
                <a:alpha val="46000"/>
              </a:srgbClr>
            </a:outerShdw>
          </a:effectLst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00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8" tIns="32004" rIns="64008" bIns="32004" anchor="ctr"/>
          <a:lstStyle/>
          <a:p>
            <a:pPr>
              <a:defRPr/>
            </a:pPr>
            <a:endParaRPr lang="en-US" sz="1300" dirty="0" err="1">
              <a:solidFill>
                <a:schemeClr val="tx1"/>
              </a:solidFill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1101328" y="1400969"/>
            <a:ext cx="7623969" cy="2010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8" rIns="91435" bIns="45718">
            <a:spAutoFit/>
          </a:bodyPr>
          <a:lstStyle>
            <a:lvl1pPr marL="514350" indent="-514350" defTabSz="1304925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1pPr>
            <a:lvl2pPr marL="742950" indent="-285750" defTabSz="1304925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 marL="1143000" indent="-228600" defTabSz="1304925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 marL="1600200" indent="-228600" defTabSz="1304925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 marL="2057400" indent="-228600" defTabSz="1304925" eaLnBrk="0" hangingPunct="0"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defTabSz="1304925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6pPr>
            <a:lvl7pPr marL="2971800" indent="-228600" defTabSz="1304925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7pPr>
            <a:lvl8pPr marL="3429000" indent="-228600" defTabSz="1304925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8pPr>
            <a:lvl9pPr marL="3886200" indent="-228600" defTabSz="1304925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1890"/>
              </a:spcBef>
              <a:buFont typeface="Trebuchet MS" pitchFamily="34" charset="0"/>
              <a:buAutoNum type="arabicPeriod"/>
              <a:defRPr/>
            </a:pPr>
            <a:r>
              <a:rPr lang="en-US" altLang="en-US" sz="3100" b="1" smtClean="0">
                <a:solidFill>
                  <a:schemeClr val="bg1"/>
                </a:solidFill>
                <a:latin typeface="Calibri" pitchFamily="34" charset="0"/>
              </a:rPr>
              <a:t>Chapter conclusion</a:t>
            </a:r>
          </a:p>
          <a:p>
            <a:pPr eaLnBrk="1" hangingPunct="1">
              <a:spcBef>
                <a:spcPts val="1890"/>
              </a:spcBef>
              <a:buFont typeface="Trebuchet MS" pitchFamily="34" charset="0"/>
              <a:buAutoNum type="arabicPeriod"/>
              <a:defRPr/>
            </a:pPr>
            <a:r>
              <a:rPr lang="en-US" altLang="en-US" sz="3100" b="1" smtClean="0">
                <a:solidFill>
                  <a:schemeClr val="bg1"/>
                </a:solidFill>
                <a:latin typeface="Calibri" pitchFamily="34" charset="0"/>
              </a:rPr>
              <a:t>Chapter conclusion</a:t>
            </a:r>
          </a:p>
          <a:p>
            <a:pPr eaLnBrk="1" hangingPunct="1">
              <a:spcBef>
                <a:spcPts val="1890"/>
              </a:spcBef>
              <a:buFont typeface="Trebuchet MS" pitchFamily="34" charset="0"/>
              <a:buAutoNum type="arabicPeriod"/>
              <a:defRPr/>
            </a:pPr>
            <a:r>
              <a:rPr lang="en-US" altLang="en-US" sz="3100" b="1" smtClean="0">
                <a:solidFill>
                  <a:schemeClr val="bg1"/>
                </a:solidFill>
                <a:latin typeface="Calibri" pitchFamily="34" charset="0"/>
              </a:rPr>
              <a:t>Chapter conclusion</a:t>
            </a:r>
          </a:p>
        </p:txBody>
      </p:sp>
      <p:pic>
        <p:nvPicPr>
          <p:cNvPr id="2053" name="Picture 6" descr="home_page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8889"/>
          <a:stretch>
            <a:fillRect/>
          </a:stretch>
        </p:blipFill>
        <p:spPr bwMode="auto">
          <a:xfrm>
            <a:off x="0" y="6445250"/>
            <a:ext cx="91440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2" descr="C:\Users\Dietman.Grimm\Pictures\TULOGO_2C_150X217 - no slogan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445250"/>
            <a:ext cx="2038946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290712" y="0"/>
            <a:ext cx="8629054" cy="1201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397" tIns="51199" rIns="102397" bIns="51199" anchor="ctr"/>
          <a:lstStyle>
            <a:lvl1pPr algn="l">
              <a:defRPr sz="48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 defTabSz="1024076" fontAlgn="auto">
              <a:spcAft>
                <a:spcPts val="0"/>
              </a:spcAft>
              <a:defRPr/>
            </a:pPr>
            <a:r>
              <a:rPr lang="en-US" dirty="0" smtClean="0">
                <a:ea typeface="+mj-ea"/>
              </a:rPr>
              <a:t>Conclusions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56" r:id="rId1"/>
  </p:sldLayoutIdLst>
  <p:hf hdr="0" ftr="0" dt="0"/>
  <p:txStyles>
    <p:titleStyle>
      <a:lvl1pPr algn="l" defTabSz="1023462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rgbClr val="E6E6E6"/>
          </a:solidFill>
          <a:latin typeface="+mj-lt"/>
          <a:ea typeface="+mj-ea"/>
          <a:cs typeface="+mj-cs"/>
        </a:defRPr>
      </a:lvl1pPr>
      <a:lvl2pPr algn="l" defTabSz="1023462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E6E6E6"/>
          </a:solidFill>
          <a:latin typeface="Trebuchet MS" pitchFamily="34" charset="0"/>
        </a:defRPr>
      </a:lvl2pPr>
      <a:lvl3pPr algn="l" defTabSz="1023462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E6E6E6"/>
          </a:solidFill>
          <a:latin typeface="Trebuchet MS" pitchFamily="34" charset="0"/>
        </a:defRPr>
      </a:lvl3pPr>
      <a:lvl4pPr algn="l" defTabSz="1023462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E6E6E6"/>
          </a:solidFill>
          <a:latin typeface="Trebuchet MS" pitchFamily="34" charset="0"/>
        </a:defRPr>
      </a:lvl4pPr>
      <a:lvl5pPr algn="l" defTabSz="1023462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E6E6E6"/>
          </a:solidFill>
          <a:latin typeface="Trebuchet MS" pitchFamily="34" charset="0"/>
        </a:defRPr>
      </a:lvl5pPr>
      <a:lvl6pPr marL="320040" algn="l" defTabSz="1023462" rtl="0" fontAlgn="base">
        <a:spcBef>
          <a:spcPct val="0"/>
        </a:spcBef>
        <a:spcAft>
          <a:spcPct val="0"/>
        </a:spcAft>
        <a:defRPr sz="2800" b="1">
          <a:solidFill>
            <a:srgbClr val="E6E6E6"/>
          </a:solidFill>
          <a:latin typeface="Trebuchet MS" pitchFamily="34" charset="0"/>
        </a:defRPr>
      </a:lvl6pPr>
      <a:lvl7pPr marL="640080" algn="l" defTabSz="1023462" rtl="0" fontAlgn="base">
        <a:spcBef>
          <a:spcPct val="0"/>
        </a:spcBef>
        <a:spcAft>
          <a:spcPct val="0"/>
        </a:spcAft>
        <a:defRPr sz="2800" b="1">
          <a:solidFill>
            <a:srgbClr val="E6E6E6"/>
          </a:solidFill>
          <a:latin typeface="Trebuchet MS" pitchFamily="34" charset="0"/>
        </a:defRPr>
      </a:lvl7pPr>
      <a:lvl8pPr marL="960120" algn="l" defTabSz="1023462" rtl="0" fontAlgn="base">
        <a:spcBef>
          <a:spcPct val="0"/>
        </a:spcBef>
        <a:spcAft>
          <a:spcPct val="0"/>
        </a:spcAft>
        <a:defRPr sz="2800" b="1">
          <a:solidFill>
            <a:srgbClr val="E6E6E6"/>
          </a:solidFill>
          <a:latin typeface="Trebuchet MS" pitchFamily="34" charset="0"/>
        </a:defRPr>
      </a:lvl8pPr>
      <a:lvl9pPr marL="1280160" algn="l" defTabSz="1023462" rtl="0" fontAlgn="base">
        <a:spcBef>
          <a:spcPct val="0"/>
        </a:spcBef>
        <a:spcAft>
          <a:spcPct val="0"/>
        </a:spcAft>
        <a:defRPr sz="2800" b="1">
          <a:solidFill>
            <a:srgbClr val="E6E6E6"/>
          </a:solidFill>
          <a:latin typeface="Trebuchet MS" pitchFamily="34" charset="0"/>
        </a:defRPr>
      </a:lvl9pPr>
    </p:titleStyle>
    <p:bodyStyle>
      <a:lvl1pPr marL="383382" indent="-383382" algn="l" defTabSz="1023462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1215" indent="-318929" algn="l" defTabSz="1023462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79049" indent="-255588" algn="l" defTabSz="1023462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91335" indent="-255588" algn="l" defTabSz="1023462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303622" indent="-255588" algn="l" defTabSz="1023462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16211" indent="-256019" algn="l" defTabSz="1024076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28249" indent="-256019" algn="l" defTabSz="1024076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40288" indent="-256019" algn="l" defTabSz="1024076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52327" indent="-256019" algn="l" defTabSz="1024076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40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2038" algn="l" defTabSz="10240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24076" algn="l" defTabSz="10240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36116" algn="l" defTabSz="10240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8154" algn="l" defTabSz="10240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60193" algn="l" defTabSz="10240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72231" algn="l" defTabSz="10240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84269" algn="l" defTabSz="10240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96307" algn="l" defTabSz="10240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url?sa=i&amp;rct=j&amp;q=&amp;esrc=s&amp;source=images&amp;cd=&amp;cad=rja&amp;uact=8&amp;ved=0CAcQjRw&amp;url=http://www.powellcountymontana.com/grant-kohrs-ranch.htm&amp;ei=hno2Ve6eIYrzoASp7IGgBQ&amp;bvm=bv.91386359,d.cGU&amp;psig=AFQjCNEqt-XwldifnkAGTtf5zDpt34AhnQ&amp;ust=1429719631278332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url?sa=i&amp;rct=j&amp;q=&amp;esrc=s&amp;source=images&amp;cd=&amp;cad=rja&amp;uact=8&amp;ved=0CAcQjRw&amp;url=http://www.thompsonfallschamber.com/&amp;ei=ypY2VeCmDsGoogT2j4CoDg&amp;bvm=bv.91071109,d.cGU&amp;psig=AFQjCNFb-j8BP0iZEIM7CnDJvNP1PKXLZQ&amp;ust=1429727303713006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akeitmissoula.com/2011/09/fundraiser-for-friends-of-2-rivers/milltown-dam-and-reservoir-mid-1990s-peter-nielsen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.jpeg"/><Relationship Id="rId4" Type="http://schemas.openxmlformats.org/officeDocument/2006/relationships/image" Target="../media/image5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.jpeg"/><Relationship Id="rId4" Type="http://schemas.openxmlformats.org/officeDocument/2006/relationships/image" Target="../media/image5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58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61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mailto:chackathorn@tu.org" TargetMode="External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hyperlink" Target="mailto:will@clarkfork.or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-16526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0" y="5689600"/>
            <a:ext cx="9144000" cy="1168401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0000"/>
                </a:schemeClr>
              </a:gs>
              <a:gs pos="45000">
                <a:schemeClr val="bg1">
                  <a:alpha val="90000"/>
                </a:schemeClr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8" tIns="32004" rIns="64008" bIns="32004" anchor="ctr"/>
          <a:lstStyle/>
          <a:p>
            <a:pPr>
              <a:defRPr/>
            </a:pPr>
            <a:endParaRPr lang="en-US" sz="1300" dirty="0">
              <a:solidFill>
                <a:schemeClr val="tx1"/>
              </a:solidFill>
            </a:endParaRPr>
          </a:p>
        </p:txBody>
      </p:sp>
      <p:sp>
        <p:nvSpPr>
          <p:cNvPr id="11" name="Title 2"/>
          <p:cNvSpPr txBox="1">
            <a:spLocks/>
          </p:cNvSpPr>
          <p:nvPr/>
        </p:nvSpPr>
        <p:spPr bwMode="auto">
          <a:xfrm>
            <a:off x="1226344" y="232833"/>
            <a:ext cx="6023571" cy="148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6" tIns="45714" rIns="91426" bIns="45714" anchor="b"/>
          <a:lstStyle/>
          <a:p>
            <a:pPr algn="ctr" defTabSz="1024076" fontAlgn="auto">
              <a:spcAft>
                <a:spcPts val="0"/>
              </a:spcAft>
              <a:defRPr/>
            </a:pPr>
            <a:r>
              <a:rPr lang="en-US" sz="3100" b="1" dirty="0">
                <a:latin typeface="Calibri" pitchFamily="34" charset="0"/>
                <a:ea typeface="+mj-ea"/>
                <a:cs typeface="Calibri" pitchFamily="34" charset="0"/>
              </a:rPr>
              <a:t>Restoring Migratory Native Trout in the Upper Clark Fork River</a:t>
            </a:r>
            <a:endParaRPr lang="en-US" sz="2200" b="1" dirty="0">
              <a:latin typeface="Calibri" pitchFamily="34" charset="0"/>
              <a:ea typeface="+mj-ea"/>
              <a:cs typeface="Calibri" pitchFamily="34" charset="0"/>
            </a:endParaRPr>
          </a:p>
        </p:txBody>
      </p:sp>
      <p:sp>
        <p:nvSpPr>
          <p:cNvPr id="13" name="Title 2"/>
          <p:cNvSpPr txBox="1">
            <a:spLocks/>
          </p:cNvSpPr>
          <p:nvPr/>
        </p:nvSpPr>
        <p:spPr bwMode="auto">
          <a:xfrm>
            <a:off x="7249915" y="5812896"/>
            <a:ext cx="1894086" cy="911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6" tIns="45714" rIns="91426" bIns="45714" anchor="b"/>
          <a:lstStyle/>
          <a:p>
            <a:pPr algn="r" defTabSz="1024076" fontAlgn="auto">
              <a:spcAft>
                <a:spcPts val="0"/>
              </a:spcAft>
              <a:defRPr/>
            </a:pPr>
            <a:endParaRPr lang="en-US" sz="2500" b="1" dirty="0">
              <a:solidFill>
                <a:srgbClr val="3CAF4B"/>
              </a:solidFill>
              <a:latin typeface="Calibri" pitchFamily="34" charset="0"/>
              <a:ea typeface="+mj-ea"/>
              <a:cs typeface="Calibri" pitchFamily="34" charset="0"/>
            </a:endParaRPr>
          </a:p>
        </p:txBody>
      </p:sp>
      <p:grpSp>
        <p:nvGrpSpPr>
          <p:cNvPr id="8198" name="Group 14"/>
          <p:cNvGrpSpPr>
            <a:grpSpLocks/>
          </p:cNvGrpSpPr>
          <p:nvPr/>
        </p:nvGrpSpPr>
        <p:grpSpPr bwMode="auto">
          <a:xfrm>
            <a:off x="-1" y="6140317"/>
            <a:ext cx="2125133" cy="717682"/>
            <a:chOff x="0" y="7315200"/>
            <a:chExt cx="2891719" cy="914400"/>
          </a:xfrm>
        </p:grpSpPr>
        <p:pic>
          <p:nvPicPr>
            <p:cNvPr id="8199" name="Picture 2" descr="C:\Users\Dietman.Grimm\Pictures\TULOGO_2C_150X217_basic logo.GIF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67114" b="3876"/>
            <a:stretch>
              <a:fillRect/>
            </a:stretch>
          </p:blipFill>
          <p:spPr bwMode="auto">
            <a:xfrm>
              <a:off x="822287" y="7340600"/>
              <a:ext cx="2069432" cy="868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0" name="Picture 2" descr="C:\Users\Dietman.Grimm\Pictures\TULOGO_2C_150X217_basic logo.GIF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3223" b="32954"/>
            <a:stretch>
              <a:fillRect/>
            </a:stretch>
          </p:blipFill>
          <p:spPr bwMode="auto">
            <a:xfrm>
              <a:off x="0" y="7315200"/>
              <a:ext cx="990371" cy="914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201" name="Picture 1" descr="CFC.logo.RGB.jpg                                               00142C92&#10;Rocketship                     BC2CF5A2: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9780" y="6036733"/>
            <a:ext cx="994221" cy="833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364717" y="1955800"/>
            <a:ext cx="573035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Casey Hackathorn, Trout Unlimited</a:t>
            </a:r>
          </a:p>
          <a:p>
            <a:pPr algn="ctr">
              <a:spcBef>
                <a:spcPts val="600"/>
              </a:spcBef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Will McDowell, Clark Fork Coalition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3112493" y="222250"/>
            <a:ext cx="2645172" cy="955146"/>
          </a:xfrm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442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" descr="CFC.logo.RGB.jpg                                               00142C92&#10;Rocketship                     BC2CF5A2: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9780" y="6036733"/>
            <a:ext cx="994221" cy="83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231567" y="539646"/>
            <a:ext cx="33577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3200" b="1" dirty="0" smtClean="0">
                <a:latin typeface="+mj-lt"/>
              </a:rPr>
              <a:t>Industrial mining in the headwaters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Homesteaders diverted streams for irrigation</a:t>
            </a:r>
            <a:endParaRPr lang="en-US" dirty="0"/>
          </a:p>
        </p:txBody>
      </p:sp>
      <p:pic>
        <p:nvPicPr>
          <p:cNvPr id="6" name="Picture 5" descr="https://encrypted-tbn2.gstatic.com/images?q=tbn:ANd9GcQVxL6ELMC4s2k85m1v0VE7kUtuo2bMDsUS6YUyhbeYXOFCpZNF">
            <a:hlinkClick r:id="rId3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4656" y="1274166"/>
            <a:ext cx="7869836" cy="5096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" descr="CFC.logo.RGB.jpg                                               00142C92&#10;Rocketship                     BC2CF5A2: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9780" y="6036733"/>
            <a:ext cx="994221" cy="83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Dams were built downstream</a:t>
            </a:r>
            <a:endParaRPr lang="en-US" dirty="0"/>
          </a:p>
        </p:txBody>
      </p:sp>
      <p:pic>
        <p:nvPicPr>
          <p:cNvPr id="140290" name="Picture 2" descr="http://tworivershistory.net/images/stories/bonner_mill_18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70217"/>
            <a:ext cx="6190938" cy="4752639"/>
          </a:xfrm>
          <a:prstGeom prst="rect">
            <a:avLst/>
          </a:prstGeom>
          <a:noFill/>
        </p:spPr>
      </p:pic>
      <p:sp>
        <p:nvSpPr>
          <p:cNvPr id="140292" name="AutoShape 4" descr="data:image/jpeg;base64,/9j/4AAQSkZJRgABAQAAAQABAAD/2wCEAAkGBxQTEhUUExQUFhUXGBcbGBgYFxwZGxgaFxgXHBgYFxwYHCggGhwlHBcUITEhJSkrLi4uFx8zODMsNygtLisBCgoKDg0OGhAQGywkHyQsLCwsLCwsLCwsLCwsLCwsLCwsLCwsLCwsLCwsLCwsLCwsLCwsLCwsLCwsLCwsLCwsLP/AABEIAI0BZgMBIgACEQEDEQH/xAAcAAABBQEBAQAAAAAAAAAAAAAEAQIDBQYABwj/xAA9EAABAgQDBQYEBAYCAgMAAAABAhEAAyExBBJBBSJRYXEGMoGRobETwdHwFEJS4RUjYnKS8UOCFlMHM6L/xAAaAQADAQEBAQAAAAAAAAAAAAAAAQIDBQQG/8QAJBEAAgICAgMBAAIDAAAAAAAAAAECERIhA0ETMVFhBBQicYH/2gAMAwEAAhEDEQA/AKBBiQqB0hoEOCY+ko5dj5S8pcXiaZiyQxgfLC5YWK9hYoMPBhoTD0iGIUQoTHAQ4QAcBDwY4CHgQAJmiZM/jEbQoEJxTCwoTRbNTkD8xDxMQFAgktxN/FoEAhQInxoeZanbCtAAOF4GxO0CsEEBtOVf2gVo4CEuKK2Dm2NaOiQCFyxoSTI2dMKSpqAPW56R2G2etSsvdo7no4jvxC/1K84IwmLIO856mg++cZtzSZSxsQ7HmZmobVBpX1i5kbPlJABQCedX+UMlbQZJbK/X6CA1488Y80pck9M2SjE0x2gpglJygaMPpDlEKG8EqfiBGX/ih1eJkbUa0YeFr0aeRF1NwspIfLXm5HlDV45ARlAaKiZjkruSPGEXkFlF+sUuP6Jy+Fpg8WA8MXiwkkpYOXt7teKkoJsoRAp+MUuNWLMv0bVYu58IHnY3MbmvExUBJ4xPgpClktpeH44rYsm9A+0cCrOSKjl7QCtrM0atOEJFSPv2gKZh0A7wSTGsOfpkS4+zOfDN4N2dhx31aGg+sGz0SxYM9KfdIDVJSLqo/ifCNnyZIjGmEzcSl90eReI1Yh6GnLWHiYgWp0gfFLfu/vGcYpuqKbDPxoCdIgVia0EVvWDpWMAFmaG+KvQlOxyzMNhFbipKgXWDX70iy/ifKBMVic0XxqSfoUmn2Qycl6PwMSmcBrAlrXiMxo4WSpULi5+Y8oGaJimGlMaJVpEt2RZYWJAmOihFDL2irVj98oKk7RSe8G53EUqTEoMciPPNdnsfGjTy5Tj25jjD/g8xFBhMctFAXHDSDE7YGqD4EH3aPVHmUjJwosSmHBMQSNuygLeafo8Sr29KPLomK8hOBI0KBAitty+Cj0H1MNG2UaIURzZ/eH5ELFh4EPCYCVtZLdw+cR/xZWiQOpJ9mhPliGDLTIeEKExXI29MFDlI4N+8F4TbMsF1JPuPvwiVzIbgFy5CjZJLXYRKjBrNkq8okPaFBDOkDxHo0MTtxB/OB4H3NIXll+FYIjVIIuCPCGhMEy9sods6CToS3zrCzKnugdIuM2/ZEopDJGFUuiQTFpgdgLXVRCU+ZPTSIpWJYd31aO/iSx3XA84znPkeo6LjGC9lniuzaQl0rUOGax8qiK6VsWYVENQfmqQejCEO1JpNS8EJ2ktqft6RknyxXstrjZydgF2Cn47rN5msETeziwmhQo6AU9YBONmCtn4GOl7Smv34H5X2gWC6IcRsuYi6CPERFNwpSHJHnBszGqV3i8JKWBWh8KxopSS2iWk/QAiUo2BPQPHZTzi2O0+ax4/tHIxD8fP6weR/BYL6VFYfLkqNgYtGQb+0ImexpQQ3y/EHj/QQYKYTUN4hoJlSlIDZg3IP6wybjBECsUDEtyl7HSQcZnM+bRDOwz2V6RFJxLaA9RBMuaCbgPekTuJWmAzcMwfMSRESJS1W9aRbzpaCLgjkGgYyUgOkkEanWLjyaIcAOVg5j5U1LPS0G4fYS1F5iglIuRUwyVtAoZg5EIvakxmakEpcj9DUYdk8/Ycu4WpuYBf6QIdkJ/W45CvvDhjZig2W3KGmeoVMJPkXY2ofAWZs/gFGA1yjwaLX8WRqPKBFTQe9U+UbQlLsyko9AkvCqUWA+nnDlbPXwHV4nViTpSHjEFq1EU5TBKIHOwRSLjpwgUpiyVieAEQTpZNSIuMn2S0ugNo6JVIjovImjEj70h71p7wwDnCgGOHZ0CSFiMRIDSLUhNCKl8I5EuHBUPBjVTIaHIQ0SDyhqTDiYLEPB4Q6IgYXNCEKYV4Y8ITwh2OiTNEM2aq1ocEw8QZBQGYMwW1JsqiVU4EBQ8Aq0cz6Q0yAeUWpoKLvD9qywEyUg80kpPjcekG/+QyiH+GvoFg+uUe0ZJUgjnCJEUvxktI1SO0qQayVEf3/ACyxYSO0+GUGUnIeafml4xS5ioiEOr9gtHpmHKFh0ZVDiFP7GJfw6SeHjHmuHnLlqzJJSeXzGojQ4btOCP5iSDxTX0NR6wqfTDXw15waQK5erl4HOHT18RFMNvSP/Yf8VfSLPCYpKhmlqChyL+B4QJSXYm18Hqwo0IhZUoC4foYVSnhUg6Q91sWr0Spy/pI4X9YatI5jxiMvCu0Kh2Pzj9I8aw0lJ/KnyhpWY5+UNRFkMVLA/L6w8KHD1MdmMJFUKxswjn1eIiTEpEI0UtEtsghCTxiYiGKTFWIYmaoWJhqlE3MPyx2SDQbISIYUwk/GITdQfgK+0V8/a36U+KvoPrFZBiw8phGir/iytQPb6wp2twT5n6NBmGLLEiGKJgE7U/t8zDTtQcAehPzEPJBiw1o6Av4mn9J9DHQ8kLFmMVNZhUFnPLlaJULo4Ma2dLlr31LkoJUohEsqAYpYFWZSshByskBmcPYitGELKKFy5YBBLrBMwvTKFJTxrwYubRwMmkdGij/EDzjvxI5P9/vF12jxCStKZGFSNxIKi8wqVlqUvRLVZq+jV07Z0oy0rWsy1jMDKUSCoiykHIaHgSK6tBmwoiz1aJCrneIMHhDNBKSUIT3lkFTWy5sgJDuACzPRxBuHwUuXPKJs1KkimeW5SCWq6k1SK1APjFLkYsSMTWv6RKlYMDY4oSVBALBRYvdjewvHYmStGVIC1KcsnLvHglkkl+TPaK8zFggt4WIfwszdCpa0OWDjKT584km4eYg5VJUK5d4M6qHKOJYi3ERS5ycB4jgYgKmJc2NRw+zCoW/3e0HlQsSYk/f3zjgYgmTWNoJws1BG87v4EfV4PKgxOEOAhsyYkEFwQ9eVqc4VUwCLzQqHvDmhqmozgc9PK8OQkm1aP5/OHmKhAnn5h4aJLE0fhDkLHC/3Qw9CukWuQVAuUlVQ0FokgaQoMKFDWK8lio4ygRb9ofgsWuQrMklzSmvIxwW1jCqOsUpBRocHtpKhvAvq30g5O0EfqI8DGPAaoLQdhJhLvTnF2iaNJLxiFWV50iczAdQTGfZokR1h0gLuOirGLUPze0LMxa+Ibp9YpElnHRV/jV8j4RMNoDUeUFMAyOivxO1QAyQ552HleKjFYtShvKLa1YeQhWFF3Px8tN1PyFT9IrMTtgmiBl5m/wBBGaxeNGYAflPrBeGxCVANcxnHmi5UW+NpWWH49Y/MfOBZs4m5MNMwOz8vOGLUBcxopIVC5zEGJnZQ5iYhhcRS4mYVKNaFqA62jPl5cFouELZZrU0NExxSK9U85W6NX7eHYLEUA0aIX8pNob4nQc5hHhkua6czwPip7d03jZ8sUrIUXdBKlR0BfjuI0hIz/scf0tcbH9nseiSFKW00KNBQpyh6n4jkKdu6WoxfQ1PaKYFkSghIOWqkhThNgXcG584pEJc2SRpQfKDEBGWzKYW463jl5OqN63ZYzu0c1SgSlCdClCcqCwDMmwtUWcmGzdtGapaFkpSoMCVLyy9XyuxdIIbx65iehbkgl2pRteUDmROBufHgR7EQkUaiTh/hylhM4KQtWiDZLMTcu5t9aCbPkhUzeSuZL1yAgihYjMNC2kRbPkpEneSCrMKkBwwNqZctrxNgZUvMcqa2qBly6ghq1A8odAXOHx0lWKYyEIlkBJBBJSwYndGr1paLPauwULSpUmZLKQglKsys6QkAhJCHQF1Ayu5agGmWkoecMrhVe6WHlYDpGmWnFIlKSFqQhyVJSogEsKqAoaEeXIQf8AyWzphSsKzKCkqBBcvmd35EFoNn40kuVPUm+utdLRIvFpURmAWP6nPzhJC5QXLZAQygxGYZTm71FO9i/KJJoExUxCwF5ikq3mIYGpDp6kG0EYdSXlJO6LLN7qIzAECwYtA4kSSEAy6Epq6qOWckKelYvZeJEtQCAEsGByoUSHepILjUGtGGkO+i8f8AGyDG7EKkIMrMtZB+Kq6Q6mlpys6KA965NLRWHBLkqSmYlZcV5OHoRQcn4Rstm7bmISv+aSk5XQqWlYXvXVmVcVaBdu7YE4KStKSStwoJUg2UGOWZUVFLDSlIr8RD9FBOlJBCaEqy1SSQ6mYCngebxYYPZnxymVLEhCwySpa1hS1EkBsxycAzDS8RJxIaWMgCkEMoKW4ZT0BURdzWElL/AJpWdX0B7z1Yhn9rjSBRZIm1paUZQgy2sSiamY9u9kJY30HSIfgqCkbqhmbKWO9dstKuxtwMG4zE7oTlSoZQneSCWBoAo7w6g8ofIxeRQCBkFKA8A1TqecPdjdFWucHv5x2GVUB2HGLEY46gEZQGLGgUVAVBarnxgGalCmASwo1S9OcPdi6JigjUGzAVh2ctUsLhxf0jpMtI0JLipUefr+8HInuQAlL6W18I1jkTSBgEm8xNOXPTlEkyfLYBIJoKktw08IIms5bKQCa5RXnYERwbgn/ERaUhaBFzrAt1B05tCpmgcdGr1g6ThUFwcooTY6B/Cx9IklyEcuFotZi0DSscBRX+oJl41B/M1OsP+AjgP8R9IccIihZFa93mRwbTSLUpoVIcjEyzQqT5xXbZxqd1CVOQoEtalvGDRhgGZg1qW9Ipdq4BZmgpSopyjeNgSVMHbkYjlnJRHGKstcRtaWGYvUPyB1tXpFZj9pqSspQaN68faBp2AmpukMUuGUlXgcpLKZ6GsVuLSXTdPHrwrGL/AJUpKkUuJJlwNpUqK6ED71hmPxYKFDVwIE+EQkEpU2imLefygZawtKg1eLHTX/UT/YnVDwV2D4ec5NC4d68ILkTiKjw8f9wCgbqgC9w9PkecT4UnKHd6ffGM7NGgsrL1hkxaj4W/aI58zey6s78YilrJL/f7QZMmiWZOISTd28TA+UmpSeP7sRy0ggTQ1Bcn0iALLu/AeV4LGh6kvT7+7QiUMTa/y15x2ck6W8dYll/fjCoAafMOUNrDJM7StoKn4YEmrnQg0p8oh/DM731h2MYsOL1hYYtFBrHQhh+CSwNDrfpDSmsSzgEHKOCT4lKSfUmGB/unvFNaJGz5YCx4QyZUvyHsBC4iYHcqQP8Asl/J3iL8RL/9ibcFH2TEUNEste40PwKd/lAxxMoDvE9En5tCjaCBYTCWdsoFOW8ecOhlhhF/DmpmNzD9T9II2jtVcxSi/eBtzH+oBx2IP8tpajuJ1s5Ualr1iGVPWTl+GjNvUK67twzjgfKGFD5CWicoiCVOmKchMsAFILBSu+KWJh8xcxKUqKkgKBbcD0U1liFihUESpOYhPX0BPyhULhskLExaTMJyonvlCR3Zaz+UvcHTSIFuJYUVzN5SwxWoCgQX7v8AV6RS0FGkEmUtIAVMRZ2GZNK/3XJ0gSdslXeExCx/dlPkaxXrw6XXUqKRQZnIOdAqHH6vSDcHsoqMofBWQWKjkWzGaoGtW3QDfV4Q6IlYUhLkhwpI7yWYhRc1pYecMFNU/wCSfrBsjZM0Si8kpJUCc2VNEpvvtqow6Zs45phzSEBzlzTEBgF0fKolNKV4w7FigCcsHUffSJZIBCjdkghnvnQNeRMGzUSxmJxEhIKEgN8T+mtJbV3i4e/B4lG08KEkHFA7iQSmXm1lVqU6psWueENP6Jx+FWEHgfWOlyj+lVuB8/UecH4ntJgs2bPNJZIpKAG6Qf1GtOnWjxK7T4VBO5iCciUkZ0igCQP+MgFgPMxWSFgxJUg5VkghgCHpcp+R9YO2Ts9a5yEMxBcuWYJBUfQGmsBL7YSMhIkTFJ3Qc0wDRhZI0SK/6iw2TiVY1RErDoANVlSlEMaNVTZq04MTpA+TWgUPpdJ7LIMtO8tK8tXYhwVOQBWzBqWJfSKT8Cl2eZr/AMY0v/yRqO3E74WBZJNDLG6KneYhmoDWkYBGMxCgMqJ3ImUlq/8AXV+OoghN1sbijWYHZkhQAE1phFlM9QaBAcni/g/CTF7KlSwGUok6Cj898D0hvZnZCFJTMnIeZUbzMlnY5RTgRTh1iPtchQxZIBy/DQxE5MvStC/2YFyOwcENlplJqvOEanMPkkwfOwslcrPIWk5coO/mAKlUf8wqrl0pXO4XCKXMSTmKKBQGITMDFwXSkOQai7co186SRhZkvDAJXu5AhLEDOFKsKkgHrBLmd6BQXZnUAkAhUvulV6kOn5K9IHxGzlrIJnJHcYAlhms3PLXwaLSVsHaS0lXx1ABRSQqYoMUgFywP6tLNyi+xXZuacIlMuetM8LeYpS1H8igZYY0S5SX1YHpnLkctNlKKXRi17OJIBWnukOAfyuMx5kAHxhUdm1KZWcuctkuaqb2rGw2J2cWuRPRMnKOJIKQoqUyKgpUnmRro9ITshsX4U0oxkwzFOoIzqJQpLAmh/MHsdKh9ITVDMZK2AtQdQUDf/wCsmmZuF9ekQr7JGYTnSpBzXTLuCQCbV1PSNrhezuTGrVNmKVJUtRQguEpVnVuEOxSE5W49BWTtX2YzYsqTMMuUydyWAA6QMwJBoSGNuJ6u0KjDYfsWEsXm6Xlk3Ux00v0MFHsso5Q60lwXCVH9QPUOPWNNtrsomdMQZU1UgCWkZUj8wUvMVVDqINzdrwRiezUqZhhLClS1pmgKWKrO6oMTdi4LClBBoZiFdjid4qWTlTdKtbhmuD6V5RJJ7IFLEqJrbIf0k8LOGfmDGywfZpCZU+SVqUtSHTNVVQBIbL+kizj9o7YfZlEqYkzFLmgqSkiZUJJNKWINuRhisw83sgopJzmxIGQ8HZstKuIhV2NLn+Yx03TwBFxwJ8o1+D7KBDTDOnTMtchLAjW1X/1rBOP7JCZOUtOImywcjIQWQNxIs9iam1TDoLMLP7LkEALs9crUCjwFb/KHSdgsBmY92oU1813FbDzjb7W7NKmy5fwpy5CkFYVlJJJdIBVUFVix/qi32XslJwk9JSTMSJiQpRzKCslFJJ5kHSsMVnnMjs8j9QqRQl9AWdv6vSC5fZgMGKai7kjQm/3SL2R2fmkBQxcwg1sdNDv6GLfC7HmIDqmlY6mNFGLIbZ51iOzCtAkWubu8dHqW3cBmSnIcla1NeGvWOiMC1LR89bakkz5gzLcKyslKjYBN3A0hqtnpSklRd0oIBKUtnqXcmoAJPUwbjtmmZiJqyqSkCaogqUonvGwBbwh+IkIzJeaWEtDZEpBICMuYUJAcKEKh2CYjAICEqFSQoaqDgtTKK1K3PKJciES0KYAlCxUAfmanxFUbeNbvBWIXICZSSmYvdURmmFyCp86mahcAXtEUjbks5QiTKSEpUE5kZmAObdfUlRe3dEADJqh8OUUAOpKg4ZzvM/8ALQeCrUrBMzDTlolhEtZ3A+6rSZMuVKTUsm/tA83tTMKQxyuk1AAHEJZqAEqdr5uQgPGbaWQzlylgXIYuSolqG7V0aCwL/G7KmLmpJEtISmQ6lqQACJMt2DKNHNvOJk4JImrWqfLFZpygrURmC2CgAkJLkO/DjGXmYmZmrUgpOYh+6kJYvpys5EOwmHmzSEua7u9+klyDxrrABfBOGShUtc+YolSScssJIbMwAnKUauL6COm7RweVAyzlMGDzAii1KLn4aObUs1bwLtbs1MkKyzCCpQCnq7VAfgQaQ3ZnZWdPWhKUuFKZxbny5wUw0Gze0EnOrLh0nOFlSlqWpgoKSRlUpgKsw0POIU9qCkAIkyJbF9ySgcAtnBYslNdWHCtztTsR8CamWkklYDZjRwKsWsGaO2f2MUtjYXAN9Qx6mnJxAGisXt/GsFEzEoIowKUlRNSlSWcNAqcTjpy0oSqaVOBlu5pqbl6ueLUAj1rGbGlk4cJS6EgsD+koY31BY+cWmz9nypSgUSwlQaoFWJqXu4eE/VhZ4vtfYuIw5UiYd8HMQC4Y1SKWok2inTJmZsqiopVrd8zVr0HlH0ZtfZiFTUrUkEkJBBFCZZJS/ioxQS9lS/iqlKRukEJpUJUoEZToUqAHMXtCctBZ5dL7OzpwUUoJSPzaANQvoBryMC7U7NT8NLUFgEkJompBBDg+YqNDHrfZWUpMlMtaSFMMwULpWKP1tDdq7Bmzspl5VKlbqnLEoLFCuBYBj0gtXTHZ4PKByktb0s5++MF4+UfjqSXGVgTwDD1jS9p+zc3DKLy/5ay+YBw/AkWrpAGKAWta2OZRcvYsGYhqH3gHZXolFcpagGGeWkC4AyzPO3jHrHYibLRhUZGa6qh8xYEnxFOkedSMwRl0zBQan5VA+NR5QdgJqkl0HKvk+VfJQ0PSnQ1iXTCz1DbmGTPkrSVFJHdIrlJW4UwIdg4848zwclBmBRWCAoKUoqzMHcJSA7NStyzaV2Oy9sBaUqbdBGZJrlLl/BjAXaLZuRalpYpc5k6VqxFm3hXRwRq1RbSE0T7Nx6XSFqSSrvESiK5UgELVkeyicyVVUwoAIM7RSSsJX8ELWkBLpZqKWpyFcyn/ACMZZMgTZakADPLBUg6qRqhQ1UnjyI4Nf/8Ax9tNSiqTMU+XKUvVg7KD8nSRA/oFMkKkqQ8pad4EsoJFQwCiHyir0sQNY2uBmqQtJBqzu73fdJYOQauUwbtnBoKCWBPBnca0FOR8OEUWyp7FUsl2AKDxQXbxSWHlGTlsqtHo+zcO6FKcNMVnYaEhII80mGjBkFQ5CvEJoPFiR4CO7PTgqW3AsfIH2I8otCIKEUcnArzZwRmACVDixcEHjf0h2J2SFqzUcKC08lhwejgrH/YxcBLF4dlgxBGTxuEW5CgXfOnWjueuVyOhixnYEzQZgI3wC39SQAPAihEXE6UFBjCYdOUNDoDOp2UXJCqsKEaAkhQ5jMQRCLwK17worddPFgpx/wDo+QjSlAhglCGIzeKwClWUxFLaOCxHIpB6ExOcEsKD3ZuVCCk+nrFxNkAl+j+GsdMnIAYkO0GxFBhtmKQlnCgAwNrMKjQ28oZ/Dikkkuk0oLUSPJgCD1i4OIDctYgVixUMGikmIDXgTSY7gDeAF31HOnrEc3BpIotmILaKGoIe/OJFk6ExFMBi1Emxvwgl2N6+OvrD0LYM0MEJmjSiSLaM7cDvcexjoi2vNZA/uHsY6GXH0fOMqYqYpeZR3i7sAbuWLUrwaEM1SVvcd0twixTgyku1NPmPnDZ+Ddym7OeYjPGirIsHslcyyiNARqk3HKGzdmsWFMqiOQY6+cemdiNgpXKEzSwHTjFdtrY3wJ6ktuLJPVwHEViicjDfhGLEdBx6edo0WC7L5pYVk0bMf6QT9+EWuB7P/FKkimUBQPsI9MweCRMwssJAYJykDox+cS2oug9njeCwGachKgyJzFKtA4ZvS0avs/2fTJn/AA5m8DWWo/lUKxc/+OH8LKQQBMlhweBBMGEfGkBYosEeCkkD1hSehhG3tlJmBK1JDpBSropnA/7JTEOyMOEpYUYhm4ix8Wi4w6vjSDxZjyUBFVKcKPP7Hq8CdoXYV2hwPx5aVf8AIhQUCPEEeRMPMoMmYkflt4B0+IHmBBeHXY6K04HWCpWzv5dXAdx5+hp6xLGRlAKELQapL8i/1B9YkxaAkhQswPhqPeF2PKYLkkVd0Hxt0rFxtCQFoZgCK/Ue8QmMrZmHKpaRqGIJ5sAYfitkhbGykuKcT8jEuFByZC5axb0i1LX5V6Qh0VKNnJmp3qTE0f1HUPXzgrB4bKRosBjwI+kT/DyqzCx9omWl6i8AFdi5CS6VJBBoQQCCGsX0jx3tr2e/DT1BA/lL3kXoNU9Un0Ij3AMrrFJtXZUufLMuYHDuOII1SdD7xS2L0eChLUh8tLH78RG02t2JXLLo3xoRf/sn5j0ijxGxVoNQ3I3ikiWT7PmgrBdgqi3a7UV4684v9rs6XI3kB+qaEnlcdDGfwmDy/Ph0aCZkkuFDQMGJ5cS8V2C9FRiUTMNOCmNC4cXHA+FIJUgy56J2GOZC9AHKXO8lSRWh+UFzFKO6VEpH5c3s4IER/hCbAt1f5VhMZbJ2xOAcqmAabtjRgSQxirxuLKwC6gsElKrCprbR4fLwul6Wt5w04erEDw+cRiVkaLsp2uMnP8ZJXmytkajO9LVf0jVye3mFVcqQ/wCofR481Es2Tbz9Sw9IYQRZx4A35w8RWesp7V4YkJTNCif0pUR5gNBsvaaVjdKT0Lx4ukhP5VZ3fM9uAYCHfHNSCRRqKY+LDrpBQWe0/iy1B6j5xFNxF/l+0eRYbbC5ZGX4hY6zTXkWAg6R2ynBqJAq+Vg/AElJt6wUI9KOJUriYZ8VRMefy+3K3qktyUn2yCviIs8L24K0l5az/akKvYVUOEV/oDWrSXqo+ETIlSzahjES+2UugyzL1omnNszxc4PtDIP56/1BSfcVgoRfzJYAqx6NAypaPswL/FJRBOYVqSS44Ue2kQYOaJk4JcZe9RQfkOLO0NfogqYEikNQk6esTYjCsSX+UCZuRI1aHYCrB5ffCICAzsfCHrml90nxhil0cqr1HvrFoQBtmcDLAZt4eyo6INvzx8MFz3h7KjoCo+jzfCbPClMag0iGRspSJyUKYOpq2qWi2TNZCygZTlKgdRvEN6f6jPfDM0hS1rJdQO9dk+lYjknvQoo9P2Pi8LIQhCZgLtlCd5SiQTYVf9oTtVgs4BaxeMfIEoYaQsyySgTW32cjKxUwrUF9S4rSu7w84zcNLUupUmuj05REJbG0VuBypIIAegLcIvezwKCoHuKqDoC9flAPZXApmBTu6VUPQ0jSyEhJWlnD2+YippMEQrw2/NSSCBlI8QxHtFVL2QsZ27qjVNiDoocQYvEzGUQQ7N5EsxhNoEoJALsH/YxNgV2zcKUE1qe8OJ4iD5ez/iSyEgZkrLFtDW/jDc+8DxS/iIsdnzbFmzX6hqxNjK2XLYZFiv3T6RbYTGISnKpSaJcuQKc3t+xiu7UzPhpRMAcqmS0HopTPHnXbrasxMxBQoo+JKTmAZilwoA0uFVfmWZ4TZSPREzkrAmyi6VMQQXZxanWLeXNB3hfUR4lsPtBORNQAoEUABFAlG6AyWDVfw41j2HZaqAGpIDnicorCTsA6agJ3gdKjlxh8uZUcCIGd0hJsYmlJZxAASkNTTSFZoikqcdImWYYwZKcqutYhnrHCHzBrEapYYnWGSZ3a8wtQN5xm50rMavG8RMGUuAdPOBJOzkcOdYuyTELksO6W41Y8uERqlp0eoYv9mNzjJIO7oB4eUZ/GYUIVoq1CBrAmBnsZICaJUT1p10hsvDEsPS3mHjQy5KVGgZg36hYaG19IEXsoMpQUQQ1BavCtIKABw+z1AsDU6N9TDsRhFoVkUKi4Z+eh6ax2KWpADKNT91gnCygohKiq1wWrld2bm3hBYAMzDqVagpUD6OYhOFNd6gqKs/nfjEuJlqTMKM5pr4OzQHMxHm96D2EAEkrCZmBUwezuejUeFn4FaVbqVM9CQH+bFoiTilAj79usHrxhSvKQCQWcOn0B5mACvn4Uv/MKwTqqt+vN4HlJegZVA6tLkVNa3pFntCYoBDHvpCqh2KSbf4j94Dw2KKEqWGczQkMAGK0pdQcFixAo1nLxDdugFVs12BAHp7hvWIFbNSC2byI+YjY7DlGb31rVXdzMoi7kkipJ6QFOwiZhIIAIdiKcbgUMWnaAz4wQ4fEHEKr7QLKmTJZ3CtJ1uL+nC4hJk6igABTx87xBtIndBYlszs1zV2vEPkoC5wm0Zjbwcf2tfgQGHpBeVMwhaQRNQN0jMT0Op19YzXZ9R362c613jShEXMrEMQCPIt61MaReS2I0uB2ypt48qkOD5uITs/jAmTlcNmVqdTY/bxnJpKphlBSkgqILG5ANQ4o+uvMRMlCkzA6iUiuVgHfNcpZ2y+sNexGzC31S3V/CEQWcs2lqNeM3KmBVGa1jeCpqlJdlF2PDw0i8WKyftEVmUDQb49lR0VW3car4KanvjX+k1tHQYlx9H//Z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53975" y="-541338"/>
            <a:ext cx="2895600" cy="11334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0294" name="AutoShape 6" descr="data:image/jpeg;base64,/9j/4AAQSkZJRgABAQAAAQABAAD/2wCEAAkGBxQTEhUUExQUFhUXGBcbGBgYFxwZGxgaFxgXHBgYFxwYHCggGhwlHBcUITEhJSkrLi4uFx8zODMsNygtLisBCgoKDg0OGhAQGywkHyQsLCwsLCwsLCwsLCwsLCwsLCwsLCwsLCwsLCwsLCwsLCwsLCwsLCwsLCwsLCwsLCwsLP/AABEIAI0BZgMBIgACEQEDEQH/xAAcAAABBQEBAQAAAAAAAAAAAAAEAQIDBQYABwj/xAA9EAABAgQDBQYEBAYCAgMAAAABAhEAAyExBBJBBSJRYXEGMoGRobETwdHwFEJS4RUjYnKS8UOCFlMHM6L/xAAaAQADAQEBAQAAAAAAAAAAAAAAAQIDBQQG/8QAJBEAAgICAgMBAAIDAAAAAAAAAAECERIhA0ETMVFhBBQicYH/2gAMAwEAAhEDEQA/AKBBiQqB0hoEOCY+ko5dj5S8pcXiaZiyQxgfLC5YWK9hYoMPBhoTD0iGIUQoTHAQ4QAcBDwY4CHgQAJmiZM/jEbQoEJxTCwoTRbNTkD8xDxMQFAgktxN/FoEAhQInxoeZanbCtAAOF4GxO0CsEEBtOVf2gVo4CEuKK2Dm2NaOiQCFyxoSTI2dMKSpqAPW56R2G2etSsvdo7no4jvxC/1K84IwmLIO856mg++cZtzSZSxsQ7HmZmobVBpX1i5kbPlJABQCedX+UMlbQZJbK/X6CA1488Y80pck9M2SjE0x2gpglJygaMPpDlEKG8EqfiBGX/ih1eJkbUa0YeFr0aeRF1NwspIfLXm5HlDV45ARlAaKiZjkruSPGEXkFlF+sUuP6Jy+Fpg8WA8MXiwkkpYOXt7teKkoJsoRAp+MUuNWLMv0bVYu58IHnY3MbmvExUBJ4xPgpClktpeH44rYsm9A+0cCrOSKjl7QCtrM0atOEJFSPv2gKZh0A7wSTGsOfpkS4+zOfDN4N2dhx31aGg+sGz0SxYM9KfdIDVJSLqo/ifCNnyZIjGmEzcSl90eReI1Yh6GnLWHiYgWp0gfFLfu/vGcYpuqKbDPxoCdIgVia0EVvWDpWMAFmaG+KvQlOxyzMNhFbipKgXWDX70iy/ifKBMVic0XxqSfoUmn2Qycl6PwMSmcBrAlrXiMxo4WSpULi5+Y8oGaJimGlMaJVpEt2RZYWJAmOihFDL2irVj98oKk7RSe8G53EUqTEoMciPPNdnsfGjTy5Tj25jjD/g8xFBhMctFAXHDSDE7YGqD4EH3aPVHmUjJwosSmHBMQSNuygLeafo8Sr29KPLomK8hOBI0KBAitty+Cj0H1MNG2UaIURzZ/eH5ELFh4EPCYCVtZLdw+cR/xZWiQOpJ9mhPliGDLTIeEKExXI29MFDlI4N+8F4TbMsF1JPuPvwiVzIbgFy5CjZJLXYRKjBrNkq8okPaFBDOkDxHo0MTtxB/OB4H3NIXll+FYIjVIIuCPCGhMEy9sods6CToS3zrCzKnugdIuM2/ZEopDJGFUuiQTFpgdgLXVRCU+ZPTSIpWJYd31aO/iSx3XA84znPkeo6LjGC9lniuzaQl0rUOGax8qiK6VsWYVENQfmqQejCEO1JpNS8EJ2ktqft6RknyxXstrjZydgF2Cn47rN5msETeziwmhQo6AU9YBONmCtn4GOl7Smv34H5X2gWC6IcRsuYi6CPERFNwpSHJHnBszGqV3i8JKWBWh8KxopSS2iWk/QAiUo2BPQPHZTzi2O0+ax4/tHIxD8fP6weR/BYL6VFYfLkqNgYtGQb+0ImexpQQ3y/EHj/QQYKYTUN4hoJlSlIDZg3IP6wybjBECsUDEtyl7HSQcZnM+bRDOwz2V6RFJxLaA9RBMuaCbgPekTuJWmAzcMwfMSRESJS1W9aRbzpaCLgjkGgYyUgOkkEanWLjyaIcAOVg5j5U1LPS0G4fYS1F5iglIuRUwyVtAoZg5EIvakxmakEpcj9DUYdk8/Ycu4WpuYBf6QIdkJ/W45CvvDhjZig2W3KGmeoVMJPkXY2ofAWZs/gFGA1yjwaLX8WRqPKBFTQe9U+UbQlLsyko9AkvCqUWA+nnDlbPXwHV4nViTpSHjEFq1EU5TBKIHOwRSLjpwgUpiyVieAEQTpZNSIuMn2S0ugNo6JVIjovImjEj70h71p7wwDnCgGOHZ0CSFiMRIDSLUhNCKl8I5EuHBUPBjVTIaHIQ0SDyhqTDiYLEPB4Q6IgYXNCEKYV4Y8ITwh2OiTNEM2aq1ocEw8QZBQGYMwW1JsqiVU4EBQ8Aq0cz6Q0yAeUWpoKLvD9qywEyUg80kpPjcekG/+QyiH+GvoFg+uUe0ZJUgjnCJEUvxktI1SO0qQayVEf3/ACyxYSO0+GUGUnIeafml4xS5ioiEOr9gtHpmHKFh0ZVDiFP7GJfw6SeHjHmuHnLlqzJJSeXzGojQ4btOCP5iSDxTX0NR6wqfTDXw15waQK5erl4HOHT18RFMNvSP/Yf8VfSLPCYpKhmlqChyL+B4QJSXYm18Hqwo0IhZUoC4foYVSnhUg6Q91sWr0Spy/pI4X9YatI5jxiMvCu0Kh2Pzj9I8aw0lJ/KnyhpWY5+UNRFkMVLA/L6w8KHD1MdmMJFUKxswjn1eIiTEpEI0UtEtsghCTxiYiGKTFWIYmaoWJhqlE3MPyx2SDQbISIYUwk/GITdQfgK+0V8/a36U+KvoPrFZBiw8phGir/iytQPb6wp2twT5n6NBmGLLEiGKJgE7U/t8zDTtQcAehPzEPJBiw1o6Av4mn9J9DHQ8kLFmMVNZhUFnPLlaJULo4Ma2dLlr31LkoJUohEsqAYpYFWZSshByskBmcPYitGELKKFy5YBBLrBMwvTKFJTxrwYubRwMmkdGij/EDzjvxI5P9/vF12jxCStKZGFSNxIKi8wqVlqUvRLVZq+jV07Z0oy0rWsy1jMDKUSCoiykHIaHgSK6tBmwoiz1aJCrneIMHhDNBKSUIT3lkFTWy5sgJDuACzPRxBuHwUuXPKJs1KkimeW5SCWq6k1SK1APjFLkYsSMTWv6RKlYMDY4oSVBALBRYvdjewvHYmStGVIC1KcsnLvHglkkl+TPaK8zFggt4WIfwszdCpa0OWDjKT584km4eYg5VJUK5d4M6qHKOJYi3ERS5ycB4jgYgKmJc2NRw+zCoW/3e0HlQsSYk/f3zjgYgmTWNoJws1BG87v4EfV4PKgxOEOAhsyYkEFwQ9eVqc4VUwCLzQqHvDmhqmozgc9PK8OQkm1aP5/OHmKhAnn5h4aJLE0fhDkLHC/3Qw9CukWuQVAuUlVQ0FokgaQoMKFDWK8lio4ygRb9ofgsWuQrMklzSmvIxwW1jCqOsUpBRocHtpKhvAvq30g5O0EfqI8DGPAaoLQdhJhLvTnF2iaNJLxiFWV50iczAdQTGfZokR1h0gLuOirGLUPze0LMxa+Ibp9YpElnHRV/jV8j4RMNoDUeUFMAyOivxO1QAyQ552HleKjFYtShvKLa1YeQhWFF3Px8tN1PyFT9IrMTtgmiBl5m/wBBGaxeNGYAflPrBeGxCVANcxnHmi5UW+NpWWH49Y/MfOBZs4m5MNMwOz8vOGLUBcxopIVC5zEGJnZQ5iYhhcRS4mYVKNaFqA62jPl5cFouELZZrU0NExxSK9U85W6NX7eHYLEUA0aIX8pNob4nQc5hHhkua6czwPip7d03jZ8sUrIUXdBKlR0BfjuI0hIz/scf0tcbH9nseiSFKW00KNBQpyh6n4jkKdu6WoxfQ1PaKYFkSghIOWqkhThNgXcG584pEJc2SRpQfKDEBGWzKYW463jl5OqN63ZYzu0c1SgSlCdClCcqCwDMmwtUWcmGzdtGapaFkpSoMCVLyy9XyuxdIIbx65iehbkgl2pRteUDmROBufHgR7EQkUaiTh/hylhM4KQtWiDZLMTcu5t9aCbPkhUzeSuZL1yAgihYjMNC2kRbPkpEneSCrMKkBwwNqZctrxNgZUvMcqa2qBly6ghq1A8odAXOHx0lWKYyEIlkBJBBJSwYndGr1paLPauwULSpUmZLKQglKsys6QkAhJCHQF1Ayu5agGmWkoecMrhVe6WHlYDpGmWnFIlKSFqQhyVJSogEsKqAoaEeXIQf8AyWzphSsKzKCkqBBcvmd35EFoNn40kuVPUm+utdLRIvFpURmAWP6nPzhJC5QXLZAQygxGYZTm71FO9i/KJJoExUxCwF5ikq3mIYGpDp6kG0EYdSXlJO6LLN7qIzAECwYtA4kSSEAy6Epq6qOWckKelYvZeJEtQCAEsGByoUSHepILjUGtGGkO+i8f8AGyDG7EKkIMrMtZB+Kq6Q6mlpys6KA965NLRWHBLkqSmYlZcV5OHoRQcn4Rstm7bmISv+aSk5XQqWlYXvXVmVcVaBdu7YE4KStKSStwoJUg2UGOWZUVFLDSlIr8RD9FBOlJBCaEqy1SSQ6mYCngebxYYPZnxymVLEhCwySpa1hS1EkBsxycAzDS8RJxIaWMgCkEMoKW4ZT0BURdzWElL/AJpWdX0B7z1Yhn9rjSBRZIm1paUZQgy2sSiamY9u9kJY30HSIfgqCkbqhmbKWO9dstKuxtwMG4zE7oTlSoZQneSCWBoAo7w6g8ofIxeRQCBkFKA8A1TqecPdjdFWucHv5x2GVUB2HGLEY46gEZQGLGgUVAVBarnxgGalCmASwo1S9OcPdi6JigjUGzAVh2ctUsLhxf0jpMtI0JLipUefr+8HInuQAlL6W18I1jkTSBgEm8xNOXPTlEkyfLYBIJoKktw08IIms5bKQCa5RXnYERwbgn/ERaUhaBFzrAt1B05tCpmgcdGr1g6ThUFwcooTY6B/Cx9IklyEcuFotZi0DSscBRX+oJl41B/M1OsP+AjgP8R9IccIihZFa93mRwbTSLUpoVIcjEyzQqT5xXbZxqd1CVOQoEtalvGDRhgGZg1qW9Ipdq4BZmgpSopyjeNgSVMHbkYjlnJRHGKstcRtaWGYvUPyB1tXpFZj9pqSspQaN68faBp2AmpukMUuGUlXgcpLKZ6GsVuLSXTdPHrwrGL/AJUpKkUuJJlwNpUqK6ED71hmPxYKFDVwIE+EQkEpU2imLefygZawtKg1eLHTX/UT/YnVDwV2D4ec5NC4d68ILkTiKjw8f9wCgbqgC9w9PkecT4UnKHd6ffGM7NGgsrL1hkxaj4W/aI58zey6s78YilrJL/f7QZMmiWZOISTd28TA+UmpSeP7sRy0ggTQ1Bcn0iALLu/AeV4LGh6kvT7+7QiUMTa/y15x2ck6W8dYll/fjCoAafMOUNrDJM7StoKn4YEmrnQg0p8oh/DM731h2MYsOL1hYYtFBrHQhh+CSwNDrfpDSmsSzgEHKOCT4lKSfUmGB/unvFNaJGz5YCx4QyZUvyHsBC4iYHcqQP8Asl/J3iL8RL/9ibcFH2TEUNEste40PwKd/lAxxMoDvE9En5tCjaCBYTCWdsoFOW8ecOhlhhF/DmpmNzD9T9II2jtVcxSi/eBtzH+oBx2IP8tpajuJ1s5Ualr1iGVPWTl+GjNvUK67twzjgfKGFD5CWicoiCVOmKchMsAFILBSu+KWJh8xcxKUqKkgKBbcD0U1liFihUESpOYhPX0BPyhULhskLExaTMJyonvlCR3Zaz+UvcHTSIFuJYUVzN5SwxWoCgQX7v8AV6RS0FGkEmUtIAVMRZ2GZNK/3XJ0gSdslXeExCx/dlPkaxXrw6XXUqKRQZnIOdAqHH6vSDcHsoqMofBWQWKjkWzGaoGtW3QDfV4Q6IlYUhLkhwpI7yWYhRc1pYecMFNU/wCSfrBsjZM0Si8kpJUCc2VNEpvvtqow6Zs45phzSEBzlzTEBgF0fKolNKV4w7FigCcsHUffSJZIBCjdkghnvnQNeRMGzUSxmJxEhIKEgN8T+mtJbV3i4e/B4lG08KEkHFA7iQSmXm1lVqU6psWueENP6Jx+FWEHgfWOlyj+lVuB8/UecH4ntJgs2bPNJZIpKAG6Qf1GtOnWjxK7T4VBO5iCciUkZ0igCQP+MgFgPMxWSFgxJUg5VkghgCHpcp+R9YO2Ts9a5yEMxBcuWYJBUfQGmsBL7YSMhIkTFJ3Qc0wDRhZI0SK/6iw2TiVY1RErDoANVlSlEMaNVTZq04MTpA+TWgUPpdJ7LIMtO8tK8tXYhwVOQBWzBqWJfSKT8Cl2eZr/AMY0v/yRqO3E74WBZJNDLG6KneYhmoDWkYBGMxCgMqJ3ImUlq/8AXV+OoghN1sbijWYHZkhQAE1phFlM9QaBAcni/g/CTF7KlSwGUok6Cj898D0hvZnZCFJTMnIeZUbzMlnY5RTgRTh1iPtchQxZIBy/DQxE5MvStC/2YFyOwcENlplJqvOEanMPkkwfOwslcrPIWk5coO/mAKlUf8wqrl0pXO4XCKXMSTmKKBQGITMDFwXSkOQai7co186SRhZkvDAJXu5AhLEDOFKsKkgHrBLmd6BQXZnUAkAhUvulV6kOn5K9IHxGzlrIJnJHcYAlhms3PLXwaLSVsHaS0lXx1ABRSQqYoMUgFywP6tLNyi+xXZuacIlMuetM8LeYpS1H8igZYY0S5SX1YHpnLkctNlKKXRi17OJIBWnukOAfyuMx5kAHxhUdm1KZWcuctkuaqb2rGw2J2cWuRPRMnKOJIKQoqUyKgpUnmRro9ITshsX4U0oxkwzFOoIzqJQpLAmh/MHsdKh9ITVDMZK2AtQdQUDf/wCsmmZuF9ekQr7JGYTnSpBzXTLuCQCbV1PSNrhezuTGrVNmKVJUtRQguEpVnVuEOxSE5W49BWTtX2YzYsqTMMuUydyWAA6QMwJBoSGNuJ6u0KjDYfsWEsXm6Xlk3Ux00v0MFHsso5Q60lwXCVH9QPUOPWNNtrsomdMQZU1UgCWkZUj8wUvMVVDqINzdrwRiezUqZhhLClS1pmgKWKrO6oMTdi4LClBBoZiFdjid4qWTlTdKtbhmuD6V5RJJ7IFLEqJrbIf0k8LOGfmDGywfZpCZU+SVqUtSHTNVVQBIbL+kizj9o7YfZlEqYkzFLmgqSkiZUJJNKWINuRhisw83sgopJzmxIGQ8HZstKuIhV2NLn+Yx03TwBFxwJ8o1+D7KBDTDOnTMtchLAjW1X/1rBOP7JCZOUtOImywcjIQWQNxIs9iam1TDoLMLP7LkEALs9crUCjwFb/KHSdgsBmY92oU1813FbDzjb7W7NKmy5fwpy5CkFYVlJJJdIBVUFVix/qi32XslJwk9JSTMSJiQpRzKCslFJJ5kHSsMVnnMjs8j9QqRQl9AWdv6vSC5fZgMGKai7kjQm/3SL2R2fmkBQxcwg1sdNDv6GLfC7HmIDqmlY6mNFGLIbZ51iOzCtAkWubu8dHqW3cBmSnIcla1NeGvWOiMC1LR89bakkz5gzLcKyslKjYBN3A0hqtnpSklRd0oIBKUtnqXcmoAJPUwbjtmmZiJqyqSkCaogqUonvGwBbwh+IkIzJeaWEtDZEpBICMuYUJAcKEKh2CYjAICEqFSQoaqDgtTKK1K3PKJciES0KYAlCxUAfmanxFUbeNbvBWIXICZSSmYvdURmmFyCp86mahcAXtEUjbks5QiTKSEpUE5kZmAObdfUlRe3dEADJqh8OUUAOpKg4ZzvM/8ALQeCrUrBMzDTlolhEtZ3A+6rSZMuVKTUsm/tA83tTMKQxyuk1AAHEJZqAEqdr5uQgPGbaWQzlylgXIYuSolqG7V0aCwL/G7KmLmpJEtISmQ6lqQACJMt2DKNHNvOJk4JImrWqfLFZpygrURmC2CgAkJLkO/DjGXmYmZmrUgpOYh+6kJYvpys5EOwmHmzSEua7u9+klyDxrrABfBOGShUtc+YolSScssJIbMwAnKUauL6COm7RweVAyzlMGDzAii1KLn4aObUs1bwLtbs1MkKyzCCpQCnq7VAfgQaQ3ZnZWdPWhKUuFKZxbny5wUw0Gze0EnOrLh0nOFlSlqWpgoKSRlUpgKsw0POIU9qCkAIkyJbF9ySgcAtnBYslNdWHCtztTsR8CamWkklYDZjRwKsWsGaO2f2MUtjYXAN9Qx6mnJxAGisXt/GsFEzEoIowKUlRNSlSWcNAqcTjpy0oSqaVOBlu5pqbl6ueLUAj1rGbGlk4cJS6EgsD+koY31BY+cWmz9nypSgUSwlQaoFWJqXu4eE/VhZ4vtfYuIw5UiYd8HMQC4Y1SKWok2inTJmZsqiopVrd8zVr0HlH0ZtfZiFTUrUkEkJBBFCZZJS/ioxQS9lS/iqlKRukEJpUJUoEZToUqAHMXtCctBZ5dL7OzpwUUoJSPzaANQvoBryMC7U7NT8NLUFgEkJompBBDg+YqNDHrfZWUpMlMtaSFMMwULpWKP1tDdq7Bmzspl5VKlbqnLEoLFCuBYBj0gtXTHZ4PKByktb0s5++MF4+UfjqSXGVgTwDD1jS9p+zc3DKLy/5ay+YBw/AkWrpAGKAWta2OZRcvYsGYhqH3gHZXolFcpagGGeWkC4AyzPO3jHrHYibLRhUZGa6qh8xYEnxFOkedSMwRl0zBQan5VA+NR5QdgJqkl0HKvk+VfJQ0PSnQ1iXTCz1DbmGTPkrSVFJHdIrlJW4UwIdg4848zwclBmBRWCAoKUoqzMHcJSA7NStyzaV2Oy9sBaUqbdBGZJrlLl/BjAXaLZuRalpYpc5k6VqxFm3hXRwRq1RbSE0T7Nx6XSFqSSrvESiK5UgELVkeyicyVVUwoAIM7RSSsJX8ELWkBLpZqKWpyFcyn/ACMZZMgTZakADPLBUg6qRqhQ1UnjyI4Nf/8Ax9tNSiqTMU+XKUvVg7KD8nSRA/oFMkKkqQ8pad4EsoJFQwCiHyir0sQNY2uBmqQtJBqzu73fdJYOQauUwbtnBoKCWBPBnca0FOR8OEUWyp7FUsl2AKDxQXbxSWHlGTlsqtHo+zcO6FKcNMVnYaEhII80mGjBkFQ5CvEJoPFiR4CO7PTgqW3AsfIH2I8otCIKEUcnArzZwRmACVDixcEHjf0h2J2SFqzUcKC08lhwejgrH/YxcBLF4dlgxBGTxuEW5CgXfOnWjueuVyOhixnYEzQZgI3wC39SQAPAihEXE6UFBjCYdOUNDoDOp2UXJCqsKEaAkhQ5jMQRCLwK17worddPFgpx/wDo+QjSlAhglCGIzeKwClWUxFLaOCxHIpB6ExOcEsKD3ZuVCCk+nrFxNkAl+j+GsdMnIAYkO0GxFBhtmKQlnCgAwNrMKjQ28oZ/Dikkkuk0oLUSPJgCD1i4OIDctYgVixUMGikmIDXgTSY7gDeAF31HOnrEc3BpIotmILaKGoIe/OJFk6ExFMBi1Emxvwgl2N6+OvrD0LYM0MEJmjSiSLaM7cDvcexjoi2vNZA/uHsY6GXH0fOMqYqYpeZR3i7sAbuWLUrwaEM1SVvcd0twixTgyku1NPmPnDZ+Ddym7OeYjPGirIsHslcyyiNARqk3HKGzdmsWFMqiOQY6+cemdiNgpXKEzSwHTjFdtrY3wJ6ktuLJPVwHEViicjDfhGLEdBx6edo0WC7L5pYVk0bMf6QT9+EWuB7P/FKkimUBQPsI9MweCRMwssJAYJykDox+cS2oug9njeCwGachKgyJzFKtA4ZvS0avs/2fTJn/AA5m8DWWo/lUKxc/+OH8LKQQBMlhweBBMGEfGkBYosEeCkkD1hSehhG3tlJmBK1JDpBSropnA/7JTEOyMOEpYUYhm4ix8Wi4w6vjSDxZjyUBFVKcKPP7Hq8CdoXYV2hwPx5aVf8AIhQUCPEEeRMPMoMmYkflt4B0+IHmBBeHXY6K04HWCpWzv5dXAdx5+hp6xLGRlAKELQapL8i/1B9YkxaAkhQswPhqPeF2PKYLkkVd0Hxt0rFxtCQFoZgCK/Ue8QmMrZmHKpaRqGIJ5sAYfitkhbGykuKcT8jEuFByZC5axb0i1LX5V6Qh0VKNnJmp3qTE0f1HUPXzgrB4bKRosBjwI+kT/DyqzCx9omWl6i8AFdi5CS6VJBBoQQCCGsX0jx3tr2e/DT1BA/lL3kXoNU9Un0Ij3AMrrFJtXZUufLMuYHDuOII1SdD7xS2L0eChLUh8tLH78RG02t2JXLLo3xoRf/sn5j0ijxGxVoNQ3I3ikiWT7PmgrBdgqi3a7UV4684v9rs6XI3kB+qaEnlcdDGfwmDy/Ph0aCZkkuFDQMGJ5cS8V2C9FRiUTMNOCmNC4cXHA+FIJUgy56J2GOZC9AHKXO8lSRWh+UFzFKO6VEpH5c3s4IER/hCbAt1f5VhMZbJ2xOAcqmAabtjRgSQxirxuLKwC6gsElKrCprbR4fLwul6Wt5w04erEDw+cRiVkaLsp2uMnP8ZJXmytkajO9LVf0jVye3mFVcqQ/wCofR481Es2Tbz9Sw9IYQRZx4A35w8RWesp7V4YkJTNCif0pUR5gNBsvaaVjdKT0Lx4ukhP5VZ3fM9uAYCHfHNSCRRqKY+LDrpBQWe0/iy1B6j5xFNxF/l+0eRYbbC5ZGX4hY6zTXkWAg6R2ynBqJAq+Vg/AElJt6wUI9KOJUriYZ8VRMefy+3K3qktyUn2yCviIs8L24K0l5az/akKvYVUOEV/oDWrSXqo+ETIlSzahjES+2UugyzL1omnNszxc4PtDIP56/1BSfcVgoRfzJYAqx6NAypaPswL/FJRBOYVqSS44Ue2kQYOaJk4JcZe9RQfkOLO0NfogqYEikNQk6esTYjCsSX+UCZuRI1aHYCrB5ffCICAzsfCHrml90nxhil0cqr1HvrFoQBtmcDLAZt4eyo6INvzx8MFz3h7KjoCo+jzfCbPClMag0iGRspSJyUKYOpq2qWi2TNZCygZTlKgdRvEN6f6jPfDM0hS1rJdQO9dk+lYjknvQoo9P2Pi8LIQhCZgLtlCd5SiQTYVf9oTtVgs4BaxeMfIEoYaQsyySgTW32cjKxUwrUF9S4rSu7w84zcNLUupUmuj05REJbG0VuBypIIAegLcIvezwKCoHuKqDoC9flAPZXApmBTu6VUPQ0jSyEhJWlnD2+YippMEQrw2/NSSCBlI8QxHtFVL2QsZ27qjVNiDoocQYvEzGUQQ7N5EsxhNoEoJALsH/YxNgV2zcKUE1qe8OJ4iD5ez/iSyEgZkrLFtDW/jDc+8DxS/iIsdnzbFmzX6hqxNjK2XLYZFiv3T6RbYTGISnKpSaJcuQKc3t+xiu7UzPhpRMAcqmS0HopTPHnXbrasxMxBQoo+JKTmAZilwoA0uFVfmWZ4TZSPREzkrAmyi6VMQQXZxanWLeXNB3hfUR4lsPtBORNQAoEUABFAlG6AyWDVfw41j2HZaqAGpIDnicorCTsA6agJ3gdKjlxh8uZUcCIGd0hJsYmlJZxAASkNTTSFZoikqcdImWYYwZKcqutYhnrHCHzBrEapYYnWGSZ3a8wtQN5xm50rMavG8RMGUuAdPOBJOzkcOdYuyTELksO6W41Y8uERqlp0eoYv9mNzjJIO7oB4eUZ/GYUIVoq1CBrAmBnsZICaJUT1p10hsvDEsPS3mHjQy5KVGgZg36hYaG19IEXsoMpQUQQ1BavCtIKABw+z1AsDU6N9TDsRhFoVkUKi4Z+eh6ax2KWpADKNT91gnCygohKiq1wWrld2bm3hBYAMzDqVagpUD6OYhOFNd6gqKs/nfjEuJlqTMKM5pr4OzQHMxHm96D2EAEkrCZmBUwezuejUeFn4FaVbqVM9CQH+bFoiTilAj79usHrxhSvKQCQWcOn0B5mACvn4Uv/MKwTqqt+vN4HlJegZVA6tLkVNa3pFntCYoBDHvpCqh2KSbf4j94Dw2KKEqWGczQkMAGK0pdQcFixAo1nLxDdugFVs12BAHp7hvWIFbNSC2byI+YjY7DlGb31rVXdzMoi7kkipJ6QFOwiZhIIAIdiKcbgUMWnaAz4wQ4fEHEKr7QLKmTJZ3CtJ1uL+nC4hJk6igABTx87xBtIndBYlszs1zV2vEPkoC5wm0Zjbwcf2tfgQGHpBeVMwhaQRNQN0jMT0Op19YzXZ9R362c613jShEXMrEMQCPIt61MaReS2I0uB2ypt48qkOD5uITs/jAmTlcNmVqdTY/bxnJpKphlBSkgqILG5ANQ4o+uvMRMlCkzA6iUiuVgHfNcpZ2y+sNexGzC31S3V/CEQWcs2lqNeM3KmBVGa1jeCpqlJdlF2PDw0i8WKyftEVmUDQb49lR0VW3car4KanvjX+k1tHQYlx9H//Z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53975" y="-541338"/>
            <a:ext cx="2895600" cy="11334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24853" y="4152275"/>
            <a:ext cx="10792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800" dirty="0" smtClean="0">
                <a:solidFill>
                  <a:schemeClr val="bg1"/>
                </a:solidFill>
                <a:latin typeface="+mj-lt"/>
              </a:rPr>
              <a:t>1886</a:t>
            </a:r>
          </a:p>
        </p:txBody>
      </p:sp>
      <p:pic>
        <p:nvPicPr>
          <p:cNvPr id="12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44487" y="1770217"/>
            <a:ext cx="4999513" cy="4752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7270231" y="5426439"/>
            <a:ext cx="1049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800" dirty="0" smtClean="0">
                <a:solidFill>
                  <a:schemeClr val="bg1"/>
                </a:solidFill>
                <a:latin typeface="+mj-lt"/>
              </a:rPr>
              <a:t>1908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50225" y="6031707"/>
            <a:ext cx="993775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50225" y="6022975"/>
            <a:ext cx="993775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8005"/>
          <a:stretch>
            <a:fillRect/>
          </a:stretch>
        </p:blipFill>
        <p:spPr bwMode="auto">
          <a:xfrm>
            <a:off x="0" y="0"/>
            <a:ext cx="9144000" cy="6439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" descr="CFC.logo.RGB.jpg                                               00142C92&#10;Rocketship                     BC2CF5A2: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9780" y="6036733"/>
            <a:ext cx="994221" cy="83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901784" y="1004341"/>
            <a:ext cx="3612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800" dirty="0" smtClean="0">
                <a:solidFill>
                  <a:schemeClr val="bg1"/>
                </a:solidFill>
                <a:latin typeface="+mj-lt"/>
              </a:rPr>
              <a:t>1908 flood at Milltown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290712" y="0"/>
            <a:ext cx="8629054" cy="1201208"/>
          </a:xfrm>
          <a:ln/>
        </p:spPr>
        <p:txBody>
          <a:bodyPr/>
          <a:lstStyle/>
          <a:p>
            <a:endParaRPr lang="en-US" altLang="en-US" smtClean="0"/>
          </a:p>
        </p:txBody>
      </p:sp>
      <p:pic>
        <p:nvPicPr>
          <p:cNvPr id="22531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49490"/>
            <a:ext cx="9144000" cy="6588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" descr="CFC.logo.RGB.jpg                                               00142C92&#10;Rocketship                     BC2CF5A2: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9780" y="6036733"/>
            <a:ext cx="994221" cy="83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290712" y="0"/>
            <a:ext cx="8629054" cy="1201208"/>
          </a:xfrm>
          <a:ln/>
        </p:spPr>
        <p:txBody>
          <a:bodyPr/>
          <a:lstStyle/>
          <a:p>
            <a:endParaRPr lang="en-US" altLang="en-US" smtClean="0"/>
          </a:p>
        </p:txBody>
      </p:sp>
      <p:pic>
        <p:nvPicPr>
          <p:cNvPr id="24579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449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55157"/>
            <a:ext cx="3025180" cy="329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" descr="CFC.logo.RGB.jpg                                               00142C92&#10;Rocketship                     BC2CF5A2: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9780" y="6036733"/>
            <a:ext cx="994221" cy="83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59567" y="209862"/>
            <a:ext cx="43471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800" dirty="0" smtClean="0">
                <a:solidFill>
                  <a:schemeClr val="bg1"/>
                </a:solidFill>
                <a:latin typeface="+mj-lt"/>
              </a:rPr>
              <a:t>Toxic sediments in floodplain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290712" y="0"/>
            <a:ext cx="8629054" cy="1201208"/>
          </a:xfrm>
          <a:ln/>
        </p:spPr>
        <p:txBody>
          <a:bodyPr/>
          <a:lstStyle/>
          <a:p>
            <a:endParaRPr lang="en-US" altLang="en-US" smtClean="0"/>
          </a:p>
        </p:txBody>
      </p:sp>
      <p:pic>
        <p:nvPicPr>
          <p:cNvPr id="26627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5881"/>
          <a:stretch>
            <a:fillRect/>
          </a:stretch>
        </p:blipFill>
        <p:spPr bwMode="auto">
          <a:xfrm>
            <a:off x="0" y="1"/>
            <a:ext cx="9144000" cy="6433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" descr="CFC.logo.RGB.jpg                                               00142C92&#10;Rocketship                     BC2CF5A2: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9780" y="6036733"/>
            <a:ext cx="994221" cy="83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336498" y="0"/>
            <a:ext cx="319290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800" b="1" dirty="0" smtClean="0">
                <a:latin typeface="+mj-lt"/>
              </a:rPr>
              <a:t>Copper, Lead, Cadmium and Zinc…toxic for fish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959"/>
          <a:stretch>
            <a:fillRect/>
          </a:stretch>
        </p:blipFill>
        <p:spPr bwMode="auto">
          <a:xfrm>
            <a:off x="0" y="0"/>
            <a:ext cx="9144000" cy="647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1" descr="CFC.logo.RGB.jpg                                               00142C92&#10;Rocketship                     BC2CF5A2: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9780" y="6036733"/>
            <a:ext cx="994221" cy="83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948" y="0"/>
            <a:ext cx="5090521" cy="854439"/>
          </a:xfrm>
        </p:spPr>
        <p:txBody>
          <a:bodyPr/>
          <a:lstStyle/>
          <a:p>
            <a:r>
              <a:rPr lang="en-US" dirty="0" smtClean="0"/>
              <a:t>So what are we left with?</a:t>
            </a:r>
            <a:endParaRPr lang="en-US" dirty="0"/>
          </a:p>
        </p:txBody>
      </p:sp>
      <p:pic>
        <p:nvPicPr>
          <p:cNvPr id="3" name="Picture 1" descr="CFC.logo.RGB.jpg                                               00142C92&#10;Rocketship                     BC2CF5A2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9780" y="6036733"/>
            <a:ext cx="994221" cy="83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Chart 3"/>
          <p:cNvGraphicFramePr/>
          <p:nvPr/>
        </p:nvGraphicFramePr>
        <p:xfrm>
          <a:off x="0" y="1019330"/>
          <a:ext cx="8949128" cy="541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1718720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974"/>
          <a:stretch/>
        </p:blipFill>
        <p:spPr>
          <a:xfrm>
            <a:off x="0" y="0"/>
            <a:ext cx="9144000" cy="64483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Upper Clark Fork Critical Bull Trout Habitat</a:t>
            </a:r>
            <a:endParaRPr lang="en-US" dirty="0"/>
          </a:p>
        </p:txBody>
      </p:sp>
      <p:pic>
        <p:nvPicPr>
          <p:cNvPr id="4" name="Picture 1" descr="CFC.logo.RGB.jpg                                               00142C92&#10;Rocketship                     BC2CF5A2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9780" y="6036733"/>
            <a:ext cx="994221" cy="83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50817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Upper Clark Fork River Basi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5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" descr="CFC.logo.RGB.jpg                                               00142C92&#10;Rocketship                     BC2CF5A2: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9780" y="6036733"/>
            <a:ext cx="994221" cy="83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1" cy="6453716"/>
          </a:xfrm>
          <a:prstGeom prst="rect">
            <a:avLst/>
          </a:prstGeom>
        </p:spPr>
      </p:pic>
      <p:pic>
        <p:nvPicPr>
          <p:cNvPr id="3" name="Picture 1" descr="CFC.logo.RGB.jpg                                               00142C92&#10;Rocketship                     BC2CF5A2: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9780" y="6036733"/>
            <a:ext cx="994221" cy="83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38949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Native fish migrating over 100 km in UCF: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08" r="1803"/>
          <a:stretch/>
        </p:blipFill>
        <p:spPr>
          <a:xfrm>
            <a:off x="0" y="0"/>
            <a:ext cx="9144000" cy="6440486"/>
          </a:xfrm>
          <a:prstGeom prst="rect">
            <a:avLst/>
          </a:prstGeom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50225" y="6022975"/>
            <a:ext cx="993775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So what are next steps?</a:t>
            </a:r>
            <a:endParaRPr lang="en-US" sz="4400" dirty="0"/>
          </a:p>
        </p:txBody>
      </p:sp>
      <p:sp>
        <p:nvSpPr>
          <p:cNvPr id="6" name="Rectangle 5"/>
          <p:cNvSpPr/>
          <p:nvPr/>
        </p:nvSpPr>
        <p:spPr>
          <a:xfrm>
            <a:off x="332510" y="1831678"/>
            <a:ext cx="8562109" cy="3195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3382" lvl="0" indent="-383382" defTabSz="1023462" eaLnBrk="0" hangingPunct="0">
              <a:spcBef>
                <a:spcPts val="17"/>
              </a:spcBef>
              <a:spcAft>
                <a:spcPts val="1260"/>
              </a:spcAft>
              <a:buFont typeface="Arial" pitchFamily="34" charset="0"/>
              <a:buChar char="•"/>
            </a:pPr>
            <a:r>
              <a:rPr lang="en-US" sz="3600" b="1" dirty="0">
                <a:solidFill>
                  <a:prstClr val="white"/>
                </a:solidFill>
                <a:latin typeface="Calibri"/>
                <a:cs typeface="+mn-cs"/>
              </a:rPr>
              <a:t>Remove toxic sediments in river banks and floodplain—DEQ/EPA</a:t>
            </a:r>
          </a:p>
          <a:p>
            <a:pPr marL="383382" lvl="0" indent="-383382" defTabSz="1023462" eaLnBrk="0" hangingPunct="0">
              <a:spcBef>
                <a:spcPts val="17"/>
              </a:spcBef>
              <a:spcAft>
                <a:spcPts val="1260"/>
              </a:spcAft>
            </a:pPr>
            <a:endParaRPr lang="en-US" sz="3600" b="1" dirty="0">
              <a:solidFill>
                <a:prstClr val="white"/>
              </a:solidFill>
              <a:latin typeface="Calibri"/>
              <a:cs typeface="+mn-cs"/>
            </a:endParaRPr>
          </a:p>
          <a:p>
            <a:pPr marL="383382" lvl="0" indent="-383382" defTabSz="1023462" eaLnBrk="0" hangingPunct="0">
              <a:spcBef>
                <a:spcPts val="17"/>
              </a:spcBef>
              <a:spcAft>
                <a:spcPts val="1260"/>
              </a:spcAft>
              <a:buFont typeface="Arial" pitchFamily="34" charset="0"/>
              <a:buChar char="•"/>
            </a:pPr>
            <a:r>
              <a:rPr lang="en-US" sz="3600" b="1" dirty="0">
                <a:solidFill>
                  <a:srgbClr val="FFFF00"/>
                </a:solidFill>
                <a:latin typeface="Calibri"/>
                <a:cs typeface="+mn-cs"/>
              </a:rPr>
              <a:t>Re-establish tributary connections for spawning/   thermal refuge—who?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50225" y="6022975"/>
            <a:ext cx="993775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36383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mk_lower_ranch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449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6"/>
          <p:cNvSpPr txBox="1"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sz="3600" b="1" dirty="0" smtClean="0">
                <a:solidFill>
                  <a:schemeClr val="bg1"/>
                </a:solidFill>
                <a:latin typeface="Helvetica" charset="0"/>
              </a:rPr>
              <a:t>The Challenge: Restoring a river AND its tributary network</a:t>
            </a:r>
            <a:endParaRPr lang="en-US" sz="3200" b="1" dirty="0">
              <a:solidFill>
                <a:schemeClr val="bg1"/>
              </a:solidFill>
              <a:latin typeface="Helvetica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3553067"/>
            <a:ext cx="3429000" cy="289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944537"/>
            <a:ext cx="3105150" cy="250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50225" y="6022975"/>
            <a:ext cx="993775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56305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Upper Clark Fork River Cleanup on Phase 1 nears complet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50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" descr="CFC.logo.RGB.jpg                                               00142C92&#10;Rocketship                     BC2CF5A2: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9780" y="6036733"/>
            <a:ext cx="994221" cy="83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79685" y="0"/>
            <a:ext cx="47368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3200" b="1" dirty="0" smtClean="0">
                <a:solidFill>
                  <a:schemeClr val="bg1"/>
                </a:solidFill>
                <a:latin typeface="+mj-lt"/>
              </a:rPr>
              <a:t>In 2013, DEQ began to clean up the river floodplain…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3"/>
          <a:srcRect t="2160"/>
          <a:stretch/>
        </p:blipFill>
        <p:spPr bwMode="auto">
          <a:xfrm>
            <a:off x="0" y="0"/>
            <a:ext cx="9144000" cy="6453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" descr="CFC.logo.RGB.jpg                                               00142C92&#10;Rocketship                     BC2CF5A2: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9780" y="6036733"/>
            <a:ext cx="994221" cy="83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290712" y="0"/>
            <a:ext cx="8629054" cy="1201208"/>
          </a:xfrm>
          <a:ln/>
        </p:spPr>
        <p:txBody>
          <a:bodyPr/>
          <a:lstStyle/>
          <a:p>
            <a:endParaRPr lang="en-US" altLang="en-US" smtClean="0"/>
          </a:p>
        </p:txBody>
      </p:sp>
      <p:pic>
        <p:nvPicPr>
          <p:cNvPr id="4" name="Picture 2" descr="C:\Users\cf7905\AppData\Local\Microsoft\Windows\Temporary Internet Files\Content.Outlook\H439U22U\CFR P1 Fishing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" descr="CFC.logo.RGB.jpg                                               00142C92&#10;Rocketship                     BC2CF5A2: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9780" y="6036733"/>
            <a:ext cx="994221" cy="83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980995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79816481"/>
              </p:ext>
            </p:extLst>
          </p:nvPr>
        </p:nvGraphicFramePr>
        <p:xfrm>
          <a:off x="388287" y="0"/>
          <a:ext cx="7561913" cy="62808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" name="Picture 1" descr="CFC.logo.RGB.jpg                                               00142C92&#10;Rocketship                     BC2CF5A2: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9780" y="6036733"/>
            <a:ext cx="994221" cy="83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Straight Connector 6"/>
          <p:cNvCxnSpPr/>
          <p:nvPr/>
        </p:nvCxnSpPr>
        <p:spPr>
          <a:xfrm>
            <a:off x="1973943" y="1030514"/>
            <a:ext cx="5486400" cy="0"/>
          </a:xfrm>
          <a:prstGeom prst="line">
            <a:avLst/>
          </a:prstGeom>
          <a:ln w="34925">
            <a:solidFill>
              <a:srgbClr val="3CAF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 flipV="1">
            <a:off x="2528888" y="1143001"/>
            <a:ext cx="395288" cy="361950"/>
          </a:xfrm>
          <a:prstGeom prst="straightConnector1">
            <a:avLst/>
          </a:prstGeom>
          <a:ln w="38100">
            <a:solidFill>
              <a:srgbClr val="3CAF4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4126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7094" y="1"/>
            <a:ext cx="5726906" cy="6443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988" name="Title 1"/>
          <p:cNvSpPr>
            <a:spLocks noGrp="1"/>
          </p:cNvSpPr>
          <p:nvPr>
            <p:ph type="title"/>
          </p:nvPr>
        </p:nvSpPr>
        <p:spPr>
          <a:xfrm>
            <a:off x="1" y="179882"/>
            <a:ext cx="3507698" cy="3717561"/>
          </a:xfrm>
          <a:ln/>
        </p:spPr>
        <p:txBody>
          <a:bodyPr/>
          <a:lstStyle/>
          <a:p>
            <a:pPr eaLnBrk="1" hangingPunct="1"/>
            <a:r>
              <a:rPr lang="en-US" altLang="en-US" dirty="0" smtClean="0"/>
              <a:t>Restoring Tributary Connectivity:</a:t>
            </a:r>
            <a:br>
              <a:rPr lang="en-US" altLang="en-US" dirty="0" smtClean="0"/>
            </a:b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>REWATER </a:t>
            </a:r>
            <a:br>
              <a:rPr lang="en-US" altLang="en-US" dirty="0" smtClean="0"/>
            </a:br>
            <a:r>
              <a:rPr lang="en-US" altLang="en-US" dirty="0" smtClean="0"/>
              <a:t>RECONNECT </a:t>
            </a:r>
            <a:br>
              <a:rPr lang="en-US" altLang="en-US" dirty="0" smtClean="0"/>
            </a:br>
            <a:r>
              <a:rPr lang="en-US" altLang="en-US" dirty="0" smtClean="0"/>
              <a:t>RESTORE</a:t>
            </a:r>
          </a:p>
        </p:txBody>
      </p:sp>
      <p:pic>
        <p:nvPicPr>
          <p:cNvPr id="6" name="Picture 1" descr="CFC.logo.RGB.jpg                                               00142C92&#10;Rocketship                     BC2CF5A2: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9780" y="6036733"/>
            <a:ext cx="994221" cy="83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l="1429" t="1745" r="1429" b="15632"/>
          <a:stretch>
            <a:fillRect/>
          </a:stretch>
        </p:blipFill>
        <p:spPr bwMode="auto">
          <a:xfrm>
            <a:off x="2518718" y="0"/>
            <a:ext cx="609188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0" y="4272677"/>
            <a:ext cx="2438400" cy="2585323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Legend</a:t>
            </a:r>
          </a:p>
          <a:p>
            <a:pPr algn="ctr"/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70"/>
          <p:cNvGrpSpPr/>
          <p:nvPr/>
        </p:nvGrpSpPr>
        <p:grpSpPr>
          <a:xfrm>
            <a:off x="5029200" y="3103418"/>
            <a:ext cx="3228109" cy="3625273"/>
            <a:chOff x="5029200" y="3103418"/>
            <a:chExt cx="3228109" cy="3625273"/>
          </a:xfrm>
        </p:grpSpPr>
        <p:sp>
          <p:nvSpPr>
            <p:cNvPr id="61" name="Freeform 60"/>
            <p:cNvSpPr/>
            <p:nvPr/>
          </p:nvSpPr>
          <p:spPr>
            <a:xfrm>
              <a:off x="5029200" y="3103418"/>
              <a:ext cx="969818" cy="595746"/>
            </a:xfrm>
            <a:custGeom>
              <a:avLst/>
              <a:gdLst>
                <a:gd name="connsiteX0" fmla="*/ 969818 w 969818"/>
                <a:gd name="connsiteY0" fmla="*/ 0 h 595746"/>
                <a:gd name="connsiteX1" fmla="*/ 858982 w 969818"/>
                <a:gd name="connsiteY1" fmla="*/ 41564 h 595746"/>
                <a:gd name="connsiteX2" fmla="*/ 789709 w 969818"/>
                <a:gd name="connsiteY2" fmla="*/ 69273 h 595746"/>
                <a:gd name="connsiteX3" fmla="*/ 748145 w 969818"/>
                <a:gd name="connsiteY3" fmla="*/ 110837 h 595746"/>
                <a:gd name="connsiteX4" fmla="*/ 706582 w 969818"/>
                <a:gd name="connsiteY4" fmla="*/ 180109 h 595746"/>
                <a:gd name="connsiteX5" fmla="*/ 651164 w 969818"/>
                <a:gd name="connsiteY5" fmla="*/ 249382 h 595746"/>
                <a:gd name="connsiteX6" fmla="*/ 568036 w 969818"/>
                <a:gd name="connsiteY6" fmla="*/ 263237 h 595746"/>
                <a:gd name="connsiteX7" fmla="*/ 554182 w 969818"/>
                <a:gd name="connsiteY7" fmla="*/ 290946 h 595746"/>
                <a:gd name="connsiteX8" fmla="*/ 457200 w 969818"/>
                <a:gd name="connsiteY8" fmla="*/ 318655 h 595746"/>
                <a:gd name="connsiteX9" fmla="*/ 415636 w 969818"/>
                <a:gd name="connsiteY9" fmla="*/ 374073 h 595746"/>
                <a:gd name="connsiteX10" fmla="*/ 360218 w 969818"/>
                <a:gd name="connsiteY10" fmla="*/ 387927 h 595746"/>
                <a:gd name="connsiteX11" fmla="*/ 263236 w 969818"/>
                <a:gd name="connsiteY11" fmla="*/ 415637 h 595746"/>
                <a:gd name="connsiteX12" fmla="*/ 207818 w 969818"/>
                <a:gd name="connsiteY12" fmla="*/ 540327 h 595746"/>
                <a:gd name="connsiteX13" fmla="*/ 110836 w 969818"/>
                <a:gd name="connsiteY13" fmla="*/ 526473 h 595746"/>
                <a:gd name="connsiteX14" fmla="*/ 55418 w 969818"/>
                <a:gd name="connsiteY14" fmla="*/ 554182 h 595746"/>
                <a:gd name="connsiteX15" fmla="*/ 0 w 969818"/>
                <a:gd name="connsiteY15" fmla="*/ 595746 h 595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69818" h="595746">
                  <a:moveTo>
                    <a:pt x="969818" y="0"/>
                  </a:moveTo>
                  <a:lnTo>
                    <a:pt x="858982" y="41564"/>
                  </a:lnTo>
                  <a:cubicBezTo>
                    <a:pt x="828964" y="53109"/>
                    <a:pt x="808182" y="57728"/>
                    <a:pt x="789709" y="69273"/>
                  </a:cubicBezTo>
                  <a:cubicBezTo>
                    <a:pt x="771236" y="80818"/>
                    <a:pt x="762000" y="92364"/>
                    <a:pt x="748145" y="110837"/>
                  </a:cubicBezTo>
                  <a:cubicBezTo>
                    <a:pt x="734291" y="129310"/>
                    <a:pt x="722746" y="157018"/>
                    <a:pt x="706582" y="180109"/>
                  </a:cubicBezTo>
                  <a:cubicBezTo>
                    <a:pt x="690419" y="203200"/>
                    <a:pt x="674255" y="235527"/>
                    <a:pt x="651164" y="249382"/>
                  </a:cubicBezTo>
                  <a:cubicBezTo>
                    <a:pt x="628073" y="263237"/>
                    <a:pt x="584200" y="256310"/>
                    <a:pt x="568036" y="263237"/>
                  </a:cubicBezTo>
                  <a:cubicBezTo>
                    <a:pt x="551872" y="270164"/>
                    <a:pt x="572655" y="281710"/>
                    <a:pt x="554182" y="290946"/>
                  </a:cubicBezTo>
                  <a:cubicBezTo>
                    <a:pt x="535709" y="300182"/>
                    <a:pt x="480291" y="304800"/>
                    <a:pt x="457200" y="318655"/>
                  </a:cubicBezTo>
                  <a:cubicBezTo>
                    <a:pt x="434109" y="332510"/>
                    <a:pt x="431800" y="362528"/>
                    <a:pt x="415636" y="374073"/>
                  </a:cubicBezTo>
                  <a:cubicBezTo>
                    <a:pt x="399472" y="385618"/>
                    <a:pt x="385618" y="381000"/>
                    <a:pt x="360218" y="387927"/>
                  </a:cubicBezTo>
                  <a:cubicBezTo>
                    <a:pt x="334818" y="394854"/>
                    <a:pt x="288636" y="390237"/>
                    <a:pt x="263236" y="415637"/>
                  </a:cubicBezTo>
                  <a:cubicBezTo>
                    <a:pt x="237836" y="441037"/>
                    <a:pt x="233218" y="521854"/>
                    <a:pt x="207818" y="540327"/>
                  </a:cubicBezTo>
                  <a:cubicBezTo>
                    <a:pt x="182418" y="558800"/>
                    <a:pt x="136236" y="524164"/>
                    <a:pt x="110836" y="526473"/>
                  </a:cubicBezTo>
                  <a:cubicBezTo>
                    <a:pt x="85436" y="528782"/>
                    <a:pt x="73891" y="542637"/>
                    <a:pt x="55418" y="554182"/>
                  </a:cubicBezTo>
                  <a:cubicBezTo>
                    <a:pt x="36945" y="565727"/>
                    <a:pt x="18472" y="580736"/>
                    <a:pt x="0" y="595746"/>
                  </a:cubicBezTo>
                </a:path>
              </a:pathLst>
            </a:custGeom>
            <a:ln w="152400" cap="rnd">
              <a:solidFill>
                <a:srgbClr val="8CE23E">
                  <a:alpha val="84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026727" y="6331527"/>
              <a:ext cx="2230582" cy="397164"/>
            </a:xfrm>
            <a:custGeom>
              <a:avLst/>
              <a:gdLst>
                <a:gd name="connsiteX0" fmla="*/ 0 w 2230582"/>
                <a:gd name="connsiteY0" fmla="*/ 0 h 397164"/>
                <a:gd name="connsiteX1" fmla="*/ 96982 w 2230582"/>
                <a:gd name="connsiteY1" fmla="*/ 27709 h 397164"/>
                <a:gd name="connsiteX2" fmla="*/ 221673 w 2230582"/>
                <a:gd name="connsiteY2" fmla="*/ 13855 h 397164"/>
                <a:gd name="connsiteX3" fmla="*/ 277091 w 2230582"/>
                <a:gd name="connsiteY3" fmla="*/ 13855 h 397164"/>
                <a:gd name="connsiteX4" fmla="*/ 401782 w 2230582"/>
                <a:gd name="connsiteY4" fmla="*/ 41564 h 397164"/>
                <a:gd name="connsiteX5" fmla="*/ 457200 w 2230582"/>
                <a:gd name="connsiteY5" fmla="*/ 96982 h 397164"/>
                <a:gd name="connsiteX6" fmla="*/ 512618 w 2230582"/>
                <a:gd name="connsiteY6" fmla="*/ 138546 h 397164"/>
                <a:gd name="connsiteX7" fmla="*/ 637309 w 2230582"/>
                <a:gd name="connsiteY7" fmla="*/ 166255 h 397164"/>
                <a:gd name="connsiteX8" fmla="*/ 651164 w 2230582"/>
                <a:gd name="connsiteY8" fmla="*/ 180109 h 397164"/>
                <a:gd name="connsiteX9" fmla="*/ 706582 w 2230582"/>
                <a:gd name="connsiteY9" fmla="*/ 249382 h 397164"/>
                <a:gd name="connsiteX10" fmla="*/ 789709 w 2230582"/>
                <a:gd name="connsiteY10" fmla="*/ 249382 h 397164"/>
                <a:gd name="connsiteX11" fmla="*/ 872837 w 2230582"/>
                <a:gd name="connsiteY11" fmla="*/ 249382 h 397164"/>
                <a:gd name="connsiteX12" fmla="*/ 928255 w 2230582"/>
                <a:gd name="connsiteY12" fmla="*/ 152400 h 397164"/>
                <a:gd name="connsiteX13" fmla="*/ 955964 w 2230582"/>
                <a:gd name="connsiteY13" fmla="*/ 152400 h 397164"/>
                <a:gd name="connsiteX14" fmla="*/ 1052946 w 2230582"/>
                <a:gd name="connsiteY14" fmla="*/ 166255 h 397164"/>
                <a:gd name="connsiteX15" fmla="*/ 1122218 w 2230582"/>
                <a:gd name="connsiteY15" fmla="*/ 166255 h 397164"/>
                <a:gd name="connsiteX16" fmla="*/ 1330037 w 2230582"/>
                <a:gd name="connsiteY16" fmla="*/ 221673 h 397164"/>
                <a:gd name="connsiteX17" fmla="*/ 1343891 w 2230582"/>
                <a:gd name="connsiteY17" fmla="*/ 221673 h 397164"/>
                <a:gd name="connsiteX18" fmla="*/ 1440873 w 2230582"/>
                <a:gd name="connsiteY18" fmla="*/ 221673 h 397164"/>
                <a:gd name="connsiteX19" fmla="*/ 1565564 w 2230582"/>
                <a:gd name="connsiteY19" fmla="*/ 180109 h 397164"/>
                <a:gd name="connsiteX20" fmla="*/ 1759528 w 2230582"/>
                <a:gd name="connsiteY20" fmla="*/ 263237 h 397164"/>
                <a:gd name="connsiteX21" fmla="*/ 1828800 w 2230582"/>
                <a:gd name="connsiteY21" fmla="*/ 263237 h 397164"/>
                <a:gd name="connsiteX22" fmla="*/ 1981200 w 2230582"/>
                <a:gd name="connsiteY22" fmla="*/ 318655 h 397164"/>
                <a:gd name="connsiteX23" fmla="*/ 2078182 w 2230582"/>
                <a:gd name="connsiteY23" fmla="*/ 318655 h 397164"/>
                <a:gd name="connsiteX24" fmla="*/ 2202873 w 2230582"/>
                <a:gd name="connsiteY24" fmla="*/ 332509 h 397164"/>
                <a:gd name="connsiteX25" fmla="*/ 2202873 w 2230582"/>
                <a:gd name="connsiteY25" fmla="*/ 387928 h 397164"/>
                <a:gd name="connsiteX26" fmla="*/ 2230582 w 2230582"/>
                <a:gd name="connsiteY26" fmla="*/ 387928 h 397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30582" h="397164">
                  <a:moveTo>
                    <a:pt x="0" y="0"/>
                  </a:moveTo>
                  <a:cubicBezTo>
                    <a:pt x="30018" y="12700"/>
                    <a:pt x="60037" y="25400"/>
                    <a:pt x="96982" y="27709"/>
                  </a:cubicBezTo>
                  <a:cubicBezTo>
                    <a:pt x="133927" y="30018"/>
                    <a:pt x="191655" y="16164"/>
                    <a:pt x="221673" y="13855"/>
                  </a:cubicBezTo>
                  <a:cubicBezTo>
                    <a:pt x="251691" y="11546"/>
                    <a:pt x="247073" y="9237"/>
                    <a:pt x="277091" y="13855"/>
                  </a:cubicBezTo>
                  <a:cubicBezTo>
                    <a:pt x="307109" y="18473"/>
                    <a:pt x="371764" y="27710"/>
                    <a:pt x="401782" y="41564"/>
                  </a:cubicBezTo>
                  <a:cubicBezTo>
                    <a:pt x="431800" y="55418"/>
                    <a:pt x="438727" y="80818"/>
                    <a:pt x="457200" y="96982"/>
                  </a:cubicBezTo>
                  <a:cubicBezTo>
                    <a:pt x="475673" y="113146"/>
                    <a:pt x="482600" y="127001"/>
                    <a:pt x="512618" y="138546"/>
                  </a:cubicBezTo>
                  <a:cubicBezTo>
                    <a:pt x="542636" y="150091"/>
                    <a:pt x="614218" y="159328"/>
                    <a:pt x="637309" y="166255"/>
                  </a:cubicBezTo>
                  <a:cubicBezTo>
                    <a:pt x="660400" y="173182"/>
                    <a:pt x="639619" y="166255"/>
                    <a:pt x="651164" y="180109"/>
                  </a:cubicBezTo>
                  <a:cubicBezTo>
                    <a:pt x="662710" y="193964"/>
                    <a:pt x="683491" y="237837"/>
                    <a:pt x="706582" y="249382"/>
                  </a:cubicBezTo>
                  <a:cubicBezTo>
                    <a:pt x="729673" y="260928"/>
                    <a:pt x="789709" y="249382"/>
                    <a:pt x="789709" y="249382"/>
                  </a:cubicBezTo>
                  <a:cubicBezTo>
                    <a:pt x="817418" y="249382"/>
                    <a:pt x="849746" y="265546"/>
                    <a:pt x="872837" y="249382"/>
                  </a:cubicBezTo>
                  <a:cubicBezTo>
                    <a:pt x="895928" y="233218"/>
                    <a:pt x="914400" y="168564"/>
                    <a:pt x="928255" y="152400"/>
                  </a:cubicBezTo>
                  <a:cubicBezTo>
                    <a:pt x="942110" y="136236"/>
                    <a:pt x="935182" y="150091"/>
                    <a:pt x="955964" y="152400"/>
                  </a:cubicBezTo>
                  <a:cubicBezTo>
                    <a:pt x="976746" y="154709"/>
                    <a:pt x="1025237" y="163946"/>
                    <a:pt x="1052946" y="166255"/>
                  </a:cubicBezTo>
                  <a:cubicBezTo>
                    <a:pt x="1080655" y="168564"/>
                    <a:pt x="1076036" y="157019"/>
                    <a:pt x="1122218" y="166255"/>
                  </a:cubicBezTo>
                  <a:cubicBezTo>
                    <a:pt x="1168400" y="175491"/>
                    <a:pt x="1293092" y="212437"/>
                    <a:pt x="1330037" y="221673"/>
                  </a:cubicBezTo>
                  <a:cubicBezTo>
                    <a:pt x="1366982" y="230909"/>
                    <a:pt x="1343891" y="221673"/>
                    <a:pt x="1343891" y="221673"/>
                  </a:cubicBezTo>
                  <a:cubicBezTo>
                    <a:pt x="1362364" y="221673"/>
                    <a:pt x="1403928" y="228600"/>
                    <a:pt x="1440873" y="221673"/>
                  </a:cubicBezTo>
                  <a:cubicBezTo>
                    <a:pt x="1477818" y="214746"/>
                    <a:pt x="1512455" y="173182"/>
                    <a:pt x="1565564" y="180109"/>
                  </a:cubicBezTo>
                  <a:cubicBezTo>
                    <a:pt x="1618673" y="187036"/>
                    <a:pt x="1715655" y="249382"/>
                    <a:pt x="1759528" y="263237"/>
                  </a:cubicBezTo>
                  <a:cubicBezTo>
                    <a:pt x="1803401" y="277092"/>
                    <a:pt x="1791855" y="254001"/>
                    <a:pt x="1828800" y="263237"/>
                  </a:cubicBezTo>
                  <a:cubicBezTo>
                    <a:pt x="1865745" y="272473"/>
                    <a:pt x="1939636" y="309419"/>
                    <a:pt x="1981200" y="318655"/>
                  </a:cubicBezTo>
                  <a:cubicBezTo>
                    <a:pt x="2022764" y="327891"/>
                    <a:pt x="2041237" y="316346"/>
                    <a:pt x="2078182" y="318655"/>
                  </a:cubicBezTo>
                  <a:cubicBezTo>
                    <a:pt x="2115127" y="320964"/>
                    <a:pt x="2182091" y="320964"/>
                    <a:pt x="2202873" y="332509"/>
                  </a:cubicBezTo>
                  <a:cubicBezTo>
                    <a:pt x="2223655" y="344055"/>
                    <a:pt x="2198255" y="378692"/>
                    <a:pt x="2202873" y="387928"/>
                  </a:cubicBezTo>
                  <a:cubicBezTo>
                    <a:pt x="2207491" y="397164"/>
                    <a:pt x="2219036" y="392546"/>
                    <a:pt x="2230582" y="387928"/>
                  </a:cubicBezTo>
                </a:path>
              </a:pathLst>
            </a:custGeom>
            <a:ln w="152400" cap="rnd">
              <a:solidFill>
                <a:srgbClr val="8CE23E">
                  <a:alpha val="84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oup 71"/>
          <p:cNvGrpSpPr/>
          <p:nvPr/>
        </p:nvGrpSpPr>
        <p:grpSpPr>
          <a:xfrm>
            <a:off x="4462272" y="228600"/>
            <a:ext cx="3115056" cy="4148328"/>
            <a:chOff x="4462272" y="228600"/>
            <a:chExt cx="3115056" cy="4148328"/>
          </a:xfrm>
        </p:grpSpPr>
        <p:sp>
          <p:nvSpPr>
            <p:cNvPr id="46" name="Oval 45"/>
            <p:cNvSpPr/>
            <p:nvPr/>
          </p:nvSpPr>
          <p:spPr>
            <a:xfrm>
              <a:off x="7467600" y="228600"/>
              <a:ext cx="109728" cy="109728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" name="Group 54"/>
            <p:cNvGrpSpPr/>
            <p:nvPr/>
          </p:nvGrpSpPr>
          <p:grpSpPr>
            <a:xfrm>
              <a:off x="4462272" y="228600"/>
              <a:ext cx="3005328" cy="4148328"/>
              <a:chOff x="4462272" y="228600"/>
              <a:chExt cx="3005328" cy="4148328"/>
            </a:xfrm>
          </p:grpSpPr>
          <p:sp>
            <p:nvSpPr>
              <p:cNvPr id="43" name="Oval 42"/>
              <p:cNvSpPr/>
              <p:nvPr/>
            </p:nvSpPr>
            <p:spPr>
              <a:xfrm>
                <a:off x="6858000" y="228600"/>
                <a:ext cx="109728" cy="109728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Oval 48"/>
              <p:cNvSpPr/>
              <p:nvPr/>
            </p:nvSpPr>
            <p:spPr>
              <a:xfrm>
                <a:off x="5486400" y="1905000"/>
                <a:ext cx="109728" cy="109728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5" name="Group 53"/>
              <p:cNvGrpSpPr/>
              <p:nvPr/>
            </p:nvGrpSpPr>
            <p:grpSpPr>
              <a:xfrm>
                <a:off x="4462272" y="228600"/>
                <a:ext cx="3005328" cy="4148328"/>
                <a:chOff x="4495800" y="228600"/>
                <a:chExt cx="3005328" cy="4148328"/>
              </a:xfrm>
            </p:grpSpPr>
            <p:sp>
              <p:nvSpPr>
                <p:cNvPr id="39" name="Oval 38"/>
                <p:cNvSpPr/>
                <p:nvPr/>
              </p:nvSpPr>
              <p:spPr>
                <a:xfrm>
                  <a:off x="6400800" y="304800"/>
                  <a:ext cx="109728" cy="109728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1" name="Oval 40"/>
                <p:cNvSpPr/>
                <p:nvPr/>
              </p:nvSpPr>
              <p:spPr>
                <a:xfrm>
                  <a:off x="6553200" y="228600"/>
                  <a:ext cx="109728" cy="109728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2" name="Oval 41"/>
                <p:cNvSpPr/>
                <p:nvPr/>
              </p:nvSpPr>
              <p:spPr>
                <a:xfrm>
                  <a:off x="6781800" y="228600"/>
                  <a:ext cx="109728" cy="109728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4" name="Oval 43"/>
                <p:cNvSpPr/>
                <p:nvPr/>
              </p:nvSpPr>
              <p:spPr>
                <a:xfrm>
                  <a:off x="7010400" y="304800"/>
                  <a:ext cx="109728" cy="109728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5" name="Oval 44"/>
                <p:cNvSpPr/>
                <p:nvPr/>
              </p:nvSpPr>
              <p:spPr>
                <a:xfrm>
                  <a:off x="7391400" y="304800"/>
                  <a:ext cx="109728" cy="109728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7" name="Oval 46"/>
                <p:cNvSpPr/>
                <p:nvPr/>
              </p:nvSpPr>
              <p:spPr>
                <a:xfrm>
                  <a:off x="5638800" y="1905000"/>
                  <a:ext cx="109728" cy="109728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8" name="Oval 47"/>
                <p:cNvSpPr/>
                <p:nvPr/>
              </p:nvSpPr>
              <p:spPr>
                <a:xfrm>
                  <a:off x="5410200" y="1905000"/>
                  <a:ext cx="109728" cy="109728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0" name="Oval 49"/>
                <p:cNvSpPr/>
                <p:nvPr/>
              </p:nvSpPr>
              <p:spPr>
                <a:xfrm>
                  <a:off x="5715000" y="2133600"/>
                  <a:ext cx="109728" cy="109728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1" name="Oval 50"/>
                <p:cNvSpPr/>
                <p:nvPr/>
              </p:nvSpPr>
              <p:spPr>
                <a:xfrm>
                  <a:off x="4495800" y="3886200"/>
                  <a:ext cx="109728" cy="109728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2" name="Oval 51"/>
                <p:cNvSpPr/>
                <p:nvPr/>
              </p:nvSpPr>
              <p:spPr>
                <a:xfrm>
                  <a:off x="4724400" y="3733800"/>
                  <a:ext cx="109728" cy="109728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3" name="Oval 52"/>
                <p:cNvSpPr/>
                <p:nvPr/>
              </p:nvSpPr>
              <p:spPr>
                <a:xfrm>
                  <a:off x="4648200" y="4267200"/>
                  <a:ext cx="109728" cy="109728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sp>
        <p:nvSpPr>
          <p:cNvPr id="96" name="TextBox 95"/>
          <p:cNvSpPr txBox="1"/>
          <p:nvPr/>
        </p:nvSpPr>
        <p:spPr>
          <a:xfrm>
            <a:off x="0" y="1752600"/>
            <a:ext cx="25146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Aquatic resource indicators in UCF landscape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0" y="152400"/>
            <a:ext cx="2514600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6600" b="1" dirty="0" smtClean="0">
                <a:ln>
                  <a:prstDash val="solid"/>
                </a:ln>
                <a:solidFill>
                  <a:srgbClr val="FFFF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2010</a:t>
            </a:r>
          </a:p>
        </p:txBody>
      </p:sp>
      <p:grpSp>
        <p:nvGrpSpPr>
          <p:cNvPr id="6" name="Group 89"/>
          <p:cNvGrpSpPr/>
          <p:nvPr/>
        </p:nvGrpSpPr>
        <p:grpSpPr>
          <a:xfrm>
            <a:off x="2505075" y="303213"/>
            <a:ext cx="6086475" cy="6554787"/>
            <a:chOff x="2505075" y="303213"/>
            <a:chExt cx="6086475" cy="6554787"/>
          </a:xfrm>
        </p:grpSpPr>
        <p:sp>
          <p:nvSpPr>
            <p:cNvPr id="10" name="Freeform 9"/>
            <p:cNvSpPr/>
            <p:nvPr/>
          </p:nvSpPr>
          <p:spPr>
            <a:xfrm>
              <a:off x="4514850" y="742950"/>
              <a:ext cx="1362075" cy="306387"/>
            </a:xfrm>
            <a:custGeom>
              <a:avLst/>
              <a:gdLst>
                <a:gd name="connsiteX0" fmla="*/ 0 w 1362075"/>
                <a:gd name="connsiteY0" fmla="*/ 0 h 306387"/>
                <a:gd name="connsiteX1" fmla="*/ 133350 w 1362075"/>
                <a:gd name="connsiteY1" fmla="*/ 57150 h 306387"/>
                <a:gd name="connsiteX2" fmla="*/ 228600 w 1362075"/>
                <a:gd name="connsiteY2" fmla="*/ 57150 h 306387"/>
                <a:gd name="connsiteX3" fmla="*/ 285750 w 1362075"/>
                <a:gd name="connsiteY3" fmla="*/ 38100 h 306387"/>
                <a:gd name="connsiteX4" fmla="*/ 314325 w 1362075"/>
                <a:gd name="connsiteY4" fmla="*/ 19050 h 306387"/>
                <a:gd name="connsiteX5" fmla="*/ 352425 w 1362075"/>
                <a:gd name="connsiteY5" fmla="*/ 38100 h 306387"/>
                <a:gd name="connsiteX6" fmla="*/ 457200 w 1362075"/>
                <a:gd name="connsiteY6" fmla="*/ 85725 h 306387"/>
                <a:gd name="connsiteX7" fmla="*/ 504825 w 1362075"/>
                <a:gd name="connsiteY7" fmla="*/ 85725 h 306387"/>
                <a:gd name="connsiteX8" fmla="*/ 581025 w 1362075"/>
                <a:gd name="connsiteY8" fmla="*/ 133350 h 306387"/>
                <a:gd name="connsiteX9" fmla="*/ 628650 w 1362075"/>
                <a:gd name="connsiteY9" fmla="*/ 142875 h 306387"/>
                <a:gd name="connsiteX10" fmla="*/ 676275 w 1362075"/>
                <a:gd name="connsiteY10" fmla="*/ 123825 h 306387"/>
                <a:gd name="connsiteX11" fmla="*/ 714375 w 1362075"/>
                <a:gd name="connsiteY11" fmla="*/ 123825 h 306387"/>
                <a:gd name="connsiteX12" fmla="*/ 771525 w 1362075"/>
                <a:gd name="connsiteY12" fmla="*/ 152400 h 306387"/>
                <a:gd name="connsiteX13" fmla="*/ 828675 w 1362075"/>
                <a:gd name="connsiteY13" fmla="*/ 152400 h 306387"/>
                <a:gd name="connsiteX14" fmla="*/ 904875 w 1362075"/>
                <a:gd name="connsiteY14" fmla="*/ 171450 h 306387"/>
                <a:gd name="connsiteX15" fmla="*/ 933450 w 1362075"/>
                <a:gd name="connsiteY15" fmla="*/ 219075 h 306387"/>
                <a:gd name="connsiteX16" fmla="*/ 990600 w 1362075"/>
                <a:gd name="connsiteY16" fmla="*/ 228600 h 306387"/>
                <a:gd name="connsiteX17" fmla="*/ 1104900 w 1362075"/>
                <a:gd name="connsiteY17" fmla="*/ 257175 h 306387"/>
                <a:gd name="connsiteX18" fmla="*/ 1181100 w 1362075"/>
                <a:gd name="connsiteY18" fmla="*/ 295275 h 306387"/>
                <a:gd name="connsiteX19" fmla="*/ 1276350 w 1362075"/>
                <a:gd name="connsiteY19" fmla="*/ 304800 h 306387"/>
                <a:gd name="connsiteX20" fmla="*/ 1362075 w 1362075"/>
                <a:gd name="connsiteY20" fmla="*/ 285750 h 306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62075" h="306387">
                  <a:moveTo>
                    <a:pt x="0" y="0"/>
                  </a:moveTo>
                  <a:cubicBezTo>
                    <a:pt x="47625" y="23812"/>
                    <a:pt x="95250" y="47625"/>
                    <a:pt x="133350" y="57150"/>
                  </a:cubicBezTo>
                  <a:cubicBezTo>
                    <a:pt x="171450" y="66675"/>
                    <a:pt x="203200" y="60325"/>
                    <a:pt x="228600" y="57150"/>
                  </a:cubicBezTo>
                  <a:cubicBezTo>
                    <a:pt x="254000" y="53975"/>
                    <a:pt x="271462" y="44450"/>
                    <a:pt x="285750" y="38100"/>
                  </a:cubicBezTo>
                  <a:cubicBezTo>
                    <a:pt x="300038" y="31750"/>
                    <a:pt x="303213" y="19050"/>
                    <a:pt x="314325" y="19050"/>
                  </a:cubicBezTo>
                  <a:cubicBezTo>
                    <a:pt x="325437" y="19050"/>
                    <a:pt x="328613" y="26988"/>
                    <a:pt x="352425" y="38100"/>
                  </a:cubicBezTo>
                  <a:cubicBezTo>
                    <a:pt x="376238" y="49213"/>
                    <a:pt x="431800" y="77788"/>
                    <a:pt x="457200" y="85725"/>
                  </a:cubicBezTo>
                  <a:cubicBezTo>
                    <a:pt x="482600" y="93662"/>
                    <a:pt x="484188" y="77788"/>
                    <a:pt x="504825" y="85725"/>
                  </a:cubicBezTo>
                  <a:cubicBezTo>
                    <a:pt x="525463" y="93663"/>
                    <a:pt x="560388" y="123825"/>
                    <a:pt x="581025" y="133350"/>
                  </a:cubicBezTo>
                  <a:cubicBezTo>
                    <a:pt x="601662" y="142875"/>
                    <a:pt x="612775" y="144463"/>
                    <a:pt x="628650" y="142875"/>
                  </a:cubicBezTo>
                  <a:cubicBezTo>
                    <a:pt x="644525" y="141288"/>
                    <a:pt x="661988" y="127000"/>
                    <a:pt x="676275" y="123825"/>
                  </a:cubicBezTo>
                  <a:cubicBezTo>
                    <a:pt x="690562" y="120650"/>
                    <a:pt x="698500" y="119063"/>
                    <a:pt x="714375" y="123825"/>
                  </a:cubicBezTo>
                  <a:cubicBezTo>
                    <a:pt x="730250" y="128587"/>
                    <a:pt x="752475" y="147638"/>
                    <a:pt x="771525" y="152400"/>
                  </a:cubicBezTo>
                  <a:cubicBezTo>
                    <a:pt x="790575" y="157162"/>
                    <a:pt x="806450" y="149225"/>
                    <a:pt x="828675" y="152400"/>
                  </a:cubicBezTo>
                  <a:cubicBezTo>
                    <a:pt x="850900" y="155575"/>
                    <a:pt x="887413" y="160338"/>
                    <a:pt x="904875" y="171450"/>
                  </a:cubicBezTo>
                  <a:cubicBezTo>
                    <a:pt x="922337" y="182562"/>
                    <a:pt x="919163" y="209550"/>
                    <a:pt x="933450" y="219075"/>
                  </a:cubicBezTo>
                  <a:cubicBezTo>
                    <a:pt x="947737" y="228600"/>
                    <a:pt x="962025" y="222250"/>
                    <a:pt x="990600" y="228600"/>
                  </a:cubicBezTo>
                  <a:cubicBezTo>
                    <a:pt x="1019175" y="234950"/>
                    <a:pt x="1073150" y="246063"/>
                    <a:pt x="1104900" y="257175"/>
                  </a:cubicBezTo>
                  <a:cubicBezTo>
                    <a:pt x="1136650" y="268287"/>
                    <a:pt x="1152525" y="287337"/>
                    <a:pt x="1181100" y="295275"/>
                  </a:cubicBezTo>
                  <a:cubicBezTo>
                    <a:pt x="1209675" y="303213"/>
                    <a:pt x="1246188" y="306387"/>
                    <a:pt x="1276350" y="304800"/>
                  </a:cubicBezTo>
                  <a:cubicBezTo>
                    <a:pt x="1306512" y="303213"/>
                    <a:pt x="1334293" y="294481"/>
                    <a:pt x="1362075" y="285750"/>
                  </a:cubicBezTo>
                </a:path>
              </a:pathLst>
            </a:custGeom>
            <a:ln>
              <a:solidFill>
                <a:srgbClr val="FFFF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476750" y="1111250"/>
              <a:ext cx="1371600" cy="915988"/>
            </a:xfrm>
            <a:custGeom>
              <a:avLst/>
              <a:gdLst>
                <a:gd name="connsiteX0" fmla="*/ 0 w 1371600"/>
                <a:gd name="connsiteY0" fmla="*/ 3175 h 915988"/>
                <a:gd name="connsiteX1" fmla="*/ 85725 w 1371600"/>
                <a:gd name="connsiteY1" fmla="*/ 3175 h 915988"/>
                <a:gd name="connsiteX2" fmla="*/ 133350 w 1371600"/>
                <a:gd name="connsiteY2" fmla="*/ 22225 h 915988"/>
                <a:gd name="connsiteX3" fmla="*/ 200025 w 1371600"/>
                <a:gd name="connsiteY3" fmla="*/ 60325 h 915988"/>
                <a:gd name="connsiteX4" fmla="*/ 238125 w 1371600"/>
                <a:gd name="connsiteY4" fmla="*/ 79375 h 915988"/>
                <a:gd name="connsiteX5" fmla="*/ 304800 w 1371600"/>
                <a:gd name="connsiteY5" fmla="*/ 88900 h 915988"/>
                <a:gd name="connsiteX6" fmla="*/ 371475 w 1371600"/>
                <a:gd name="connsiteY6" fmla="*/ 155575 h 915988"/>
                <a:gd name="connsiteX7" fmla="*/ 361950 w 1371600"/>
                <a:gd name="connsiteY7" fmla="*/ 212725 h 915988"/>
                <a:gd name="connsiteX8" fmla="*/ 390525 w 1371600"/>
                <a:gd name="connsiteY8" fmla="*/ 260350 h 915988"/>
                <a:gd name="connsiteX9" fmla="*/ 419100 w 1371600"/>
                <a:gd name="connsiteY9" fmla="*/ 298450 h 915988"/>
                <a:gd name="connsiteX10" fmla="*/ 438150 w 1371600"/>
                <a:gd name="connsiteY10" fmla="*/ 346075 h 915988"/>
                <a:gd name="connsiteX11" fmla="*/ 466725 w 1371600"/>
                <a:gd name="connsiteY11" fmla="*/ 355600 h 915988"/>
                <a:gd name="connsiteX12" fmla="*/ 485775 w 1371600"/>
                <a:gd name="connsiteY12" fmla="*/ 431800 h 915988"/>
                <a:gd name="connsiteX13" fmla="*/ 485775 w 1371600"/>
                <a:gd name="connsiteY13" fmla="*/ 479425 h 915988"/>
                <a:gd name="connsiteX14" fmla="*/ 533400 w 1371600"/>
                <a:gd name="connsiteY14" fmla="*/ 527050 h 915988"/>
                <a:gd name="connsiteX15" fmla="*/ 600075 w 1371600"/>
                <a:gd name="connsiteY15" fmla="*/ 565150 h 915988"/>
                <a:gd name="connsiteX16" fmla="*/ 676275 w 1371600"/>
                <a:gd name="connsiteY16" fmla="*/ 574675 h 915988"/>
                <a:gd name="connsiteX17" fmla="*/ 685800 w 1371600"/>
                <a:gd name="connsiteY17" fmla="*/ 603250 h 915988"/>
                <a:gd name="connsiteX18" fmla="*/ 742950 w 1371600"/>
                <a:gd name="connsiteY18" fmla="*/ 603250 h 915988"/>
                <a:gd name="connsiteX19" fmla="*/ 771525 w 1371600"/>
                <a:gd name="connsiteY19" fmla="*/ 679450 h 915988"/>
                <a:gd name="connsiteX20" fmla="*/ 819150 w 1371600"/>
                <a:gd name="connsiteY20" fmla="*/ 736600 h 915988"/>
                <a:gd name="connsiteX21" fmla="*/ 904875 w 1371600"/>
                <a:gd name="connsiteY21" fmla="*/ 812800 h 915988"/>
                <a:gd name="connsiteX22" fmla="*/ 981075 w 1371600"/>
                <a:gd name="connsiteY22" fmla="*/ 831850 h 915988"/>
                <a:gd name="connsiteX23" fmla="*/ 1028700 w 1371600"/>
                <a:gd name="connsiteY23" fmla="*/ 860425 h 915988"/>
                <a:gd name="connsiteX24" fmla="*/ 1085850 w 1371600"/>
                <a:gd name="connsiteY24" fmla="*/ 908050 h 915988"/>
                <a:gd name="connsiteX25" fmla="*/ 1171575 w 1371600"/>
                <a:gd name="connsiteY25" fmla="*/ 908050 h 915988"/>
                <a:gd name="connsiteX26" fmla="*/ 1266825 w 1371600"/>
                <a:gd name="connsiteY26" fmla="*/ 889000 h 915988"/>
                <a:gd name="connsiteX27" fmla="*/ 1295400 w 1371600"/>
                <a:gd name="connsiteY27" fmla="*/ 831850 h 915988"/>
                <a:gd name="connsiteX28" fmla="*/ 1371600 w 1371600"/>
                <a:gd name="connsiteY28" fmla="*/ 812800 h 915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371600" h="915988">
                  <a:moveTo>
                    <a:pt x="0" y="3175"/>
                  </a:moveTo>
                  <a:cubicBezTo>
                    <a:pt x="31750" y="1587"/>
                    <a:pt x="63500" y="0"/>
                    <a:pt x="85725" y="3175"/>
                  </a:cubicBezTo>
                  <a:cubicBezTo>
                    <a:pt x="107950" y="6350"/>
                    <a:pt x="114300" y="12700"/>
                    <a:pt x="133350" y="22225"/>
                  </a:cubicBezTo>
                  <a:cubicBezTo>
                    <a:pt x="152400" y="31750"/>
                    <a:pt x="182563" y="50800"/>
                    <a:pt x="200025" y="60325"/>
                  </a:cubicBezTo>
                  <a:cubicBezTo>
                    <a:pt x="217488" y="69850"/>
                    <a:pt x="220662" y="74612"/>
                    <a:pt x="238125" y="79375"/>
                  </a:cubicBezTo>
                  <a:cubicBezTo>
                    <a:pt x="255588" y="84138"/>
                    <a:pt x="282575" y="76200"/>
                    <a:pt x="304800" y="88900"/>
                  </a:cubicBezTo>
                  <a:cubicBezTo>
                    <a:pt x="327025" y="101600"/>
                    <a:pt x="361950" y="134938"/>
                    <a:pt x="371475" y="155575"/>
                  </a:cubicBezTo>
                  <a:cubicBezTo>
                    <a:pt x="381000" y="176212"/>
                    <a:pt x="358775" y="195263"/>
                    <a:pt x="361950" y="212725"/>
                  </a:cubicBezTo>
                  <a:cubicBezTo>
                    <a:pt x="365125" y="230188"/>
                    <a:pt x="381000" y="246063"/>
                    <a:pt x="390525" y="260350"/>
                  </a:cubicBezTo>
                  <a:cubicBezTo>
                    <a:pt x="400050" y="274637"/>
                    <a:pt x="411163" y="284163"/>
                    <a:pt x="419100" y="298450"/>
                  </a:cubicBezTo>
                  <a:cubicBezTo>
                    <a:pt x="427037" y="312737"/>
                    <a:pt x="430213" y="336550"/>
                    <a:pt x="438150" y="346075"/>
                  </a:cubicBezTo>
                  <a:cubicBezTo>
                    <a:pt x="446087" y="355600"/>
                    <a:pt x="458788" y="341313"/>
                    <a:pt x="466725" y="355600"/>
                  </a:cubicBezTo>
                  <a:cubicBezTo>
                    <a:pt x="474662" y="369887"/>
                    <a:pt x="482600" y="411163"/>
                    <a:pt x="485775" y="431800"/>
                  </a:cubicBezTo>
                  <a:cubicBezTo>
                    <a:pt x="488950" y="452438"/>
                    <a:pt x="477838" y="463550"/>
                    <a:pt x="485775" y="479425"/>
                  </a:cubicBezTo>
                  <a:cubicBezTo>
                    <a:pt x="493712" y="495300"/>
                    <a:pt x="514350" y="512763"/>
                    <a:pt x="533400" y="527050"/>
                  </a:cubicBezTo>
                  <a:cubicBezTo>
                    <a:pt x="552450" y="541338"/>
                    <a:pt x="576263" y="557213"/>
                    <a:pt x="600075" y="565150"/>
                  </a:cubicBezTo>
                  <a:cubicBezTo>
                    <a:pt x="623888" y="573088"/>
                    <a:pt x="661987" y="568325"/>
                    <a:pt x="676275" y="574675"/>
                  </a:cubicBezTo>
                  <a:cubicBezTo>
                    <a:pt x="690563" y="581025"/>
                    <a:pt x="674688" y="598488"/>
                    <a:pt x="685800" y="603250"/>
                  </a:cubicBezTo>
                  <a:cubicBezTo>
                    <a:pt x="696912" y="608012"/>
                    <a:pt x="728663" y="590550"/>
                    <a:pt x="742950" y="603250"/>
                  </a:cubicBezTo>
                  <a:cubicBezTo>
                    <a:pt x="757238" y="615950"/>
                    <a:pt x="758825" y="657225"/>
                    <a:pt x="771525" y="679450"/>
                  </a:cubicBezTo>
                  <a:cubicBezTo>
                    <a:pt x="784225" y="701675"/>
                    <a:pt x="796925" y="714375"/>
                    <a:pt x="819150" y="736600"/>
                  </a:cubicBezTo>
                  <a:cubicBezTo>
                    <a:pt x="841375" y="758825"/>
                    <a:pt x="877888" y="796925"/>
                    <a:pt x="904875" y="812800"/>
                  </a:cubicBezTo>
                  <a:cubicBezTo>
                    <a:pt x="931863" y="828675"/>
                    <a:pt x="960438" y="823913"/>
                    <a:pt x="981075" y="831850"/>
                  </a:cubicBezTo>
                  <a:cubicBezTo>
                    <a:pt x="1001713" y="839788"/>
                    <a:pt x="1011238" y="847725"/>
                    <a:pt x="1028700" y="860425"/>
                  </a:cubicBezTo>
                  <a:cubicBezTo>
                    <a:pt x="1046163" y="873125"/>
                    <a:pt x="1062038" y="900113"/>
                    <a:pt x="1085850" y="908050"/>
                  </a:cubicBezTo>
                  <a:cubicBezTo>
                    <a:pt x="1109663" y="915988"/>
                    <a:pt x="1141412" y="911225"/>
                    <a:pt x="1171575" y="908050"/>
                  </a:cubicBezTo>
                  <a:cubicBezTo>
                    <a:pt x="1201738" y="904875"/>
                    <a:pt x="1246188" y="901700"/>
                    <a:pt x="1266825" y="889000"/>
                  </a:cubicBezTo>
                  <a:cubicBezTo>
                    <a:pt x="1287462" y="876300"/>
                    <a:pt x="1277938" y="844550"/>
                    <a:pt x="1295400" y="831850"/>
                  </a:cubicBezTo>
                  <a:cubicBezTo>
                    <a:pt x="1312863" y="819150"/>
                    <a:pt x="1342231" y="815975"/>
                    <a:pt x="1371600" y="812800"/>
                  </a:cubicBezTo>
                </a:path>
              </a:pathLst>
            </a:custGeom>
            <a:ln>
              <a:solidFill>
                <a:srgbClr val="FFFF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648200" y="1504950"/>
              <a:ext cx="295275" cy="77787"/>
            </a:xfrm>
            <a:custGeom>
              <a:avLst/>
              <a:gdLst>
                <a:gd name="connsiteX0" fmla="*/ 0 w 295275"/>
                <a:gd name="connsiteY0" fmla="*/ 0 h 77787"/>
                <a:gd name="connsiteX1" fmla="*/ 104775 w 295275"/>
                <a:gd name="connsiteY1" fmla="*/ 57150 h 77787"/>
                <a:gd name="connsiteX2" fmla="*/ 133350 w 295275"/>
                <a:gd name="connsiteY2" fmla="*/ 76200 h 77787"/>
                <a:gd name="connsiteX3" fmla="*/ 171450 w 295275"/>
                <a:gd name="connsiteY3" fmla="*/ 66675 h 77787"/>
                <a:gd name="connsiteX4" fmla="*/ 209550 w 295275"/>
                <a:gd name="connsiteY4" fmla="*/ 66675 h 77787"/>
                <a:gd name="connsiteX5" fmla="*/ 247650 w 295275"/>
                <a:gd name="connsiteY5" fmla="*/ 66675 h 77787"/>
                <a:gd name="connsiteX6" fmla="*/ 295275 w 295275"/>
                <a:gd name="connsiteY6" fmla="*/ 76200 h 77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5275" h="77787">
                  <a:moveTo>
                    <a:pt x="0" y="0"/>
                  </a:moveTo>
                  <a:lnTo>
                    <a:pt x="104775" y="57150"/>
                  </a:lnTo>
                  <a:cubicBezTo>
                    <a:pt x="127000" y="69850"/>
                    <a:pt x="122238" y="74613"/>
                    <a:pt x="133350" y="76200"/>
                  </a:cubicBezTo>
                  <a:cubicBezTo>
                    <a:pt x="144462" y="77787"/>
                    <a:pt x="158750" y="68262"/>
                    <a:pt x="171450" y="66675"/>
                  </a:cubicBezTo>
                  <a:cubicBezTo>
                    <a:pt x="184150" y="65088"/>
                    <a:pt x="209550" y="66675"/>
                    <a:pt x="209550" y="66675"/>
                  </a:cubicBezTo>
                  <a:cubicBezTo>
                    <a:pt x="222250" y="66675"/>
                    <a:pt x="233363" y="65088"/>
                    <a:pt x="247650" y="66675"/>
                  </a:cubicBezTo>
                  <a:cubicBezTo>
                    <a:pt x="261937" y="68262"/>
                    <a:pt x="278606" y="72231"/>
                    <a:pt x="295275" y="76200"/>
                  </a:cubicBezTo>
                </a:path>
              </a:pathLst>
            </a:custGeom>
            <a:ln>
              <a:solidFill>
                <a:srgbClr val="FFFF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05075" y="3817938"/>
              <a:ext cx="1209675" cy="420687"/>
            </a:xfrm>
            <a:custGeom>
              <a:avLst/>
              <a:gdLst>
                <a:gd name="connsiteX0" fmla="*/ 0 w 1209675"/>
                <a:gd name="connsiteY0" fmla="*/ 49212 h 420687"/>
                <a:gd name="connsiteX1" fmla="*/ 95250 w 1209675"/>
                <a:gd name="connsiteY1" fmla="*/ 39687 h 420687"/>
                <a:gd name="connsiteX2" fmla="*/ 190500 w 1209675"/>
                <a:gd name="connsiteY2" fmla="*/ 11112 h 420687"/>
                <a:gd name="connsiteX3" fmla="*/ 276225 w 1209675"/>
                <a:gd name="connsiteY3" fmla="*/ 1587 h 420687"/>
                <a:gd name="connsiteX4" fmla="*/ 342900 w 1209675"/>
                <a:gd name="connsiteY4" fmla="*/ 20637 h 420687"/>
                <a:gd name="connsiteX5" fmla="*/ 419100 w 1209675"/>
                <a:gd name="connsiteY5" fmla="*/ 77787 h 420687"/>
                <a:gd name="connsiteX6" fmla="*/ 466725 w 1209675"/>
                <a:gd name="connsiteY6" fmla="*/ 115887 h 420687"/>
                <a:gd name="connsiteX7" fmla="*/ 523875 w 1209675"/>
                <a:gd name="connsiteY7" fmla="*/ 144462 h 420687"/>
                <a:gd name="connsiteX8" fmla="*/ 542925 w 1209675"/>
                <a:gd name="connsiteY8" fmla="*/ 173037 h 420687"/>
                <a:gd name="connsiteX9" fmla="*/ 581025 w 1209675"/>
                <a:gd name="connsiteY9" fmla="*/ 163512 h 420687"/>
                <a:gd name="connsiteX10" fmla="*/ 647700 w 1209675"/>
                <a:gd name="connsiteY10" fmla="*/ 201612 h 420687"/>
                <a:gd name="connsiteX11" fmla="*/ 685800 w 1209675"/>
                <a:gd name="connsiteY11" fmla="*/ 220662 h 420687"/>
                <a:gd name="connsiteX12" fmla="*/ 733425 w 1209675"/>
                <a:gd name="connsiteY12" fmla="*/ 258762 h 420687"/>
                <a:gd name="connsiteX13" fmla="*/ 762000 w 1209675"/>
                <a:gd name="connsiteY13" fmla="*/ 287337 h 420687"/>
                <a:gd name="connsiteX14" fmla="*/ 819150 w 1209675"/>
                <a:gd name="connsiteY14" fmla="*/ 296862 h 420687"/>
                <a:gd name="connsiteX15" fmla="*/ 857250 w 1209675"/>
                <a:gd name="connsiteY15" fmla="*/ 296862 h 420687"/>
                <a:gd name="connsiteX16" fmla="*/ 876300 w 1209675"/>
                <a:gd name="connsiteY16" fmla="*/ 287337 h 420687"/>
                <a:gd name="connsiteX17" fmla="*/ 914400 w 1209675"/>
                <a:gd name="connsiteY17" fmla="*/ 306387 h 420687"/>
                <a:gd name="connsiteX18" fmla="*/ 1009650 w 1209675"/>
                <a:gd name="connsiteY18" fmla="*/ 354012 h 420687"/>
                <a:gd name="connsiteX19" fmla="*/ 1019175 w 1209675"/>
                <a:gd name="connsiteY19" fmla="*/ 373062 h 420687"/>
                <a:gd name="connsiteX20" fmla="*/ 1066800 w 1209675"/>
                <a:gd name="connsiteY20" fmla="*/ 373062 h 420687"/>
                <a:gd name="connsiteX21" fmla="*/ 1104900 w 1209675"/>
                <a:gd name="connsiteY21" fmla="*/ 363537 h 420687"/>
                <a:gd name="connsiteX22" fmla="*/ 1171575 w 1209675"/>
                <a:gd name="connsiteY22" fmla="*/ 392112 h 420687"/>
                <a:gd name="connsiteX23" fmla="*/ 1209675 w 1209675"/>
                <a:gd name="connsiteY23" fmla="*/ 420687 h 420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09675" h="420687">
                  <a:moveTo>
                    <a:pt x="0" y="49212"/>
                  </a:moveTo>
                  <a:cubicBezTo>
                    <a:pt x="31750" y="47624"/>
                    <a:pt x="63500" y="46037"/>
                    <a:pt x="95250" y="39687"/>
                  </a:cubicBezTo>
                  <a:cubicBezTo>
                    <a:pt x="127000" y="33337"/>
                    <a:pt x="160338" y="17462"/>
                    <a:pt x="190500" y="11112"/>
                  </a:cubicBezTo>
                  <a:cubicBezTo>
                    <a:pt x="220662" y="4762"/>
                    <a:pt x="250825" y="0"/>
                    <a:pt x="276225" y="1587"/>
                  </a:cubicBezTo>
                  <a:cubicBezTo>
                    <a:pt x="301625" y="3175"/>
                    <a:pt x="319088" y="7937"/>
                    <a:pt x="342900" y="20637"/>
                  </a:cubicBezTo>
                  <a:cubicBezTo>
                    <a:pt x="366713" y="33337"/>
                    <a:pt x="398463" y="61912"/>
                    <a:pt x="419100" y="77787"/>
                  </a:cubicBezTo>
                  <a:cubicBezTo>
                    <a:pt x="439738" y="93662"/>
                    <a:pt x="449263" y="104775"/>
                    <a:pt x="466725" y="115887"/>
                  </a:cubicBezTo>
                  <a:cubicBezTo>
                    <a:pt x="484187" y="126999"/>
                    <a:pt x="511175" y="134937"/>
                    <a:pt x="523875" y="144462"/>
                  </a:cubicBezTo>
                  <a:cubicBezTo>
                    <a:pt x="536575" y="153987"/>
                    <a:pt x="533400" y="169862"/>
                    <a:pt x="542925" y="173037"/>
                  </a:cubicBezTo>
                  <a:cubicBezTo>
                    <a:pt x="552450" y="176212"/>
                    <a:pt x="563562" y="158749"/>
                    <a:pt x="581025" y="163512"/>
                  </a:cubicBezTo>
                  <a:cubicBezTo>
                    <a:pt x="598488" y="168275"/>
                    <a:pt x="630238" y="192087"/>
                    <a:pt x="647700" y="201612"/>
                  </a:cubicBezTo>
                  <a:cubicBezTo>
                    <a:pt x="665163" y="211137"/>
                    <a:pt x="671513" y="211137"/>
                    <a:pt x="685800" y="220662"/>
                  </a:cubicBezTo>
                  <a:cubicBezTo>
                    <a:pt x="700087" y="230187"/>
                    <a:pt x="720725" y="247650"/>
                    <a:pt x="733425" y="258762"/>
                  </a:cubicBezTo>
                  <a:cubicBezTo>
                    <a:pt x="746125" y="269874"/>
                    <a:pt x="747712" y="280987"/>
                    <a:pt x="762000" y="287337"/>
                  </a:cubicBezTo>
                  <a:cubicBezTo>
                    <a:pt x="776288" y="293687"/>
                    <a:pt x="803275" y="295275"/>
                    <a:pt x="819150" y="296862"/>
                  </a:cubicBezTo>
                  <a:cubicBezTo>
                    <a:pt x="835025" y="298450"/>
                    <a:pt x="847725" y="298450"/>
                    <a:pt x="857250" y="296862"/>
                  </a:cubicBezTo>
                  <a:cubicBezTo>
                    <a:pt x="866775" y="295275"/>
                    <a:pt x="866775" y="285750"/>
                    <a:pt x="876300" y="287337"/>
                  </a:cubicBezTo>
                  <a:cubicBezTo>
                    <a:pt x="885825" y="288925"/>
                    <a:pt x="914400" y="306387"/>
                    <a:pt x="914400" y="306387"/>
                  </a:cubicBezTo>
                  <a:cubicBezTo>
                    <a:pt x="936625" y="317499"/>
                    <a:pt x="992188" y="342900"/>
                    <a:pt x="1009650" y="354012"/>
                  </a:cubicBezTo>
                  <a:cubicBezTo>
                    <a:pt x="1027112" y="365124"/>
                    <a:pt x="1009650" y="369887"/>
                    <a:pt x="1019175" y="373062"/>
                  </a:cubicBezTo>
                  <a:cubicBezTo>
                    <a:pt x="1028700" y="376237"/>
                    <a:pt x="1052513" y="374649"/>
                    <a:pt x="1066800" y="373062"/>
                  </a:cubicBezTo>
                  <a:cubicBezTo>
                    <a:pt x="1081087" y="371475"/>
                    <a:pt x="1087438" y="360362"/>
                    <a:pt x="1104900" y="363537"/>
                  </a:cubicBezTo>
                  <a:cubicBezTo>
                    <a:pt x="1122363" y="366712"/>
                    <a:pt x="1154113" y="382587"/>
                    <a:pt x="1171575" y="392112"/>
                  </a:cubicBezTo>
                  <a:cubicBezTo>
                    <a:pt x="1189038" y="401637"/>
                    <a:pt x="1199356" y="411162"/>
                    <a:pt x="1209675" y="420687"/>
                  </a:cubicBezTo>
                </a:path>
              </a:pathLst>
            </a:custGeom>
            <a:ln>
              <a:solidFill>
                <a:srgbClr val="FFFF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981450" y="4352925"/>
              <a:ext cx="95250" cy="28575"/>
            </a:xfrm>
            <a:custGeom>
              <a:avLst/>
              <a:gdLst>
                <a:gd name="connsiteX0" fmla="*/ 0 w 95250"/>
                <a:gd name="connsiteY0" fmla="*/ 0 h 28575"/>
                <a:gd name="connsiteX1" fmla="*/ 57150 w 95250"/>
                <a:gd name="connsiteY1" fmla="*/ 19050 h 28575"/>
                <a:gd name="connsiteX2" fmla="*/ 95250 w 95250"/>
                <a:gd name="connsiteY2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0" h="28575">
                  <a:moveTo>
                    <a:pt x="0" y="0"/>
                  </a:moveTo>
                  <a:cubicBezTo>
                    <a:pt x="21431" y="7143"/>
                    <a:pt x="41275" y="14288"/>
                    <a:pt x="57150" y="19050"/>
                  </a:cubicBezTo>
                  <a:cubicBezTo>
                    <a:pt x="73025" y="23812"/>
                    <a:pt x="84137" y="26193"/>
                    <a:pt x="95250" y="28575"/>
                  </a:cubicBezTo>
                </a:path>
              </a:pathLst>
            </a:custGeom>
            <a:ln>
              <a:solidFill>
                <a:srgbClr val="FFFF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152900" y="4348163"/>
              <a:ext cx="390525" cy="42862"/>
            </a:xfrm>
            <a:custGeom>
              <a:avLst/>
              <a:gdLst>
                <a:gd name="connsiteX0" fmla="*/ 0 w 390525"/>
                <a:gd name="connsiteY0" fmla="*/ 33337 h 42862"/>
                <a:gd name="connsiteX1" fmla="*/ 95250 w 390525"/>
                <a:gd name="connsiteY1" fmla="*/ 33337 h 42862"/>
                <a:gd name="connsiteX2" fmla="*/ 171450 w 390525"/>
                <a:gd name="connsiteY2" fmla="*/ 4762 h 42862"/>
                <a:gd name="connsiteX3" fmla="*/ 219075 w 390525"/>
                <a:gd name="connsiteY3" fmla="*/ 4762 h 42862"/>
                <a:gd name="connsiteX4" fmla="*/ 285750 w 390525"/>
                <a:gd name="connsiteY4" fmla="*/ 14287 h 42862"/>
                <a:gd name="connsiteX5" fmla="*/ 342900 w 390525"/>
                <a:gd name="connsiteY5" fmla="*/ 42862 h 42862"/>
                <a:gd name="connsiteX6" fmla="*/ 390525 w 390525"/>
                <a:gd name="connsiteY6" fmla="*/ 14287 h 42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0525" h="42862">
                  <a:moveTo>
                    <a:pt x="0" y="33337"/>
                  </a:moveTo>
                  <a:cubicBezTo>
                    <a:pt x="33337" y="35718"/>
                    <a:pt x="66675" y="38099"/>
                    <a:pt x="95250" y="33337"/>
                  </a:cubicBezTo>
                  <a:cubicBezTo>
                    <a:pt x="123825" y="28575"/>
                    <a:pt x="150813" y="9524"/>
                    <a:pt x="171450" y="4762"/>
                  </a:cubicBezTo>
                  <a:cubicBezTo>
                    <a:pt x="192087" y="0"/>
                    <a:pt x="200025" y="3175"/>
                    <a:pt x="219075" y="4762"/>
                  </a:cubicBezTo>
                  <a:cubicBezTo>
                    <a:pt x="238125" y="6349"/>
                    <a:pt x="265113" y="7937"/>
                    <a:pt x="285750" y="14287"/>
                  </a:cubicBezTo>
                  <a:cubicBezTo>
                    <a:pt x="306387" y="20637"/>
                    <a:pt x="325438" y="42862"/>
                    <a:pt x="342900" y="42862"/>
                  </a:cubicBezTo>
                  <a:cubicBezTo>
                    <a:pt x="360362" y="42862"/>
                    <a:pt x="375443" y="28574"/>
                    <a:pt x="390525" y="14287"/>
                  </a:cubicBezTo>
                </a:path>
              </a:pathLst>
            </a:custGeom>
            <a:ln>
              <a:solidFill>
                <a:srgbClr val="FFFF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534275" y="303213"/>
              <a:ext cx="1028700" cy="193674"/>
            </a:xfrm>
            <a:custGeom>
              <a:avLst/>
              <a:gdLst>
                <a:gd name="connsiteX0" fmla="*/ 1028700 w 1028700"/>
                <a:gd name="connsiteY0" fmla="*/ 115887 h 193674"/>
                <a:gd name="connsiteX1" fmla="*/ 933450 w 1028700"/>
                <a:gd name="connsiteY1" fmla="*/ 87312 h 193674"/>
                <a:gd name="connsiteX2" fmla="*/ 847725 w 1028700"/>
                <a:gd name="connsiteY2" fmla="*/ 68262 h 193674"/>
                <a:gd name="connsiteX3" fmla="*/ 733425 w 1028700"/>
                <a:gd name="connsiteY3" fmla="*/ 11112 h 193674"/>
                <a:gd name="connsiteX4" fmla="*/ 647700 w 1028700"/>
                <a:gd name="connsiteY4" fmla="*/ 11112 h 193674"/>
                <a:gd name="connsiteX5" fmla="*/ 542925 w 1028700"/>
                <a:gd name="connsiteY5" fmla="*/ 77787 h 193674"/>
                <a:gd name="connsiteX6" fmla="*/ 466725 w 1028700"/>
                <a:gd name="connsiteY6" fmla="*/ 115887 h 193674"/>
                <a:gd name="connsiteX7" fmla="*/ 390525 w 1028700"/>
                <a:gd name="connsiteY7" fmla="*/ 182562 h 193674"/>
                <a:gd name="connsiteX8" fmla="*/ 285750 w 1028700"/>
                <a:gd name="connsiteY8" fmla="*/ 182562 h 193674"/>
                <a:gd name="connsiteX9" fmla="*/ 200025 w 1028700"/>
                <a:gd name="connsiteY9" fmla="*/ 153987 h 193674"/>
                <a:gd name="connsiteX10" fmla="*/ 114300 w 1028700"/>
                <a:gd name="connsiteY10" fmla="*/ 115887 h 193674"/>
                <a:gd name="connsiteX11" fmla="*/ 28575 w 1028700"/>
                <a:gd name="connsiteY11" fmla="*/ 49212 h 193674"/>
                <a:gd name="connsiteX12" fmla="*/ 0 w 1028700"/>
                <a:gd name="connsiteY12" fmla="*/ 30162 h 19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8700" h="193674">
                  <a:moveTo>
                    <a:pt x="1028700" y="115887"/>
                  </a:moveTo>
                  <a:cubicBezTo>
                    <a:pt x="996156" y="105568"/>
                    <a:pt x="963613" y="95250"/>
                    <a:pt x="933450" y="87312"/>
                  </a:cubicBezTo>
                  <a:cubicBezTo>
                    <a:pt x="903287" y="79374"/>
                    <a:pt x="881063" y="80962"/>
                    <a:pt x="847725" y="68262"/>
                  </a:cubicBezTo>
                  <a:cubicBezTo>
                    <a:pt x="814388" y="55562"/>
                    <a:pt x="766763" y="20637"/>
                    <a:pt x="733425" y="11112"/>
                  </a:cubicBezTo>
                  <a:cubicBezTo>
                    <a:pt x="700088" y="1587"/>
                    <a:pt x="679450" y="0"/>
                    <a:pt x="647700" y="11112"/>
                  </a:cubicBezTo>
                  <a:cubicBezTo>
                    <a:pt x="615950" y="22224"/>
                    <a:pt x="573087" y="60325"/>
                    <a:pt x="542925" y="77787"/>
                  </a:cubicBezTo>
                  <a:cubicBezTo>
                    <a:pt x="512763" y="95249"/>
                    <a:pt x="492125" y="98424"/>
                    <a:pt x="466725" y="115887"/>
                  </a:cubicBezTo>
                  <a:cubicBezTo>
                    <a:pt x="441325" y="133350"/>
                    <a:pt x="420687" y="171450"/>
                    <a:pt x="390525" y="182562"/>
                  </a:cubicBezTo>
                  <a:cubicBezTo>
                    <a:pt x="360363" y="193674"/>
                    <a:pt x="317500" y="187324"/>
                    <a:pt x="285750" y="182562"/>
                  </a:cubicBezTo>
                  <a:cubicBezTo>
                    <a:pt x="254000" y="177800"/>
                    <a:pt x="228600" y="165099"/>
                    <a:pt x="200025" y="153987"/>
                  </a:cubicBezTo>
                  <a:cubicBezTo>
                    <a:pt x="171450" y="142875"/>
                    <a:pt x="142875" y="133349"/>
                    <a:pt x="114300" y="115887"/>
                  </a:cubicBezTo>
                  <a:cubicBezTo>
                    <a:pt x="85725" y="98425"/>
                    <a:pt x="47625" y="63500"/>
                    <a:pt x="28575" y="49212"/>
                  </a:cubicBezTo>
                  <a:cubicBezTo>
                    <a:pt x="9525" y="34925"/>
                    <a:pt x="4762" y="32543"/>
                    <a:pt x="0" y="30162"/>
                  </a:cubicBezTo>
                </a:path>
              </a:pathLst>
            </a:custGeom>
            <a:ln>
              <a:solidFill>
                <a:srgbClr val="FFFF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588250" y="600075"/>
              <a:ext cx="746125" cy="307975"/>
            </a:xfrm>
            <a:custGeom>
              <a:avLst/>
              <a:gdLst>
                <a:gd name="connsiteX0" fmla="*/ 746125 w 746125"/>
                <a:gd name="connsiteY0" fmla="*/ 161925 h 307975"/>
                <a:gd name="connsiteX1" fmla="*/ 679450 w 746125"/>
                <a:gd name="connsiteY1" fmla="*/ 209550 h 307975"/>
                <a:gd name="connsiteX2" fmla="*/ 622300 w 746125"/>
                <a:gd name="connsiteY2" fmla="*/ 247650 h 307975"/>
                <a:gd name="connsiteX3" fmla="*/ 555625 w 746125"/>
                <a:gd name="connsiteY3" fmla="*/ 276225 h 307975"/>
                <a:gd name="connsiteX4" fmla="*/ 479425 w 746125"/>
                <a:gd name="connsiteY4" fmla="*/ 304800 h 307975"/>
                <a:gd name="connsiteX5" fmla="*/ 412750 w 746125"/>
                <a:gd name="connsiteY5" fmla="*/ 295275 h 307975"/>
                <a:gd name="connsiteX6" fmla="*/ 250825 w 746125"/>
                <a:gd name="connsiteY6" fmla="*/ 247650 h 307975"/>
                <a:gd name="connsiteX7" fmla="*/ 184150 w 746125"/>
                <a:gd name="connsiteY7" fmla="*/ 219075 h 307975"/>
                <a:gd name="connsiteX8" fmla="*/ 98425 w 746125"/>
                <a:gd name="connsiteY8" fmla="*/ 123825 h 307975"/>
                <a:gd name="connsiteX9" fmla="*/ 79375 w 746125"/>
                <a:gd name="connsiteY9" fmla="*/ 66675 h 307975"/>
                <a:gd name="connsiteX10" fmla="*/ 12700 w 746125"/>
                <a:gd name="connsiteY10" fmla="*/ 38100 h 307975"/>
                <a:gd name="connsiteX11" fmla="*/ 3175 w 746125"/>
                <a:gd name="connsiteY11" fmla="*/ 0 h 307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46125" h="307975">
                  <a:moveTo>
                    <a:pt x="746125" y="161925"/>
                  </a:moveTo>
                  <a:lnTo>
                    <a:pt x="679450" y="209550"/>
                  </a:lnTo>
                  <a:cubicBezTo>
                    <a:pt x="658813" y="223837"/>
                    <a:pt x="642937" y="236538"/>
                    <a:pt x="622300" y="247650"/>
                  </a:cubicBezTo>
                  <a:cubicBezTo>
                    <a:pt x="601663" y="258762"/>
                    <a:pt x="579438" y="266700"/>
                    <a:pt x="555625" y="276225"/>
                  </a:cubicBezTo>
                  <a:cubicBezTo>
                    <a:pt x="531813" y="285750"/>
                    <a:pt x="503238" y="301625"/>
                    <a:pt x="479425" y="304800"/>
                  </a:cubicBezTo>
                  <a:cubicBezTo>
                    <a:pt x="455613" y="307975"/>
                    <a:pt x="450850" y="304800"/>
                    <a:pt x="412750" y="295275"/>
                  </a:cubicBezTo>
                  <a:cubicBezTo>
                    <a:pt x="374650" y="285750"/>
                    <a:pt x="288925" y="260350"/>
                    <a:pt x="250825" y="247650"/>
                  </a:cubicBezTo>
                  <a:cubicBezTo>
                    <a:pt x="212725" y="234950"/>
                    <a:pt x="209550" y="239713"/>
                    <a:pt x="184150" y="219075"/>
                  </a:cubicBezTo>
                  <a:cubicBezTo>
                    <a:pt x="158750" y="198437"/>
                    <a:pt x="115888" y="149225"/>
                    <a:pt x="98425" y="123825"/>
                  </a:cubicBezTo>
                  <a:cubicBezTo>
                    <a:pt x="80962" y="98425"/>
                    <a:pt x="93662" y="80962"/>
                    <a:pt x="79375" y="66675"/>
                  </a:cubicBezTo>
                  <a:cubicBezTo>
                    <a:pt x="65088" y="52388"/>
                    <a:pt x="25400" y="49212"/>
                    <a:pt x="12700" y="38100"/>
                  </a:cubicBezTo>
                  <a:cubicBezTo>
                    <a:pt x="0" y="26988"/>
                    <a:pt x="1587" y="13494"/>
                    <a:pt x="3175" y="0"/>
                  </a:cubicBezTo>
                </a:path>
              </a:pathLst>
            </a:custGeom>
            <a:ln>
              <a:solidFill>
                <a:srgbClr val="FFFF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067675" y="904875"/>
              <a:ext cx="390525" cy="214312"/>
            </a:xfrm>
            <a:custGeom>
              <a:avLst/>
              <a:gdLst>
                <a:gd name="connsiteX0" fmla="*/ 390525 w 390525"/>
                <a:gd name="connsiteY0" fmla="*/ 171450 h 214312"/>
                <a:gd name="connsiteX1" fmla="*/ 314325 w 390525"/>
                <a:gd name="connsiteY1" fmla="*/ 200025 h 214312"/>
                <a:gd name="connsiteX2" fmla="*/ 238125 w 390525"/>
                <a:gd name="connsiteY2" fmla="*/ 209550 h 214312"/>
                <a:gd name="connsiteX3" fmla="*/ 200025 w 390525"/>
                <a:gd name="connsiteY3" fmla="*/ 171450 h 214312"/>
                <a:gd name="connsiteX4" fmla="*/ 142875 w 390525"/>
                <a:gd name="connsiteY4" fmla="*/ 133350 h 214312"/>
                <a:gd name="connsiteX5" fmla="*/ 104775 w 390525"/>
                <a:gd name="connsiteY5" fmla="*/ 95250 h 214312"/>
                <a:gd name="connsiteX6" fmla="*/ 38100 w 390525"/>
                <a:gd name="connsiteY6" fmla="*/ 57150 h 214312"/>
                <a:gd name="connsiteX7" fmla="*/ 0 w 390525"/>
                <a:gd name="connsiteY7" fmla="*/ 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0525" h="214312">
                  <a:moveTo>
                    <a:pt x="390525" y="171450"/>
                  </a:moveTo>
                  <a:cubicBezTo>
                    <a:pt x="365125" y="182562"/>
                    <a:pt x="339725" y="193675"/>
                    <a:pt x="314325" y="200025"/>
                  </a:cubicBezTo>
                  <a:cubicBezTo>
                    <a:pt x="288925" y="206375"/>
                    <a:pt x="257175" y="214312"/>
                    <a:pt x="238125" y="209550"/>
                  </a:cubicBezTo>
                  <a:cubicBezTo>
                    <a:pt x="219075" y="204788"/>
                    <a:pt x="215900" y="184150"/>
                    <a:pt x="200025" y="171450"/>
                  </a:cubicBezTo>
                  <a:cubicBezTo>
                    <a:pt x="184150" y="158750"/>
                    <a:pt x="158750" y="146050"/>
                    <a:pt x="142875" y="133350"/>
                  </a:cubicBezTo>
                  <a:cubicBezTo>
                    <a:pt x="127000" y="120650"/>
                    <a:pt x="122238" y="107950"/>
                    <a:pt x="104775" y="95250"/>
                  </a:cubicBezTo>
                  <a:cubicBezTo>
                    <a:pt x="87313" y="82550"/>
                    <a:pt x="55562" y="73025"/>
                    <a:pt x="38100" y="57150"/>
                  </a:cubicBezTo>
                  <a:cubicBezTo>
                    <a:pt x="20638" y="41275"/>
                    <a:pt x="10319" y="20637"/>
                    <a:pt x="0" y="0"/>
                  </a:cubicBezTo>
                </a:path>
              </a:pathLst>
            </a:custGeom>
            <a:ln>
              <a:solidFill>
                <a:srgbClr val="FFFF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972300" y="904875"/>
              <a:ext cx="1125537" cy="1381125"/>
            </a:xfrm>
            <a:custGeom>
              <a:avLst/>
              <a:gdLst>
                <a:gd name="connsiteX0" fmla="*/ 0 w 1125537"/>
                <a:gd name="connsiteY0" fmla="*/ 0 h 1381125"/>
                <a:gd name="connsiteX1" fmla="*/ 19050 w 1125537"/>
                <a:gd name="connsiteY1" fmla="*/ 76200 h 1381125"/>
                <a:gd name="connsiteX2" fmla="*/ 47625 w 1125537"/>
                <a:gd name="connsiteY2" fmla="*/ 142875 h 1381125"/>
                <a:gd name="connsiteX3" fmla="*/ 57150 w 1125537"/>
                <a:gd name="connsiteY3" fmla="*/ 190500 h 1381125"/>
                <a:gd name="connsiteX4" fmla="*/ 76200 w 1125537"/>
                <a:gd name="connsiteY4" fmla="*/ 238125 h 1381125"/>
                <a:gd name="connsiteX5" fmla="*/ 95250 w 1125537"/>
                <a:gd name="connsiteY5" fmla="*/ 304800 h 1381125"/>
                <a:gd name="connsiteX6" fmla="*/ 104775 w 1125537"/>
                <a:gd name="connsiteY6" fmla="*/ 314325 h 1381125"/>
                <a:gd name="connsiteX7" fmla="*/ 104775 w 1125537"/>
                <a:gd name="connsiteY7" fmla="*/ 361950 h 1381125"/>
                <a:gd name="connsiteX8" fmla="*/ 133350 w 1125537"/>
                <a:gd name="connsiteY8" fmla="*/ 390525 h 1381125"/>
                <a:gd name="connsiteX9" fmla="*/ 152400 w 1125537"/>
                <a:gd name="connsiteY9" fmla="*/ 466725 h 1381125"/>
                <a:gd name="connsiteX10" fmla="*/ 161925 w 1125537"/>
                <a:gd name="connsiteY10" fmla="*/ 514350 h 1381125"/>
                <a:gd name="connsiteX11" fmla="*/ 190500 w 1125537"/>
                <a:gd name="connsiteY11" fmla="*/ 533400 h 1381125"/>
                <a:gd name="connsiteX12" fmla="*/ 209550 w 1125537"/>
                <a:gd name="connsiteY12" fmla="*/ 542925 h 1381125"/>
                <a:gd name="connsiteX13" fmla="*/ 209550 w 1125537"/>
                <a:gd name="connsiteY13" fmla="*/ 581025 h 1381125"/>
                <a:gd name="connsiteX14" fmla="*/ 247650 w 1125537"/>
                <a:gd name="connsiteY14" fmla="*/ 676275 h 1381125"/>
                <a:gd name="connsiteX15" fmla="*/ 257175 w 1125537"/>
                <a:gd name="connsiteY15" fmla="*/ 742950 h 1381125"/>
                <a:gd name="connsiteX16" fmla="*/ 285750 w 1125537"/>
                <a:gd name="connsiteY16" fmla="*/ 800100 h 1381125"/>
                <a:gd name="connsiteX17" fmla="*/ 295275 w 1125537"/>
                <a:gd name="connsiteY17" fmla="*/ 885825 h 1381125"/>
                <a:gd name="connsiteX18" fmla="*/ 390525 w 1125537"/>
                <a:gd name="connsiteY18" fmla="*/ 942975 h 1381125"/>
                <a:gd name="connsiteX19" fmla="*/ 476250 w 1125537"/>
                <a:gd name="connsiteY19" fmla="*/ 1028700 h 1381125"/>
                <a:gd name="connsiteX20" fmla="*/ 561975 w 1125537"/>
                <a:gd name="connsiteY20" fmla="*/ 1104900 h 1381125"/>
                <a:gd name="connsiteX21" fmla="*/ 647700 w 1125537"/>
                <a:gd name="connsiteY21" fmla="*/ 1162050 h 1381125"/>
                <a:gd name="connsiteX22" fmla="*/ 714375 w 1125537"/>
                <a:gd name="connsiteY22" fmla="*/ 1200150 h 1381125"/>
                <a:gd name="connsiteX23" fmla="*/ 771525 w 1125537"/>
                <a:gd name="connsiteY23" fmla="*/ 1228725 h 1381125"/>
                <a:gd name="connsiteX24" fmla="*/ 790575 w 1125537"/>
                <a:gd name="connsiteY24" fmla="*/ 1257300 h 1381125"/>
                <a:gd name="connsiteX25" fmla="*/ 847725 w 1125537"/>
                <a:gd name="connsiteY25" fmla="*/ 1295400 h 1381125"/>
                <a:gd name="connsiteX26" fmla="*/ 904875 w 1125537"/>
                <a:gd name="connsiteY26" fmla="*/ 1343025 h 1381125"/>
                <a:gd name="connsiteX27" fmla="*/ 952500 w 1125537"/>
                <a:gd name="connsiteY27" fmla="*/ 1362075 h 1381125"/>
                <a:gd name="connsiteX28" fmla="*/ 1000125 w 1125537"/>
                <a:gd name="connsiteY28" fmla="*/ 1371600 h 1381125"/>
                <a:gd name="connsiteX29" fmla="*/ 1104900 w 1125537"/>
                <a:gd name="connsiteY29" fmla="*/ 1371600 h 1381125"/>
                <a:gd name="connsiteX30" fmla="*/ 1123950 w 1125537"/>
                <a:gd name="connsiteY30" fmla="*/ 1381125 h 1381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125537" h="1381125">
                  <a:moveTo>
                    <a:pt x="0" y="0"/>
                  </a:moveTo>
                  <a:cubicBezTo>
                    <a:pt x="5556" y="26194"/>
                    <a:pt x="11113" y="52388"/>
                    <a:pt x="19050" y="76200"/>
                  </a:cubicBezTo>
                  <a:cubicBezTo>
                    <a:pt x="26988" y="100013"/>
                    <a:pt x="41275" y="123825"/>
                    <a:pt x="47625" y="142875"/>
                  </a:cubicBezTo>
                  <a:cubicBezTo>
                    <a:pt x="53975" y="161925"/>
                    <a:pt x="52388" y="174625"/>
                    <a:pt x="57150" y="190500"/>
                  </a:cubicBezTo>
                  <a:cubicBezTo>
                    <a:pt x="61912" y="206375"/>
                    <a:pt x="69850" y="219075"/>
                    <a:pt x="76200" y="238125"/>
                  </a:cubicBezTo>
                  <a:cubicBezTo>
                    <a:pt x="82550" y="257175"/>
                    <a:pt x="90487" y="292100"/>
                    <a:pt x="95250" y="304800"/>
                  </a:cubicBezTo>
                  <a:cubicBezTo>
                    <a:pt x="100013" y="317500"/>
                    <a:pt x="103188" y="304800"/>
                    <a:pt x="104775" y="314325"/>
                  </a:cubicBezTo>
                  <a:cubicBezTo>
                    <a:pt x="106363" y="323850"/>
                    <a:pt x="100012" y="349250"/>
                    <a:pt x="104775" y="361950"/>
                  </a:cubicBezTo>
                  <a:cubicBezTo>
                    <a:pt x="109538" y="374650"/>
                    <a:pt x="125413" y="373063"/>
                    <a:pt x="133350" y="390525"/>
                  </a:cubicBezTo>
                  <a:cubicBezTo>
                    <a:pt x="141287" y="407987"/>
                    <a:pt x="147638" y="446088"/>
                    <a:pt x="152400" y="466725"/>
                  </a:cubicBezTo>
                  <a:cubicBezTo>
                    <a:pt x="157162" y="487362"/>
                    <a:pt x="155575" y="503238"/>
                    <a:pt x="161925" y="514350"/>
                  </a:cubicBezTo>
                  <a:cubicBezTo>
                    <a:pt x="168275" y="525462"/>
                    <a:pt x="182563" y="528638"/>
                    <a:pt x="190500" y="533400"/>
                  </a:cubicBezTo>
                  <a:cubicBezTo>
                    <a:pt x="198438" y="538163"/>
                    <a:pt x="206375" y="534987"/>
                    <a:pt x="209550" y="542925"/>
                  </a:cubicBezTo>
                  <a:cubicBezTo>
                    <a:pt x="212725" y="550863"/>
                    <a:pt x="203200" y="558800"/>
                    <a:pt x="209550" y="581025"/>
                  </a:cubicBezTo>
                  <a:cubicBezTo>
                    <a:pt x="215900" y="603250"/>
                    <a:pt x="239713" y="649288"/>
                    <a:pt x="247650" y="676275"/>
                  </a:cubicBezTo>
                  <a:cubicBezTo>
                    <a:pt x="255587" y="703262"/>
                    <a:pt x="250825" y="722313"/>
                    <a:pt x="257175" y="742950"/>
                  </a:cubicBezTo>
                  <a:cubicBezTo>
                    <a:pt x="263525" y="763587"/>
                    <a:pt x="279400" y="776288"/>
                    <a:pt x="285750" y="800100"/>
                  </a:cubicBezTo>
                  <a:cubicBezTo>
                    <a:pt x="292100" y="823912"/>
                    <a:pt x="277813" y="862013"/>
                    <a:pt x="295275" y="885825"/>
                  </a:cubicBezTo>
                  <a:cubicBezTo>
                    <a:pt x="312737" y="909637"/>
                    <a:pt x="360363" y="919163"/>
                    <a:pt x="390525" y="942975"/>
                  </a:cubicBezTo>
                  <a:cubicBezTo>
                    <a:pt x="420687" y="966787"/>
                    <a:pt x="447675" y="1001713"/>
                    <a:pt x="476250" y="1028700"/>
                  </a:cubicBezTo>
                  <a:cubicBezTo>
                    <a:pt x="504825" y="1055688"/>
                    <a:pt x="533400" y="1082675"/>
                    <a:pt x="561975" y="1104900"/>
                  </a:cubicBezTo>
                  <a:cubicBezTo>
                    <a:pt x="590550" y="1127125"/>
                    <a:pt x="622300" y="1146175"/>
                    <a:pt x="647700" y="1162050"/>
                  </a:cubicBezTo>
                  <a:cubicBezTo>
                    <a:pt x="673100" y="1177925"/>
                    <a:pt x="693738" y="1189038"/>
                    <a:pt x="714375" y="1200150"/>
                  </a:cubicBezTo>
                  <a:cubicBezTo>
                    <a:pt x="735012" y="1211262"/>
                    <a:pt x="758825" y="1219200"/>
                    <a:pt x="771525" y="1228725"/>
                  </a:cubicBezTo>
                  <a:cubicBezTo>
                    <a:pt x="784225" y="1238250"/>
                    <a:pt x="777875" y="1246188"/>
                    <a:pt x="790575" y="1257300"/>
                  </a:cubicBezTo>
                  <a:cubicBezTo>
                    <a:pt x="803275" y="1268412"/>
                    <a:pt x="828675" y="1281113"/>
                    <a:pt x="847725" y="1295400"/>
                  </a:cubicBezTo>
                  <a:cubicBezTo>
                    <a:pt x="866775" y="1309688"/>
                    <a:pt x="887413" y="1331913"/>
                    <a:pt x="904875" y="1343025"/>
                  </a:cubicBezTo>
                  <a:cubicBezTo>
                    <a:pt x="922337" y="1354137"/>
                    <a:pt x="936625" y="1357313"/>
                    <a:pt x="952500" y="1362075"/>
                  </a:cubicBezTo>
                  <a:cubicBezTo>
                    <a:pt x="968375" y="1366837"/>
                    <a:pt x="974725" y="1370013"/>
                    <a:pt x="1000125" y="1371600"/>
                  </a:cubicBezTo>
                  <a:cubicBezTo>
                    <a:pt x="1025525" y="1373188"/>
                    <a:pt x="1084263" y="1370013"/>
                    <a:pt x="1104900" y="1371600"/>
                  </a:cubicBezTo>
                  <a:cubicBezTo>
                    <a:pt x="1125537" y="1373187"/>
                    <a:pt x="1124743" y="1377156"/>
                    <a:pt x="1123950" y="1381125"/>
                  </a:cubicBezTo>
                </a:path>
              </a:pathLst>
            </a:custGeom>
            <a:ln>
              <a:solidFill>
                <a:srgbClr val="FFFF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715125" y="3019425"/>
              <a:ext cx="1333500" cy="325437"/>
            </a:xfrm>
            <a:custGeom>
              <a:avLst/>
              <a:gdLst>
                <a:gd name="connsiteX0" fmla="*/ 1333500 w 1333500"/>
                <a:gd name="connsiteY0" fmla="*/ 304800 h 325437"/>
                <a:gd name="connsiteX1" fmla="*/ 1285875 w 1333500"/>
                <a:gd name="connsiteY1" fmla="*/ 323850 h 325437"/>
                <a:gd name="connsiteX2" fmla="*/ 1228725 w 1333500"/>
                <a:gd name="connsiteY2" fmla="*/ 314325 h 325437"/>
                <a:gd name="connsiteX3" fmla="*/ 1162050 w 1333500"/>
                <a:gd name="connsiteY3" fmla="*/ 295275 h 325437"/>
                <a:gd name="connsiteX4" fmla="*/ 1123950 w 1333500"/>
                <a:gd name="connsiteY4" fmla="*/ 257175 h 325437"/>
                <a:gd name="connsiteX5" fmla="*/ 1114425 w 1333500"/>
                <a:gd name="connsiteY5" fmla="*/ 219075 h 325437"/>
                <a:gd name="connsiteX6" fmla="*/ 1057275 w 1333500"/>
                <a:gd name="connsiteY6" fmla="*/ 228600 h 325437"/>
                <a:gd name="connsiteX7" fmla="*/ 1038225 w 1333500"/>
                <a:gd name="connsiteY7" fmla="*/ 219075 h 325437"/>
                <a:gd name="connsiteX8" fmla="*/ 1009650 w 1333500"/>
                <a:gd name="connsiteY8" fmla="*/ 190500 h 325437"/>
                <a:gd name="connsiteX9" fmla="*/ 962025 w 1333500"/>
                <a:gd name="connsiteY9" fmla="*/ 180975 h 325437"/>
                <a:gd name="connsiteX10" fmla="*/ 933450 w 1333500"/>
                <a:gd name="connsiteY10" fmla="*/ 190500 h 325437"/>
                <a:gd name="connsiteX11" fmla="*/ 885825 w 1333500"/>
                <a:gd name="connsiteY11" fmla="*/ 190500 h 325437"/>
                <a:gd name="connsiteX12" fmla="*/ 847725 w 1333500"/>
                <a:gd name="connsiteY12" fmla="*/ 180975 h 325437"/>
                <a:gd name="connsiteX13" fmla="*/ 800100 w 1333500"/>
                <a:gd name="connsiteY13" fmla="*/ 180975 h 325437"/>
                <a:gd name="connsiteX14" fmla="*/ 762000 w 1333500"/>
                <a:gd name="connsiteY14" fmla="*/ 180975 h 325437"/>
                <a:gd name="connsiteX15" fmla="*/ 733425 w 1333500"/>
                <a:gd name="connsiteY15" fmla="*/ 200025 h 325437"/>
                <a:gd name="connsiteX16" fmla="*/ 676275 w 1333500"/>
                <a:gd name="connsiteY16" fmla="*/ 219075 h 325437"/>
                <a:gd name="connsiteX17" fmla="*/ 628650 w 1333500"/>
                <a:gd name="connsiteY17" fmla="*/ 228600 h 325437"/>
                <a:gd name="connsiteX18" fmla="*/ 552450 w 1333500"/>
                <a:gd name="connsiteY18" fmla="*/ 257175 h 325437"/>
                <a:gd name="connsiteX19" fmla="*/ 495300 w 1333500"/>
                <a:gd name="connsiteY19" fmla="*/ 228600 h 325437"/>
                <a:gd name="connsiteX20" fmla="*/ 447675 w 1333500"/>
                <a:gd name="connsiteY20" fmla="*/ 209550 h 325437"/>
                <a:gd name="connsiteX21" fmla="*/ 409575 w 1333500"/>
                <a:gd name="connsiteY21" fmla="*/ 171450 h 325437"/>
                <a:gd name="connsiteX22" fmla="*/ 361950 w 1333500"/>
                <a:gd name="connsiteY22" fmla="*/ 152400 h 325437"/>
                <a:gd name="connsiteX23" fmla="*/ 295275 w 1333500"/>
                <a:gd name="connsiteY23" fmla="*/ 123825 h 325437"/>
                <a:gd name="connsiteX24" fmla="*/ 238125 w 1333500"/>
                <a:gd name="connsiteY24" fmla="*/ 114300 h 325437"/>
                <a:gd name="connsiteX25" fmla="*/ 171450 w 1333500"/>
                <a:gd name="connsiteY25" fmla="*/ 76200 h 325437"/>
                <a:gd name="connsiteX26" fmla="*/ 133350 w 1333500"/>
                <a:gd name="connsiteY26" fmla="*/ 76200 h 325437"/>
                <a:gd name="connsiteX27" fmla="*/ 85725 w 1333500"/>
                <a:gd name="connsiteY27" fmla="*/ 38100 h 325437"/>
                <a:gd name="connsiteX28" fmla="*/ 0 w 1333500"/>
                <a:gd name="connsiteY28" fmla="*/ 0 h 325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333500" h="325437">
                  <a:moveTo>
                    <a:pt x="1333500" y="304800"/>
                  </a:moveTo>
                  <a:cubicBezTo>
                    <a:pt x="1318418" y="313531"/>
                    <a:pt x="1303337" y="322263"/>
                    <a:pt x="1285875" y="323850"/>
                  </a:cubicBezTo>
                  <a:cubicBezTo>
                    <a:pt x="1268413" y="325437"/>
                    <a:pt x="1249362" y="319087"/>
                    <a:pt x="1228725" y="314325"/>
                  </a:cubicBezTo>
                  <a:cubicBezTo>
                    <a:pt x="1208088" y="309563"/>
                    <a:pt x="1179513" y="304800"/>
                    <a:pt x="1162050" y="295275"/>
                  </a:cubicBezTo>
                  <a:cubicBezTo>
                    <a:pt x="1144588" y="285750"/>
                    <a:pt x="1131887" y="269875"/>
                    <a:pt x="1123950" y="257175"/>
                  </a:cubicBezTo>
                  <a:cubicBezTo>
                    <a:pt x="1116013" y="244475"/>
                    <a:pt x="1125537" y="223837"/>
                    <a:pt x="1114425" y="219075"/>
                  </a:cubicBezTo>
                  <a:cubicBezTo>
                    <a:pt x="1103313" y="214313"/>
                    <a:pt x="1069975" y="228600"/>
                    <a:pt x="1057275" y="228600"/>
                  </a:cubicBezTo>
                  <a:cubicBezTo>
                    <a:pt x="1044575" y="228600"/>
                    <a:pt x="1046162" y="225425"/>
                    <a:pt x="1038225" y="219075"/>
                  </a:cubicBezTo>
                  <a:cubicBezTo>
                    <a:pt x="1030288" y="212725"/>
                    <a:pt x="1022350" y="196850"/>
                    <a:pt x="1009650" y="190500"/>
                  </a:cubicBezTo>
                  <a:cubicBezTo>
                    <a:pt x="996950" y="184150"/>
                    <a:pt x="974725" y="180975"/>
                    <a:pt x="962025" y="180975"/>
                  </a:cubicBezTo>
                  <a:cubicBezTo>
                    <a:pt x="949325" y="180975"/>
                    <a:pt x="946150" y="188913"/>
                    <a:pt x="933450" y="190500"/>
                  </a:cubicBezTo>
                  <a:cubicBezTo>
                    <a:pt x="920750" y="192087"/>
                    <a:pt x="900112" y="192087"/>
                    <a:pt x="885825" y="190500"/>
                  </a:cubicBezTo>
                  <a:cubicBezTo>
                    <a:pt x="871538" y="188913"/>
                    <a:pt x="862012" y="182562"/>
                    <a:pt x="847725" y="180975"/>
                  </a:cubicBezTo>
                  <a:cubicBezTo>
                    <a:pt x="833438" y="179388"/>
                    <a:pt x="800100" y="180975"/>
                    <a:pt x="800100" y="180975"/>
                  </a:cubicBezTo>
                  <a:cubicBezTo>
                    <a:pt x="785813" y="180975"/>
                    <a:pt x="773113" y="177800"/>
                    <a:pt x="762000" y="180975"/>
                  </a:cubicBezTo>
                  <a:cubicBezTo>
                    <a:pt x="750887" y="184150"/>
                    <a:pt x="747713" y="193675"/>
                    <a:pt x="733425" y="200025"/>
                  </a:cubicBezTo>
                  <a:cubicBezTo>
                    <a:pt x="719137" y="206375"/>
                    <a:pt x="693738" y="214312"/>
                    <a:pt x="676275" y="219075"/>
                  </a:cubicBezTo>
                  <a:cubicBezTo>
                    <a:pt x="658812" y="223838"/>
                    <a:pt x="649287" y="222250"/>
                    <a:pt x="628650" y="228600"/>
                  </a:cubicBezTo>
                  <a:cubicBezTo>
                    <a:pt x="608013" y="234950"/>
                    <a:pt x="574675" y="257175"/>
                    <a:pt x="552450" y="257175"/>
                  </a:cubicBezTo>
                  <a:cubicBezTo>
                    <a:pt x="530225" y="257175"/>
                    <a:pt x="512762" y="236537"/>
                    <a:pt x="495300" y="228600"/>
                  </a:cubicBezTo>
                  <a:cubicBezTo>
                    <a:pt x="477838" y="220663"/>
                    <a:pt x="461962" y="219075"/>
                    <a:pt x="447675" y="209550"/>
                  </a:cubicBezTo>
                  <a:cubicBezTo>
                    <a:pt x="433388" y="200025"/>
                    <a:pt x="423862" y="180975"/>
                    <a:pt x="409575" y="171450"/>
                  </a:cubicBezTo>
                  <a:cubicBezTo>
                    <a:pt x="395288" y="161925"/>
                    <a:pt x="381000" y="160337"/>
                    <a:pt x="361950" y="152400"/>
                  </a:cubicBezTo>
                  <a:cubicBezTo>
                    <a:pt x="342900" y="144463"/>
                    <a:pt x="315912" y="130175"/>
                    <a:pt x="295275" y="123825"/>
                  </a:cubicBezTo>
                  <a:cubicBezTo>
                    <a:pt x="274638" y="117475"/>
                    <a:pt x="258763" y="122238"/>
                    <a:pt x="238125" y="114300"/>
                  </a:cubicBezTo>
                  <a:cubicBezTo>
                    <a:pt x="217488" y="106363"/>
                    <a:pt x="188912" y="82550"/>
                    <a:pt x="171450" y="76200"/>
                  </a:cubicBezTo>
                  <a:cubicBezTo>
                    <a:pt x="153988" y="69850"/>
                    <a:pt x="147638" y="82550"/>
                    <a:pt x="133350" y="76200"/>
                  </a:cubicBezTo>
                  <a:cubicBezTo>
                    <a:pt x="119062" y="69850"/>
                    <a:pt x="107950" y="50800"/>
                    <a:pt x="85725" y="38100"/>
                  </a:cubicBezTo>
                  <a:cubicBezTo>
                    <a:pt x="63500" y="25400"/>
                    <a:pt x="0" y="0"/>
                    <a:pt x="0" y="0"/>
                  </a:cubicBezTo>
                </a:path>
              </a:pathLst>
            </a:custGeom>
            <a:ln>
              <a:solidFill>
                <a:srgbClr val="FFFF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296150" y="3286125"/>
              <a:ext cx="542925" cy="476250"/>
            </a:xfrm>
            <a:custGeom>
              <a:avLst/>
              <a:gdLst>
                <a:gd name="connsiteX0" fmla="*/ 542925 w 542925"/>
                <a:gd name="connsiteY0" fmla="*/ 476250 h 476250"/>
                <a:gd name="connsiteX1" fmla="*/ 476250 w 542925"/>
                <a:gd name="connsiteY1" fmla="*/ 400050 h 476250"/>
                <a:gd name="connsiteX2" fmla="*/ 447675 w 542925"/>
                <a:gd name="connsiteY2" fmla="*/ 352425 h 476250"/>
                <a:gd name="connsiteX3" fmla="*/ 409575 w 542925"/>
                <a:gd name="connsiteY3" fmla="*/ 342900 h 476250"/>
                <a:gd name="connsiteX4" fmla="*/ 361950 w 542925"/>
                <a:gd name="connsiteY4" fmla="*/ 342900 h 476250"/>
                <a:gd name="connsiteX5" fmla="*/ 295275 w 542925"/>
                <a:gd name="connsiteY5" fmla="*/ 304800 h 476250"/>
                <a:gd name="connsiteX6" fmla="*/ 266700 w 542925"/>
                <a:gd name="connsiteY6" fmla="*/ 314325 h 476250"/>
                <a:gd name="connsiteX7" fmla="*/ 238125 w 542925"/>
                <a:gd name="connsiteY7" fmla="*/ 304800 h 476250"/>
                <a:gd name="connsiteX8" fmla="*/ 219075 w 542925"/>
                <a:gd name="connsiteY8" fmla="*/ 285750 h 476250"/>
                <a:gd name="connsiteX9" fmla="*/ 180975 w 542925"/>
                <a:gd name="connsiteY9" fmla="*/ 257175 h 476250"/>
                <a:gd name="connsiteX10" fmla="*/ 152400 w 542925"/>
                <a:gd name="connsiteY10" fmla="*/ 247650 h 476250"/>
                <a:gd name="connsiteX11" fmla="*/ 133350 w 542925"/>
                <a:gd name="connsiteY11" fmla="*/ 209550 h 476250"/>
                <a:gd name="connsiteX12" fmla="*/ 114300 w 542925"/>
                <a:gd name="connsiteY12" fmla="*/ 180975 h 476250"/>
                <a:gd name="connsiteX13" fmla="*/ 114300 w 542925"/>
                <a:gd name="connsiteY13" fmla="*/ 161925 h 476250"/>
                <a:gd name="connsiteX14" fmla="*/ 95250 w 542925"/>
                <a:gd name="connsiteY14" fmla="*/ 104775 h 476250"/>
                <a:gd name="connsiteX15" fmla="*/ 57150 w 542925"/>
                <a:gd name="connsiteY15" fmla="*/ 104775 h 476250"/>
                <a:gd name="connsiteX16" fmla="*/ 38100 w 542925"/>
                <a:gd name="connsiteY16" fmla="*/ 104775 h 476250"/>
                <a:gd name="connsiteX17" fmla="*/ 9525 w 542925"/>
                <a:gd name="connsiteY17" fmla="*/ 28575 h 476250"/>
                <a:gd name="connsiteX18" fmla="*/ 0 w 542925"/>
                <a:gd name="connsiteY18" fmla="*/ 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42925" h="476250">
                  <a:moveTo>
                    <a:pt x="542925" y="476250"/>
                  </a:moveTo>
                  <a:cubicBezTo>
                    <a:pt x="517525" y="448469"/>
                    <a:pt x="492125" y="420688"/>
                    <a:pt x="476250" y="400050"/>
                  </a:cubicBezTo>
                  <a:cubicBezTo>
                    <a:pt x="460375" y="379413"/>
                    <a:pt x="458788" y="361950"/>
                    <a:pt x="447675" y="352425"/>
                  </a:cubicBezTo>
                  <a:cubicBezTo>
                    <a:pt x="436563" y="342900"/>
                    <a:pt x="423862" y="344487"/>
                    <a:pt x="409575" y="342900"/>
                  </a:cubicBezTo>
                  <a:cubicBezTo>
                    <a:pt x="395288" y="341313"/>
                    <a:pt x="381000" y="349250"/>
                    <a:pt x="361950" y="342900"/>
                  </a:cubicBezTo>
                  <a:cubicBezTo>
                    <a:pt x="342900" y="336550"/>
                    <a:pt x="311150" y="309562"/>
                    <a:pt x="295275" y="304800"/>
                  </a:cubicBezTo>
                  <a:cubicBezTo>
                    <a:pt x="279400" y="300038"/>
                    <a:pt x="276225" y="314325"/>
                    <a:pt x="266700" y="314325"/>
                  </a:cubicBezTo>
                  <a:cubicBezTo>
                    <a:pt x="257175" y="314325"/>
                    <a:pt x="246063" y="309563"/>
                    <a:pt x="238125" y="304800"/>
                  </a:cubicBezTo>
                  <a:cubicBezTo>
                    <a:pt x="230188" y="300038"/>
                    <a:pt x="228600" y="293687"/>
                    <a:pt x="219075" y="285750"/>
                  </a:cubicBezTo>
                  <a:cubicBezTo>
                    <a:pt x="209550" y="277813"/>
                    <a:pt x="192087" y="263525"/>
                    <a:pt x="180975" y="257175"/>
                  </a:cubicBezTo>
                  <a:cubicBezTo>
                    <a:pt x="169863" y="250825"/>
                    <a:pt x="160337" y="255587"/>
                    <a:pt x="152400" y="247650"/>
                  </a:cubicBezTo>
                  <a:cubicBezTo>
                    <a:pt x="144463" y="239713"/>
                    <a:pt x="139700" y="220662"/>
                    <a:pt x="133350" y="209550"/>
                  </a:cubicBezTo>
                  <a:cubicBezTo>
                    <a:pt x="127000" y="198438"/>
                    <a:pt x="117475" y="188913"/>
                    <a:pt x="114300" y="180975"/>
                  </a:cubicBezTo>
                  <a:cubicBezTo>
                    <a:pt x="111125" y="173037"/>
                    <a:pt x="117475" y="174625"/>
                    <a:pt x="114300" y="161925"/>
                  </a:cubicBezTo>
                  <a:cubicBezTo>
                    <a:pt x="111125" y="149225"/>
                    <a:pt x="104775" y="114300"/>
                    <a:pt x="95250" y="104775"/>
                  </a:cubicBezTo>
                  <a:cubicBezTo>
                    <a:pt x="85725" y="95250"/>
                    <a:pt x="57150" y="104775"/>
                    <a:pt x="57150" y="104775"/>
                  </a:cubicBezTo>
                  <a:cubicBezTo>
                    <a:pt x="47625" y="104775"/>
                    <a:pt x="46037" y="117475"/>
                    <a:pt x="38100" y="104775"/>
                  </a:cubicBezTo>
                  <a:cubicBezTo>
                    <a:pt x="30163" y="92075"/>
                    <a:pt x="15875" y="46037"/>
                    <a:pt x="9525" y="28575"/>
                  </a:cubicBezTo>
                  <a:cubicBezTo>
                    <a:pt x="3175" y="11113"/>
                    <a:pt x="1587" y="5556"/>
                    <a:pt x="0" y="0"/>
                  </a:cubicBezTo>
                </a:path>
              </a:pathLst>
            </a:custGeom>
            <a:ln>
              <a:solidFill>
                <a:srgbClr val="FFFF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296025" y="3495675"/>
              <a:ext cx="371475" cy="304800"/>
            </a:xfrm>
            <a:custGeom>
              <a:avLst/>
              <a:gdLst>
                <a:gd name="connsiteX0" fmla="*/ 371475 w 371475"/>
                <a:gd name="connsiteY0" fmla="*/ 304800 h 304800"/>
                <a:gd name="connsiteX1" fmla="*/ 314325 w 371475"/>
                <a:gd name="connsiteY1" fmla="*/ 276225 h 304800"/>
                <a:gd name="connsiteX2" fmla="*/ 266700 w 371475"/>
                <a:gd name="connsiteY2" fmla="*/ 247650 h 304800"/>
                <a:gd name="connsiteX3" fmla="*/ 209550 w 371475"/>
                <a:gd name="connsiteY3" fmla="*/ 209550 h 304800"/>
                <a:gd name="connsiteX4" fmla="*/ 161925 w 371475"/>
                <a:gd name="connsiteY4" fmla="*/ 133350 h 304800"/>
                <a:gd name="connsiteX5" fmla="*/ 123825 w 371475"/>
                <a:gd name="connsiteY5" fmla="*/ 95250 h 304800"/>
                <a:gd name="connsiteX6" fmla="*/ 85725 w 371475"/>
                <a:gd name="connsiteY6" fmla="*/ 66675 h 304800"/>
                <a:gd name="connsiteX7" fmla="*/ 47625 w 371475"/>
                <a:gd name="connsiteY7" fmla="*/ 47625 h 304800"/>
                <a:gd name="connsiteX8" fmla="*/ 19050 w 371475"/>
                <a:gd name="connsiteY8" fmla="*/ 47625 h 304800"/>
                <a:gd name="connsiteX9" fmla="*/ 0 w 371475"/>
                <a:gd name="connsiteY9" fmla="*/ 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1475" h="304800">
                  <a:moveTo>
                    <a:pt x="371475" y="304800"/>
                  </a:moveTo>
                  <a:cubicBezTo>
                    <a:pt x="351631" y="295275"/>
                    <a:pt x="331788" y="285750"/>
                    <a:pt x="314325" y="276225"/>
                  </a:cubicBezTo>
                  <a:cubicBezTo>
                    <a:pt x="296863" y="266700"/>
                    <a:pt x="284162" y="258762"/>
                    <a:pt x="266700" y="247650"/>
                  </a:cubicBezTo>
                  <a:cubicBezTo>
                    <a:pt x="249238" y="236538"/>
                    <a:pt x="227012" y="228600"/>
                    <a:pt x="209550" y="209550"/>
                  </a:cubicBezTo>
                  <a:cubicBezTo>
                    <a:pt x="192088" y="190500"/>
                    <a:pt x="176213" y="152400"/>
                    <a:pt x="161925" y="133350"/>
                  </a:cubicBezTo>
                  <a:cubicBezTo>
                    <a:pt x="147638" y="114300"/>
                    <a:pt x="136525" y="106362"/>
                    <a:pt x="123825" y="95250"/>
                  </a:cubicBezTo>
                  <a:cubicBezTo>
                    <a:pt x="111125" y="84138"/>
                    <a:pt x="98425" y="74612"/>
                    <a:pt x="85725" y="66675"/>
                  </a:cubicBezTo>
                  <a:cubicBezTo>
                    <a:pt x="73025" y="58738"/>
                    <a:pt x="58738" y="50800"/>
                    <a:pt x="47625" y="47625"/>
                  </a:cubicBezTo>
                  <a:cubicBezTo>
                    <a:pt x="36512" y="44450"/>
                    <a:pt x="26987" y="55562"/>
                    <a:pt x="19050" y="47625"/>
                  </a:cubicBezTo>
                  <a:cubicBezTo>
                    <a:pt x="11113" y="39688"/>
                    <a:pt x="5556" y="19844"/>
                    <a:pt x="0" y="0"/>
                  </a:cubicBezTo>
                </a:path>
              </a:pathLst>
            </a:custGeom>
            <a:ln>
              <a:solidFill>
                <a:srgbClr val="FFFF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810500" y="4152900"/>
              <a:ext cx="781050" cy="409575"/>
            </a:xfrm>
            <a:custGeom>
              <a:avLst/>
              <a:gdLst>
                <a:gd name="connsiteX0" fmla="*/ 781050 w 781050"/>
                <a:gd name="connsiteY0" fmla="*/ 0 h 409575"/>
                <a:gd name="connsiteX1" fmla="*/ 742950 w 781050"/>
                <a:gd name="connsiteY1" fmla="*/ 47625 h 409575"/>
                <a:gd name="connsiteX2" fmla="*/ 723900 w 781050"/>
                <a:gd name="connsiteY2" fmla="*/ 85725 h 409575"/>
                <a:gd name="connsiteX3" fmla="*/ 733425 w 781050"/>
                <a:gd name="connsiteY3" fmla="*/ 133350 h 409575"/>
                <a:gd name="connsiteX4" fmla="*/ 695325 w 781050"/>
                <a:gd name="connsiteY4" fmla="*/ 180975 h 409575"/>
                <a:gd name="connsiteX5" fmla="*/ 657225 w 781050"/>
                <a:gd name="connsiteY5" fmla="*/ 219075 h 409575"/>
                <a:gd name="connsiteX6" fmla="*/ 638175 w 781050"/>
                <a:gd name="connsiteY6" fmla="*/ 285750 h 409575"/>
                <a:gd name="connsiteX7" fmla="*/ 561975 w 781050"/>
                <a:gd name="connsiteY7" fmla="*/ 342900 h 409575"/>
                <a:gd name="connsiteX8" fmla="*/ 495300 w 781050"/>
                <a:gd name="connsiteY8" fmla="*/ 352425 h 409575"/>
                <a:gd name="connsiteX9" fmla="*/ 457200 w 781050"/>
                <a:gd name="connsiteY9" fmla="*/ 333375 h 409575"/>
                <a:gd name="connsiteX10" fmla="*/ 390525 w 781050"/>
                <a:gd name="connsiteY10" fmla="*/ 285750 h 409575"/>
                <a:gd name="connsiteX11" fmla="*/ 352425 w 781050"/>
                <a:gd name="connsiteY11" fmla="*/ 304800 h 409575"/>
                <a:gd name="connsiteX12" fmla="*/ 295275 w 781050"/>
                <a:gd name="connsiteY12" fmla="*/ 323850 h 409575"/>
                <a:gd name="connsiteX13" fmla="*/ 238125 w 781050"/>
                <a:gd name="connsiteY13" fmla="*/ 342900 h 409575"/>
                <a:gd name="connsiteX14" fmla="*/ 161925 w 781050"/>
                <a:gd name="connsiteY14" fmla="*/ 371475 h 409575"/>
                <a:gd name="connsiteX15" fmla="*/ 104775 w 781050"/>
                <a:gd name="connsiteY15" fmla="*/ 371475 h 409575"/>
                <a:gd name="connsiteX16" fmla="*/ 47625 w 781050"/>
                <a:gd name="connsiteY16" fmla="*/ 371475 h 409575"/>
                <a:gd name="connsiteX17" fmla="*/ 9525 w 781050"/>
                <a:gd name="connsiteY17" fmla="*/ 381000 h 409575"/>
                <a:gd name="connsiteX18" fmla="*/ 0 w 781050"/>
                <a:gd name="connsiteY18" fmla="*/ 409575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81050" h="409575">
                  <a:moveTo>
                    <a:pt x="781050" y="0"/>
                  </a:moveTo>
                  <a:cubicBezTo>
                    <a:pt x="766762" y="16669"/>
                    <a:pt x="752475" y="33338"/>
                    <a:pt x="742950" y="47625"/>
                  </a:cubicBezTo>
                  <a:cubicBezTo>
                    <a:pt x="733425" y="61912"/>
                    <a:pt x="725487" y="71438"/>
                    <a:pt x="723900" y="85725"/>
                  </a:cubicBezTo>
                  <a:cubicBezTo>
                    <a:pt x="722313" y="100012"/>
                    <a:pt x="738187" y="117475"/>
                    <a:pt x="733425" y="133350"/>
                  </a:cubicBezTo>
                  <a:cubicBezTo>
                    <a:pt x="728663" y="149225"/>
                    <a:pt x="708025" y="166688"/>
                    <a:pt x="695325" y="180975"/>
                  </a:cubicBezTo>
                  <a:cubicBezTo>
                    <a:pt x="682625" y="195263"/>
                    <a:pt x="666750" y="201613"/>
                    <a:pt x="657225" y="219075"/>
                  </a:cubicBezTo>
                  <a:cubicBezTo>
                    <a:pt x="647700" y="236538"/>
                    <a:pt x="654050" y="265113"/>
                    <a:pt x="638175" y="285750"/>
                  </a:cubicBezTo>
                  <a:cubicBezTo>
                    <a:pt x="622300" y="306388"/>
                    <a:pt x="585788" y="331788"/>
                    <a:pt x="561975" y="342900"/>
                  </a:cubicBezTo>
                  <a:cubicBezTo>
                    <a:pt x="538163" y="354013"/>
                    <a:pt x="512762" y="354012"/>
                    <a:pt x="495300" y="352425"/>
                  </a:cubicBezTo>
                  <a:cubicBezTo>
                    <a:pt x="477838" y="350838"/>
                    <a:pt x="474662" y="344487"/>
                    <a:pt x="457200" y="333375"/>
                  </a:cubicBezTo>
                  <a:cubicBezTo>
                    <a:pt x="439738" y="322263"/>
                    <a:pt x="407988" y="290513"/>
                    <a:pt x="390525" y="285750"/>
                  </a:cubicBezTo>
                  <a:cubicBezTo>
                    <a:pt x="373062" y="280987"/>
                    <a:pt x="368300" y="298450"/>
                    <a:pt x="352425" y="304800"/>
                  </a:cubicBezTo>
                  <a:cubicBezTo>
                    <a:pt x="336550" y="311150"/>
                    <a:pt x="295275" y="323850"/>
                    <a:pt x="295275" y="323850"/>
                  </a:cubicBezTo>
                  <a:cubicBezTo>
                    <a:pt x="276225" y="330200"/>
                    <a:pt x="260350" y="334963"/>
                    <a:pt x="238125" y="342900"/>
                  </a:cubicBezTo>
                  <a:cubicBezTo>
                    <a:pt x="215900" y="350838"/>
                    <a:pt x="184150" y="366713"/>
                    <a:pt x="161925" y="371475"/>
                  </a:cubicBezTo>
                  <a:cubicBezTo>
                    <a:pt x="139700" y="376238"/>
                    <a:pt x="104775" y="371475"/>
                    <a:pt x="104775" y="371475"/>
                  </a:cubicBezTo>
                  <a:cubicBezTo>
                    <a:pt x="85725" y="371475"/>
                    <a:pt x="63500" y="369888"/>
                    <a:pt x="47625" y="371475"/>
                  </a:cubicBezTo>
                  <a:cubicBezTo>
                    <a:pt x="31750" y="373063"/>
                    <a:pt x="17462" y="374650"/>
                    <a:pt x="9525" y="381000"/>
                  </a:cubicBezTo>
                  <a:cubicBezTo>
                    <a:pt x="1588" y="387350"/>
                    <a:pt x="794" y="398462"/>
                    <a:pt x="0" y="409575"/>
                  </a:cubicBezTo>
                </a:path>
              </a:pathLst>
            </a:custGeom>
            <a:ln>
              <a:solidFill>
                <a:srgbClr val="FFFF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086225" y="6172200"/>
              <a:ext cx="1577975" cy="603250"/>
            </a:xfrm>
            <a:custGeom>
              <a:avLst/>
              <a:gdLst>
                <a:gd name="connsiteX0" fmla="*/ 0 w 1577975"/>
                <a:gd name="connsiteY0" fmla="*/ 466725 h 603250"/>
                <a:gd name="connsiteX1" fmla="*/ 66675 w 1577975"/>
                <a:gd name="connsiteY1" fmla="*/ 400050 h 603250"/>
                <a:gd name="connsiteX2" fmla="*/ 104775 w 1577975"/>
                <a:gd name="connsiteY2" fmla="*/ 390525 h 603250"/>
                <a:gd name="connsiteX3" fmla="*/ 161925 w 1577975"/>
                <a:gd name="connsiteY3" fmla="*/ 390525 h 603250"/>
                <a:gd name="connsiteX4" fmla="*/ 228600 w 1577975"/>
                <a:gd name="connsiteY4" fmla="*/ 381000 h 603250"/>
                <a:gd name="connsiteX5" fmla="*/ 266700 w 1577975"/>
                <a:gd name="connsiteY5" fmla="*/ 400050 h 603250"/>
                <a:gd name="connsiteX6" fmla="*/ 314325 w 1577975"/>
                <a:gd name="connsiteY6" fmla="*/ 419100 h 603250"/>
                <a:gd name="connsiteX7" fmla="*/ 352425 w 1577975"/>
                <a:gd name="connsiteY7" fmla="*/ 447675 h 603250"/>
                <a:gd name="connsiteX8" fmla="*/ 400050 w 1577975"/>
                <a:gd name="connsiteY8" fmla="*/ 447675 h 603250"/>
                <a:gd name="connsiteX9" fmla="*/ 447675 w 1577975"/>
                <a:gd name="connsiteY9" fmla="*/ 466725 h 603250"/>
                <a:gd name="connsiteX10" fmla="*/ 466725 w 1577975"/>
                <a:gd name="connsiteY10" fmla="*/ 485775 h 603250"/>
                <a:gd name="connsiteX11" fmla="*/ 523875 w 1577975"/>
                <a:gd name="connsiteY11" fmla="*/ 514350 h 603250"/>
                <a:gd name="connsiteX12" fmla="*/ 581025 w 1577975"/>
                <a:gd name="connsiteY12" fmla="*/ 495300 h 603250"/>
                <a:gd name="connsiteX13" fmla="*/ 647700 w 1577975"/>
                <a:gd name="connsiteY13" fmla="*/ 504825 h 603250"/>
                <a:gd name="connsiteX14" fmla="*/ 657225 w 1577975"/>
                <a:gd name="connsiteY14" fmla="*/ 533400 h 603250"/>
                <a:gd name="connsiteX15" fmla="*/ 695325 w 1577975"/>
                <a:gd name="connsiteY15" fmla="*/ 552450 h 603250"/>
                <a:gd name="connsiteX16" fmla="*/ 762000 w 1577975"/>
                <a:gd name="connsiteY16" fmla="*/ 552450 h 603250"/>
                <a:gd name="connsiteX17" fmla="*/ 866775 w 1577975"/>
                <a:gd name="connsiteY17" fmla="*/ 561975 h 603250"/>
                <a:gd name="connsiteX18" fmla="*/ 885825 w 1577975"/>
                <a:gd name="connsiteY18" fmla="*/ 561975 h 603250"/>
                <a:gd name="connsiteX19" fmla="*/ 914400 w 1577975"/>
                <a:gd name="connsiteY19" fmla="*/ 571500 h 603250"/>
                <a:gd name="connsiteX20" fmla="*/ 962025 w 1577975"/>
                <a:gd name="connsiteY20" fmla="*/ 571500 h 603250"/>
                <a:gd name="connsiteX21" fmla="*/ 990600 w 1577975"/>
                <a:gd name="connsiteY21" fmla="*/ 581025 h 603250"/>
                <a:gd name="connsiteX22" fmla="*/ 1019175 w 1577975"/>
                <a:gd name="connsiteY22" fmla="*/ 600075 h 603250"/>
                <a:gd name="connsiteX23" fmla="*/ 1066800 w 1577975"/>
                <a:gd name="connsiteY23" fmla="*/ 600075 h 603250"/>
                <a:gd name="connsiteX24" fmla="*/ 1133475 w 1577975"/>
                <a:gd name="connsiteY24" fmla="*/ 590550 h 603250"/>
                <a:gd name="connsiteX25" fmla="*/ 1219200 w 1577975"/>
                <a:gd name="connsiteY25" fmla="*/ 590550 h 603250"/>
                <a:gd name="connsiteX26" fmla="*/ 1285875 w 1577975"/>
                <a:gd name="connsiteY26" fmla="*/ 590550 h 603250"/>
                <a:gd name="connsiteX27" fmla="*/ 1343025 w 1577975"/>
                <a:gd name="connsiteY27" fmla="*/ 581025 h 603250"/>
                <a:gd name="connsiteX28" fmla="*/ 1371600 w 1577975"/>
                <a:gd name="connsiteY28" fmla="*/ 533400 h 603250"/>
                <a:gd name="connsiteX29" fmla="*/ 1390650 w 1577975"/>
                <a:gd name="connsiteY29" fmla="*/ 495300 h 603250"/>
                <a:gd name="connsiteX30" fmla="*/ 1362075 w 1577975"/>
                <a:gd name="connsiteY30" fmla="*/ 438150 h 603250"/>
                <a:gd name="connsiteX31" fmla="*/ 1371600 w 1577975"/>
                <a:gd name="connsiteY31" fmla="*/ 400050 h 603250"/>
                <a:gd name="connsiteX32" fmla="*/ 1381125 w 1577975"/>
                <a:gd name="connsiteY32" fmla="*/ 323850 h 603250"/>
                <a:gd name="connsiteX33" fmla="*/ 1400175 w 1577975"/>
                <a:gd name="connsiteY33" fmla="*/ 295275 h 603250"/>
                <a:gd name="connsiteX34" fmla="*/ 1409700 w 1577975"/>
                <a:gd name="connsiteY34" fmla="*/ 228600 h 603250"/>
                <a:gd name="connsiteX35" fmla="*/ 1438275 w 1577975"/>
                <a:gd name="connsiteY35" fmla="*/ 190500 h 603250"/>
                <a:gd name="connsiteX36" fmla="*/ 1476375 w 1577975"/>
                <a:gd name="connsiteY36" fmla="*/ 161925 h 603250"/>
                <a:gd name="connsiteX37" fmla="*/ 1533525 w 1577975"/>
                <a:gd name="connsiteY37" fmla="*/ 114300 h 603250"/>
                <a:gd name="connsiteX38" fmla="*/ 1571625 w 1577975"/>
                <a:gd name="connsiteY38" fmla="*/ 47625 h 603250"/>
                <a:gd name="connsiteX39" fmla="*/ 1571625 w 1577975"/>
                <a:gd name="connsiteY39" fmla="*/ 0 h 60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577975" h="603250">
                  <a:moveTo>
                    <a:pt x="0" y="466725"/>
                  </a:moveTo>
                  <a:cubicBezTo>
                    <a:pt x="24606" y="439737"/>
                    <a:pt x="49213" y="412750"/>
                    <a:pt x="66675" y="400050"/>
                  </a:cubicBezTo>
                  <a:cubicBezTo>
                    <a:pt x="84138" y="387350"/>
                    <a:pt x="88900" y="392113"/>
                    <a:pt x="104775" y="390525"/>
                  </a:cubicBezTo>
                  <a:cubicBezTo>
                    <a:pt x="120650" y="388938"/>
                    <a:pt x="141288" y="392112"/>
                    <a:pt x="161925" y="390525"/>
                  </a:cubicBezTo>
                  <a:cubicBezTo>
                    <a:pt x="182562" y="388938"/>
                    <a:pt x="211138" y="379413"/>
                    <a:pt x="228600" y="381000"/>
                  </a:cubicBezTo>
                  <a:cubicBezTo>
                    <a:pt x="246062" y="382587"/>
                    <a:pt x="252412" y="393700"/>
                    <a:pt x="266700" y="400050"/>
                  </a:cubicBezTo>
                  <a:cubicBezTo>
                    <a:pt x="280988" y="406400"/>
                    <a:pt x="300038" y="411163"/>
                    <a:pt x="314325" y="419100"/>
                  </a:cubicBezTo>
                  <a:cubicBezTo>
                    <a:pt x="328612" y="427037"/>
                    <a:pt x="338137" y="442912"/>
                    <a:pt x="352425" y="447675"/>
                  </a:cubicBezTo>
                  <a:cubicBezTo>
                    <a:pt x="366713" y="452438"/>
                    <a:pt x="384175" y="444500"/>
                    <a:pt x="400050" y="447675"/>
                  </a:cubicBezTo>
                  <a:cubicBezTo>
                    <a:pt x="415925" y="450850"/>
                    <a:pt x="436563" y="460375"/>
                    <a:pt x="447675" y="466725"/>
                  </a:cubicBezTo>
                  <a:cubicBezTo>
                    <a:pt x="458787" y="473075"/>
                    <a:pt x="454025" y="477838"/>
                    <a:pt x="466725" y="485775"/>
                  </a:cubicBezTo>
                  <a:cubicBezTo>
                    <a:pt x="479425" y="493712"/>
                    <a:pt x="504825" y="512763"/>
                    <a:pt x="523875" y="514350"/>
                  </a:cubicBezTo>
                  <a:cubicBezTo>
                    <a:pt x="542925" y="515937"/>
                    <a:pt x="560388" y="496887"/>
                    <a:pt x="581025" y="495300"/>
                  </a:cubicBezTo>
                  <a:cubicBezTo>
                    <a:pt x="601662" y="493713"/>
                    <a:pt x="635000" y="498475"/>
                    <a:pt x="647700" y="504825"/>
                  </a:cubicBezTo>
                  <a:cubicBezTo>
                    <a:pt x="660400" y="511175"/>
                    <a:pt x="649288" y="525463"/>
                    <a:pt x="657225" y="533400"/>
                  </a:cubicBezTo>
                  <a:cubicBezTo>
                    <a:pt x="665162" y="541337"/>
                    <a:pt x="677863" y="549275"/>
                    <a:pt x="695325" y="552450"/>
                  </a:cubicBezTo>
                  <a:cubicBezTo>
                    <a:pt x="712788" y="555625"/>
                    <a:pt x="733425" y="550863"/>
                    <a:pt x="762000" y="552450"/>
                  </a:cubicBezTo>
                  <a:cubicBezTo>
                    <a:pt x="790575" y="554038"/>
                    <a:pt x="846138" y="560388"/>
                    <a:pt x="866775" y="561975"/>
                  </a:cubicBezTo>
                  <a:cubicBezTo>
                    <a:pt x="887412" y="563562"/>
                    <a:pt x="877887" y="560387"/>
                    <a:pt x="885825" y="561975"/>
                  </a:cubicBezTo>
                  <a:cubicBezTo>
                    <a:pt x="893763" y="563563"/>
                    <a:pt x="901700" y="569913"/>
                    <a:pt x="914400" y="571500"/>
                  </a:cubicBezTo>
                  <a:cubicBezTo>
                    <a:pt x="927100" y="573087"/>
                    <a:pt x="949325" y="569913"/>
                    <a:pt x="962025" y="571500"/>
                  </a:cubicBezTo>
                  <a:cubicBezTo>
                    <a:pt x="974725" y="573087"/>
                    <a:pt x="981075" y="576262"/>
                    <a:pt x="990600" y="581025"/>
                  </a:cubicBezTo>
                  <a:cubicBezTo>
                    <a:pt x="1000125" y="585788"/>
                    <a:pt x="1006475" y="596900"/>
                    <a:pt x="1019175" y="600075"/>
                  </a:cubicBezTo>
                  <a:cubicBezTo>
                    <a:pt x="1031875" y="603250"/>
                    <a:pt x="1047750" y="601662"/>
                    <a:pt x="1066800" y="600075"/>
                  </a:cubicBezTo>
                  <a:cubicBezTo>
                    <a:pt x="1085850" y="598488"/>
                    <a:pt x="1108075" y="592138"/>
                    <a:pt x="1133475" y="590550"/>
                  </a:cubicBezTo>
                  <a:cubicBezTo>
                    <a:pt x="1158875" y="588963"/>
                    <a:pt x="1219200" y="590550"/>
                    <a:pt x="1219200" y="590550"/>
                  </a:cubicBezTo>
                  <a:cubicBezTo>
                    <a:pt x="1244600" y="590550"/>
                    <a:pt x="1265238" y="592137"/>
                    <a:pt x="1285875" y="590550"/>
                  </a:cubicBezTo>
                  <a:cubicBezTo>
                    <a:pt x="1306512" y="588963"/>
                    <a:pt x="1328738" y="590550"/>
                    <a:pt x="1343025" y="581025"/>
                  </a:cubicBezTo>
                  <a:cubicBezTo>
                    <a:pt x="1357312" y="571500"/>
                    <a:pt x="1363663" y="547687"/>
                    <a:pt x="1371600" y="533400"/>
                  </a:cubicBezTo>
                  <a:cubicBezTo>
                    <a:pt x="1379537" y="519113"/>
                    <a:pt x="1392238" y="511175"/>
                    <a:pt x="1390650" y="495300"/>
                  </a:cubicBezTo>
                  <a:cubicBezTo>
                    <a:pt x="1389063" y="479425"/>
                    <a:pt x="1365250" y="454025"/>
                    <a:pt x="1362075" y="438150"/>
                  </a:cubicBezTo>
                  <a:cubicBezTo>
                    <a:pt x="1358900" y="422275"/>
                    <a:pt x="1368425" y="419100"/>
                    <a:pt x="1371600" y="400050"/>
                  </a:cubicBezTo>
                  <a:cubicBezTo>
                    <a:pt x="1374775" y="381000"/>
                    <a:pt x="1376362" y="341313"/>
                    <a:pt x="1381125" y="323850"/>
                  </a:cubicBezTo>
                  <a:cubicBezTo>
                    <a:pt x="1385888" y="306387"/>
                    <a:pt x="1395413" y="311150"/>
                    <a:pt x="1400175" y="295275"/>
                  </a:cubicBezTo>
                  <a:cubicBezTo>
                    <a:pt x="1404937" y="279400"/>
                    <a:pt x="1403350" y="246062"/>
                    <a:pt x="1409700" y="228600"/>
                  </a:cubicBezTo>
                  <a:cubicBezTo>
                    <a:pt x="1416050" y="211138"/>
                    <a:pt x="1427163" y="201612"/>
                    <a:pt x="1438275" y="190500"/>
                  </a:cubicBezTo>
                  <a:cubicBezTo>
                    <a:pt x="1449387" y="179388"/>
                    <a:pt x="1460500" y="174625"/>
                    <a:pt x="1476375" y="161925"/>
                  </a:cubicBezTo>
                  <a:cubicBezTo>
                    <a:pt x="1492250" y="149225"/>
                    <a:pt x="1517650" y="133350"/>
                    <a:pt x="1533525" y="114300"/>
                  </a:cubicBezTo>
                  <a:cubicBezTo>
                    <a:pt x="1549400" y="95250"/>
                    <a:pt x="1565275" y="66675"/>
                    <a:pt x="1571625" y="47625"/>
                  </a:cubicBezTo>
                  <a:cubicBezTo>
                    <a:pt x="1577975" y="28575"/>
                    <a:pt x="1574800" y="14287"/>
                    <a:pt x="1571625" y="0"/>
                  </a:cubicBezTo>
                </a:path>
              </a:pathLst>
            </a:custGeom>
            <a:ln>
              <a:solidFill>
                <a:srgbClr val="FFFF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410200" y="6743700"/>
              <a:ext cx="47625" cy="114300"/>
            </a:xfrm>
            <a:custGeom>
              <a:avLst/>
              <a:gdLst>
                <a:gd name="connsiteX0" fmla="*/ 0 w 47625"/>
                <a:gd name="connsiteY0" fmla="*/ 114300 h 114300"/>
                <a:gd name="connsiteX1" fmla="*/ 47625 w 47625"/>
                <a:gd name="connsiteY1" fmla="*/ 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25" h="114300">
                  <a:moveTo>
                    <a:pt x="0" y="114300"/>
                  </a:moveTo>
                  <a:lnTo>
                    <a:pt x="47625" y="0"/>
                  </a:lnTo>
                </a:path>
              </a:pathLst>
            </a:custGeom>
            <a:ln>
              <a:solidFill>
                <a:srgbClr val="FFFF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514600" y="5295900"/>
              <a:ext cx="1569720" cy="331470"/>
            </a:xfrm>
            <a:custGeom>
              <a:avLst/>
              <a:gdLst>
                <a:gd name="connsiteX0" fmla="*/ 0 w 1569720"/>
                <a:gd name="connsiteY0" fmla="*/ 15240 h 331470"/>
                <a:gd name="connsiteX1" fmla="*/ 106680 w 1569720"/>
                <a:gd name="connsiteY1" fmla="*/ 106680 h 331470"/>
                <a:gd name="connsiteX2" fmla="*/ 205740 w 1569720"/>
                <a:gd name="connsiteY2" fmla="*/ 144780 h 331470"/>
                <a:gd name="connsiteX3" fmla="*/ 243840 w 1569720"/>
                <a:gd name="connsiteY3" fmla="*/ 182880 h 331470"/>
                <a:gd name="connsiteX4" fmla="*/ 365760 w 1569720"/>
                <a:gd name="connsiteY4" fmla="*/ 243840 h 331470"/>
                <a:gd name="connsiteX5" fmla="*/ 434340 w 1569720"/>
                <a:gd name="connsiteY5" fmla="*/ 281940 h 331470"/>
                <a:gd name="connsiteX6" fmla="*/ 480060 w 1569720"/>
                <a:gd name="connsiteY6" fmla="*/ 304800 h 331470"/>
                <a:gd name="connsiteX7" fmla="*/ 487680 w 1569720"/>
                <a:gd name="connsiteY7" fmla="*/ 327660 h 331470"/>
                <a:gd name="connsiteX8" fmla="*/ 533400 w 1569720"/>
                <a:gd name="connsiteY8" fmla="*/ 327660 h 331470"/>
                <a:gd name="connsiteX9" fmla="*/ 579120 w 1569720"/>
                <a:gd name="connsiteY9" fmla="*/ 312420 h 331470"/>
                <a:gd name="connsiteX10" fmla="*/ 609600 w 1569720"/>
                <a:gd name="connsiteY10" fmla="*/ 304800 h 331470"/>
                <a:gd name="connsiteX11" fmla="*/ 624840 w 1569720"/>
                <a:gd name="connsiteY11" fmla="*/ 281940 h 331470"/>
                <a:gd name="connsiteX12" fmla="*/ 662940 w 1569720"/>
                <a:gd name="connsiteY12" fmla="*/ 274320 h 331470"/>
                <a:gd name="connsiteX13" fmla="*/ 701040 w 1569720"/>
                <a:gd name="connsiteY13" fmla="*/ 259080 h 331470"/>
                <a:gd name="connsiteX14" fmla="*/ 739140 w 1569720"/>
                <a:gd name="connsiteY14" fmla="*/ 259080 h 331470"/>
                <a:gd name="connsiteX15" fmla="*/ 769620 w 1569720"/>
                <a:gd name="connsiteY15" fmla="*/ 205740 h 331470"/>
                <a:gd name="connsiteX16" fmla="*/ 777240 w 1569720"/>
                <a:gd name="connsiteY16" fmla="*/ 175260 h 331470"/>
                <a:gd name="connsiteX17" fmla="*/ 838200 w 1569720"/>
                <a:gd name="connsiteY17" fmla="*/ 167640 h 331470"/>
                <a:gd name="connsiteX18" fmla="*/ 899160 w 1569720"/>
                <a:gd name="connsiteY18" fmla="*/ 152400 h 331470"/>
                <a:gd name="connsiteX19" fmla="*/ 960120 w 1569720"/>
                <a:gd name="connsiteY19" fmla="*/ 114300 h 331470"/>
                <a:gd name="connsiteX20" fmla="*/ 1028700 w 1569720"/>
                <a:gd name="connsiteY20" fmla="*/ 60960 h 331470"/>
                <a:gd name="connsiteX21" fmla="*/ 1066800 w 1569720"/>
                <a:gd name="connsiteY21" fmla="*/ 53340 h 331470"/>
                <a:gd name="connsiteX22" fmla="*/ 1097280 w 1569720"/>
                <a:gd name="connsiteY22" fmla="*/ 76200 h 331470"/>
                <a:gd name="connsiteX23" fmla="*/ 1143000 w 1569720"/>
                <a:gd name="connsiteY23" fmla="*/ 60960 h 331470"/>
                <a:gd name="connsiteX24" fmla="*/ 1165860 w 1569720"/>
                <a:gd name="connsiteY24" fmla="*/ 53340 h 331470"/>
                <a:gd name="connsiteX25" fmla="*/ 1196340 w 1569720"/>
                <a:gd name="connsiteY25" fmla="*/ 83820 h 331470"/>
                <a:gd name="connsiteX26" fmla="*/ 1249680 w 1569720"/>
                <a:gd name="connsiteY26" fmla="*/ 91440 h 331470"/>
                <a:gd name="connsiteX27" fmla="*/ 1318260 w 1569720"/>
                <a:gd name="connsiteY27" fmla="*/ 114300 h 331470"/>
                <a:gd name="connsiteX28" fmla="*/ 1363980 w 1569720"/>
                <a:gd name="connsiteY28" fmla="*/ 114300 h 331470"/>
                <a:gd name="connsiteX29" fmla="*/ 1394460 w 1569720"/>
                <a:gd name="connsiteY29" fmla="*/ 91440 h 331470"/>
                <a:gd name="connsiteX30" fmla="*/ 1432560 w 1569720"/>
                <a:gd name="connsiteY30" fmla="*/ 91440 h 331470"/>
                <a:gd name="connsiteX31" fmla="*/ 1455420 w 1569720"/>
                <a:gd name="connsiteY31" fmla="*/ 60960 h 331470"/>
                <a:gd name="connsiteX32" fmla="*/ 1516380 w 1569720"/>
                <a:gd name="connsiteY32" fmla="*/ 38100 h 331470"/>
                <a:gd name="connsiteX33" fmla="*/ 1569720 w 1569720"/>
                <a:gd name="connsiteY33" fmla="*/ 0 h 331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569720" h="331470">
                  <a:moveTo>
                    <a:pt x="0" y="15240"/>
                  </a:moveTo>
                  <a:cubicBezTo>
                    <a:pt x="36195" y="50165"/>
                    <a:pt x="72390" y="85090"/>
                    <a:pt x="106680" y="106680"/>
                  </a:cubicBezTo>
                  <a:cubicBezTo>
                    <a:pt x="140970" y="128270"/>
                    <a:pt x="182880" y="132080"/>
                    <a:pt x="205740" y="144780"/>
                  </a:cubicBezTo>
                  <a:cubicBezTo>
                    <a:pt x="228600" y="157480"/>
                    <a:pt x="217170" y="166370"/>
                    <a:pt x="243840" y="182880"/>
                  </a:cubicBezTo>
                  <a:cubicBezTo>
                    <a:pt x="270510" y="199390"/>
                    <a:pt x="334010" y="227330"/>
                    <a:pt x="365760" y="243840"/>
                  </a:cubicBezTo>
                  <a:cubicBezTo>
                    <a:pt x="397510" y="260350"/>
                    <a:pt x="415290" y="271780"/>
                    <a:pt x="434340" y="281940"/>
                  </a:cubicBezTo>
                  <a:cubicBezTo>
                    <a:pt x="453390" y="292100"/>
                    <a:pt x="471170" y="297180"/>
                    <a:pt x="480060" y="304800"/>
                  </a:cubicBezTo>
                  <a:cubicBezTo>
                    <a:pt x="488950" y="312420"/>
                    <a:pt x="478790" y="323850"/>
                    <a:pt x="487680" y="327660"/>
                  </a:cubicBezTo>
                  <a:cubicBezTo>
                    <a:pt x="496570" y="331470"/>
                    <a:pt x="518160" y="330200"/>
                    <a:pt x="533400" y="327660"/>
                  </a:cubicBezTo>
                  <a:cubicBezTo>
                    <a:pt x="548640" y="325120"/>
                    <a:pt x="566420" y="316230"/>
                    <a:pt x="579120" y="312420"/>
                  </a:cubicBezTo>
                  <a:cubicBezTo>
                    <a:pt x="591820" y="308610"/>
                    <a:pt x="601980" y="309880"/>
                    <a:pt x="609600" y="304800"/>
                  </a:cubicBezTo>
                  <a:cubicBezTo>
                    <a:pt x="617220" y="299720"/>
                    <a:pt x="615950" y="287020"/>
                    <a:pt x="624840" y="281940"/>
                  </a:cubicBezTo>
                  <a:cubicBezTo>
                    <a:pt x="633730" y="276860"/>
                    <a:pt x="650240" y="278130"/>
                    <a:pt x="662940" y="274320"/>
                  </a:cubicBezTo>
                  <a:cubicBezTo>
                    <a:pt x="675640" y="270510"/>
                    <a:pt x="688340" y="261620"/>
                    <a:pt x="701040" y="259080"/>
                  </a:cubicBezTo>
                  <a:cubicBezTo>
                    <a:pt x="713740" y="256540"/>
                    <a:pt x="727710" y="267970"/>
                    <a:pt x="739140" y="259080"/>
                  </a:cubicBezTo>
                  <a:cubicBezTo>
                    <a:pt x="750570" y="250190"/>
                    <a:pt x="763270" y="219710"/>
                    <a:pt x="769620" y="205740"/>
                  </a:cubicBezTo>
                  <a:cubicBezTo>
                    <a:pt x="775970" y="191770"/>
                    <a:pt x="765810" y="181610"/>
                    <a:pt x="777240" y="175260"/>
                  </a:cubicBezTo>
                  <a:cubicBezTo>
                    <a:pt x="788670" y="168910"/>
                    <a:pt x="817880" y="171450"/>
                    <a:pt x="838200" y="167640"/>
                  </a:cubicBezTo>
                  <a:cubicBezTo>
                    <a:pt x="858520" y="163830"/>
                    <a:pt x="878840" y="161290"/>
                    <a:pt x="899160" y="152400"/>
                  </a:cubicBezTo>
                  <a:cubicBezTo>
                    <a:pt x="919480" y="143510"/>
                    <a:pt x="938530" y="129540"/>
                    <a:pt x="960120" y="114300"/>
                  </a:cubicBezTo>
                  <a:cubicBezTo>
                    <a:pt x="981710" y="99060"/>
                    <a:pt x="1010920" y="71120"/>
                    <a:pt x="1028700" y="60960"/>
                  </a:cubicBezTo>
                  <a:cubicBezTo>
                    <a:pt x="1046480" y="50800"/>
                    <a:pt x="1055370" y="50800"/>
                    <a:pt x="1066800" y="53340"/>
                  </a:cubicBezTo>
                  <a:cubicBezTo>
                    <a:pt x="1078230" y="55880"/>
                    <a:pt x="1084580" y="74930"/>
                    <a:pt x="1097280" y="76200"/>
                  </a:cubicBezTo>
                  <a:cubicBezTo>
                    <a:pt x="1109980" y="77470"/>
                    <a:pt x="1143000" y="60960"/>
                    <a:pt x="1143000" y="60960"/>
                  </a:cubicBezTo>
                  <a:cubicBezTo>
                    <a:pt x="1154430" y="57150"/>
                    <a:pt x="1156970" y="49530"/>
                    <a:pt x="1165860" y="53340"/>
                  </a:cubicBezTo>
                  <a:cubicBezTo>
                    <a:pt x="1174750" y="57150"/>
                    <a:pt x="1182370" y="77470"/>
                    <a:pt x="1196340" y="83820"/>
                  </a:cubicBezTo>
                  <a:cubicBezTo>
                    <a:pt x="1210310" y="90170"/>
                    <a:pt x="1229360" y="86360"/>
                    <a:pt x="1249680" y="91440"/>
                  </a:cubicBezTo>
                  <a:cubicBezTo>
                    <a:pt x="1270000" y="96520"/>
                    <a:pt x="1299210" y="110490"/>
                    <a:pt x="1318260" y="114300"/>
                  </a:cubicBezTo>
                  <a:cubicBezTo>
                    <a:pt x="1337310" y="118110"/>
                    <a:pt x="1351280" y="118110"/>
                    <a:pt x="1363980" y="114300"/>
                  </a:cubicBezTo>
                  <a:cubicBezTo>
                    <a:pt x="1376680" y="110490"/>
                    <a:pt x="1383030" y="95250"/>
                    <a:pt x="1394460" y="91440"/>
                  </a:cubicBezTo>
                  <a:cubicBezTo>
                    <a:pt x="1405890" y="87630"/>
                    <a:pt x="1422400" y="96520"/>
                    <a:pt x="1432560" y="91440"/>
                  </a:cubicBezTo>
                  <a:cubicBezTo>
                    <a:pt x="1442720" y="86360"/>
                    <a:pt x="1441450" y="69850"/>
                    <a:pt x="1455420" y="60960"/>
                  </a:cubicBezTo>
                  <a:cubicBezTo>
                    <a:pt x="1469390" y="52070"/>
                    <a:pt x="1497330" y="48260"/>
                    <a:pt x="1516380" y="38100"/>
                  </a:cubicBezTo>
                  <a:cubicBezTo>
                    <a:pt x="1535430" y="27940"/>
                    <a:pt x="1552575" y="13970"/>
                    <a:pt x="1569720" y="0"/>
                  </a:cubicBezTo>
                </a:path>
              </a:pathLst>
            </a:custGeom>
            <a:ln w="38100">
              <a:solidFill>
                <a:srgbClr val="FFFF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380230" y="5486400"/>
              <a:ext cx="405130" cy="789940"/>
            </a:xfrm>
            <a:custGeom>
              <a:avLst/>
              <a:gdLst>
                <a:gd name="connsiteX0" fmla="*/ 168910 w 405130"/>
                <a:gd name="connsiteY0" fmla="*/ 0 h 789940"/>
                <a:gd name="connsiteX1" fmla="*/ 130810 w 405130"/>
                <a:gd name="connsiteY1" fmla="*/ 45720 h 789940"/>
                <a:gd name="connsiteX2" fmla="*/ 115570 w 405130"/>
                <a:gd name="connsiteY2" fmla="*/ 68580 h 789940"/>
                <a:gd name="connsiteX3" fmla="*/ 92710 w 405130"/>
                <a:gd name="connsiteY3" fmla="*/ 114300 h 789940"/>
                <a:gd name="connsiteX4" fmla="*/ 107950 w 405130"/>
                <a:gd name="connsiteY4" fmla="*/ 160020 h 789940"/>
                <a:gd name="connsiteX5" fmla="*/ 77470 w 405130"/>
                <a:gd name="connsiteY5" fmla="*/ 266700 h 789940"/>
                <a:gd name="connsiteX6" fmla="*/ 16510 w 405130"/>
                <a:gd name="connsiteY6" fmla="*/ 312420 h 789940"/>
                <a:gd name="connsiteX7" fmla="*/ 1270 w 405130"/>
                <a:gd name="connsiteY7" fmla="*/ 358140 h 789940"/>
                <a:gd name="connsiteX8" fmla="*/ 24130 w 405130"/>
                <a:gd name="connsiteY8" fmla="*/ 411480 h 789940"/>
                <a:gd name="connsiteX9" fmla="*/ 54610 w 405130"/>
                <a:gd name="connsiteY9" fmla="*/ 480060 h 789940"/>
                <a:gd name="connsiteX10" fmla="*/ 77470 w 405130"/>
                <a:gd name="connsiteY10" fmla="*/ 548640 h 789940"/>
                <a:gd name="connsiteX11" fmla="*/ 92710 w 405130"/>
                <a:gd name="connsiteY11" fmla="*/ 647700 h 789940"/>
                <a:gd name="connsiteX12" fmla="*/ 100330 w 405130"/>
                <a:gd name="connsiteY12" fmla="*/ 723900 h 789940"/>
                <a:gd name="connsiteX13" fmla="*/ 138430 w 405130"/>
                <a:gd name="connsiteY13" fmla="*/ 777240 h 789940"/>
                <a:gd name="connsiteX14" fmla="*/ 199390 w 405130"/>
                <a:gd name="connsiteY14" fmla="*/ 777240 h 789940"/>
                <a:gd name="connsiteX15" fmla="*/ 229870 w 405130"/>
                <a:gd name="connsiteY15" fmla="*/ 784860 h 789940"/>
                <a:gd name="connsiteX16" fmla="*/ 252730 w 405130"/>
                <a:gd name="connsiteY16" fmla="*/ 746760 h 789940"/>
                <a:gd name="connsiteX17" fmla="*/ 283210 w 405130"/>
                <a:gd name="connsiteY17" fmla="*/ 723900 h 789940"/>
                <a:gd name="connsiteX18" fmla="*/ 328930 w 405130"/>
                <a:gd name="connsiteY18" fmla="*/ 701040 h 789940"/>
                <a:gd name="connsiteX19" fmla="*/ 374650 w 405130"/>
                <a:gd name="connsiteY19" fmla="*/ 678180 h 789940"/>
                <a:gd name="connsiteX20" fmla="*/ 389890 w 405130"/>
                <a:gd name="connsiteY20" fmla="*/ 662940 h 789940"/>
                <a:gd name="connsiteX21" fmla="*/ 382270 w 405130"/>
                <a:gd name="connsiteY21" fmla="*/ 632460 h 789940"/>
                <a:gd name="connsiteX22" fmla="*/ 405130 w 405130"/>
                <a:gd name="connsiteY22" fmla="*/ 624840 h 789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05130" h="789940">
                  <a:moveTo>
                    <a:pt x="168910" y="0"/>
                  </a:moveTo>
                  <a:cubicBezTo>
                    <a:pt x="156210" y="15240"/>
                    <a:pt x="139700" y="34290"/>
                    <a:pt x="130810" y="45720"/>
                  </a:cubicBezTo>
                  <a:cubicBezTo>
                    <a:pt x="121920" y="57150"/>
                    <a:pt x="121920" y="57150"/>
                    <a:pt x="115570" y="68580"/>
                  </a:cubicBezTo>
                  <a:cubicBezTo>
                    <a:pt x="109220" y="80010"/>
                    <a:pt x="93980" y="99060"/>
                    <a:pt x="92710" y="114300"/>
                  </a:cubicBezTo>
                  <a:cubicBezTo>
                    <a:pt x="91440" y="129540"/>
                    <a:pt x="110490" y="134620"/>
                    <a:pt x="107950" y="160020"/>
                  </a:cubicBezTo>
                  <a:cubicBezTo>
                    <a:pt x="105410" y="185420"/>
                    <a:pt x="92710" y="241300"/>
                    <a:pt x="77470" y="266700"/>
                  </a:cubicBezTo>
                  <a:cubicBezTo>
                    <a:pt x="62230" y="292100"/>
                    <a:pt x="29210" y="297180"/>
                    <a:pt x="16510" y="312420"/>
                  </a:cubicBezTo>
                  <a:cubicBezTo>
                    <a:pt x="3810" y="327660"/>
                    <a:pt x="0" y="341630"/>
                    <a:pt x="1270" y="358140"/>
                  </a:cubicBezTo>
                  <a:cubicBezTo>
                    <a:pt x="2540" y="374650"/>
                    <a:pt x="15240" y="391160"/>
                    <a:pt x="24130" y="411480"/>
                  </a:cubicBezTo>
                  <a:cubicBezTo>
                    <a:pt x="33020" y="431800"/>
                    <a:pt x="45720" y="457200"/>
                    <a:pt x="54610" y="480060"/>
                  </a:cubicBezTo>
                  <a:cubicBezTo>
                    <a:pt x="63500" y="502920"/>
                    <a:pt x="71120" y="520700"/>
                    <a:pt x="77470" y="548640"/>
                  </a:cubicBezTo>
                  <a:cubicBezTo>
                    <a:pt x="83820" y="576580"/>
                    <a:pt x="88900" y="618490"/>
                    <a:pt x="92710" y="647700"/>
                  </a:cubicBezTo>
                  <a:cubicBezTo>
                    <a:pt x="96520" y="676910"/>
                    <a:pt x="92710" y="702310"/>
                    <a:pt x="100330" y="723900"/>
                  </a:cubicBezTo>
                  <a:cubicBezTo>
                    <a:pt x="107950" y="745490"/>
                    <a:pt x="121920" y="768350"/>
                    <a:pt x="138430" y="777240"/>
                  </a:cubicBezTo>
                  <a:cubicBezTo>
                    <a:pt x="154940" y="786130"/>
                    <a:pt x="184150" y="775970"/>
                    <a:pt x="199390" y="777240"/>
                  </a:cubicBezTo>
                  <a:cubicBezTo>
                    <a:pt x="214630" y="778510"/>
                    <a:pt x="220980" y="789940"/>
                    <a:pt x="229870" y="784860"/>
                  </a:cubicBezTo>
                  <a:cubicBezTo>
                    <a:pt x="238760" y="779780"/>
                    <a:pt x="243840" y="756920"/>
                    <a:pt x="252730" y="746760"/>
                  </a:cubicBezTo>
                  <a:cubicBezTo>
                    <a:pt x="261620" y="736600"/>
                    <a:pt x="270510" y="731520"/>
                    <a:pt x="283210" y="723900"/>
                  </a:cubicBezTo>
                  <a:cubicBezTo>
                    <a:pt x="295910" y="716280"/>
                    <a:pt x="328930" y="701040"/>
                    <a:pt x="328930" y="701040"/>
                  </a:cubicBezTo>
                  <a:cubicBezTo>
                    <a:pt x="344170" y="693420"/>
                    <a:pt x="364490" y="684530"/>
                    <a:pt x="374650" y="678180"/>
                  </a:cubicBezTo>
                  <a:cubicBezTo>
                    <a:pt x="384810" y="671830"/>
                    <a:pt x="388620" y="670560"/>
                    <a:pt x="389890" y="662940"/>
                  </a:cubicBezTo>
                  <a:cubicBezTo>
                    <a:pt x="391160" y="655320"/>
                    <a:pt x="379730" y="638810"/>
                    <a:pt x="382270" y="632460"/>
                  </a:cubicBezTo>
                  <a:cubicBezTo>
                    <a:pt x="384810" y="626110"/>
                    <a:pt x="394970" y="625475"/>
                    <a:pt x="405130" y="624840"/>
                  </a:cubicBezTo>
                </a:path>
              </a:pathLst>
            </a:custGeom>
            <a:ln w="38100">
              <a:solidFill>
                <a:srgbClr val="FFFF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176260" y="4777740"/>
              <a:ext cx="403860" cy="495300"/>
            </a:xfrm>
            <a:custGeom>
              <a:avLst/>
              <a:gdLst>
                <a:gd name="connsiteX0" fmla="*/ 403860 w 403860"/>
                <a:gd name="connsiteY0" fmla="*/ 0 h 495300"/>
                <a:gd name="connsiteX1" fmla="*/ 365760 w 403860"/>
                <a:gd name="connsiteY1" fmla="*/ 53340 h 495300"/>
                <a:gd name="connsiteX2" fmla="*/ 342900 w 403860"/>
                <a:gd name="connsiteY2" fmla="*/ 53340 h 495300"/>
                <a:gd name="connsiteX3" fmla="*/ 320040 w 403860"/>
                <a:gd name="connsiteY3" fmla="*/ 68580 h 495300"/>
                <a:gd name="connsiteX4" fmla="*/ 297180 w 403860"/>
                <a:gd name="connsiteY4" fmla="*/ 114300 h 495300"/>
                <a:gd name="connsiteX5" fmla="*/ 266700 w 403860"/>
                <a:gd name="connsiteY5" fmla="*/ 144780 h 495300"/>
                <a:gd name="connsiteX6" fmla="*/ 243840 w 403860"/>
                <a:gd name="connsiteY6" fmla="*/ 167640 h 495300"/>
                <a:gd name="connsiteX7" fmla="*/ 205740 w 403860"/>
                <a:gd name="connsiteY7" fmla="*/ 190500 h 495300"/>
                <a:gd name="connsiteX8" fmla="*/ 190500 w 403860"/>
                <a:gd name="connsiteY8" fmla="*/ 220980 h 495300"/>
                <a:gd name="connsiteX9" fmla="*/ 152400 w 403860"/>
                <a:gd name="connsiteY9" fmla="*/ 228600 h 495300"/>
                <a:gd name="connsiteX10" fmla="*/ 121920 w 403860"/>
                <a:gd name="connsiteY10" fmla="*/ 228600 h 495300"/>
                <a:gd name="connsiteX11" fmla="*/ 91440 w 403860"/>
                <a:gd name="connsiteY11" fmla="*/ 243840 h 495300"/>
                <a:gd name="connsiteX12" fmla="*/ 83820 w 403860"/>
                <a:gd name="connsiteY12" fmla="*/ 281940 h 495300"/>
                <a:gd name="connsiteX13" fmla="*/ 83820 w 403860"/>
                <a:gd name="connsiteY13" fmla="*/ 335280 h 495300"/>
                <a:gd name="connsiteX14" fmla="*/ 83820 w 403860"/>
                <a:gd name="connsiteY14" fmla="*/ 381000 h 495300"/>
                <a:gd name="connsiteX15" fmla="*/ 45720 w 403860"/>
                <a:gd name="connsiteY15" fmla="*/ 388620 h 495300"/>
                <a:gd name="connsiteX16" fmla="*/ 38100 w 403860"/>
                <a:gd name="connsiteY16" fmla="*/ 419100 h 495300"/>
                <a:gd name="connsiteX17" fmla="*/ 38100 w 403860"/>
                <a:gd name="connsiteY17" fmla="*/ 449580 h 495300"/>
                <a:gd name="connsiteX18" fmla="*/ 0 w 403860"/>
                <a:gd name="connsiteY18" fmla="*/ 49530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03860" h="495300">
                  <a:moveTo>
                    <a:pt x="403860" y="0"/>
                  </a:moveTo>
                  <a:cubicBezTo>
                    <a:pt x="389890" y="22225"/>
                    <a:pt x="375920" y="44450"/>
                    <a:pt x="365760" y="53340"/>
                  </a:cubicBezTo>
                  <a:cubicBezTo>
                    <a:pt x="355600" y="62230"/>
                    <a:pt x="350520" y="50800"/>
                    <a:pt x="342900" y="53340"/>
                  </a:cubicBezTo>
                  <a:cubicBezTo>
                    <a:pt x="335280" y="55880"/>
                    <a:pt x="327660" y="58420"/>
                    <a:pt x="320040" y="68580"/>
                  </a:cubicBezTo>
                  <a:cubicBezTo>
                    <a:pt x="312420" y="78740"/>
                    <a:pt x="306070" y="101600"/>
                    <a:pt x="297180" y="114300"/>
                  </a:cubicBezTo>
                  <a:cubicBezTo>
                    <a:pt x="288290" y="127000"/>
                    <a:pt x="266700" y="144780"/>
                    <a:pt x="266700" y="144780"/>
                  </a:cubicBezTo>
                  <a:cubicBezTo>
                    <a:pt x="257810" y="153670"/>
                    <a:pt x="254000" y="160020"/>
                    <a:pt x="243840" y="167640"/>
                  </a:cubicBezTo>
                  <a:cubicBezTo>
                    <a:pt x="233680" y="175260"/>
                    <a:pt x="214630" y="181610"/>
                    <a:pt x="205740" y="190500"/>
                  </a:cubicBezTo>
                  <a:cubicBezTo>
                    <a:pt x="196850" y="199390"/>
                    <a:pt x="199390" y="214630"/>
                    <a:pt x="190500" y="220980"/>
                  </a:cubicBezTo>
                  <a:cubicBezTo>
                    <a:pt x="181610" y="227330"/>
                    <a:pt x="163830" y="227330"/>
                    <a:pt x="152400" y="228600"/>
                  </a:cubicBezTo>
                  <a:cubicBezTo>
                    <a:pt x="140970" y="229870"/>
                    <a:pt x="132080" y="226060"/>
                    <a:pt x="121920" y="228600"/>
                  </a:cubicBezTo>
                  <a:cubicBezTo>
                    <a:pt x="111760" y="231140"/>
                    <a:pt x="97790" y="234950"/>
                    <a:pt x="91440" y="243840"/>
                  </a:cubicBezTo>
                  <a:cubicBezTo>
                    <a:pt x="85090" y="252730"/>
                    <a:pt x="85090" y="266700"/>
                    <a:pt x="83820" y="281940"/>
                  </a:cubicBezTo>
                  <a:cubicBezTo>
                    <a:pt x="82550" y="297180"/>
                    <a:pt x="83820" y="335280"/>
                    <a:pt x="83820" y="335280"/>
                  </a:cubicBezTo>
                  <a:cubicBezTo>
                    <a:pt x="83820" y="351790"/>
                    <a:pt x="90170" y="372110"/>
                    <a:pt x="83820" y="381000"/>
                  </a:cubicBezTo>
                  <a:cubicBezTo>
                    <a:pt x="77470" y="389890"/>
                    <a:pt x="53340" y="382270"/>
                    <a:pt x="45720" y="388620"/>
                  </a:cubicBezTo>
                  <a:cubicBezTo>
                    <a:pt x="38100" y="394970"/>
                    <a:pt x="39370" y="408940"/>
                    <a:pt x="38100" y="419100"/>
                  </a:cubicBezTo>
                  <a:cubicBezTo>
                    <a:pt x="36830" y="429260"/>
                    <a:pt x="44450" y="436880"/>
                    <a:pt x="38100" y="449580"/>
                  </a:cubicBezTo>
                  <a:cubicBezTo>
                    <a:pt x="31750" y="462280"/>
                    <a:pt x="15875" y="478790"/>
                    <a:pt x="0" y="495300"/>
                  </a:cubicBezTo>
                </a:path>
              </a:pathLst>
            </a:custGeom>
            <a:ln w="38100">
              <a:solidFill>
                <a:srgbClr val="FFFF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57"/>
          <p:cNvGrpSpPr/>
          <p:nvPr/>
        </p:nvGrpSpPr>
        <p:grpSpPr>
          <a:xfrm>
            <a:off x="0" y="4958479"/>
            <a:ext cx="2286000" cy="338554"/>
            <a:chOff x="0" y="838201"/>
            <a:chExt cx="2286000" cy="390697"/>
          </a:xfrm>
        </p:grpSpPr>
        <p:sp>
          <p:nvSpPr>
            <p:cNvPr id="119" name="TextBox 118"/>
            <p:cNvSpPr txBox="1"/>
            <p:nvPr/>
          </p:nvSpPr>
          <p:spPr>
            <a:xfrm>
              <a:off x="0" y="838201"/>
              <a:ext cx="2286000" cy="3906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 smtClean="0">
                  <a:latin typeface="Times New Roman" pitchFamily="18" charset="0"/>
                  <a:cs typeface="Times New Roman" pitchFamily="18" charset="0"/>
                </a:rPr>
                <a:t>Irrigation Fish Barrier</a:t>
              </a:r>
              <a:endParaRPr lang="en-US" dirty="0"/>
            </a:p>
          </p:txBody>
        </p:sp>
        <p:sp>
          <p:nvSpPr>
            <p:cNvPr id="120" name="Oval 119"/>
            <p:cNvSpPr/>
            <p:nvPr/>
          </p:nvSpPr>
          <p:spPr>
            <a:xfrm>
              <a:off x="76200" y="914400"/>
              <a:ext cx="155448" cy="1524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20"/>
          <p:cNvGrpSpPr/>
          <p:nvPr/>
        </p:nvGrpSpPr>
        <p:grpSpPr>
          <a:xfrm>
            <a:off x="76200" y="5263277"/>
            <a:ext cx="2209800" cy="584775"/>
            <a:chOff x="76200" y="990600"/>
            <a:chExt cx="2209800" cy="584775"/>
          </a:xfrm>
        </p:grpSpPr>
        <p:sp>
          <p:nvSpPr>
            <p:cNvPr id="122" name="TextBox 121"/>
            <p:cNvSpPr txBox="1"/>
            <p:nvPr/>
          </p:nvSpPr>
          <p:spPr>
            <a:xfrm>
              <a:off x="304800" y="990600"/>
              <a:ext cx="1981200" cy="584775"/>
            </a:xfrm>
            <a:prstGeom prst="rect">
              <a:avLst/>
            </a:prstGeom>
            <a:noFill/>
            <a:ln w="1524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Times New Roman" pitchFamily="18" charset="0"/>
                  <a:cs typeface="Times New Roman" pitchFamily="18" charset="0"/>
                </a:rPr>
                <a:t>Riparian Restoration Projects</a:t>
              </a:r>
              <a:endParaRPr lang="en-US" sz="16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23" name="Straight Connector 122"/>
            <p:cNvCxnSpPr/>
            <p:nvPr/>
          </p:nvCxnSpPr>
          <p:spPr>
            <a:xfrm>
              <a:off x="76200" y="1219200"/>
              <a:ext cx="228600" cy="0"/>
            </a:xfrm>
            <a:prstGeom prst="line">
              <a:avLst/>
            </a:prstGeom>
            <a:ln w="152400" cap="rnd">
              <a:solidFill>
                <a:srgbClr val="8CE23E">
                  <a:alpha val="84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123"/>
          <p:cNvGrpSpPr/>
          <p:nvPr/>
        </p:nvGrpSpPr>
        <p:grpSpPr>
          <a:xfrm>
            <a:off x="76200" y="5762923"/>
            <a:ext cx="2209800" cy="338554"/>
            <a:chOff x="76200" y="1490246"/>
            <a:chExt cx="2209800" cy="338554"/>
          </a:xfrm>
        </p:grpSpPr>
        <p:sp>
          <p:nvSpPr>
            <p:cNvPr id="125" name="TextBox 124"/>
            <p:cNvSpPr txBox="1"/>
            <p:nvPr/>
          </p:nvSpPr>
          <p:spPr>
            <a:xfrm>
              <a:off x="304800" y="1490246"/>
              <a:ext cx="19812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Times New Roman" pitchFamily="18" charset="0"/>
                  <a:cs typeface="Times New Roman" pitchFamily="18" charset="0"/>
                </a:rPr>
                <a:t>Dewatered Stream</a:t>
              </a:r>
              <a:endParaRPr lang="en-US" sz="16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26" name="Straight Connector 125"/>
            <p:cNvCxnSpPr/>
            <p:nvPr/>
          </p:nvCxnSpPr>
          <p:spPr>
            <a:xfrm>
              <a:off x="76200" y="1676400"/>
              <a:ext cx="304800" cy="0"/>
            </a:xfrm>
            <a:prstGeom prst="line">
              <a:avLst/>
            </a:prstGeom>
            <a:ln w="38100" cap="rnd">
              <a:solidFill>
                <a:srgbClr val="16F1FC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126"/>
          <p:cNvGrpSpPr/>
          <p:nvPr/>
        </p:nvGrpSpPr>
        <p:grpSpPr>
          <a:xfrm>
            <a:off x="0" y="4653677"/>
            <a:ext cx="2438400" cy="338554"/>
            <a:chOff x="0" y="381000"/>
            <a:chExt cx="2438400" cy="338554"/>
          </a:xfrm>
        </p:grpSpPr>
        <p:sp>
          <p:nvSpPr>
            <p:cNvPr id="128" name="TextBox 127"/>
            <p:cNvSpPr txBox="1"/>
            <p:nvPr/>
          </p:nvSpPr>
          <p:spPr>
            <a:xfrm>
              <a:off x="76200" y="381000"/>
              <a:ext cx="23622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 smtClean="0">
                  <a:latin typeface="Times New Roman" pitchFamily="18" charset="0"/>
                  <a:cs typeface="Times New Roman" pitchFamily="18" charset="0"/>
                </a:rPr>
                <a:t>Native Trout Stronghold</a:t>
              </a:r>
              <a:endParaRPr lang="en-US" sz="16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29" name="Straight Connector 128"/>
            <p:cNvCxnSpPr/>
            <p:nvPr/>
          </p:nvCxnSpPr>
          <p:spPr>
            <a:xfrm flipH="1">
              <a:off x="0" y="533400"/>
              <a:ext cx="304800" cy="0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0" name="Group 94"/>
          <p:cNvGrpSpPr/>
          <p:nvPr/>
        </p:nvGrpSpPr>
        <p:grpSpPr>
          <a:xfrm>
            <a:off x="3633849" y="0"/>
            <a:ext cx="4191990" cy="6507678"/>
            <a:chOff x="3633849" y="0"/>
            <a:chExt cx="4191990" cy="6507678"/>
          </a:xfrm>
        </p:grpSpPr>
        <p:sp>
          <p:nvSpPr>
            <p:cNvPr id="73" name="Freeform 72"/>
            <p:cNvSpPr/>
            <p:nvPr/>
          </p:nvSpPr>
          <p:spPr>
            <a:xfrm>
              <a:off x="5937662" y="0"/>
              <a:ext cx="619496" cy="3657600"/>
            </a:xfrm>
            <a:custGeom>
              <a:avLst/>
              <a:gdLst>
                <a:gd name="connsiteX0" fmla="*/ 0 w 619496"/>
                <a:gd name="connsiteY0" fmla="*/ 3657600 h 3657600"/>
                <a:gd name="connsiteX1" fmla="*/ 71252 w 619496"/>
                <a:gd name="connsiteY1" fmla="*/ 3598223 h 3657600"/>
                <a:gd name="connsiteX2" fmla="*/ 95003 w 619496"/>
                <a:gd name="connsiteY2" fmla="*/ 3515096 h 3657600"/>
                <a:gd name="connsiteX3" fmla="*/ 95003 w 619496"/>
                <a:gd name="connsiteY3" fmla="*/ 3336966 h 3657600"/>
                <a:gd name="connsiteX4" fmla="*/ 95003 w 619496"/>
                <a:gd name="connsiteY4" fmla="*/ 3277590 h 3657600"/>
                <a:gd name="connsiteX5" fmla="*/ 106878 w 619496"/>
                <a:gd name="connsiteY5" fmla="*/ 3218213 h 3657600"/>
                <a:gd name="connsiteX6" fmla="*/ 154380 w 619496"/>
                <a:gd name="connsiteY6" fmla="*/ 3123210 h 3657600"/>
                <a:gd name="connsiteX7" fmla="*/ 190006 w 619496"/>
                <a:gd name="connsiteY7" fmla="*/ 3099460 h 3657600"/>
                <a:gd name="connsiteX8" fmla="*/ 237507 w 619496"/>
                <a:gd name="connsiteY8" fmla="*/ 2980706 h 3657600"/>
                <a:gd name="connsiteX9" fmla="*/ 261257 w 619496"/>
                <a:gd name="connsiteY9" fmla="*/ 2885704 h 3657600"/>
                <a:gd name="connsiteX10" fmla="*/ 285008 w 619496"/>
                <a:gd name="connsiteY10" fmla="*/ 2826327 h 3657600"/>
                <a:gd name="connsiteX11" fmla="*/ 285008 w 619496"/>
                <a:gd name="connsiteY11" fmla="*/ 2743200 h 3657600"/>
                <a:gd name="connsiteX12" fmla="*/ 285008 w 619496"/>
                <a:gd name="connsiteY12" fmla="*/ 2565070 h 3657600"/>
                <a:gd name="connsiteX13" fmla="*/ 285008 w 619496"/>
                <a:gd name="connsiteY13" fmla="*/ 2493818 h 3657600"/>
                <a:gd name="connsiteX14" fmla="*/ 332509 w 619496"/>
                <a:gd name="connsiteY14" fmla="*/ 2434442 h 3657600"/>
                <a:gd name="connsiteX15" fmla="*/ 403761 w 619496"/>
                <a:gd name="connsiteY15" fmla="*/ 2410691 h 3657600"/>
                <a:gd name="connsiteX16" fmla="*/ 415637 w 619496"/>
                <a:gd name="connsiteY16" fmla="*/ 2327564 h 3657600"/>
                <a:gd name="connsiteX17" fmla="*/ 439387 w 619496"/>
                <a:gd name="connsiteY17" fmla="*/ 2256312 h 3657600"/>
                <a:gd name="connsiteX18" fmla="*/ 522515 w 619496"/>
                <a:gd name="connsiteY18" fmla="*/ 2185060 h 3657600"/>
                <a:gd name="connsiteX19" fmla="*/ 534390 w 619496"/>
                <a:gd name="connsiteY19" fmla="*/ 2113808 h 3657600"/>
                <a:gd name="connsiteX20" fmla="*/ 593767 w 619496"/>
                <a:gd name="connsiteY20" fmla="*/ 2066306 h 3657600"/>
                <a:gd name="connsiteX21" fmla="*/ 617517 w 619496"/>
                <a:gd name="connsiteY21" fmla="*/ 1983179 h 3657600"/>
                <a:gd name="connsiteX22" fmla="*/ 581891 w 619496"/>
                <a:gd name="connsiteY22" fmla="*/ 1923803 h 3657600"/>
                <a:gd name="connsiteX23" fmla="*/ 534390 w 619496"/>
                <a:gd name="connsiteY23" fmla="*/ 1852551 h 3657600"/>
                <a:gd name="connsiteX24" fmla="*/ 534390 w 619496"/>
                <a:gd name="connsiteY24" fmla="*/ 1769423 h 3657600"/>
                <a:gd name="connsiteX25" fmla="*/ 510639 w 619496"/>
                <a:gd name="connsiteY25" fmla="*/ 1662545 h 3657600"/>
                <a:gd name="connsiteX26" fmla="*/ 463138 w 619496"/>
                <a:gd name="connsiteY26" fmla="*/ 1436914 h 3657600"/>
                <a:gd name="connsiteX27" fmla="*/ 451263 w 619496"/>
                <a:gd name="connsiteY27" fmla="*/ 1377538 h 3657600"/>
                <a:gd name="connsiteX28" fmla="*/ 522515 w 619496"/>
                <a:gd name="connsiteY28" fmla="*/ 1175657 h 3657600"/>
                <a:gd name="connsiteX29" fmla="*/ 486889 w 619496"/>
                <a:gd name="connsiteY29" fmla="*/ 1056904 h 3657600"/>
                <a:gd name="connsiteX30" fmla="*/ 570016 w 619496"/>
                <a:gd name="connsiteY30" fmla="*/ 926275 h 3657600"/>
                <a:gd name="connsiteX31" fmla="*/ 593767 w 619496"/>
                <a:gd name="connsiteY31" fmla="*/ 866899 h 3657600"/>
                <a:gd name="connsiteX32" fmla="*/ 593767 w 619496"/>
                <a:gd name="connsiteY32" fmla="*/ 795647 h 3657600"/>
                <a:gd name="connsiteX33" fmla="*/ 522515 w 619496"/>
                <a:gd name="connsiteY33" fmla="*/ 665018 h 3657600"/>
                <a:gd name="connsiteX34" fmla="*/ 546265 w 619496"/>
                <a:gd name="connsiteY34" fmla="*/ 522514 h 3657600"/>
                <a:gd name="connsiteX35" fmla="*/ 498764 w 619496"/>
                <a:gd name="connsiteY35" fmla="*/ 368135 h 3657600"/>
                <a:gd name="connsiteX36" fmla="*/ 475013 w 619496"/>
                <a:gd name="connsiteY36" fmla="*/ 249382 h 3657600"/>
                <a:gd name="connsiteX37" fmla="*/ 463138 w 619496"/>
                <a:gd name="connsiteY37" fmla="*/ 154379 h 3657600"/>
                <a:gd name="connsiteX38" fmla="*/ 463138 w 619496"/>
                <a:gd name="connsiteY38" fmla="*/ 71252 h 3657600"/>
                <a:gd name="connsiteX39" fmla="*/ 463138 w 619496"/>
                <a:gd name="connsiteY39" fmla="*/ 0 h 365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19496" h="3657600">
                  <a:moveTo>
                    <a:pt x="0" y="3657600"/>
                  </a:moveTo>
                  <a:cubicBezTo>
                    <a:pt x="27709" y="3639787"/>
                    <a:pt x="55418" y="3621974"/>
                    <a:pt x="71252" y="3598223"/>
                  </a:cubicBezTo>
                  <a:cubicBezTo>
                    <a:pt x="87086" y="3574472"/>
                    <a:pt x="91045" y="3558639"/>
                    <a:pt x="95003" y="3515096"/>
                  </a:cubicBezTo>
                  <a:cubicBezTo>
                    <a:pt x="98961" y="3471553"/>
                    <a:pt x="95003" y="3336966"/>
                    <a:pt x="95003" y="3336966"/>
                  </a:cubicBezTo>
                  <a:cubicBezTo>
                    <a:pt x="95003" y="3297382"/>
                    <a:pt x="93024" y="3297382"/>
                    <a:pt x="95003" y="3277590"/>
                  </a:cubicBezTo>
                  <a:cubicBezTo>
                    <a:pt x="96982" y="3257798"/>
                    <a:pt x="96982" y="3243943"/>
                    <a:pt x="106878" y="3218213"/>
                  </a:cubicBezTo>
                  <a:cubicBezTo>
                    <a:pt x="116774" y="3192483"/>
                    <a:pt x="140525" y="3143002"/>
                    <a:pt x="154380" y="3123210"/>
                  </a:cubicBezTo>
                  <a:cubicBezTo>
                    <a:pt x="168235" y="3103418"/>
                    <a:pt x="176152" y="3123211"/>
                    <a:pt x="190006" y="3099460"/>
                  </a:cubicBezTo>
                  <a:cubicBezTo>
                    <a:pt x="203860" y="3075709"/>
                    <a:pt x="225632" y="3016332"/>
                    <a:pt x="237507" y="2980706"/>
                  </a:cubicBezTo>
                  <a:cubicBezTo>
                    <a:pt x="249382" y="2945080"/>
                    <a:pt x="253340" y="2911434"/>
                    <a:pt x="261257" y="2885704"/>
                  </a:cubicBezTo>
                  <a:cubicBezTo>
                    <a:pt x="269174" y="2859974"/>
                    <a:pt x="281050" y="2850078"/>
                    <a:pt x="285008" y="2826327"/>
                  </a:cubicBezTo>
                  <a:cubicBezTo>
                    <a:pt x="288966" y="2802576"/>
                    <a:pt x="285008" y="2743200"/>
                    <a:pt x="285008" y="2743200"/>
                  </a:cubicBezTo>
                  <a:lnTo>
                    <a:pt x="285008" y="2565070"/>
                  </a:lnTo>
                  <a:cubicBezTo>
                    <a:pt x="285008" y="2523506"/>
                    <a:pt x="277091" y="2515589"/>
                    <a:pt x="285008" y="2493818"/>
                  </a:cubicBezTo>
                  <a:cubicBezTo>
                    <a:pt x="292925" y="2472047"/>
                    <a:pt x="312717" y="2448296"/>
                    <a:pt x="332509" y="2434442"/>
                  </a:cubicBezTo>
                  <a:cubicBezTo>
                    <a:pt x="352301" y="2420588"/>
                    <a:pt x="389906" y="2428504"/>
                    <a:pt x="403761" y="2410691"/>
                  </a:cubicBezTo>
                  <a:cubicBezTo>
                    <a:pt x="417616" y="2392878"/>
                    <a:pt x="409699" y="2353294"/>
                    <a:pt x="415637" y="2327564"/>
                  </a:cubicBezTo>
                  <a:cubicBezTo>
                    <a:pt x="421575" y="2301834"/>
                    <a:pt x="421574" y="2280062"/>
                    <a:pt x="439387" y="2256312"/>
                  </a:cubicBezTo>
                  <a:cubicBezTo>
                    <a:pt x="457200" y="2232562"/>
                    <a:pt x="506681" y="2208811"/>
                    <a:pt x="522515" y="2185060"/>
                  </a:cubicBezTo>
                  <a:cubicBezTo>
                    <a:pt x="538349" y="2161309"/>
                    <a:pt x="522515" y="2133600"/>
                    <a:pt x="534390" y="2113808"/>
                  </a:cubicBezTo>
                  <a:cubicBezTo>
                    <a:pt x="546265" y="2094016"/>
                    <a:pt x="579913" y="2088078"/>
                    <a:pt x="593767" y="2066306"/>
                  </a:cubicBezTo>
                  <a:cubicBezTo>
                    <a:pt x="607622" y="2044535"/>
                    <a:pt x="619496" y="2006929"/>
                    <a:pt x="617517" y="1983179"/>
                  </a:cubicBezTo>
                  <a:cubicBezTo>
                    <a:pt x="615538" y="1959429"/>
                    <a:pt x="595746" y="1945574"/>
                    <a:pt x="581891" y="1923803"/>
                  </a:cubicBezTo>
                  <a:cubicBezTo>
                    <a:pt x="568037" y="1902032"/>
                    <a:pt x="542307" y="1878281"/>
                    <a:pt x="534390" y="1852551"/>
                  </a:cubicBezTo>
                  <a:cubicBezTo>
                    <a:pt x="526473" y="1826821"/>
                    <a:pt x="538349" y="1801091"/>
                    <a:pt x="534390" y="1769423"/>
                  </a:cubicBezTo>
                  <a:cubicBezTo>
                    <a:pt x="530431" y="1737755"/>
                    <a:pt x="522514" y="1717963"/>
                    <a:pt x="510639" y="1662545"/>
                  </a:cubicBezTo>
                  <a:cubicBezTo>
                    <a:pt x="498764" y="1607127"/>
                    <a:pt x="473034" y="1484415"/>
                    <a:pt x="463138" y="1436914"/>
                  </a:cubicBezTo>
                  <a:cubicBezTo>
                    <a:pt x="453242" y="1389413"/>
                    <a:pt x="441367" y="1421081"/>
                    <a:pt x="451263" y="1377538"/>
                  </a:cubicBezTo>
                  <a:cubicBezTo>
                    <a:pt x="461159" y="1333995"/>
                    <a:pt x="516577" y="1229096"/>
                    <a:pt x="522515" y="1175657"/>
                  </a:cubicBezTo>
                  <a:cubicBezTo>
                    <a:pt x="528453" y="1122218"/>
                    <a:pt x="478972" y="1098468"/>
                    <a:pt x="486889" y="1056904"/>
                  </a:cubicBezTo>
                  <a:cubicBezTo>
                    <a:pt x="494806" y="1015340"/>
                    <a:pt x="552203" y="957942"/>
                    <a:pt x="570016" y="926275"/>
                  </a:cubicBezTo>
                  <a:cubicBezTo>
                    <a:pt x="587829" y="894608"/>
                    <a:pt x="589809" y="888670"/>
                    <a:pt x="593767" y="866899"/>
                  </a:cubicBezTo>
                  <a:cubicBezTo>
                    <a:pt x="597725" y="845128"/>
                    <a:pt x="605642" y="829294"/>
                    <a:pt x="593767" y="795647"/>
                  </a:cubicBezTo>
                  <a:cubicBezTo>
                    <a:pt x="581892" y="762000"/>
                    <a:pt x="530432" y="710540"/>
                    <a:pt x="522515" y="665018"/>
                  </a:cubicBezTo>
                  <a:cubicBezTo>
                    <a:pt x="514598" y="619496"/>
                    <a:pt x="550223" y="571994"/>
                    <a:pt x="546265" y="522514"/>
                  </a:cubicBezTo>
                  <a:cubicBezTo>
                    <a:pt x="542307" y="473034"/>
                    <a:pt x="510639" y="413657"/>
                    <a:pt x="498764" y="368135"/>
                  </a:cubicBezTo>
                  <a:cubicBezTo>
                    <a:pt x="486889" y="322613"/>
                    <a:pt x="480951" y="285008"/>
                    <a:pt x="475013" y="249382"/>
                  </a:cubicBezTo>
                  <a:cubicBezTo>
                    <a:pt x="469075" y="213756"/>
                    <a:pt x="465117" y="184067"/>
                    <a:pt x="463138" y="154379"/>
                  </a:cubicBezTo>
                  <a:cubicBezTo>
                    <a:pt x="461159" y="124691"/>
                    <a:pt x="463138" y="71252"/>
                    <a:pt x="463138" y="71252"/>
                  </a:cubicBezTo>
                  <a:lnTo>
                    <a:pt x="463138" y="0"/>
                  </a:lnTo>
                </a:path>
              </a:pathLst>
            </a:custGeom>
            <a:ln w="47625" cap="rnd">
              <a:solidFill>
                <a:srgbClr val="16F1FC"/>
              </a:solidFill>
              <a:prstDash val="sysDash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1" name="Group 83"/>
            <p:cNvGrpSpPr/>
            <p:nvPr/>
          </p:nvGrpSpPr>
          <p:grpSpPr>
            <a:xfrm>
              <a:off x="3633849" y="261257"/>
              <a:ext cx="4191990" cy="6246421"/>
              <a:chOff x="3633849" y="261257"/>
              <a:chExt cx="4191990" cy="6246421"/>
            </a:xfrm>
          </p:grpSpPr>
          <p:sp>
            <p:nvSpPr>
              <p:cNvPr id="74" name="Freeform 73"/>
              <p:cNvSpPr/>
              <p:nvPr/>
            </p:nvSpPr>
            <p:spPr>
              <a:xfrm>
                <a:off x="5177642" y="261257"/>
                <a:ext cx="1282535" cy="223652"/>
              </a:xfrm>
              <a:custGeom>
                <a:avLst/>
                <a:gdLst>
                  <a:gd name="connsiteX0" fmla="*/ 0 w 1282535"/>
                  <a:gd name="connsiteY0" fmla="*/ 166255 h 223652"/>
                  <a:gd name="connsiteX1" fmla="*/ 59376 w 1282535"/>
                  <a:gd name="connsiteY1" fmla="*/ 106878 h 223652"/>
                  <a:gd name="connsiteX2" fmla="*/ 190005 w 1282535"/>
                  <a:gd name="connsiteY2" fmla="*/ 83127 h 223652"/>
                  <a:gd name="connsiteX3" fmla="*/ 320633 w 1282535"/>
                  <a:gd name="connsiteY3" fmla="*/ 11875 h 223652"/>
                  <a:gd name="connsiteX4" fmla="*/ 451262 w 1282535"/>
                  <a:gd name="connsiteY4" fmla="*/ 11875 h 223652"/>
                  <a:gd name="connsiteX5" fmla="*/ 498763 w 1282535"/>
                  <a:gd name="connsiteY5" fmla="*/ 35626 h 223652"/>
                  <a:gd name="connsiteX6" fmla="*/ 641267 w 1282535"/>
                  <a:gd name="connsiteY6" fmla="*/ 95003 h 223652"/>
                  <a:gd name="connsiteX7" fmla="*/ 629392 w 1282535"/>
                  <a:gd name="connsiteY7" fmla="*/ 118753 h 223652"/>
                  <a:gd name="connsiteX8" fmla="*/ 771896 w 1282535"/>
                  <a:gd name="connsiteY8" fmla="*/ 142504 h 223652"/>
                  <a:gd name="connsiteX9" fmla="*/ 961901 w 1282535"/>
                  <a:gd name="connsiteY9" fmla="*/ 190005 h 223652"/>
                  <a:gd name="connsiteX10" fmla="*/ 1021277 w 1282535"/>
                  <a:gd name="connsiteY10" fmla="*/ 213756 h 223652"/>
                  <a:gd name="connsiteX11" fmla="*/ 1187532 w 1282535"/>
                  <a:gd name="connsiteY11" fmla="*/ 213756 h 223652"/>
                  <a:gd name="connsiteX12" fmla="*/ 1282535 w 1282535"/>
                  <a:gd name="connsiteY12" fmla="*/ 154379 h 223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82535" h="223652">
                    <a:moveTo>
                      <a:pt x="0" y="166255"/>
                    </a:moveTo>
                    <a:cubicBezTo>
                      <a:pt x="13854" y="143494"/>
                      <a:pt x="27709" y="120733"/>
                      <a:pt x="59376" y="106878"/>
                    </a:cubicBezTo>
                    <a:cubicBezTo>
                      <a:pt x="91044" y="93023"/>
                      <a:pt x="146462" y="98961"/>
                      <a:pt x="190005" y="83127"/>
                    </a:cubicBezTo>
                    <a:cubicBezTo>
                      <a:pt x="233548" y="67293"/>
                      <a:pt x="277090" y="23750"/>
                      <a:pt x="320633" y="11875"/>
                    </a:cubicBezTo>
                    <a:cubicBezTo>
                      <a:pt x="364176" y="0"/>
                      <a:pt x="421574" y="7917"/>
                      <a:pt x="451262" y="11875"/>
                    </a:cubicBezTo>
                    <a:cubicBezTo>
                      <a:pt x="480950" y="15833"/>
                      <a:pt x="467096" y="21771"/>
                      <a:pt x="498763" y="35626"/>
                    </a:cubicBezTo>
                    <a:cubicBezTo>
                      <a:pt x="530431" y="49481"/>
                      <a:pt x="619496" y="81149"/>
                      <a:pt x="641267" y="95003"/>
                    </a:cubicBezTo>
                    <a:cubicBezTo>
                      <a:pt x="663039" y="108858"/>
                      <a:pt x="607621" y="110836"/>
                      <a:pt x="629392" y="118753"/>
                    </a:cubicBezTo>
                    <a:cubicBezTo>
                      <a:pt x="651163" y="126670"/>
                      <a:pt x="716478" y="130629"/>
                      <a:pt x="771896" y="142504"/>
                    </a:cubicBezTo>
                    <a:cubicBezTo>
                      <a:pt x="827314" y="154379"/>
                      <a:pt x="920338" y="178130"/>
                      <a:pt x="961901" y="190005"/>
                    </a:cubicBezTo>
                    <a:cubicBezTo>
                      <a:pt x="1003465" y="201880"/>
                      <a:pt x="983672" y="209798"/>
                      <a:pt x="1021277" y="213756"/>
                    </a:cubicBezTo>
                    <a:cubicBezTo>
                      <a:pt x="1058882" y="217714"/>
                      <a:pt x="1143989" y="223652"/>
                      <a:pt x="1187532" y="213756"/>
                    </a:cubicBezTo>
                    <a:cubicBezTo>
                      <a:pt x="1231075" y="203860"/>
                      <a:pt x="1256805" y="179119"/>
                      <a:pt x="1282535" y="154379"/>
                    </a:cubicBezTo>
                  </a:path>
                </a:pathLst>
              </a:custGeom>
              <a:ln w="47625" cap="rnd">
                <a:solidFill>
                  <a:srgbClr val="16F1FC"/>
                </a:solidFill>
                <a:prstDash val="sysDash"/>
              </a:ln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Freeform 74"/>
              <p:cNvSpPr/>
              <p:nvPr/>
            </p:nvSpPr>
            <p:spPr>
              <a:xfrm>
                <a:off x="4821382" y="783771"/>
                <a:ext cx="1662545" cy="285008"/>
              </a:xfrm>
              <a:custGeom>
                <a:avLst/>
                <a:gdLst>
                  <a:gd name="connsiteX0" fmla="*/ 0 w 1662545"/>
                  <a:gd name="connsiteY0" fmla="*/ 0 h 285008"/>
                  <a:gd name="connsiteX1" fmla="*/ 130628 w 1662545"/>
                  <a:gd name="connsiteY1" fmla="*/ 59377 h 285008"/>
                  <a:gd name="connsiteX2" fmla="*/ 237506 w 1662545"/>
                  <a:gd name="connsiteY2" fmla="*/ 59377 h 285008"/>
                  <a:gd name="connsiteX3" fmla="*/ 285008 w 1662545"/>
                  <a:gd name="connsiteY3" fmla="*/ 106878 h 285008"/>
                  <a:gd name="connsiteX4" fmla="*/ 380010 w 1662545"/>
                  <a:gd name="connsiteY4" fmla="*/ 83128 h 285008"/>
                  <a:gd name="connsiteX5" fmla="*/ 463137 w 1662545"/>
                  <a:gd name="connsiteY5" fmla="*/ 130629 h 285008"/>
                  <a:gd name="connsiteX6" fmla="*/ 570015 w 1662545"/>
                  <a:gd name="connsiteY6" fmla="*/ 130629 h 285008"/>
                  <a:gd name="connsiteX7" fmla="*/ 641267 w 1662545"/>
                  <a:gd name="connsiteY7" fmla="*/ 178130 h 285008"/>
                  <a:gd name="connsiteX8" fmla="*/ 760021 w 1662545"/>
                  <a:gd name="connsiteY8" fmla="*/ 213756 h 285008"/>
                  <a:gd name="connsiteX9" fmla="*/ 855023 w 1662545"/>
                  <a:gd name="connsiteY9" fmla="*/ 249382 h 285008"/>
                  <a:gd name="connsiteX10" fmla="*/ 1045028 w 1662545"/>
                  <a:gd name="connsiteY10" fmla="*/ 285008 h 285008"/>
                  <a:gd name="connsiteX11" fmla="*/ 1092530 w 1662545"/>
                  <a:gd name="connsiteY11" fmla="*/ 249382 h 285008"/>
                  <a:gd name="connsiteX12" fmla="*/ 1151906 w 1662545"/>
                  <a:gd name="connsiteY12" fmla="*/ 237507 h 285008"/>
                  <a:gd name="connsiteX13" fmla="*/ 1175657 w 1662545"/>
                  <a:gd name="connsiteY13" fmla="*/ 201881 h 285008"/>
                  <a:gd name="connsiteX14" fmla="*/ 1258784 w 1662545"/>
                  <a:gd name="connsiteY14" fmla="*/ 154380 h 285008"/>
                  <a:gd name="connsiteX15" fmla="*/ 1401288 w 1662545"/>
                  <a:gd name="connsiteY15" fmla="*/ 166255 h 285008"/>
                  <a:gd name="connsiteX16" fmla="*/ 1436914 w 1662545"/>
                  <a:gd name="connsiteY16" fmla="*/ 130629 h 285008"/>
                  <a:gd name="connsiteX17" fmla="*/ 1579418 w 1662545"/>
                  <a:gd name="connsiteY17" fmla="*/ 130629 h 285008"/>
                  <a:gd name="connsiteX18" fmla="*/ 1662545 w 1662545"/>
                  <a:gd name="connsiteY18" fmla="*/ 106878 h 285008"/>
                  <a:gd name="connsiteX19" fmla="*/ 1662545 w 1662545"/>
                  <a:gd name="connsiteY19" fmla="*/ 106878 h 285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662545" h="285008">
                    <a:moveTo>
                      <a:pt x="0" y="0"/>
                    </a:moveTo>
                    <a:cubicBezTo>
                      <a:pt x="45522" y="24740"/>
                      <a:pt x="91044" y="49481"/>
                      <a:pt x="130628" y="59377"/>
                    </a:cubicBezTo>
                    <a:cubicBezTo>
                      <a:pt x="170212" y="69273"/>
                      <a:pt x="211776" y="51460"/>
                      <a:pt x="237506" y="59377"/>
                    </a:cubicBezTo>
                    <a:cubicBezTo>
                      <a:pt x="263236" y="67294"/>
                      <a:pt x="261257" y="102920"/>
                      <a:pt x="285008" y="106878"/>
                    </a:cubicBezTo>
                    <a:cubicBezTo>
                      <a:pt x="308759" y="110836"/>
                      <a:pt x="350322" y="79170"/>
                      <a:pt x="380010" y="83128"/>
                    </a:cubicBezTo>
                    <a:cubicBezTo>
                      <a:pt x="409698" y="87086"/>
                      <a:pt x="431470" y="122712"/>
                      <a:pt x="463137" y="130629"/>
                    </a:cubicBezTo>
                    <a:cubicBezTo>
                      <a:pt x="494804" y="138546"/>
                      <a:pt x="540327" y="122712"/>
                      <a:pt x="570015" y="130629"/>
                    </a:cubicBezTo>
                    <a:cubicBezTo>
                      <a:pt x="599703" y="138546"/>
                      <a:pt x="609599" y="164276"/>
                      <a:pt x="641267" y="178130"/>
                    </a:cubicBezTo>
                    <a:cubicBezTo>
                      <a:pt x="672935" y="191984"/>
                      <a:pt x="724395" y="201881"/>
                      <a:pt x="760021" y="213756"/>
                    </a:cubicBezTo>
                    <a:cubicBezTo>
                      <a:pt x="795647" y="225631"/>
                      <a:pt x="807522" y="237507"/>
                      <a:pt x="855023" y="249382"/>
                    </a:cubicBezTo>
                    <a:cubicBezTo>
                      <a:pt x="902524" y="261257"/>
                      <a:pt x="1005444" y="285008"/>
                      <a:pt x="1045028" y="285008"/>
                    </a:cubicBezTo>
                    <a:cubicBezTo>
                      <a:pt x="1084612" y="285008"/>
                      <a:pt x="1074717" y="257299"/>
                      <a:pt x="1092530" y="249382"/>
                    </a:cubicBezTo>
                    <a:cubicBezTo>
                      <a:pt x="1110343" y="241465"/>
                      <a:pt x="1138052" y="245424"/>
                      <a:pt x="1151906" y="237507"/>
                    </a:cubicBezTo>
                    <a:cubicBezTo>
                      <a:pt x="1165760" y="229590"/>
                      <a:pt x="1157844" y="215736"/>
                      <a:pt x="1175657" y="201881"/>
                    </a:cubicBezTo>
                    <a:cubicBezTo>
                      <a:pt x="1193470" y="188027"/>
                      <a:pt x="1221179" y="160318"/>
                      <a:pt x="1258784" y="154380"/>
                    </a:cubicBezTo>
                    <a:cubicBezTo>
                      <a:pt x="1296389" y="148442"/>
                      <a:pt x="1371600" y="170213"/>
                      <a:pt x="1401288" y="166255"/>
                    </a:cubicBezTo>
                    <a:cubicBezTo>
                      <a:pt x="1430976" y="162297"/>
                      <a:pt x="1407226" y="136567"/>
                      <a:pt x="1436914" y="130629"/>
                    </a:cubicBezTo>
                    <a:cubicBezTo>
                      <a:pt x="1466602" y="124691"/>
                      <a:pt x="1541813" y="134587"/>
                      <a:pt x="1579418" y="130629"/>
                    </a:cubicBezTo>
                    <a:cubicBezTo>
                      <a:pt x="1617023" y="126671"/>
                      <a:pt x="1662545" y="106878"/>
                      <a:pt x="1662545" y="106878"/>
                    </a:cubicBezTo>
                    <a:lnTo>
                      <a:pt x="1662545" y="106878"/>
                    </a:lnTo>
                  </a:path>
                </a:pathLst>
              </a:custGeom>
              <a:ln w="47625" cap="rnd">
                <a:solidFill>
                  <a:srgbClr val="16F1FC"/>
                </a:solidFill>
                <a:prstDash val="sysDash"/>
              </a:ln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reeform 75"/>
              <p:cNvSpPr/>
              <p:nvPr/>
            </p:nvSpPr>
            <p:spPr>
              <a:xfrm>
                <a:off x="4370119" y="2066306"/>
                <a:ext cx="2066307" cy="314697"/>
              </a:xfrm>
              <a:custGeom>
                <a:avLst/>
                <a:gdLst>
                  <a:gd name="connsiteX0" fmla="*/ 0 w 2066307"/>
                  <a:gd name="connsiteY0" fmla="*/ 0 h 314697"/>
                  <a:gd name="connsiteX1" fmla="*/ 118754 w 2066307"/>
                  <a:gd name="connsiteY1" fmla="*/ 59377 h 314697"/>
                  <a:gd name="connsiteX2" fmla="*/ 201881 w 2066307"/>
                  <a:gd name="connsiteY2" fmla="*/ 106878 h 314697"/>
                  <a:gd name="connsiteX3" fmla="*/ 249382 w 2066307"/>
                  <a:gd name="connsiteY3" fmla="*/ 178130 h 314697"/>
                  <a:gd name="connsiteX4" fmla="*/ 320634 w 2066307"/>
                  <a:gd name="connsiteY4" fmla="*/ 237507 h 314697"/>
                  <a:gd name="connsiteX5" fmla="*/ 415637 w 2066307"/>
                  <a:gd name="connsiteY5" fmla="*/ 237507 h 314697"/>
                  <a:gd name="connsiteX6" fmla="*/ 439387 w 2066307"/>
                  <a:gd name="connsiteY6" fmla="*/ 201881 h 314697"/>
                  <a:gd name="connsiteX7" fmla="*/ 534390 w 2066307"/>
                  <a:gd name="connsiteY7" fmla="*/ 308759 h 314697"/>
                  <a:gd name="connsiteX8" fmla="*/ 605642 w 2066307"/>
                  <a:gd name="connsiteY8" fmla="*/ 237507 h 314697"/>
                  <a:gd name="connsiteX9" fmla="*/ 653143 w 2066307"/>
                  <a:gd name="connsiteY9" fmla="*/ 225632 h 314697"/>
                  <a:gd name="connsiteX10" fmla="*/ 771897 w 2066307"/>
                  <a:gd name="connsiteY10" fmla="*/ 249382 h 314697"/>
                  <a:gd name="connsiteX11" fmla="*/ 831273 w 2066307"/>
                  <a:gd name="connsiteY11" fmla="*/ 249382 h 314697"/>
                  <a:gd name="connsiteX12" fmla="*/ 1021278 w 2066307"/>
                  <a:gd name="connsiteY12" fmla="*/ 213756 h 314697"/>
                  <a:gd name="connsiteX13" fmla="*/ 1163782 w 2066307"/>
                  <a:gd name="connsiteY13" fmla="*/ 130629 h 314697"/>
                  <a:gd name="connsiteX14" fmla="*/ 1294411 w 2066307"/>
                  <a:gd name="connsiteY14" fmla="*/ 154380 h 314697"/>
                  <a:gd name="connsiteX15" fmla="*/ 1484416 w 2066307"/>
                  <a:gd name="connsiteY15" fmla="*/ 130629 h 314697"/>
                  <a:gd name="connsiteX16" fmla="*/ 1626920 w 2066307"/>
                  <a:gd name="connsiteY16" fmla="*/ 106878 h 314697"/>
                  <a:gd name="connsiteX17" fmla="*/ 1733798 w 2066307"/>
                  <a:gd name="connsiteY17" fmla="*/ 95003 h 314697"/>
                  <a:gd name="connsiteX18" fmla="*/ 1828800 w 2066307"/>
                  <a:gd name="connsiteY18" fmla="*/ 71252 h 314697"/>
                  <a:gd name="connsiteX19" fmla="*/ 1959429 w 2066307"/>
                  <a:gd name="connsiteY19" fmla="*/ 35626 h 314697"/>
                  <a:gd name="connsiteX20" fmla="*/ 2066307 w 2066307"/>
                  <a:gd name="connsiteY20" fmla="*/ 35626 h 314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066307" h="314697">
                    <a:moveTo>
                      <a:pt x="0" y="0"/>
                    </a:moveTo>
                    <a:cubicBezTo>
                      <a:pt x="42553" y="20782"/>
                      <a:pt x="85107" y="41564"/>
                      <a:pt x="118754" y="59377"/>
                    </a:cubicBezTo>
                    <a:cubicBezTo>
                      <a:pt x="152401" y="77190"/>
                      <a:pt x="180110" y="87086"/>
                      <a:pt x="201881" y="106878"/>
                    </a:cubicBezTo>
                    <a:cubicBezTo>
                      <a:pt x="223652" y="126670"/>
                      <a:pt x="229590" y="156359"/>
                      <a:pt x="249382" y="178130"/>
                    </a:cubicBezTo>
                    <a:cubicBezTo>
                      <a:pt x="269174" y="199901"/>
                      <a:pt x="292925" y="227611"/>
                      <a:pt x="320634" y="237507"/>
                    </a:cubicBezTo>
                    <a:cubicBezTo>
                      <a:pt x="348343" y="247403"/>
                      <a:pt x="395845" y="243445"/>
                      <a:pt x="415637" y="237507"/>
                    </a:cubicBezTo>
                    <a:cubicBezTo>
                      <a:pt x="435429" y="231569"/>
                      <a:pt x="419595" y="190006"/>
                      <a:pt x="439387" y="201881"/>
                    </a:cubicBezTo>
                    <a:cubicBezTo>
                      <a:pt x="459179" y="213756"/>
                      <a:pt x="506681" y="302821"/>
                      <a:pt x="534390" y="308759"/>
                    </a:cubicBezTo>
                    <a:cubicBezTo>
                      <a:pt x="562099" y="314697"/>
                      <a:pt x="585850" y="251361"/>
                      <a:pt x="605642" y="237507"/>
                    </a:cubicBezTo>
                    <a:cubicBezTo>
                      <a:pt x="625434" y="223653"/>
                      <a:pt x="625434" y="223653"/>
                      <a:pt x="653143" y="225632"/>
                    </a:cubicBezTo>
                    <a:cubicBezTo>
                      <a:pt x="680852" y="227611"/>
                      <a:pt x="742209" y="245424"/>
                      <a:pt x="771897" y="249382"/>
                    </a:cubicBezTo>
                    <a:cubicBezTo>
                      <a:pt x="801585" y="253340"/>
                      <a:pt x="789709" y="255320"/>
                      <a:pt x="831273" y="249382"/>
                    </a:cubicBezTo>
                    <a:cubicBezTo>
                      <a:pt x="872837" y="243444"/>
                      <a:pt x="965860" y="233548"/>
                      <a:pt x="1021278" y="213756"/>
                    </a:cubicBezTo>
                    <a:cubicBezTo>
                      <a:pt x="1076696" y="193964"/>
                      <a:pt x="1118260" y="140525"/>
                      <a:pt x="1163782" y="130629"/>
                    </a:cubicBezTo>
                    <a:cubicBezTo>
                      <a:pt x="1209304" y="120733"/>
                      <a:pt x="1240972" y="154380"/>
                      <a:pt x="1294411" y="154380"/>
                    </a:cubicBezTo>
                    <a:cubicBezTo>
                      <a:pt x="1347850" y="154380"/>
                      <a:pt x="1428998" y="138546"/>
                      <a:pt x="1484416" y="130629"/>
                    </a:cubicBezTo>
                    <a:cubicBezTo>
                      <a:pt x="1539834" y="122712"/>
                      <a:pt x="1585356" y="112816"/>
                      <a:pt x="1626920" y="106878"/>
                    </a:cubicBezTo>
                    <a:cubicBezTo>
                      <a:pt x="1668484" y="100940"/>
                      <a:pt x="1700151" y="100941"/>
                      <a:pt x="1733798" y="95003"/>
                    </a:cubicBezTo>
                    <a:cubicBezTo>
                      <a:pt x="1767445" y="89065"/>
                      <a:pt x="1828800" y="71252"/>
                      <a:pt x="1828800" y="71252"/>
                    </a:cubicBezTo>
                    <a:cubicBezTo>
                      <a:pt x="1866405" y="61356"/>
                      <a:pt x="1919844" y="41564"/>
                      <a:pt x="1959429" y="35626"/>
                    </a:cubicBezTo>
                    <a:cubicBezTo>
                      <a:pt x="1999014" y="29688"/>
                      <a:pt x="2032660" y="32657"/>
                      <a:pt x="2066307" y="35626"/>
                    </a:cubicBezTo>
                  </a:path>
                </a:pathLst>
              </a:custGeom>
              <a:ln w="47625" cap="rnd">
                <a:solidFill>
                  <a:srgbClr val="16F1FC"/>
                </a:solidFill>
                <a:prstDash val="sysDash"/>
              </a:ln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Freeform 76"/>
              <p:cNvSpPr/>
              <p:nvPr/>
            </p:nvSpPr>
            <p:spPr>
              <a:xfrm>
                <a:off x="3633849" y="3089564"/>
                <a:ext cx="2434442" cy="904503"/>
              </a:xfrm>
              <a:custGeom>
                <a:avLst/>
                <a:gdLst>
                  <a:gd name="connsiteX0" fmla="*/ 0 w 2434442"/>
                  <a:gd name="connsiteY0" fmla="*/ 152400 h 904503"/>
                  <a:gd name="connsiteX1" fmla="*/ 106878 w 2434442"/>
                  <a:gd name="connsiteY1" fmla="*/ 259278 h 904503"/>
                  <a:gd name="connsiteX2" fmla="*/ 142504 w 2434442"/>
                  <a:gd name="connsiteY2" fmla="*/ 306779 h 904503"/>
                  <a:gd name="connsiteX3" fmla="*/ 261257 w 2434442"/>
                  <a:gd name="connsiteY3" fmla="*/ 401781 h 904503"/>
                  <a:gd name="connsiteX4" fmla="*/ 308759 w 2434442"/>
                  <a:gd name="connsiteY4" fmla="*/ 425532 h 904503"/>
                  <a:gd name="connsiteX5" fmla="*/ 320634 w 2434442"/>
                  <a:gd name="connsiteY5" fmla="*/ 496784 h 904503"/>
                  <a:gd name="connsiteX6" fmla="*/ 391886 w 2434442"/>
                  <a:gd name="connsiteY6" fmla="*/ 532410 h 904503"/>
                  <a:gd name="connsiteX7" fmla="*/ 427512 w 2434442"/>
                  <a:gd name="connsiteY7" fmla="*/ 591787 h 904503"/>
                  <a:gd name="connsiteX8" fmla="*/ 486889 w 2434442"/>
                  <a:gd name="connsiteY8" fmla="*/ 627413 h 904503"/>
                  <a:gd name="connsiteX9" fmla="*/ 546265 w 2434442"/>
                  <a:gd name="connsiteY9" fmla="*/ 674914 h 904503"/>
                  <a:gd name="connsiteX10" fmla="*/ 558141 w 2434442"/>
                  <a:gd name="connsiteY10" fmla="*/ 722415 h 904503"/>
                  <a:gd name="connsiteX11" fmla="*/ 593767 w 2434442"/>
                  <a:gd name="connsiteY11" fmla="*/ 781792 h 904503"/>
                  <a:gd name="connsiteX12" fmla="*/ 641268 w 2434442"/>
                  <a:gd name="connsiteY12" fmla="*/ 853044 h 904503"/>
                  <a:gd name="connsiteX13" fmla="*/ 700645 w 2434442"/>
                  <a:gd name="connsiteY13" fmla="*/ 876794 h 904503"/>
                  <a:gd name="connsiteX14" fmla="*/ 902525 w 2434442"/>
                  <a:gd name="connsiteY14" fmla="*/ 900545 h 904503"/>
                  <a:gd name="connsiteX15" fmla="*/ 914400 w 2434442"/>
                  <a:gd name="connsiteY15" fmla="*/ 900545 h 904503"/>
                  <a:gd name="connsiteX16" fmla="*/ 997528 w 2434442"/>
                  <a:gd name="connsiteY16" fmla="*/ 888670 h 904503"/>
                  <a:gd name="connsiteX17" fmla="*/ 1068780 w 2434442"/>
                  <a:gd name="connsiteY17" fmla="*/ 829293 h 904503"/>
                  <a:gd name="connsiteX18" fmla="*/ 1175657 w 2434442"/>
                  <a:gd name="connsiteY18" fmla="*/ 686789 h 904503"/>
                  <a:gd name="connsiteX19" fmla="*/ 1282535 w 2434442"/>
                  <a:gd name="connsiteY19" fmla="*/ 627413 h 904503"/>
                  <a:gd name="connsiteX20" fmla="*/ 1353787 w 2434442"/>
                  <a:gd name="connsiteY20" fmla="*/ 615537 h 904503"/>
                  <a:gd name="connsiteX21" fmla="*/ 1448790 w 2434442"/>
                  <a:gd name="connsiteY21" fmla="*/ 532410 h 904503"/>
                  <a:gd name="connsiteX22" fmla="*/ 1567543 w 2434442"/>
                  <a:gd name="connsiteY22" fmla="*/ 556161 h 904503"/>
                  <a:gd name="connsiteX23" fmla="*/ 1638795 w 2434442"/>
                  <a:gd name="connsiteY23" fmla="*/ 508659 h 904503"/>
                  <a:gd name="connsiteX24" fmla="*/ 1662546 w 2434442"/>
                  <a:gd name="connsiteY24" fmla="*/ 449283 h 904503"/>
                  <a:gd name="connsiteX25" fmla="*/ 1852551 w 2434442"/>
                  <a:gd name="connsiteY25" fmla="*/ 413657 h 904503"/>
                  <a:gd name="connsiteX26" fmla="*/ 1900052 w 2434442"/>
                  <a:gd name="connsiteY26" fmla="*/ 330530 h 904503"/>
                  <a:gd name="connsiteX27" fmla="*/ 2018806 w 2434442"/>
                  <a:gd name="connsiteY27" fmla="*/ 306779 h 904503"/>
                  <a:gd name="connsiteX28" fmla="*/ 2054432 w 2434442"/>
                  <a:gd name="connsiteY28" fmla="*/ 283028 h 904503"/>
                  <a:gd name="connsiteX29" fmla="*/ 2149434 w 2434442"/>
                  <a:gd name="connsiteY29" fmla="*/ 199901 h 904503"/>
                  <a:gd name="connsiteX30" fmla="*/ 2256312 w 2434442"/>
                  <a:gd name="connsiteY30" fmla="*/ 69272 h 904503"/>
                  <a:gd name="connsiteX31" fmla="*/ 2398816 w 2434442"/>
                  <a:gd name="connsiteY31" fmla="*/ 9896 h 904503"/>
                  <a:gd name="connsiteX32" fmla="*/ 2434442 w 2434442"/>
                  <a:gd name="connsiteY32" fmla="*/ 9896 h 904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434442" h="904503">
                    <a:moveTo>
                      <a:pt x="0" y="152400"/>
                    </a:moveTo>
                    <a:cubicBezTo>
                      <a:pt x="42553" y="194953"/>
                      <a:pt x="83127" y="233548"/>
                      <a:pt x="106878" y="259278"/>
                    </a:cubicBezTo>
                    <a:cubicBezTo>
                      <a:pt x="130629" y="285008"/>
                      <a:pt x="116774" y="283029"/>
                      <a:pt x="142504" y="306779"/>
                    </a:cubicBezTo>
                    <a:cubicBezTo>
                      <a:pt x="168234" y="330529"/>
                      <a:pt x="233548" y="381989"/>
                      <a:pt x="261257" y="401781"/>
                    </a:cubicBezTo>
                    <a:cubicBezTo>
                      <a:pt x="288966" y="421573"/>
                      <a:pt x="298863" y="409698"/>
                      <a:pt x="308759" y="425532"/>
                    </a:cubicBezTo>
                    <a:cubicBezTo>
                      <a:pt x="318655" y="441366"/>
                      <a:pt x="306780" y="478971"/>
                      <a:pt x="320634" y="496784"/>
                    </a:cubicBezTo>
                    <a:cubicBezTo>
                      <a:pt x="334489" y="514597"/>
                      <a:pt x="374073" y="516576"/>
                      <a:pt x="391886" y="532410"/>
                    </a:cubicBezTo>
                    <a:cubicBezTo>
                      <a:pt x="409699" y="548244"/>
                      <a:pt x="411678" y="575953"/>
                      <a:pt x="427512" y="591787"/>
                    </a:cubicBezTo>
                    <a:cubicBezTo>
                      <a:pt x="443346" y="607621"/>
                      <a:pt x="467097" y="613559"/>
                      <a:pt x="486889" y="627413"/>
                    </a:cubicBezTo>
                    <a:cubicBezTo>
                      <a:pt x="506681" y="641267"/>
                      <a:pt x="534390" y="659080"/>
                      <a:pt x="546265" y="674914"/>
                    </a:cubicBezTo>
                    <a:cubicBezTo>
                      <a:pt x="558140" y="690748"/>
                      <a:pt x="550224" y="704602"/>
                      <a:pt x="558141" y="722415"/>
                    </a:cubicBezTo>
                    <a:cubicBezTo>
                      <a:pt x="566058" y="740228"/>
                      <a:pt x="579913" y="760021"/>
                      <a:pt x="593767" y="781792"/>
                    </a:cubicBezTo>
                    <a:cubicBezTo>
                      <a:pt x="607622" y="803564"/>
                      <a:pt x="623455" y="837210"/>
                      <a:pt x="641268" y="853044"/>
                    </a:cubicBezTo>
                    <a:cubicBezTo>
                      <a:pt x="659081" y="868878"/>
                      <a:pt x="657102" y="868877"/>
                      <a:pt x="700645" y="876794"/>
                    </a:cubicBezTo>
                    <a:cubicBezTo>
                      <a:pt x="744188" y="884711"/>
                      <a:pt x="866899" y="896587"/>
                      <a:pt x="902525" y="900545"/>
                    </a:cubicBezTo>
                    <a:cubicBezTo>
                      <a:pt x="938151" y="904503"/>
                      <a:pt x="898566" y="902524"/>
                      <a:pt x="914400" y="900545"/>
                    </a:cubicBezTo>
                    <a:cubicBezTo>
                      <a:pt x="930234" y="898566"/>
                      <a:pt x="971798" y="900545"/>
                      <a:pt x="997528" y="888670"/>
                    </a:cubicBezTo>
                    <a:cubicBezTo>
                      <a:pt x="1023258" y="876795"/>
                      <a:pt x="1039092" y="862940"/>
                      <a:pt x="1068780" y="829293"/>
                    </a:cubicBezTo>
                    <a:cubicBezTo>
                      <a:pt x="1098468" y="795646"/>
                      <a:pt x="1140031" y="720436"/>
                      <a:pt x="1175657" y="686789"/>
                    </a:cubicBezTo>
                    <a:cubicBezTo>
                      <a:pt x="1211283" y="653142"/>
                      <a:pt x="1252847" y="639288"/>
                      <a:pt x="1282535" y="627413"/>
                    </a:cubicBezTo>
                    <a:cubicBezTo>
                      <a:pt x="1312223" y="615538"/>
                      <a:pt x="1326078" y="631371"/>
                      <a:pt x="1353787" y="615537"/>
                    </a:cubicBezTo>
                    <a:cubicBezTo>
                      <a:pt x="1381496" y="599703"/>
                      <a:pt x="1413164" y="542306"/>
                      <a:pt x="1448790" y="532410"/>
                    </a:cubicBezTo>
                    <a:cubicBezTo>
                      <a:pt x="1484416" y="522514"/>
                      <a:pt x="1535876" y="560119"/>
                      <a:pt x="1567543" y="556161"/>
                    </a:cubicBezTo>
                    <a:cubicBezTo>
                      <a:pt x="1599210" y="552203"/>
                      <a:pt x="1622961" y="526472"/>
                      <a:pt x="1638795" y="508659"/>
                    </a:cubicBezTo>
                    <a:cubicBezTo>
                      <a:pt x="1654629" y="490846"/>
                      <a:pt x="1626920" y="465117"/>
                      <a:pt x="1662546" y="449283"/>
                    </a:cubicBezTo>
                    <a:cubicBezTo>
                      <a:pt x="1698172" y="433449"/>
                      <a:pt x="1812967" y="433449"/>
                      <a:pt x="1852551" y="413657"/>
                    </a:cubicBezTo>
                    <a:cubicBezTo>
                      <a:pt x="1892135" y="393865"/>
                      <a:pt x="1872343" y="348343"/>
                      <a:pt x="1900052" y="330530"/>
                    </a:cubicBezTo>
                    <a:cubicBezTo>
                      <a:pt x="1927761" y="312717"/>
                      <a:pt x="1993076" y="314696"/>
                      <a:pt x="2018806" y="306779"/>
                    </a:cubicBezTo>
                    <a:cubicBezTo>
                      <a:pt x="2044536" y="298862"/>
                      <a:pt x="2032661" y="300841"/>
                      <a:pt x="2054432" y="283028"/>
                    </a:cubicBezTo>
                    <a:cubicBezTo>
                      <a:pt x="2076203" y="265215"/>
                      <a:pt x="2115787" y="235527"/>
                      <a:pt x="2149434" y="199901"/>
                    </a:cubicBezTo>
                    <a:cubicBezTo>
                      <a:pt x="2183081" y="164275"/>
                      <a:pt x="2214748" y="100940"/>
                      <a:pt x="2256312" y="69272"/>
                    </a:cubicBezTo>
                    <a:cubicBezTo>
                      <a:pt x="2297876" y="37605"/>
                      <a:pt x="2369128" y="19792"/>
                      <a:pt x="2398816" y="9896"/>
                    </a:cubicBezTo>
                    <a:cubicBezTo>
                      <a:pt x="2428504" y="0"/>
                      <a:pt x="2434442" y="9896"/>
                      <a:pt x="2434442" y="9896"/>
                    </a:cubicBezTo>
                  </a:path>
                </a:pathLst>
              </a:custGeom>
              <a:ln w="47625" cap="rnd">
                <a:solidFill>
                  <a:srgbClr val="16F1FC"/>
                </a:solidFill>
                <a:prstDash val="sysDash"/>
              </a:ln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Freeform 77"/>
              <p:cNvSpPr/>
              <p:nvPr/>
            </p:nvSpPr>
            <p:spPr>
              <a:xfrm>
                <a:off x="4298868" y="4700650"/>
                <a:ext cx="1270659" cy="461158"/>
              </a:xfrm>
              <a:custGeom>
                <a:avLst/>
                <a:gdLst>
                  <a:gd name="connsiteX0" fmla="*/ 0 w 1270659"/>
                  <a:gd name="connsiteY0" fmla="*/ 441366 h 461158"/>
                  <a:gd name="connsiteX1" fmla="*/ 83127 w 1270659"/>
                  <a:gd name="connsiteY1" fmla="*/ 453241 h 461158"/>
                  <a:gd name="connsiteX2" fmla="*/ 166254 w 1270659"/>
                  <a:gd name="connsiteY2" fmla="*/ 393864 h 461158"/>
                  <a:gd name="connsiteX3" fmla="*/ 237506 w 1270659"/>
                  <a:gd name="connsiteY3" fmla="*/ 286986 h 461158"/>
                  <a:gd name="connsiteX4" fmla="*/ 332509 w 1270659"/>
                  <a:gd name="connsiteY4" fmla="*/ 275111 h 461158"/>
                  <a:gd name="connsiteX5" fmla="*/ 510638 w 1270659"/>
                  <a:gd name="connsiteY5" fmla="*/ 215734 h 461158"/>
                  <a:gd name="connsiteX6" fmla="*/ 558140 w 1270659"/>
                  <a:gd name="connsiteY6" fmla="*/ 180108 h 461158"/>
                  <a:gd name="connsiteX7" fmla="*/ 665018 w 1270659"/>
                  <a:gd name="connsiteY7" fmla="*/ 144482 h 461158"/>
                  <a:gd name="connsiteX8" fmla="*/ 795646 w 1270659"/>
                  <a:gd name="connsiteY8" fmla="*/ 96981 h 461158"/>
                  <a:gd name="connsiteX9" fmla="*/ 914400 w 1270659"/>
                  <a:gd name="connsiteY9" fmla="*/ 61355 h 461158"/>
                  <a:gd name="connsiteX10" fmla="*/ 1033153 w 1270659"/>
                  <a:gd name="connsiteY10" fmla="*/ 13854 h 461158"/>
                  <a:gd name="connsiteX11" fmla="*/ 1140031 w 1270659"/>
                  <a:gd name="connsiteY11" fmla="*/ 1979 h 461158"/>
                  <a:gd name="connsiteX12" fmla="*/ 1270659 w 1270659"/>
                  <a:gd name="connsiteY12" fmla="*/ 1979 h 461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70659" h="461158">
                    <a:moveTo>
                      <a:pt x="0" y="441366"/>
                    </a:moveTo>
                    <a:cubicBezTo>
                      <a:pt x="27709" y="451262"/>
                      <a:pt x="55418" y="461158"/>
                      <a:pt x="83127" y="453241"/>
                    </a:cubicBezTo>
                    <a:cubicBezTo>
                      <a:pt x="110836" y="445324"/>
                      <a:pt x="140524" y="421573"/>
                      <a:pt x="166254" y="393864"/>
                    </a:cubicBezTo>
                    <a:cubicBezTo>
                      <a:pt x="191984" y="366155"/>
                      <a:pt x="209797" y="306778"/>
                      <a:pt x="237506" y="286986"/>
                    </a:cubicBezTo>
                    <a:cubicBezTo>
                      <a:pt x="265215" y="267194"/>
                      <a:pt x="286987" y="286986"/>
                      <a:pt x="332509" y="275111"/>
                    </a:cubicBezTo>
                    <a:cubicBezTo>
                      <a:pt x="378031" y="263236"/>
                      <a:pt x="473033" y="231568"/>
                      <a:pt x="510638" y="215734"/>
                    </a:cubicBezTo>
                    <a:cubicBezTo>
                      <a:pt x="548243" y="199900"/>
                      <a:pt x="532410" y="191983"/>
                      <a:pt x="558140" y="180108"/>
                    </a:cubicBezTo>
                    <a:cubicBezTo>
                      <a:pt x="583870" y="168233"/>
                      <a:pt x="625434" y="158336"/>
                      <a:pt x="665018" y="144482"/>
                    </a:cubicBezTo>
                    <a:cubicBezTo>
                      <a:pt x="704602" y="130628"/>
                      <a:pt x="754082" y="110836"/>
                      <a:pt x="795646" y="96981"/>
                    </a:cubicBezTo>
                    <a:cubicBezTo>
                      <a:pt x="837210" y="83127"/>
                      <a:pt x="874816" y="75209"/>
                      <a:pt x="914400" y="61355"/>
                    </a:cubicBezTo>
                    <a:cubicBezTo>
                      <a:pt x="953984" y="47501"/>
                      <a:pt x="995548" y="23750"/>
                      <a:pt x="1033153" y="13854"/>
                    </a:cubicBezTo>
                    <a:cubicBezTo>
                      <a:pt x="1070758" y="3958"/>
                      <a:pt x="1100447" y="3958"/>
                      <a:pt x="1140031" y="1979"/>
                    </a:cubicBezTo>
                    <a:cubicBezTo>
                      <a:pt x="1179615" y="0"/>
                      <a:pt x="1225137" y="989"/>
                      <a:pt x="1270659" y="1979"/>
                    </a:cubicBezTo>
                  </a:path>
                </a:pathLst>
              </a:custGeom>
              <a:ln w="47625" cap="rnd">
                <a:solidFill>
                  <a:srgbClr val="16F1FC"/>
                </a:solidFill>
                <a:prstDash val="sysDash"/>
              </a:ln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Freeform 78"/>
              <p:cNvSpPr/>
              <p:nvPr/>
            </p:nvSpPr>
            <p:spPr>
              <a:xfrm>
                <a:off x="4595751" y="4714504"/>
                <a:ext cx="961901" cy="748145"/>
              </a:xfrm>
              <a:custGeom>
                <a:avLst/>
                <a:gdLst>
                  <a:gd name="connsiteX0" fmla="*/ 0 w 961901"/>
                  <a:gd name="connsiteY0" fmla="*/ 748145 h 748145"/>
                  <a:gd name="connsiteX1" fmla="*/ 142504 w 961901"/>
                  <a:gd name="connsiteY1" fmla="*/ 653143 h 748145"/>
                  <a:gd name="connsiteX2" fmla="*/ 273132 w 961901"/>
                  <a:gd name="connsiteY2" fmla="*/ 617517 h 748145"/>
                  <a:gd name="connsiteX3" fmla="*/ 308758 w 961901"/>
                  <a:gd name="connsiteY3" fmla="*/ 617517 h 748145"/>
                  <a:gd name="connsiteX4" fmla="*/ 451262 w 961901"/>
                  <a:gd name="connsiteY4" fmla="*/ 617517 h 748145"/>
                  <a:gd name="connsiteX5" fmla="*/ 510639 w 961901"/>
                  <a:gd name="connsiteY5" fmla="*/ 629392 h 748145"/>
                  <a:gd name="connsiteX6" fmla="*/ 581891 w 961901"/>
                  <a:gd name="connsiteY6" fmla="*/ 593766 h 748145"/>
                  <a:gd name="connsiteX7" fmla="*/ 641267 w 961901"/>
                  <a:gd name="connsiteY7" fmla="*/ 593766 h 748145"/>
                  <a:gd name="connsiteX8" fmla="*/ 724394 w 961901"/>
                  <a:gd name="connsiteY8" fmla="*/ 593766 h 748145"/>
                  <a:gd name="connsiteX9" fmla="*/ 783771 w 961901"/>
                  <a:gd name="connsiteY9" fmla="*/ 510639 h 748145"/>
                  <a:gd name="connsiteX10" fmla="*/ 783771 w 961901"/>
                  <a:gd name="connsiteY10" fmla="*/ 463138 h 748145"/>
                  <a:gd name="connsiteX11" fmla="*/ 807522 w 961901"/>
                  <a:gd name="connsiteY11" fmla="*/ 332509 h 748145"/>
                  <a:gd name="connsiteX12" fmla="*/ 878774 w 961901"/>
                  <a:gd name="connsiteY12" fmla="*/ 154379 h 748145"/>
                  <a:gd name="connsiteX13" fmla="*/ 926275 w 961901"/>
                  <a:gd name="connsiteY13" fmla="*/ 71252 h 748145"/>
                  <a:gd name="connsiteX14" fmla="*/ 961901 w 961901"/>
                  <a:gd name="connsiteY14" fmla="*/ 0 h 748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61901" h="748145">
                    <a:moveTo>
                      <a:pt x="0" y="748145"/>
                    </a:moveTo>
                    <a:cubicBezTo>
                      <a:pt x="48491" y="711529"/>
                      <a:pt x="96982" y="674914"/>
                      <a:pt x="142504" y="653143"/>
                    </a:cubicBezTo>
                    <a:cubicBezTo>
                      <a:pt x="188026" y="631372"/>
                      <a:pt x="245423" y="623455"/>
                      <a:pt x="273132" y="617517"/>
                    </a:cubicBezTo>
                    <a:cubicBezTo>
                      <a:pt x="300841" y="611579"/>
                      <a:pt x="308758" y="617517"/>
                      <a:pt x="308758" y="617517"/>
                    </a:cubicBezTo>
                    <a:cubicBezTo>
                      <a:pt x="338446" y="617517"/>
                      <a:pt x="417615" y="615538"/>
                      <a:pt x="451262" y="617517"/>
                    </a:cubicBezTo>
                    <a:cubicBezTo>
                      <a:pt x="484909" y="619496"/>
                      <a:pt x="488868" y="633350"/>
                      <a:pt x="510639" y="629392"/>
                    </a:cubicBezTo>
                    <a:cubicBezTo>
                      <a:pt x="532410" y="625434"/>
                      <a:pt x="560120" y="599704"/>
                      <a:pt x="581891" y="593766"/>
                    </a:cubicBezTo>
                    <a:cubicBezTo>
                      <a:pt x="603662" y="587828"/>
                      <a:pt x="641267" y="593766"/>
                      <a:pt x="641267" y="593766"/>
                    </a:cubicBezTo>
                    <a:cubicBezTo>
                      <a:pt x="665017" y="593766"/>
                      <a:pt x="700643" y="607620"/>
                      <a:pt x="724394" y="593766"/>
                    </a:cubicBezTo>
                    <a:cubicBezTo>
                      <a:pt x="748145" y="579912"/>
                      <a:pt x="773875" y="532410"/>
                      <a:pt x="783771" y="510639"/>
                    </a:cubicBezTo>
                    <a:cubicBezTo>
                      <a:pt x="793667" y="488868"/>
                      <a:pt x="779813" y="492826"/>
                      <a:pt x="783771" y="463138"/>
                    </a:cubicBezTo>
                    <a:cubicBezTo>
                      <a:pt x="787729" y="433450"/>
                      <a:pt x="791688" y="383969"/>
                      <a:pt x="807522" y="332509"/>
                    </a:cubicBezTo>
                    <a:cubicBezTo>
                      <a:pt x="823356" y="281049"/>
                      <a:pt x="858982" y="197922"/>
                      <a:pt x="878774" y="154379"/>
                    </a:cubicBezTo>
                    <a:cubicBezTo>
                      <a:pt x="898566" y="110836"/>
                      <a:pt x="912421" y="96982"/>
                      <a:pt x="926275" y="71252"/>
                    </a:cubicBezTo>
                    <a:cubicBezTo>
                      <a:pt x="940130" y="45522"/>
                      <a:pt x="951015" y="22761"/>
                      <a:pt x="961901" y="0"/>
                    </a:cubicBezTo>
                  </a:path>
                </a:pathLst>
              </a:custGeom>
              <a:ln w="47625" cap="rnd">
                <a:solidFill>
                  <a:srgbClr val="16F1FC"/>
                </a:solidFill>
                <a:prstDash val="sysDash"/>
              </a:ln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Freeform 79"/>
              <p:cNvSpPr/>
              <p:nvPr/>
            </p:nvSpPr>
            <p:spPr>
              <a:xfrm>
                <a:off x="6495803" y="441366"/>
                <a:ext cx="748145" cy="1185553"/>
              </a:xfrm>
              <a:custGeom>
                <a:avLst/>
                <a:gdLst>
                  <a:gd name="connsiteX0" fmla="*/ 748145 w 748145"/>
                  <a:gd name="connsiteY0" fmla="*/ 1185553 h 1185553"/>
                  <a:gd name="connsiteX1" fmla="*/ 700644 w 748145"/>
                  <a:gd name="connsiteY1" fmla="*/ 1043050 h 1185553"/>
                  <a:gd name="connsiteX2" fmla="*/ 641267 w 748145"/>
                  <a:gd name="connsiteY2" fmla="*/ 983673 h 1185553"/>
                  <a:gd name="connsiteX3" fmla="*/ 617516 w 748145"/>
                  <a:gd name="connsiteY3" fmla="*/ 864920 h 1185553"/>
                  <a:gd name="connsiteX4" fmla="*/ 570015 w 748145"/>
                  <a:gd name="connsiteY4" fmla="*/ 805543 h 1185553"/>
                  <a:gd name="connsiteX5" fmla="*/ 522514 w 748145"/>
                  <a:gd name="connsiteY5" fmla="*/ 603663 h 1185553"/>
                  <a:gd name="connsiteX6" fmla="*/ 510639 w 748145"/>
                  <a:gd name="connsiteY6" fmla="*/ 532411 h 1185553"/>
                  <a:gd name="connsiteX7" fmla="*/ 463137 w 748145"/>
                  <a:gd name="connsiteY7" fmla="*/ 425533 h 1185553"/>
                  <a:gd name="connsiteX8" fmla="*/ 403761 w 748145"/>
                  <a:gd name="connsiteY8" fmla="*/ 366156 h 1185553"/>
                  <a:gd name="connsiteX9" fmla="*/ 356259 w 748145"/>
                  <a:gd name="connsiteY9" fmla="*/ 294904 h 1185553"/>
                  <a:gd name="connsiteX10" fmla="*/ 237506 w 748145"/>
                  <a:gd name="connsiteY10" fmla="*/ 152400 h 1185553"/>
                  <a:gd name="connsiteX11" fmla="*/ 166254 w 748145"/>
                  <a:gd name="connsiteY11" fmla="*/ 69273 h 1185553"/>
                  <a:gd name="connsiteX12" fmla="*/ 71252 w 748145"/>
                  <a:gd name="connsiteY12" fmla="*/ 9896 h 1185553"/>
                  <a:gd name="connsiteX13" fmla="*/ 0 w 748145"/>
                  <a:gd name="connsiteY13" fmla="*/ 9896 h 1185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48145" h="1185553">
                    <a:moveTo>
                      <a:pt x="748145" y="1185553"/>
                    </a:moveTo>
                    <a:cubicBezTo>
                      <a:pt x="733301" y="1131125"/>
                      <a:pt x="718457" y="1076697"/>
                      <a:pt x="700644" y="1043050"/>
                    </a:cubicBezTo>
                    <a:cubicBezTo>
                      <a:pt x="682831" y="1009403"/>
                      <a:pt x="655122" y="1013361"/>
                      <a:pt x="641267" y="983673"/>
                    </a:cubicBezTo>
                    <a:cubicBezTo>
                      <a:pt x="627412" y="953985"/>
                      <a:pt x="629391" y="894608"/>
                      <a:pt x="617516" y="864920"/>
                    </a:cubicBezTo>
                    <a:cubicBezTo>
                      <a:pt x="605641" y="835232"/>
                      <a:pt x="585849" y="849086"/>
                      <a:pt x="570015" y="805543"/>
                    </a:cubicBezTo>
                    <a:cubicBezTo>
                      <a:pt x="554181" y="762000"/>
                      <a:pt x="532410" y="649185"/>
                      <a:pt x="522514" y="603663"/>
                    </a:cubicBezTo>
                    <a:cubicBezTo>
                      <a:pt x="512618" y="558141"/>
                      <a:pt x="520535" y="562099"/>
                      <a:pt x="510639" y="532411"/>
                    </a:cubicBezTo>
                    <a:cubicBezTo>
                      <a:pt x="500743" y="502723"/>
                      <a:pt x="480950" y="453242"/>
                      <a:pt x="463137" y="425533"/>
                    </a:cubicBezTo>
                    <a:cubicBezTo>
                      <a:pt x="445324" y="397824"/>
                      <a:pt x="421574" y="387928"/>
                      <a:pt x="403761" y="366156"/>
                    </a:cubicBezTo>
                    <a:cubicBezTo>
                      <a:pt x="385948" y="344385"/>
                      <a:pt x="383968" y="330530"/>
                      <a:pt x="356259" y="294904"/>
                    </a:cubicBezTo>
                    <a:cubicBezTo>
                      <a:pt x="328550" y="259278"/>
                      <a:pt x="269174" y="190005"/>
                      <a:pt x="237506" y="152400"/>
                    </a:cubicBezTo>
                    <a:cubicBezTo>
                      <a:pt x="205839" y="114795"/>
                      <a:pt x="193963" y="93024"/>
                      <a:pt x="166254" y="69273"/>
                    </a:cubicBezTo>
                    <a:cubicBezTo>
                      <a:pt x="138545" y="45522"/>
                      <a:pt x="98961" y="19792"/>
                      <a:pt x="71252" y="9896"/>
                    </a:cubicBezTo>
                    <a:cubicBezTo>
                      <a:pt x="43543" y="0"/>
                      <a:pt x="21771" y="4948"/>
                      <a:pt x="0" y="9896"/>
                    </a:cubicBezTo>
                  </a:path>
                </a:pathLst>
              </a:custGeom>
              <a:ln w="47625" cap="rnd">
                <a:solidFill>
                  <a:srgbClr val="16F1FC"/>
                </a:solidFill>
                <a:prstDash val="sysDash"/>
              </a:ln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Freeform 80"/>
              <p:cNvSpPr/>
              <p:nvPr/>
            </p:nvSpPr>
            <p:spPr>
              <a:xfrm>
                <a:off x="6483927" y="263236"/>
                <a:ext cx="1341912" cy="579912"/>
              </a:xfrm>
              <a:custGeom>
                <a:avLst/>
                <a:gdLst>
                  <a:gd name="connsiteX0" fmla="*/ 1341912 w 1341912"/>
                  <a:gd name="connsiteY0" fmla="*/ 579912 h 579912"/>
                  <a:gd name="connsiteX1" fmla="*/ 1246909 w 1341912"/>
                  <a:gd name="connsiteY1" fmla="*/ 532411 h 579912"/>
                  <a:gd name="connsiteX2" fmla="*/ 1187533 w 1341912"/>
                  <a:gd name="connsiteY2" fmla="*/ 473034 h 579912"/>
                  <a:gd name="connsiteX3" fmla="*/ 1151907 w 1341912"/>
                  <a:gd name="connsiteY3" fmla="*/ 378032 h 579912"/>
                  <a:gd name="connsiteX4" fmla="*/ 1104405 w 1341912"/>
                  <a:gd name="connsiteY4" fmla="*/ 354281 h 579912"/>
                  <a:gd name="connsiteX5" fmla="*/ 1080655 w 1341912"/>
                  <a:gd name="connsiteY5" fmla="*/ 294904 h 579912"/>
                  <a:gd name="connsiteX6" fmla="*/ 1056904 w 1341912"/>
                  <a:gd name="connsiteY6" fmla="*/ 188026 h 579912"/>
                  <a:gd name="connsiteX7" fmla="*/ 1045029 w 1341912"/>
                  <a:gd name="connsiteY7" fmla="*/ 116774 h 579912"/>
                  <a:gd name="connsiteX8" fmla="*/ 1021278 w 1341912"/>
                  <a:gd name="connsiteY8" fmla="*/ 69273 h 579912"/>
                  <a:gd name="connsiteX9" fmla="*/ 938151 w 1341912"/>
                  <a:gd name="connsiteY9" fmla="*/ 116774 h 579912"/>
                  <a:gd name="connsiteX10" fmla="*/ 831273 w 1341912"/>
                  <a:gd name="connsiteY10" fmla="*/ 152400 h 579912"/>
                  <a:gd name="connsiteX11" fmla="*/ 665018 w 1341912"/>
                  <a:gd name="connsiteY11" fmla="*/ 176151 h 579912"/>
                  <a:gd name="connsiteX12" fmla="*/ 629392 w 1341912"/>
                  <a:gd name="connsiteY12" fmla="*/ 128650 h 579912"/>
                  <a:gd name="connsiteX13" fmla="*/ 605642 w 1341912"/>
                  <a:gd name="connsiteY13" fmla="*/ 128650 h 579912"/>
                  <a:gd name="connsiteX14" fmla="*/ 510639 w 1341912"/>
                  <a:gd name="connsiteY14" fmla="*/ 93024 h 579912"/>
                  <a:gd name="connsiteX15" fmla="*/ 427512 w 1341912"/>
                  <a:gd name="connsiteY15" fmla="*/ 93024 h 579912"/>
                  <a:gd name="connsiteX16" fmla="*/ 344385 w 1341912"/>
                  <a:gd name="connsiteY16" fmla="*/ 81148 h 579912"/>
                  <a:gd name="connsiteX17" fmla="*/ 225631 w 1341912"/>
                  <a:gd name="connsiteY17" fmla="*/ 9896 h 579912"/>
                  <a:gd name="connsiteX18" fmla="*/ 142504 w 1341912"/>
                  <a:gd name="connsiteY18" fmla="*/ 21772 h 579912"/>
                  <a:gd name="connsiteX19" fmla="*/ 0 w 1341912"/>
                  <a:gd name="connsiteY19" fmla="*/ 81148 h 579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341912" h="579912">
                    <a:moveTo>
                      <a:pt x="1341912" y="579912"/>
                    </a:moveTo>
                    <a:cubicBezTo>
                      <a:pt x="1307275" y="565068"/>
                      <a:pt x="1272639" y="550224"/>
                      <a:pt x="1246909" y="532411"/>
                    </a:cubicBezTo>
                    <a:cubicBezTo>
                      <a:pt x="1221179" y="514598"/>
                      <a:pt x="1203367" y="498764"/>
                      <a:pt x="1187533" y="473034"/>
                    </a:cubicBezTo>
                    <a:cubicBezTo>
                      <a:pt x="1171699" y="447304"/>
                      <a:pt x="1165762" y="397824"/>
                      <a:pt x="1151907" y="378032"/>
                    </a:cubicBezTo>
                    <a:cubicBezTo>
                      <a:pt x="1138052" y="358240"/>
                      <a:pt x="1116280" y="368136"/>
                      <a:pt x="1104405" y="354281"/>
                    </a:cubicBezTo>
                    <a:cubicBezTo>
                      <a:pt x="1092530" y="340426"/>
                      <a:pt x="1088572" y="322613"/>
                      <a:pt x="1080655" y="294904"/>
                    </a:cubicBezTo>
                    <a:cubicBezTo>
                      <a:pt x="1072738" y="267195"/>
                      <a:pt x="1062842" y="217714"/>
                      <a:pt x="1056904" y="188026"/>
                    </a:cubicBezTo>
                    <a:cubicBezTo>
                      <a:pt x="1050966" y="158338"/>
                      <a:pt x="1050967" y="136566"/>
                      <a:pt x="1045029" y="116774"/>
                    </a:cubicBezTo>
                    <a:cubicBezTo>
                      <a:pt x="1039091" y="96982"/>
                      <a:pt x="1039091" y="69273"/>
                      <a:pt x="1021278" y="69273"/>
                    </a:cubicBezTo>
                    <a:cubicBezTo>
                      <a:pt x="1003465" y="69273"/>
                      <a:pt x="969819" y="102919"/>
                      <a:pt x="938151" y="116774"/>
                    </a:cubicBezTo>
                    <a:cubicBezTo>
                      <a:pt x="906483" y="130629"/>
                      <a:pt x="876795" y="142504"/>
                      <a:pt x="831273" y="152400"/>
                    </a:cubicBezTo>
                    <a:cubicBezTo>
                      <a:pt x="785751" y="162296"/>
                      <a:pt x="698665" y="180109"/>
                      <a:pt x="665018" y="176151"/>
                    </a:cubicBezTo>
                    <a:cubicBezTo>
                      <a:pt x="631371" y="172193"/>
                      <a:pt x="639288" y="136567"/>
                      <a:pt x="629392" y="128650"/>
                    </a:cubicBezTo>
                    <a:cubicBezTo>
                      <a:pt x="619496" y="120733"/>
                      <a:pt x="625434" y="134588"/>
                      <a:pt x="605642" y="128650"/>
                    </a:cubicBezTo>
                    <a:cubicBezTo>
                      <a:pt x="585850" y="122712"/>
                      <a:pt x="540327" y="98962"/>
                      <a:pt x="510639" y="93024"/>
                    </a:cubicBezTo>
                    <a:cubicBezTo>
                      <a:pt x="480951" y="87086"/>
                      <a:pt x="455221" y="95003"/>
                      <a:pt x="427512" y="93024"/>
                    </a:cubicBezTo>
                    <a:cubicBezTo>
                      <a:pt x="399803" y="91045"/>
                      <a:pt x="378032" y="95003"/>
                      <a:pt x="344385" y="81148"/>
                    </a:cubicBezTo>
                    <a:cubicBezTo>
                      <a:pt x="310738" y="67293"/>
                      <a:pt x="259278" y="19792"/>
                      <a:pt x="225631" y="9896"/>
                    </a:cubicBezTo>
                    <a:cubicBezTo>
                      <a:pt x="191984" y="0"/>
                      <a:pt x="180109" y="9897"/>
                      <a:pt x="142504" y="21772"/>
                    </a:cubicBezTo>
                    <a:cubicBezTo>
                      <a:pt x="104899" y="33647"/>
                      <a:pt x="52449" y="57397"/>
                      <a:pt x="0" y="81148"/>
                    </a:cubicBezTo>
                  </a:path>
                </a:pathLst>
              </a:custGeom>
              <a:ln w="47625" cap="rnd">
                <a:solidFill>
                  <a:srgbClr val="16F1FC"/>
                </a:solidFill>
                <a:prstDash val="sysDash"/>
              </a:ln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Freeform 82"/>
              <p:cNvSpPr/>
              <p:nvPr/>
            </p:nvSpPr>
            <p:spPr>
              <a:xfrm>
                <a:off x="6578930" y="5640779"/>
                <a:ext cx="985652" cy="866899"/>
              </a:xfrm>
              <a:custGeom>
                <a:avLst/>
                <a:gdLst>
                  <a:gd name="connsiteX0" fmla="*/ 0 w 985652"/>
                  <a:gd name="connsiteY0" fmla="*/ 866899 h 866899"/>
                  <a:gd name="connsiteX1" fmla="*/ 118753 w 985652"/>
                  <a:gd name="connsiteY1" fmla="*/ 748146 h 866899"/>
                  <a:gd name="connsiteX2" fmla="*/ 320634 w 985652"/>
                  <a:gd name="connsiteY2" fmla="*/ 653143 h 866899"/>
                  <a:gd name="connsiteX3" fmla="*/ 451262 w 985652"/>
                  <a:gd name="connsiteY3" fmla="*/ 629392 h 866899"/>
                  <a:gd name="connsiteX4" fmla="*/ 534389 w 985652"/>
                  <a:gd name="connsiteY4" fmla="*/ 570016 h 866899"/>
                  <a:gd name="connsiteX5" fmla="*/ 688769 w 985652"/>
                  <a:gd name="connsiteY5" fmla="*/ 593766 h 866899"/>
                  <a:gd name="connsiteX6" fmla="*/ 688769 w 985652"/>
                  <a:gd name="connsiteY6" fmla="*/ 451263 h 866899"/>
                  <a:gd name="connsiteX7" fmla="*/ 700644 w 985652"/>
                  <a:gd name="connsiteY7" fmla="*/ 344385 h 866899"/>
                  <a:gd name="connsiteX8" fmla="*/ 783771 w 985652"/>
                  <a:gd name="connsiteY8" fmla="*/ 332509 h 866899"/>
                  <a:gd name="connsiteX9" fmla="*/ 783771 w 985652"/>
                  <a:gd name="connsiteY9" fmla="*/ 201881 h 866899"/>
                  <a:gd name="connsiteX10" fmla="*/ 855023 w 985652"/>
                  <a:gd name="connsiteY10" fmla="*/ 201881 h 866899"/>
                  <a:gd name="connsiteX11" fmla="*/ 902525 w 985652"/>
                  <a:gd name="connsiteY11" fmla="*/ 118753 h 866899"/>
                  <a:gd name="connsiteX12" fmla="*/ 961901 w 985652"/>
                  <a:gd name="connsiteY12" fmla="*/ 59377 h 866899"/>
                  <a:gd name="connsiteX13" fmla="*/ 985652 w 985652"/>
                  <a:gd name="connsiteY13" fmla="*/ 0 h 866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85652" h="866899">
                    <a:moveTo>
                      <a:pt x="0" y="866899"/>
                    </a:moveTo>
                    <a:cubicBezTo>
                      <a:pt x="32657" y="825335"/>
                      <a:pt x="65314" y="783772"/>
                      <a:pt x="118753" y="748146"/>
                    </a:cubicBezTo>
                    <a:cubicBezTo>
                      <a:pt x="172192" y="712520"/>
                      <a:pt x="265216" y="672935"/>
                      <a:pt x="320634" y="653143"/>
                    </a:cubicBezTo>
                    <a:cubicBezTo>
                      <a:pt x="376052" y="633351"/>
                      <a:pt x="415636" y="643246"/>
                      <a:pt x="451262" y="629392"/>
                    </a:cubicBezTo>
                    <a:cubicBezTo>
                      <a:pt x="486888" y="615538"/>
                      <a:pt x="494804" y="575954"/>
                      <a:pt x="534389" y="570016"/>
                    </a:cubicBezTo>
                    <a:cubicBezTo>
                      <a:pt x="573974" y="564078"/>
                      <a:pt x="663039" y="613558"/>
                      <a:pt x="688769" y="593766"/>
                    </a:cubicBezTo>
                    <a:cubicBezTo>
                      <a:pt x="714499" y="573974"/>
                      <a:pt x="686790" y="492826"/>
                      <a:pt x="688769" y="451263"/>
                    </a:cubicBezTo>
                    <a:cubicBezTo>
                      <a:pt x="690748" y="409700"/>
                      <a:pt x="684810" y="364177"/>
                      <a:pt x="700644" y="344385"/>
                    </a:cubicBezTo>
                    <a:cubicBezTo>
                      <a:pt x="716478" y="324593"/>
                      <a:pt x="769917" y="356260"/>
                      <a:pt x="783771" y="332509"/>
                    </a:cubicBezTo>
                    <a:cubicBezTo>
                      <a:pt x="797625" y="308758"/>
                      <a:pt x="771896" y="223652"/>
                      <a:pt x="783771" y="201881"/>
                    </a:cubicBezTo>
                    <a:cubicBezTo>
                      <a:pt x="795646" y="180110"/>
                      <a:pt x="835231" y="215736"/>
                      <a:pt x="855023" y="201881"/>
                    </a:cubicBezTo>
                    <a:cubicBezTo>
                      <a:pt x="874815" y="188026"/>
                      <a:pt x="884712" y="142503"/>
                      <a:pt x="902525" y="118753"/>
                    </a:cubicBezTo>
                    <a:cubicBezTo>
                      <a:pt x="920338" y="95003"/>
                      <a:pt x="948047" y="79169"/>
                      <a:pt x="961901" y="59377"/>
                    </a:cubicBezTo>
                    <a:cubicBezTo>
                      <a:pt x="975755" y="39585"/>
                      <a:pt x="980703" y="19792"/>
                      <a:pt x="985652" y="0"/>
                    </a:cubicBezTo>
                  </a:path>
                </a:pathLst>
              </a:custGeom>
              <a:ln w="47625" cap="rnd">
                <a:solidFill>
                  <a:srgbClr val="16F1FC"/>
                </a:solidFill>
                <a:prstDash val="sysDash"/>
              </a:ln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71" name="4-Point Star 70"/>
          <p:cNvSpPr/>
          <p:nvPr/>
        </p:nvSpPr>
        <p:spPr>
          <a:xfrm>
            <a:off x="6324600" y="2514600"/>
            <a:ext cx="228600" cy="2286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3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90712" y="0"/>
            <a:ext cx="8629054" cy="1201208"/>
          </a:xfrm>
          <a:ln/>
        </p:spPr>
        <p:txBody>
          <a:bodyPr/>
          <a:lstStyle/>
          <a:p>
            <a:endParaRPr lang="en-US" altLang="en-US" dirty="0" smtClean="0"/>
          </a:p>
        </p:txBody>
      </p:sp>
      <p:pic>
        <p:nvPicPr>
          <p:cNvPr id="1024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01"/>
          <a:stretch/>
        </p:blipFill>
        <p:spPr bwMode="auto">
          <a:xfrm>
            <a:off x="0" y="-601132"/>
            <a:ext cx="9144000" cy="7041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" descr="CFC.logo.RGB.jpg                                               00142C92&#10;Rocketship                     BC2CF5A2: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9780" y="6036733"/>
            <a:ext cx="994221" cy="83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42"/>
          <p:cNvGrpSpPr/>
          <p:nvPr/>
        </p:nvGrpSpPr>
        <p:grpSpPr>
          <a:xfrm>
            <a:off x="0" y="0"/>
            <a:ext cx="8610600" cy="6858000"/>
            <a:chOff x="-990600" y="0"/>
            <a:chExt cx="8610600" cy="6858000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l="1429" t="1745" r="1429" b="15632"/>
            <a:stretch>
              <a:fillRect/>
            </a:stretch>
          </p:blipFill>
          <p:spPr bwMode="auto">
            <a:xfrm>
              <a:off x="1528118" y="0"/>
              <a:ext cx="6091882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TextBox 7"/>
            <p:cNvSpPr txBox="1"/>
            <p:nvPr/>
          </p:nvSpPr>
          <p:spPr>
            <a:xfrm>
              <a:off x="-990600" y="4272677"/>
              <a:ext cx="2438400" cy="2585323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Legend</a:t>
              </a:r>
            </a:p>
            <a:p>
              <a:pPr algn="ctr"/>
              <a:endParaRPr lang="en-US" b="1" dirty="0" smtClean="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en-US" b="1" dirty="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en-US" b="1" dirty="0" smtClean="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en-US" b="1" dirty="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en-US" b="1" dirty="0" smtClean="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en-US" b="1" dirty="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en-US" b="1" dirty="0" smtClean="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en-US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" name="Group 57"/>
          <p:cNvGrpSpPr/>
          <p:nvPr/>
        </p:nvGrpSpPr>
        <p:grpSpPr>
          <a:xfrm>
            <a:off x="0" y="4977827"/>
            <a:ext cx="2286000" cy="338554"/>
            <a:chOff x="0" y="838201"/>
            <a:chExt cx="2286000" cy="390697"/>
          </a:xfrm>
        </p:grpSpPr>
        <p:sp>
          <p:nvSpPr>
            <p:cNvPr id="56" name="TextBox 55"/>
            <p:cNvSpPr txBox="1"/>
            <p:nvPr/>
          </p:nvSpPr>
          <p:spPr>
            <a:xfrm>
              <a:off x="0" y="838201"/>
              <a:ext cx="2286000" cy="3906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 smtClean="0">
                  <a:latin typeface="Times New Roman" pitchFamily="18" charset="0"/>
                  <a:cs typeface="Times New Roman" pitchFamily="18" charset="0"/>
                </a:rPr>
                <a:t>Irrigation Fish Barrier</a:t>
              </a:r>
              <a:endParaRPr lang="en-US" dirty="0"/>
            </a:p>
          </p:txBody>
        </p:sp>
        <p:sp>
          <p:nvSpPr>
            <p:cNvPr id="57" name="Oval 56"/>
            <p:cNvSpPr/>
            <p:nvPr/>
          </p:nvSpPr>
          <p:spPr>
            <a:xfrm>
              <a:off x="76200" y="914400"/>
              <a:ext cx="155448" cy="1524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1" name="Freeform 60"/>
          <p:cNvSpPr/>
          <p:nvPr/>
        </p:nvSpPr>
        <p:spPr>
          <a:xfrm>
            <a:off x="5029200" y="3103418"/>
            <a:ext cx="969818" cy="595746"/>
          </a:xfrm>
          <a:custGeom>
            <a:avLst/>
            <a:gdLst>
              <a:gd name="connsiteX0" fmla="*/ 969818 w 969818"/>
              <a:gd name="connsiteY0" fmla="*/ 0 h 595746"/>
              <a:gd name="connsiteX1" fmla="*/ 858982 w 969818"/>
              <a:gd name="connsiteY1" fmla="*/ 41564 h 595746"/>
              <a:gd name="connsiteX2" fmla="*/ 789709 w 969818"/>
              <a:gd name="connsiteY2" fmla="*/ 69273 h 595746"/>
              <a:gd name="connsiteX3" fmla="*/ 748145 w 969818"/>
              <a:gd name="connsiteY3" fmla="*/ 110837 h 595746"/>
              <a:gd name="connsiteX4" fmla="*/ 706582 w 969818"/>
              <a:gd name="connsiteY4" fmla="*/ 180109 h 595746"/>
              <a:gd name="connsiteX5" fmla="*/ 651164 w 969818"/>
              <a:gd name="connsiteY5" fmla="*/ 249382 h 595746"/>
              <a:gd name="connsiteX6" fmla="*/ 568036 w 969818"/>
              <a:gd name="connsiteY6" fmla="*/ 263237 h 595746"/>
              <a:gd name="connsiteX7" fmla="*/ 554182 w 969818"/>
              <a:gd name="connsiteY7" fmla="*/ 290946 h 595746"/>
              <a:gd name="connsiteX8" fmla="*/ 457200 w 969818"/>
              <a:gd name="connsiteY8" fmla="*/ 318655 h 595746"/>
              <a:gd name="connsiteX9" fmla="*/ 415636 w 969818"/>
              <a:gd name="connsiteY9" fmla="*/ 374073 h 595746"/>
              <a:gd name="connsiteX10" fmla="*/ 360218 w 969818"/>
              <a:gd name="connsiteY10" fmla="*/ 387927 h 595746"/>
              <a:gd name="connsiteX11" fmla="*/ 263236 w 969818"/>
              <a:gd name="connsiteY11" fmla="*/ 415637 h 595746"/>
              <a:gd name="connsiteX12" fmla="*/ 207818 w 969818"/>
              <a:gd name="connsiteY12" fmla="*/ 540327 h 595746"/>
              <a:gd name="connsiteX13" fmla="*/ 110836 w 969818"/>
              <a:gd name="connsiteY13" fmla="*/ 526473 h 595746"/>
              <a:gd name="connsiteX14" fmla="*/ 55418 w 969818"/>
              <a:gd name="connsiteY14" fmla="*/ 554182 h 595746"/>
              <a:gd name="connsiteX15" fmla="*/ 0 w 969818"/>
              <a:gd name="connsiteY15" fmla="*/ 595746 h 595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69818" h="595746">
                <a:moveTo>
                  <a:pt x="969818" y="0"/>
                </a:moveTo>
                <a:lnTo>
                  <a:pt x="858982" y="41564"/>
                </a:lnTo>
                <a:cubicBezTo>
                  <a:pt x="828964" y="53109"/>
                  <a:pt x="808182" y="57728"/>
                  <a:pt x="789709" y="69273"/>
                </a:cubicBezTo>
                <a:cubicBezTo>
                  <a:pt x="771236" y="80818"/>
                  <a:pt x="762000" y="92364"/>
                  <a:pt x="748145" y="110837"/>
                </a:cubicBezTo>
                <a:cubicBezTo>
                  <a:pt x="734291" y="129310"/>
                  <a:pt x="722746" y="157018"/>
                  <a:pt x="706582" y="180109"/>
                </a:cubicBezTo>
                <a:cubicBezTo>
                  <a:pt x="690419" y="203200"/>
                  <a:pt x="674255" y="235527"/>
                  <a:pt x="651164" y="249382"/>
                </a:cubicBezTo>
                <a:cubicBezTo>
                  <a:pt x="628073" y="263237"/>
                  <a:pt x="584200" y="256310"/>
                  <a:pt x="568036" y="263237"/>
                </a:cubicBezTo>
                <a:cubicBezTo>
                  <a:pt x="551872" y="270164"/>
                  <a:pt x="572655" y="281710"/>
                  <a:pt x="554182" y="290946"/>
                </a:cubicBezTo>
                <a:cubicBezTo>
                  <a:pt x="535709" y="300182"/>
                  <a:pt x="480291" y="304800"/>
                  <a:pt x="457200" y="318655"/>
                </a:cubicBezTo>
                <a:cubicBezTo>
                  <a:pt x="434109" y="332510"/>
                  <a:pt x="431800" y="362528"/>
                  <a:pt x="415636" y="374073"/>
                </a:cubicBezTo>
                <a:cubicBezTo>
                  <a:pt x="399472" y="385618"/>
                  <a:pt x="385618" y="381000"/>
                  <a:pt x="360218" y="387927"/>
                </a:cubicBezTo>
                <a:cubicBezTo>
                  <a:pt x="334818" y="394854"/>
                  <a:pt x="288636" y="390237"/>
                  <a:pt x="263236" y="415637"/>
                </a:cubicBezTo>
                <a:cubicBezTo>
                  <a:pt x="237836" y="441037"/>
                  <a:pt x="233218" y="521854"/>
                  <a:pt x="207818" y="540327"/>
                </a:cubicBezTo>
                <a:cubicBezTo>
                  <a:pt x="182418" y="558800"/>
                  <a:pt x="136236" y="524164"/>
                  <a:pt x="110836" y="526473"/>
                </a:cubicBezTo>
                <a:cubicBezTo>
                  <a:pt x="85436" y="528782"/>
                  <a:pt x="73891" y="542637"/>
                  <a:pt x="55418" y="554182"/>
                </a:cubicBezTo>
                <a:cubicBezTo>
                  <a:pt x="36945" y="565727"/>
                  <a:pt x="18472" y="580736"/>
                  <a:pt x="0" y="595746"/>
                </a:cubicBezTo>
              </a:path>
            </a:pathLst>
          </a:custGeom>
          <a:ln w="152400" cap="rnd">
            <a:solidFill>
              <a:srgbClr val="8CE23E">
                <a:alpha val="84000"/>
              </a:srgb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6026727" y="6331527"/>
            <a:ext cx="2230582" cy="397164"/>
          </a:xfrm>
          <a:custGeom>
            <a:avLst/>
            <a:gdLst>
              <a:gd name="connsiteX0" fmla="*/ 0 w 2230582"/>
              <a:gd name="connsiteY0" fmla="*/ 0 h 397164"/>
              <a:gd name="connsiteX1" fmla="*/ 96982 w 2230582"/>
              <a:gd name="connsiteY1" fmla="*/ 27709 h 397164"/>
              <a:gd name="connsiteX2" fmla="*/ 221673 w 2230582"/>
              <a:gd name="connsiteY2" fmla="*/ 13855 h 397164"/>
              <a:gd name="connsiteX3" fmla="*/ 277091 w 2230582"/>
              <a:gd name="connsiteY3" fmla="*/ 13855 h 397164"/>
              <a:gd name="connsiteX4" fmla="*/ 401782 w 2230582"/>
              <a:gd name="connsiteY4" fmla="*/ 41564 h 397164"/>
              <a:gd name="connsiteX5" fmla="*/ 457200 w 2230582"/>
              <a:gd name="connsiteY5" fmla="*/ 96982 h 397164"/>
              <a:gd name="connsiteX6" fmla="*/ 512618 w 2230582"/>
              <a:gd name="connsiteY6" fmla="*/ 138546 h 397164"/>
              <a:gd name="connsiteX7" fmla="*/ 637309 w 2230582"/>
              <a:gd name="connsiteY7" fmla="*/ 166255 h 397164"/>
              <a:gd name="connsiteX8" fmla="*/ 651164 w 2230582"/>
              <a:gd name="connsiteY8" fmla="*/ 180109 h 397164"/>
              <a:gd name="connsiteX9" fmla="*/ 706582 w 2230582"/>
              <a:gd name="connsiteY9" fmla="*/ 249382 h 397164"/>
              <a:gd name="connsiteX10" fmla="*/ 789709 w 2230582"/>
              <a:gd name="connsiteY10" fmla="*/ 249382 h 397164"/>
              <a:gd name="connsiteX11" fmla="*/ 872837 w 2230582"/>
              <a:gd name="connsiteY11" fmla="*/ 249382 h 397164"/>
              <a:gd name="connsiteX12" fmla="*/ 928255 w 2230582"/>
              <a:gd name="connsiteY12" fmla="*/ 152400 h 397164"/>
              <a:gd name="connsiteX13" fmla="*/ 955964 w 2230582"/>
              <a:gd name="connsiteY13" fmla="*/ 152400 h 397164"/>
              <a:gd name="connsiteX14" fmla="*/ 1052946 w 2230582"/>
              <a:gd name="connsiteY14" fmla="*/ 166255 h 397164"/>
              <a:gd name="connsiteX15" fmla="*/ 1122218 w 2230582"/>
              <a:gd name="connsiteY15" fmla="*/ 166255 h 397164"/>
              <a:gd name="connsiteX16" fmla="*/ 1330037 w 2230582"/>
              <a:gd name="connsiteY16" fmla="*/ 221673 h 397164"/>
              <a:gd name="connsiteX17" fmla="*/ 1343891 w 2230582"/>
              <a:gd name="connsiteY17" fmla="*/ 221673 h 397164"/>
              <a:gd name="connsiteX18" fmla="*/ 1440873 w 2230582"/>
              <a:gd name="connsiteY18" fmla="*/ 221673 h 397164"/>
              <a:gd name="connsiteX19" fmla="*/ 1565564 w 2230582"/>
              <a:gd name="connsiteY19" fmla="*/ 180109 h 397164"/>
              <a:gd name="connsiteX20" fmla="*/ 1759528 w 2230582"/>
              <a:gd name="connsiteY20" fmla="*/ 263237 h 397164"/>
              <a:gd name="connsiteX21" fmla="*/ 1828800 w 2230582"/>
              <a:gd name="connsiteY21" fmla="*/ 263237 h 397164"/>
              <a:gd name="connsiteX22" fmla="*/ 1981200 w 2230582"/>
              <a:gd name="connsiteY22" fmla="*/ 318655 h 397164"/>
              <a:gd name="connsiteX23" fmla="*/ 2078182 w 2230582"/>
              <a:gd name="connsiteY23" fmla="*/ 318655 h 397164"/>
              <a:gd name="connsiteX24" fmla="*/ 2202873 w 2230582"/>
              <a:gd name="connsiteY24" fmla="*/ 332509 h 397164"/>
              <a:gd name="connsiteX25" fmla="*/ 2202873 w 2230582"/>
              <a:gd name="connsiteY25" fmla="*/ 387928 h 397164"/>
              <a:gd name="connsiteX26" fmla="*/ 2230582 w 2230582"/>
              <a:gd name="connsiteY26" fmla="*/ 387928 h 397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230582" h="397164">
                <a:moveTo>
                  <a:pt x="0" y="0"/>
                </a:moveTo>
                <a:cubicBezTo>
                  <a:pt x="30018" y="12700"/>
                  <a:pt x="60037" y="25400"/>
                  <a:pt x="96982" y="27709"/>
                </a:cubicBezTo>
                <a:cubicBezTo>
                  <a:pt x="133927" y="30018"/>
                  <a:pt x="191655" y="16164"/>
                  <a:pt x="221673" y="13855"/>
                </a:cubicBezTo>
                <a:cubicBezTo>
                  <a:pt x="251691" y="11546"/>
                  <a:pt x="247073" y="9237"/>
                  <a:pt x="277091" y="13855"/>
                </a:cubicBezTo>
                <a:cubicBezTo>
                  <a:pt x="307109" y="18473"/>
                  <a:pt x="371764" y="27710"/>
                  <a:pt x="401782" y="41564"/>
                </a:cubicBezTo>
                <a:cubicBezTo>
                  <a:pt x="431800" y="55418"/>
                  <a:pt x="438727" y="80818"/>
                  <a:pt x="457200" y="96982"/>
                </a:cubicBezTo>
                <a:cubicBezTo>
                  <a:pt x="475673" y="113146"/>
                  <a:pt x="482600" y="127001"/>
                  <a:pt x="512618" y="138546"/>
                </a:cubicBezTo>
                <a:cubicBezTo>
                  <a:pt x="542636" y="150091"/>
                  <a:pt x="614218" y="159328"/>
                  <a:pt x="637309" y="166255"/>
                </a:cubicBezTo>
                <a:cubicBezTo>
                  <a:pt x="660400" y="173182"/>
                  <a:pt x="639619" y="166255"/>
                  <a:pt x="651164" y="180109"/>
                </a:cubicBezTo>
                <a:cubicBezTo>
                  <a:pt x="662710" y="193964"/>
                  <a:pt x="683491" y="237837"/>
                  <a:pt x="706582" y="249382"/>
                </a:cubicBezTo>
                <a:cubicBezTo>
                  <a:pt x="729673" y="260928"/>
                  <a:pt x="789709" y="249382"/>
                  <a:pt x="789709" y="249382"/>
                </a:cubicBezTo>
                <a:cubicBezTo>
                  <a:pt x="817418" y="249382"/>
                  <a:pt x="849746" y="265546"/>
                  <a:pt x="872837" y="249382"/>
                </a:cubicBezTo>
                <a:cubicBezTo>
                  <a:pt x="895928" y="233218"/>
                  <a:pt x="914400" y="168564"/>
                  <a:pt x="928255" y="152400"/>
                </a:cubicBezTo>
                <a:cubicBezTo>
                  <a:pt x="942110" y="136236"/>
                  <a:pt x="935182" y="150091"/>
                  <a:pt x="955964" y="152400"/>
                </a:cubicBezTo>
                <a:cubicBezTo>
                  <a:pt x="976746" y="154709"/>
                  <a:pt x="1025237" y="163946"/>
                  <a:pt x="1052946" y="166255"/>
                </a:cubicBezTo>
                <a:cubicBezTo>
                  <a:pt x="1080655" y="168564"/>
                  <a:pt x="1076036" y="157019"/>
                  <a:pt x="1122218" y="166255"/>
                </a:cubicBezTo>
                <a:cubicBezTo>
                  <a:pt x="1168400" y="175491"/>
                  <a:pt x="1293092" y="212437"/>
                  <a:pt x="1330037" y="221673"/>
                </a:cubicBezTo>
                <a:cubicBezTo>
                  <a:pt x="1366982" y="230909"/>
                  <a:pt x="1343891" y="221673"/>
                  <a:pt x="1343891" y="221673"/>
                </a:cubicBezTo>
                <a:cubicBezTo>
                  <a:pt x="1362364" y="221673"/>
                  <a:pt x="1403928" y="228600"/>
                  <a:pt x="1440873" y="221673"/>
                </a:cubicBezTo>
                <a:cubicBezTo>
                  <a:pt x="1477818" y="214746"/>
                  <a:pt x="1512455" y="173182"/>
                  <a:pt x="1565564" y="180109"/>
                </a:cubicBezTo>
                <a:cubicBezTo>
                  <a:pt x="1618673" y="187036"/>
                  <a:pt x="1715655" y="249382"/>
                  <a:pt x="1759528" y="263237"/>
                </a:cubicBezTo>
                <a:cubicBezTo>
                  <a:pt x="1803401" y="277092"/>
                  <a:pt x="1791855" y="254001"/>
                  <a:pt x="1828800" y="263237"/>
                </a:cubicBezTo>
                <a:cubicBezTo>
                  <a:pt x="1865745" y="272473"/>
                  <a:pt x="1939636" y="309419"/>
                  <a:pt x="1981200" y="318655"/>
                </a:cubicBezTo>
                <a:cubicBezTo>
                  <a:pt x="2022764" y="327891"/>
                  <a:pt x="2041237" y="316346"/>
                  <a:pt x="2078182" y="318655"/>
                </a:cubicBezTo>
                <a:cubicBezTo>
                  <a:pt x="2115127" y="320964"/>
                  <a:pt x="2182091" y="320964"/>
                  <a:pt x="2202873" y="332509"/>
                </a:cubicBezTo>
                <a:cubicBezTo>
                  <a:pt x="2223655" y="344055"/>
                  <a:pt x="2198255" y="378692"/>
                  <a:pt x="2202873" y="387928"/>
                </a:cubicBezTo>
                <a:cubicBezTo>
                  <a:pt x="2207491" y="397164"/>
                  <a:pt x="2219036" y="392546"/>
                  <a:pt x="2230582" y="387928"/>
                </a:cubicBezTo>
              </a:path>
            </a:pathLst>
          </a:custGeom>
          <a:ln w="152400" cap="rnd">
            <a:solidFill>
              <a:srgbClr val="8CE23E">
                <a:alpha val="84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119"/>
          <p:cNvGrpSpPr/>
          <p:nvPr/>
        </p:nvGrpSpPr>
        <p:grpSpPr>
          <a:xfrm>
            <a:off x="76200" y="5282625"/>
            <a:ext cx="2209800" cy="584775"/>
            <a:chOff x="76200" y="990600"/>
            <a:chExt cx="2209800" cy="584775"/>
          </a:xfrm>
        </p:grpSpPr>
        <p:sp>
          <p:nvSpPr>
            <p:cNvPr id="64" name="TextBox 63"/>
            <p:cNvSpPr txBox="1"/>
            <p:nvPr/>
          </p:nvSpPr>
          <p:spPr>
            <a:xfrm>
              <a:off x="304800" y="990600"/>
              <a:ext cx="1981200" cy="584775"/>
            </a:xfrm>
            <a:prstGeom prst="rect">
              <a:avLst/>
            </a:prstGeom>
            <a:noFill/>
            <a:ln w="1524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Times New Roman" pitchFamily="18" charset="0"/>
                  <a:cs typeface="Times New Roman" pitchFamily="18" charset="0"/>
                </a:rPr>
                <a:t>Riparian Restoration Projects</a:t>
              </a:r>
              <a:endParaRPr lang="en-US" sz="16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66" name="Straight Connector 65"/>
            <p:cNvCxnSpPr/>
            <p:nvPr/>
          </p:nvCxnSpPr>
          <p:spPr>
            <a:xfrm>
              <a:off x="76200" y="1219200"/>
              <a:ext cx="228600" cy="0"/>
            </a:xfrm>
            <a:prstGeom prst="line">
              <a:avLst/>
            </a:prstGeom>
            <a:ln w="152400" cap="rnd">
              <a:solidFill>
                <a:srgbClr val="8CE23E">
                  <a:alpha val="84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121"/>
          <p:cNvGrpSpPr/>
          <p:nvPr/>
        </p:nvGrpSpPr>
        <p:grpSpPr>
          <a:xfrm>
            <a:off x="76200" y="5782271"/>
            <a:ext cx="2209800" cy="338554"/>
            <a:chOff x="76200" y="1490246"/>
            <a:chExt cx="2209800" cy="338554"/>
          </a:xfrm>
        </p:grpSpPr>
        <p:sp>
          <p:nvSpPr>
            <p:cNvPr id="85" name="TextBox 84"/>
            <p:cNvSpPr txBox="1"/>
            <p:nvPr/>
          </p:nvSpPr>
          <p:spPr>
            <a:xfrm>
              <a:off x="304800" y="1490246"/>
              <a:ext cx="19812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Times New Roman" pitchFamily="18" charset="0"/>
                  <a:cs typeface="Times New Roman" pitchFamily="18" charset="0"/>
                </a:rPr>
                <a:t>Dewatered Stream</a:t>
              </a:r>
              <a:endParaRPr lang="en-US" sz="16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93" name="Straight Connector 92"/>
            <p:cNvCxnSpPr/>
            <p:nvPr/>
          </p:nvCxnSpPr>
          <p:spPr>
            <a:xfrm>
              <a:off x="76200" y="1676400"/>
              <a:ext cx="304800" cy="0"/>
            </a:xfrm>
            <a:prstGeom prst="line">
              <a:avLst/>
            </a:prstGeom>
            <a:ln w="38100" cap="rnd">
              <a:solidFill>
                <a:srgbClr val="16F1FC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118"/>
          <p:cNvGrpSpPr/>
          <p:nvPr/>
        </p:nvGrpSpPr>
        <p:grpSpPr>
          <a:xfrm>
            <a:off x="0" y="4673025"/>
            <a:ext cx="2438400" cy="338554"/>
            <a:chOff x="0" y="381000"/>
            <a:chExt cx="2438400" cy="338554"/>
          </a:xfrm>
        </p:grpSpPr>
        <p:sp>
          <p:nvSpPr>
            <p:cNvPr id="31" name="TextBox 30"/>
            <p:cNvSpPr txBox="1"/>
            <p:nvPr/>
          </p:nvSpPr>
          <p:spPr>
            <a:xfrm>
              <a:off x="76200" y="381000"/>
              <a:ext cx="23622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 smtClean="0">
                  <a:latin typeface="Times New Roman" pitchFamily="18" charset="0"/>
                  <a:cs typeface="Times New Roman" pitchFamily="18" charset="0"/>
                </a:rPr>
                <a:t>Native Trout Stronghold</a:t>
              </a:r>
              <a:endParaRPr lang="en-US" sz="16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7" name="Straight Connector 36"/>
            <p:cNvCxnSpPr/>
            <p:nvPr/>
          </p:nvCxnSpPr>
          <p:spPr>
            <a:xfrm flipH="1">
              <a:off x="0" y="533400"/>
              <a:ext cx="304800" cy="0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9" name="Group 123"/>
          <p:cNvGrpSpPr/>
          <p:nvPr/>
        </p:nvGrpSpPr>
        <p:grpSpPr>
          <a:xfrm>
            <a:off x="76200" y="6120825"/>
            <a:ext cx="2209800" cy="584775"/>
            <a:chOff x="76200" y="1828800"/>
            <a:chExt cx="2209800" cy="584775"/>
          </a:xfrm>
        </p:grpSpPr>
        <p:sp>
          <p:nvSpPr>
            <p:cNvPr id="108" name="TextBox 107"/>
            <p:cNvSpPr txBox="1"/>
            <p:nvPr/>
          </p:nvSpPr>
          <p:spPr>
            <a:xfrm>
              <a:off x="304800" y="1828800"/>
              <a:ext cx="19812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Times New Roman" pitchFamily="18" charset="0"/>
                  <a:cs typeface="Times New Roman" pitchFamily="18" charset="0"/>
                </a:rPr>
                <a:t>Flow Restoration Projects</a:t>
              </a:r>
              <a:endParaRPr lang="en-US" sz="16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4" name="Straight Connector 113"/>
            <p:cNvCxnSpPr/>
            <p:nvPr/>
          </p:nvCxnSpPr>
          <p:spPr>
            <a:xfrm>
              <a:off x="76200" y="2057400"/>
              <a:ext cx="228600" cy="0"/>
            </a:xfrm>
            <a:prstGeom prst="line">
              <a:avLst/>
            </a:prstGeom>
            <a:ln w="76200" cap="rnd">
              <a:solidFill>
                <a:srgbClr val="16F1F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Freeform 68"/>
          <p:cNvSpPr/>
          <p:nvPr/>
        </p:nvSpPr>
        <p:spPr>
          <a:xfrm>
            <a:off x="5541818" y="1607127"/>
            <a:ext cx="900546" cy="434109"/>
          </a:xfrm>
          <a:custGeom>
            <a:avLst/>
            <a:gdLst>
              <a:gd name="connsiteX0" fmla="*/ 0 w 900546"/>
              <a:gd name="connsiteY0" fmla="*/ 415637 h 434109"/>
              <a:gd name="connsiteX1" fmla="*/ 152400 w 900546"/>
              <a:gd name="connsiteY1" fmla="*/ 429491 h 434109"/>
              <a:gd name="connsiteX2" fmla="*/ 235527 w 900546"/>
              <a:gd name="connsiteY2" fmla="*/ 387928 h 434109"/>
              <a:gd name="connsiteX3" fmla="*/ 249382 w 900546"/>
              <a:gd name="connsiteY3" fmla="*/ 332509 h 434109"/>
              <a:gd name="connsiteX4" fmla="*/ 332509 w 900546"/>
              <a:gd name="connsiteY4" fmla="*/ 318655 h 434109"/>
              <a:gd name="connsiteX5" fmla="*/ 429491 w 900546"/>
              <a:gd name="connsiteY5" fmla="*/ 249382 h 434109"/>
              <a:gd name="connsiteX6" fmla="*/ 484909 w 900546"/>
              <a:gd name="connsiteY6" fmla="*/ 180109 h 434109"/>
              <a:gd name="connsiteX7" fmla="*/ 595746 w 900546"/>
              <a:gd name="connsiteY7" fmla="*/ 124691 h 434109"/>
              <a:gd name="connsiteX8" fmla="*/ 734291 w 900546"/>
              <a:gd name="connsiteY8" fmla="*/ 96982 h 434109"/>
              <a:gd name="connsiteX9" fmla="*/ 803564 w 900546"/>
              <a:gd name="connsiteY9" fmla="*/ 27709 h 434109"/>
              <a:gd name="connsiteX10" fmla="*/ 900546 w 900546"/>
              <a:gd name="connsiteY10" fmla="*/ 0 h 434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00546" h="434109">
                <a:moveTo>
                  <a:pt x="0" y="415637"/>
                </a:moveTo>
                <a:cubicBezTo>
                  <a:pt x="56573" y="424873"/>
                  <a:pt x="113146" y="434109"/>
                  <a:pt x="152400" y="429491"/>
                </a:cubicBezTo>
                <a:cubicBezTo>
                  <a:pt x="191654" y="424873"/>
                  <a:pt x="219363" y="404092"/>
                  <a:pt x="235527" y="387928"/>
                </a:cubicBezTo>
                <a:cubicBezTo>
                  <a:pt x="251691" y="371764"/>
                  <a:pt x="233218" y="344055"/>
                  <a:pt x="249382" y="332509"/>
                </a:cubicBezTo>
                <a:cubicBezTo>
                  <a:pt x="265546" y="320963"/>
                  <a:pt x="302491" y="332509"/>
                  <a:pt x="332509" y="318655"/>
                </a:cubicBezTo>
                <a:cubicBezTo>
                  <a:pt x="362527" y="304801"/>
                  <a:pt x="404091" y="272473"/>
                  <a:pt x="429491" y="249382"/>
                </a:cubicBezTo>
                <a:cubicBezTo>
                  <a:pt x="454891" y="226291"/>
                  <a:pt x="457200" y="200891"/>
                  <a:pt x="484909" y="180109"/>
                </a:cubicBezTo>
                <a:cubicBezTo>
                  <a:pt x="512618" y="159327"/>
                  <a:pt x="554182" y="138546"/>
                  <a:pt x="595746" y="124691"/>
                </a:cubicBezTo>
                <a:cubicBezTo>
                  <a:pt x="637310" y="110837"/>
                  <a:pt x="699655" y="113146"/>
                  <a:pt x="734291" y="96982"/>
                </a:cubicBezTo>
                <a:cubicBezTo>
                  <a:pt x="768927" y="80818"/>
                  <a:pt x="775855" y="43873"/>
                  <a:pt x="803564" y="27709"/>
                </a:cubicBezTo>
                <a:cubicBezTo>
                  <a:pt x="831273" y="11545"/>
                  <a:pt x="865909" y="5772"/>
                  <a:pt x="900546" y="0"/>
                </a:cubicBezTo>
              </a:path>
            </a:pathLst>
          </a:custGeom>
          <a:ln w="152400" cap="rnd">
            <a:solidFill>
              <a:srgbClr val="8CE23E">
                <a:alpha val="84000"/>
              </a:srgb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5181600" y="2092036"/>
            <a:ext cx="1288473" cy="247073"/>
          </a:xfrm>
          <a:custGeom>
            <a:avLst/>
            <a:gdLst>
              <a:gd name="connsiteX0" fmla="*/ 0 w 1288473"/>
              <a:gd name="connsiteY0" fmla="*/ 221673 h 247073"/>
              <a:gd name="connsiteX1" fmla="*/ 193964 w 1288473"/>
              <a:gd name="connsiteY1" fmla="*/ 235528 h 247073"/>
              <a:gd name="connsiteX2" fmla="*/ 290945 w 1288473"/>
              <a:gd name="connsiteY2" fmla="*/ 152400 h 247073"/>
              <a:gd name="connsiteX3" fmla="*/ 415636 w 1288473"/>
              <a:gd name="connsiteY3" fmla="*/ 96982 h 247073"/>
              <a:gd name="connsiteX4" fmla="*/ 526473 w 1288473"/>
              <a:gd name="connsiteY4" fmla="*/ 138546 h 247073"/>
              <a:gd name="connsiteX5" fmla="*/ 817418 w 1288473"/>
              <a:gd name="connsiteY5" fmla="*/ 96982 h 247073"/>
              <a:gd name="connsiteX6" fmla="*/ 955964 w 1288473"/>
              <a:gd name="connsiteY6" fmla="*/ 83128 h 247073"/>
              <a:gd name="connsiteX7" fmla="*/ 1052945 w 1288473"/>
              <a:gd name="connsiteY7" fmla="*/ 55419 h 247073"/>
              <a:gd name="connsiteX8" fmla="*/ 1288473 w 1288473"/>
              <a:gd name="connsiteY8" fmla="*/ 0 h 247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88473" h="247073">
                <a:moveTo>
                  <a:pt x="0" y="221673"/>
                </a:moveTo>
                <a:cubicBezTo>
                  <a:pt x="72736" y="234373"/>
                  <a:pt x="145473" y="247073"/>
                  <a:pt x="193964" y="235528"/>
                </a:cubicBezTo>
                <a:cubicBezTo>
                  <a:pt x="242455" y="223983"/>
                  <a:pt x="254000" y="175491"/>
                  <a:pt x="290945" y="152400"/>
                </a:cubicBezTo>
                <a:cubicBezTo>
                  <a:pt x="327890" y="129309"/>
                  <a:pt x="376381" y="99291"/>
                  <a:pt x="415636" y="96982"/>
                </a:cubicBezTo>
                <a:cubicBezTo>
                  <a:pt x="454891" y="94673"/>
                  <a:pt x="459509" y="138546"/>
                  <a:pt x="526473" y="138546"/>
                </a:cubicBezTo>
                <a:cubicBezTo>
                  <a:pt x="593437" y="138546"/>
                  <a:pt x="745836" y="106218"/>
                  <a:pt x="817418" y="96982"/>
                </a:cubicBezTo>
                <a:cubicBezTo>
                  <a:pt x="889000" y="87746"/>
                  <a:pt x="916710" y="90055"/>
                  <a:pt x="955964" y="83128"/>
                </a:cubicBezTo>
                <a:cubicBezTo>
                  <a:pt x="995218" y="76201"/>
                  <a:pt x="997527" y="69274"/>
                  <a:pt x="1052945" y="55419"/>
                </a:cubicBezTo>
                <a:cubicBezTo>
                  <a:pt x="1108363" y="41564"/>
                  <a:pt x="1198418" y="20782"/>
                  <a:pt x="1288473" y="0"/>
                </a:cubicBezTo>
              </a:path>
            </a:pathLst>
          </a:custGeom>
          <a:ln w="152400" cap="rnd">
            <a:solidFill>
              <a:srgbClr val="8CE23E">
                <a:alpha val="84000"/>
              </a:srgb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5735782" y="2438400"/>
            <a:ext cx="581891" cy="390236"/>
          </a:xfrm>
          <a:custGeom>
            <a:avLst/>
            <a:gdLst>
              <a:gd name="connsiteX0" fmla="*/ 0 w 581891"/>
              <a:gd name="connsiteY0" fmla="*/ 387927 h 390236"/>
              <a:gd name="connsiteX1" fmla="*/ 124691 w 581891"/>
              <a:gd name="connsiteY1" fmla="*/ 387927 h 390236"/>
              <a:gd name="connsiteX2" fmla="*/ 207818 w 581891"/>
              <a:gd name="connsiteY2" fmla="*/ 374073 h 390236"/>
              <a:gd name="connsiteX3" fmla="*/ 346363 w 581891"/>
              <a:gd name="connsiteY3" fmla="*/ 318655 h 390236"/>
              <a:gd name="connsiteX4" fmla="*/ 415636 w 581891"/>
              <a:gd name="connsiteY4" fmla="*/ 235527 h 390236"/>
              <a:gd name="connsiteX5" fmla="*/ 457200 w 581891"/>
              <a:gd name="connsiteY5" fmla="*/ 96982 h 390236"/>
              <a:gd name="connsiteX6" fmla="*/ 471054 w 581891"/>
              <a:gd name="connsiteY6" fmla="*/ 55418 h 390236"/>
              <a:gd name="connsiteX7" fmla="*/ 581891 w 581891"/>
              <a:gd name="connsiteY7" fmla="*/ 0 h 390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1891" h="390236">
                <a:moveTo>
                  <a:pt x="0" y="387927"/>
                </a:moveTo>
                <a:cubicBezTo>
                  <a:pt x="45027" y="389081"/>
                  <a:pt x="90055" y="390236"/>
                  <a:pt x="124691" y="387927"/>
                </a:cubicBezTo>
                <a:cubicBezTo>
                  <a:pt x="159327" y="385618"/>
                  <a:pt x="170873" y="385618"/>
                  <a:pt x="207818" y="374073"/>
                </a:cubicBezTo>
                <a:cubicBezTo>
                  <a:pt x="244763" y="362528"/>
                  <a:pt x="311727" y="341746"/>
                  <a:pt x="346363" y="318655"/>
                </a:cubicBezTo>
                <a:cubicBezTo>
                  <a:pt x="380999" y="295564"/>
                  <a:pt x="397163" y="272472"/>
                  <a:pt x="415636" y="235527"/>
                </a:cubicBezTo>
                <a:cubicBezTo>
                  <a:pt x="434109" y="198582"/>
                  <a:pt x="447964" y="127000"/>
                  <a:pt x="457200" y="96982"/>
                </a:cubicBezTo>
                <a:cubicBezTo>
                  <a:pt x="466436" y="66964"/>
                  <a:pt x="450272" y="71582"/>
                  <a:pt x="471054" y="55418"/>
                </a:cubicBezTo>
                <a:cubicBezTo>
                  <a:pt x="491836" y="39254"/>
                  <a:pt x="536863" y="19627"/>
                  <a:pt x="581891" y="0"/>
                </a:cubicBezTo>
              </a:path>
            </a:pathLst>
          </a:custGeom>
          <a:ln w="152400" cap="rnd">
            <a:solidFill>
              <a:srgbClr val="8CE23E">
                <a:alpha val="84000"/>
              </a:srgb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7287491" y="4918364"/>
            <a:ext cx="316345" cy="1108363"/>
          </a:xfrm>
          <a:custGeom>
            <a:avLst/>
            <a:gdLst>
              <a:gd name="connsiteX0" fmla="*/ 0 w 316345"/>
              <a:gd name="connsiteY0" fmla="*/ 1108363 h 1108363"/>
              <a:gd name="connsiteX1" fmla="*/ 124691 w 316345"/>
              <a:gd name="connsiteY1" fmla="*/ 969818 h 1108363"/>
              <a:gd name="connsiteX2" fmla="*/ 235527 w 316345"/>
              <a:gd name="connsiteY2" fmla="*/ 803563 h 1108363"/>
              <a:gd name="connsiteX3" fmla="*/ 304800 w 316345"/>
              <a:gd name="connsiteY3" fmla="*/ 692727 h 1108363"/>
              <a:gd name="connsiteX4" fmla="*/ 304800 w 316345"/>
              <a:gd name="connsiteY4" fmla="*/ 554181 h 1108363"/>
              <a:gd name="connsiteX5" fmla="*/ 304800 w 316345"/>
              <a:gd name="connsiteY5" fmla="*/ 387927 h 1108363"/>
              <a:gd name="connsiteX6" fmla="*/ 277091 w 316345"/>
              <a:gd name="connsiteY6" fmla="*/ 332509 h 1108363"/>
              <a:gd name="connsiteX7" fmla="*/ 235527 w 316345"/>
              <a:gd name="connsiteY7" fmla="*/ 180109 h 1108363"/>
              <a:gd name="connsiteX8" fmla="*/ 235527 w 316345"/>
              <a:gd name="connsiteY8" fmla="*/ 0 h 1108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6345" h="1108363">
                <a:moveTo>
                  <a:pt x="0" y="1108363"/>
                </a:moveTo>
                <a:cubicBezTo>
                  <a:pt x="42718" y="1064490"/>
                  <a:pt x="85437" y="1020618"/>
                  <a:pt x="124691" y="969818"/>
                </a:cubicBezTo>
                <a:cubicBezTo>
                  <a:pt x="163945" y="919018"/>
                  <a:pt x="205509" y="849745"/>
                  <a:pt x="235527" y="803563"/>
                </a:cubicBezTo>
                <a:cubicBezTo>
                  <a:pt x="265545" y="757381"/>
                  <a:pt x="293255" y="734291"/>
                  <a:pt x="304800" y="692727"/>
                </a:cubicBezTo>
                <a:cubicBezTo>
                  <a:pt x="316345" y="651163"/>
                  <a:pt x="304800" y="554181"/>
                  <a:pt x="304800" y="554181"/>
                </a:cubicBezTo>
                <a:cubicBezTo>
                  <a:pt x="304800" y="503381"/>
                  <a:pt x="309418" y="424872"/>
                  <a:pt x="304800" y="387927"/>
                </a:cubicBezTo>
                <a:cubicBezTo>
                  <a:pt x="300182" y="350982"/>
                  <a:pt x="288636" y="367145"/>
                  <a:pt x="277091" y="332509"/>
                </a:cubicBezTo>
                <a:cubicBezTo>
                  <a:pt x="265546" y="297873"/>
                  <a:pt x="242454" y="235527"/>
                  <a:pt x="235527" y="180109"/>
                </a:cubicBezTo>
                <a:cubicBezTo>
                  <a:pt x="228600" y="124691"/>
                  <a:pt x="232063" y="62345"/>
                  <a:pt x="235527" y="0"/>
                </a:cubicBezTo>
              </a:path>
            </a:pathLst>
          </a:custGeom>
          <a:ln w="152400" cap="rnd">
            <a:solidFill>
              <a:srgbClr val="8CE23E">
                <a:alpha val="84000"/>
              </a:srgb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reeform 85"/>
          <p:cNvSpPr/>
          <p:nvPr/>
        </p:nvSpPr>
        <p:spPr>
          <a:xfrm>
            <a:off x="7620000" y="5347855"/>
            <a:ext cx="554182" cy="124690"/>
          </a:xfrm>
          <a:custGeom>
            <a:avLst/>
            <a:gdLst>
              <a:gd name="connsiteX0" fmla="*/ 554182 w 554182"/>
              <a:gd name="connsiteY0" fmla="*/ 0 h 124690"/>
              <a:gd name="connsiteX1" fmla="*/ 429491 w 554182"/>
              <a:gd name="connsiteY1" fmla="*/ 13854 h 124690"/>
              <a:gd name="connsiteX2" fmla="*/ 332509 w 554182"/>
              <a:gd name="connsiteY2" fmla="*/ 55418 h 124690"/>
              <a:gd name="connsiteX3" fmla="*/ 249382 w 554182"/>
              <a:gd name="connsiteY3" fmla="*/ 83127 h 124690"/>
              <a:gd name="connsiteX4" fmla="*/ 96982 w 554182"/>
              <a:gd name="connsiteY4" fmla="*/ 96981 h 124690"/>
              <a:gd name="connsiteX5" fmla="*/ 0 w 554182"/>
              <a:gd name="connsiteY5" fmla="*/ 124690 h 124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4182" h="124690">
                <a:moveTo>
                  <a:pt x="554182" y="0"/>
                </a:moveTo>
                <a:cubicBezTo>
                  <a:pt x="510309" y="2309"/>
                  <a:pt x="466436" y="4618"/>
                  <a:pt x="429491" y="13854"/>
                </a:cubicBezTo>
                <a:cubicBezTo>
                  <a:pt x="392546" y="23090"/>
                  <a:pt x="362527" y="43873"/>
                  <a:pt x="332509" y="55418"/>
                </a:cubicBezTo>
                <a:cubicBezTo>
                  <a:pt x="302491" y="66963"/>
                  <a:pt x="288636" y="76200"/>
                  <a:pt x="249382" y="83127"/>
                </a:cubicBezTo>
                <a:cubicBezTo>
                  <a:pt x="210128" y="90054"/>
                  <a:pt x="138546" y="90054"/>
                  <a:pt x="96982" y="96981"/>
                </a:cubicBezTo>
                <a:cubicBezTo>
                  <a:pt x="55418" y="103908"/>
                  <a:pt x="27709" y="114299"/>
                  <a:pt x="0" y="124690"/>
                </a:cubicBezTo>
              </a:path>
            </a:pathLst>
          </a:custGeom>
          <a:ln w="152400" cap="rnd">
            <a:solidFill>
              <a:srgbClr val="8CE23E">
                <a:alpha val="84000"/>
              </a:srgb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reeform 86"/>
          <p:cNvSpPr/>
          <p:nvPr/>
        </p:nvSpPr>
        <p:spPr>
          <a:xfrm>
            <a:off x="6303818" y="3505200"/>
            <a:ext cx="540327" cy="325582"/>
          </a:xfrm>
          <a:custGeom>
            <a:avLst/>
            <a:gdLst>
              <a:gd name="connsiteX0" fmla="*/ 540327 w 540327"/>
              <a:gd name="connsiteY0" fmla="*/ 318655 h 325582"/>
              <a:gd name="connsiteX1" fmla="*/ 387927 w 540327"/>
              <a:gd name="connsiteY1" fmla="*/ 318655 h 325582"/>
              <a:gd name="connsiteX2" fmla="*/ 318655 w 540327"/>
              <a:gd name="connsiteY2" fmla="*/ 277091 h 325582"/>
              <a:gd name="connsiteX3" fmla="*/ 207818 w 540327"/>
              <a:gd name="connsiteY3" fmla="*/ 221673 h 325582"/>
              <a:gd name="connsiteX4" fmla="*/ 124691 w 540327"/>
              <a:gd name="connsiteY4" fmla="*/ 124691 h 325582"/>
              <a:gd name="connsiteX5" fmla="*/ 55418 w 540327"/>
              <a:gd name="connsiteY5" fmla="*/ 41564 h 325582"/>
              <a:gd name="connsiteX6" fmla="*/ 0 w 540327"/>
              <a:gd name="connsiteY6" fmla="*/ 0 h 325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0327" h="325582">
                <a:moveTo>
                  <a:pt x="540327" y="318655"/>
                </a:moveTo>
                <a:cubicBezTo>
                  <a:pt x="482599" y="322118"/>
                  <a:pt x="424872" y="325582"/>
                  <a:pt x="387927" y="318655"/>
                </a:cubicBezTo>
                <a:cubicBezTo>
                  <a:pt x="350982" y="311728"/>
                  <a:pt x="348673" y="293255"/>
                  <a:pt x="318655" y="277091"/>
                </a:cubicBezTo>
                <a:cubicBezTo>
                  <a:pt x="288637" y="260927"/>
                  <a:pt x="240145" y="247073"/>
                  <a:pt x="207818" y="221673"/>
                </a:cubicBezTo>
                <a:cubicBezTo>
                  <a:pt x="175491" y="196273"/>
                  <a:pt x="150091" y="154709"/>
                  <a:pt x="124691" y="124691"/>
                </a:cubicBezTo>
                <a:cubicBezTo>
                  <a:pt x="99291" y="94673"/>
                  <a:pt x="76200" y="62346"/>
                  <a:pt x="55418" y="41564"/>
                </a:cubicBezTo>
                <a:cubicBezTo>
                  <a:pt x="34636" y="20782"/>
                  <a:pt x="17318" y="10391"/>
                  <a:pt x="0" y="0"/>
                </a:cubicBezTo>
              </a:path>
            </a:pathLst>
          </a:custGeom>
          <a:ln w="152400" cap="rnd">
            <a:solidFill>
              <a:srgbClr val="8CE23E">
                <a:alpha val="84000"/>
              </a:srgb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87"/>
          <p:cNvSpPr/>
          <p:nvPr/>
        </p:nvSpPr>
        <p:spPr>
          <a:xfrm>
            <a:off x="6234545" y="2673927"/>
            <a:ext cx="1066800" cy="623455"/>
          </a:xfrm>
          <a:custGeom>
            <a:avLst/>
            <a:gdLst>
              <a:gd name="connsiteX0" fmla="*/ 1066800 w 1066800"/>
              <a:gd name="connsiteY0" fmla="*/ 623455 h 623455"/>
              <a:gd name="connsiteX1" fmla="*/ 928255 w 1066800"/>
              <a:gd name="connsiteY1" fmla="*/ 581891 h 623455"/>
              <a:gd name="connsiteX2" fmla="*/ 775855 w 1066800"/>
              <a:gd name="connsiteY2" fmla="*/ 484909 h 623455"/>
              <a:gd name="connsiteX3" fmla="*/ 775855 w 1066800"/>
              <a:gd name="connsiteY3" fmla="*/ 484909 h 623455"/>
              <a:gd name="connsiteX4" fmla="*/ 637310 w 1066800"/>
              <a:gd name="connsiteY4" fmla="*/ 443346 h 623455"/>
              <a:gd name="connsiteX5" fmla="*/ 526473 w 1066800"/>
              <a:gd name="connsiteY5" fmla="*/ 374073 h 623455"/>
              <a:gd name="connsiteX6" fmla="*/ 457200 w 1066800"/>
              <a:gd name="connsiteY6" fmla="*/ 360218 h 623455"/>
              <a:gd name="connsiteX7" fmla="*/ 415637 w 1066800"/>
              <a:gd name="connsiteY7" fmla="*/ 304800 h 623455"/>
              <a:gd name="connsiteX8" fmla="*/ 374073 w 1066800"/>
              <a:gd name="connsiteY8" fmla="*/ 263237 h 623455"/>
              <a:gd name="connsiteX9" fmla="*/ 318655 w 1066800"/>
              <a:gd name="connsiteY9" fmla="*/ 193964 h 623455"/>
              <a:gd name="connsiteX10" fmla="*/ 110837 w 1066800"/>
              <a:gd name="connsiteY10" fmla="*/ 55418 h 623455"/>
              <a:gd name="connsiteX11" fmla="*/ 96982 w 1066800"/>
              <a:gd name="connsiteY11" fmla="*/ 41564 h 623455"/>
              <a:gd name="connsiteX12" fmla="*/ 0 w 1066800"/>
              <a:gd name="connsiteY12" fmla="*/ 0 h 623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66800" h="623455">
                <a:moveTo>
                  <a:pt x="1066800" y="623455"/>
                </a:moveTo>
                <a:cubicBezTo>
                  <a:pt x="1021773" y="614218"/>
                  <a:pt x="976746" y="604982"/>
                  <a:pt x="928255" y="581891"/>
                </a:cubicBezTo>
                <a:cubicBezTo>
                  <a:pt x="879764" y="558800"/>
                  <a:pt x="775855" y="484909"/>
                  <a:pt x="775855" y="484909"/>
                </a:cubicBezTo>
                <a:lnTo>
                  <a:pt x="775855" y="484909"/>
                </a:lnTo>
                <a:cubicBezTo>
                  <a:pt x="752764" y="477982"/>
                  <a:pt x="678874" y="461819"/>
                  <a:pt x="637310" y="443346"/>
                </a:cubicBezTo>
                <a:cubicBezTo>
                  <a:pt x="595746" y="424873"/>
                  <a:pt x="556491" y="387928"/>
                  <a:pt x="526473" y="374073"/>
                </a:cubicBezTo>
                <a:cubicBezTo>
                  <a:pt x="496455" y="360218"/>
                  <a:pt x="475673" y="371763"/>
                  <a:pt x="457200" y="360218"/>
                </a:cubicBezTo>
                <a:cubicBezTo>
                  <a:pt x="438727" y="348673"/>
                  <a:pt x="429492" y="320964"/>
                  <a:pt x="415637" y="304800"/>
                </a:cubicBezTo>
                <a:cubicBezTo>
                  <a:pt x="401783" y="288637"/>
                  <a:pt x="390237" y="281710"/>
                  <a:pt x="374073" y="263237"/>
                </a:cubicBezTo>
                <a:cubicBezTo>
                  <a:pt x="357909" y="244764"/>
                  <a:pt x="362528" y="228600"/>
                  <a:pt x="318655" y="193964"/>
                </a:cubicBezTo>
                <a:cubicBezTo>
                  <a:pt x="274782" y="159328"/>
                  <a:pt x="147782" y="80818"/>
                  <a:pt x="110837" y="55418"/>
                </a:cubicBezTo>
                <a:cubicBezTo>
                  <a:pt x="73892" y="30018"/>
                  <a:pt x="115455" y="50800"/>
                  <a:pt x="96982" y="41564"/>
                </a:cubicBezTo>
                <a:cubicBezTo>
                  <a:pt x="78509" y="32328"/>
                  <a:pt x="39254" y="16164"/>
                  <a:pt x="0" y="0"/>
                </a:cubicBezTo>
              </a:path>
            </a:pathLst>
          </a:custGeom>
          <a:ln w="152400" cap="rnd">
            <a:solidFill>
              <a:srgbClr val="8CE23E">
                <a:alpha val="84000"/>
              </a:srgb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Freeform 88"/>
          <p:cNvSpPr/>
          <p:nvPr/>
        </p:nvSpPr>
        <p:spPr>
          <a:xfrm>
            <a:off x="7232073" y="2493818"/>
            <a:ext cx="360218" cy="346364"/>
          </a:xfrm>
          <a:custGeom>
            <a:avLst/>
            <a:gdLst>
              <a:gd name="connsiteX0" fmla="*/ 360218 w 360218"/>
              <a:gd name="connsiteY0" fmla="*/ 346364 h 346364"/>
              <a:gd name="connsiteX1" fmla="*/ 304800 w 360218"/>
              <a:gd name="connsiteY1" fmla="*/ 290946 h 346364"/>
              <a:gd name="connsiteX2" fmla="*/ 263236 w 360218"/>
              <a:gd name="connsiteY2" fmla="*/ 166255 h 346364"/>
              <a:gd name="connsiteX3" fmla="*/ 110836 w 360218"/>
              <a:gd name="connsiteY3" fmla="*/ 110837 h 346364"/>
              <a:gd name="connsiteX4" fmla="*/ 55418 w 360218"/>
              <a:gd name="connsiteY4" fmla="*/ 55418 h 346364"/>
              <a:gd name="connsiteX5" fmla="*/ 0 w 360218"/>
              <a:gd name="connsiteY5" fmla="*/ 0 h 346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0218" h="346364">
                <a:moveTo>
                  <a:pt x="360218" y="346364"/>
                </a:moveTo>
                <a:cubicBezTo>
                  <a:pt x="340591" y="333664"/>
                  <a:pt x="320964" y="320964"/>
                  <a:pt x="304800" y="290946"/>
                </a:cubicBezTo>
                <a:cubicBezTo>
                  <a:pt x="288636" y="260928"/>
                  <a:pt x="295563" y="196273"/>
                  <a:pt x="263236" y="166255"/>
                </a:cubicBezTo>
                <a:cubicBezTo>
                  <a:pt x="230909" y="136237"/>
                  <a:pt x="145472" y="129310"/>
                  <a:pt x="110836" y="110837"/>
                </a:cubicBezTo>
                <a:cubicBezTo>
                  <a:pt x="76200" y="92364"/>
                  <a:pt x="55418" y="55418"/>
                  <a:pt x="55418" y="55418"/>
                </a:cubicBezTo>
                <a:lnTo>
                  <a:pt x="0" y="0"/>
                </a:lnTo>
              </a:path>
            </a:pathLst>
          </a:custGeom>
          <a:ln w="152400" cap="rnd">
            <a:solidFill>
              <a:srgbClr val="8CE23E">
                <a:alpha val="84000"/>
              </a:srgb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reeform 89"/>
          <p:cNvSpPr/>
          <p:nvPr/>
        </p:nvSpPr>
        <p:spPr>
          <a:xfrm>
            <a:off x="6774873" y="623455"/>
            <a:ext cx="1080654" cy="1620981"/>
          </a:xfrm>
          <a:custGeom>
            <a:avLst/>
            <a:gdLst>
              <a:gd name="connsiteX0" fmla="*/ 1080654 w 1080654"/>
              <a:gd name="connsiteY0" fmla="*/ 1620981 h 1620981"/>
              <a:gd name="connsiteX1" fmla="*/ 955963 w 1080654"/>
              <a:gd name="connsiteY1" fmla="*/ 1510145 h 1620981"/>
              <a:gd name="connsiteX2" fmla="*/ 872836 w 1080654"/>
              <a:gd name="connsiteY2" fmla="*/ 1468581 h 1620981"/>
              <a:gd name="connsiteX3" fmla="*/ 706582 w 1080654"/>
              <a:gd name="connsiteY3" fmla="*/ 1357745 h 1620981"/>
              <a:gd name="connsiteX4" fmla="*/ 609600 w 1080654"/>
              <a:gd name="connsiteY4" fmla="*/ 1260763 h 1620981"/>
              <a:gd name="connsiteX5" fmla="*/ 498763 w 1080654"/>
              <a:gd name="connsiteY5" fmla="*/ 1205345 h 1620981"/>
              <a:gd name="connsiteX6" fmla="*/ 457200 w 1080654"/>
              <a:gd name="connsiteY6" fmla="*/ 997527 h 1620981"/>
              <a:gd name="connsiteX7" fmla="*/ 457200 w 1080654"/>
              <a:gd name="connsiteY7" fmla="*/ 900545 h 1620981"/>
              <a:gd name="connsiteX8" fmla="*/ 360218 w 1080654"/>
              <a:gd name="connsiteY8" fmla="*/ 762000 h 1620981"/>
              <a:gd name="connsiteX9" fmla="*/ 304800 w 1080654"/>
              <a:gd name="connsiteY9" fmla="*/ 540327 h 1620981"/>
              <a:gd name="connsiteX10" fmla="*/ 249382 w 1080654"/>
              <a:gd name="connsiteY10" fmla="*/ 498763 h 1620981"/>
              <a:gd name="connsiteX11" fmla="*/ 193963 w 1080654"/>
              <a:gd name="connsiteY11" fmla="*/ 277090 h 1620981"/>
              <a:gd name="connsiteX12" fmla="*/ 180109 w 1080654"/>
              <a:gd name="connsiteY12" fmla="*/ 221672 h 1620981"/>
              <a:gd name="connsiteX13" fmla="*/ 83127 w 1080654"/>
              <a:gd name="connsiteY13" fmla="*/ 83127 h 1620981"/>
              <a:gd name="connsiteX14" fmla="*/ 27709 w 1080654"/>
              <a:gd name="connsiteY14" fmla="*/ 13854 h 1620981"/>
              <a:gd name="connsiteX15" fmla="*/ 0 w 1080654"/>
              <a:gd name="connsiteY15" fmla="*/ 0 h 162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80654" h="1620981">
                <a:moveTo>
                  <a:pt x="1080654" y="1620981"/>
                </a:moveTo>
                <a:cubicBezTo>
                  <a:pt x="1035626" y="1578263"/>
                  <a:pt x="990599" y="1535545"/>
                  <a:pt x="955963" y="1510145"/>
                </a:cubicBezTo>
                <a:cubicBezTo>
                  <a:pt x="921327" y="1484745"/>
                  <a:pt x="914399" y="1493981"/>
                  <a:pt x="872836" y="1468581"/>
                </a:cubicBezTo>
                <a:cubicBezTo>
                  <a:pt x="831273" y="1443181"/>
                  <a:pt x="750455" y="1392381"/>
                  <a:pt x="706582" y="1357745"/>
                </a:cubicBezTo>
                <a:cubicBezTo>
                  <a:pt x="662709" y="1323109"/>
                  <a:pt x="644236" y="1286163"/>
                  <a:pt x="609600" y="1260763"/>
                </a:cubicBezTo>
                <a:cubicBezTo>
                  <a:pt x="574964" y="1235363"/>
                  <a:pt x="524163" y="1249218"/>
                  <a:pt x="498763" y="1205345"/>
                </a:cubicBezTo>
                <a:cubicBezTo>
                  <a:pt x="473363" y="1161472"/>
                  <a:pt x="464127" y="1048327"/>
                  <a:pt x="457200" y="997527"/>
                </a:cubicBezTo>
                <a:cubicBezTo>
                  <a:pt x="450273" y="946727"/>
                  <a:pt x="473364" y="939799"/>
                  <a:pt x="457200" y="900545"/>
                </a:cubicBezTo>
                <a:cubicBezTo>
                  <a:pt x="441036" y="861291"/>
                  <a:pt x="385618" y="822036"/>
                  <a:pt x="360218" y="762000"/>
                </a:cubicBezTo>
                <a:cubicBezTo>
                  <a:pt x="334818" y="701964"/>
                  <a:pt x="323273" y="584200"/>
                  <a:pt x="304800" y="540327"/>
                </a:cubicBezTo>
                <a:cubicBezTo>
                  <a:pt x="286327" y="496454"/>
                  <a:pt x="267855" y="542636"/>
                  <a:pt x="249382" y="498763"/>
                </a:cubicBezTo>
                <a:cubicBezTo>
                  <a:pt x="230909" y="454890"/>
                  <a:pt x="193963" y="277090"/>
                  <a:pt x="193963" y="277090"/>
                </a:cubicBezTo>
                <a:cubicBezTo>
                  <a:pt x="182418" y="230908"/>
                  <a:pt x="198582" y="253999"/>
                  <a:pt x="180109" y="221672"/>
                </a:cubicBezTo>
                <a:cubicBezTo>
                  <a:pt x="161636" y="189345"/>
                  <a:pt x="108527" y="117763"/>
                  <a:pt x="83127" y="83127"/>
                </a:cubicBezTo>
                <a:cubicBezTo>
                  <a:pt x="57727" y="48491"/>
                  <a:pt x="41563" y="27708"/>
                  <a:pt x="27709" y="13854"/>
                </a:cubicBezTo>
                <a:cubicBezTo>
                  <a:pt x="13855" y="0"/>
                  <a:pt x="6927" y="0"/>
                  <a:pt x="0" y="0"/>
                </a:cubicBezTo>
              </a:path>
            </a:pathLst>
          </a:custGeom>
          <a:ln w="152400" cap="rnd">
            <a:solidFill>
              <a:srgbClr val="8CE23E">
                <a:alpha val="84000"/>
              </a:srgb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reeform 90"/>
          <p:cNvSpPr/>
          <p:nvPr/>
        </p:nvSpPr>
        <p:spPr>
          <a:xfrm>
            <a:off x="6664036" y="277091"/>
            <a:ext cx="651164" cy="161636"/>
          </a:xfrm>
          <a:custGeom>
            <a:avLst/>
            <a:gdLst>
              <a:gd name="connsiteX0" fmla="*/ 651164 w 651164"/>
              <a:gd name="connsiteY0" fmla="*/ 152400 h 161636"/>
              <a:gd name="connsiteX1" fmla="*/ 498764 w 651164"/>
              <a:gd name="connsiteY1" fmla="*/ 152400 h 161636"/>
              <a:gd name="connsiteX2" fmla="*/ 387928 w 651164"/>
              <a:gd name="connsiteY2" fmla="*/ 96982 h 161636"/>
              <a:gd name="connsiteX3" fmla="*/ 277091 w 651164"/>
              <a:gd name="connsiteY3" fmla="*/ 55418 h 161636"/>
              <a:gd name="connsiteX4" fmla="*/ 207819 w 651164"/>
              <a:gd name="connsiteY4" fmla="*/ 69273 h 161636"/>
              <a:gd name="connsiteX5" fmla="*/ 124691 w 651164"/>
              <a:gd name="connsiteY5" fmla="*/ 13854 h 161636"/>
              <a:gd name="connsiteX6" fmla="*/ 0 w 651164"/>
              <a:gd name="connsiteY6" fmla="*/ 0 h 161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1164" h="161636">
                <a:moveTo>
                  <a:pt x="651164" y="152400"/>
                </a:moveTo>
                <a:cubicBezTo>
                  <a:pt x="596900" y="157018"/>
                  <a:pt x="542637" y="161636"/>
                  <a:pt x="498764" y="152400"/>
                </a:cubicBezTo>
                <a:cubicBezTo>
                  <a:pt x="454891" y="143164"/>
                  <a:pt x="424874" y="113146"/>
                  <a:pt x="387928" y="96982"/>
                </a:cubicBezTo>
                <a:cubicBezTo>
                  <a:pt x="350982" y="80818"/>
                  <a:pt x="307109" y="60036"/>
                  <a:pt x="277091" y="55418"/>
                </a:cubicBezTo>
                <a:cubicBezTo>
                  <a:pt x="247073" y="50800"/>
                  <a:pt x="233219" y="76200"/>
                  <a:pt x="207819" y="69273"/>
                </a:cubicBezTo>
                <a:cubicBezTo>
                  <a:pt x="182419" y="62346"/>
                  <a:pt x="159328" y="25400"/>
                  <a:pt x="124691" y="13854"/>
                </a:cubicBezTo>
                <a:cubicBezTo>
                  <a:pt x="90055" y="2309"/>
                  <a:pt x="45027" y="1154"/>
                  <a:pt x="0" y="0"/>
                </a:cubicBezTo>
              </a:path>
            </a:pathLst>
          </a:custGeom>
          <a:ln w="152400" cap="rnd">
            <a:solidFill>
              <a:srgbClr val="8CE23E">
                <a:alpha val="84000"/>
              </a:srgb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TextBox 116"/>
          <p:cNvSpPr txBox="1"/>
          <p:nvPr/>
        </p:nvSpPr>
        <p:spPr>
          <a:xfrm>
            <a:off x="0" y="152400"/>
            <a:ext cx="251460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4800" b="1" dirty="0" smtClean="0">
                <a:ln>
                  <a:prstDash val="solid"/>
                </a:ln>
                <a:solidFill>
                  <a:srgbClr val="FFFF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Future Vision: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0" y="1752600"/>
            <a:ext cx="25146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Integrated Restoration Strategy for the Upper Clark Fork River:</a:t>
            </a:r>
          </a:p>
          <a:p>
            <a:pPr algn="ctr"/>
            <a:endParaRPr lang="en-US" sz="20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REWATER</a:t>
            </a:r>
          </a:p>
          <a:p>
            <a:pPr algn="ctr"/>
            <a:r>
              <a:rPr lang="en-US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RECONNECT</a:t>
            </a:r>
          </a:p>
          <a:p>
            <a:pPr algn="ctr"/>
            <a:r>
              <a:rPr lang="en-US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RESTORE</a:t>
            </a:r>
          </a:p>
        </p:txBody>
      </p:sp>
      <p:sp>
        <p:nvSpPr>
          <p:cNvPr id="95" name="Freeform 94"/>
          <p:cNvSpPr/>
          <p:nvPr/>
        </p:nvSpPr>
        <p:spPr>
          <a:xfrm>
            <a:off x="5885645" y="12879"/>
            <a:ext cx="656823" cy="3644721"/>
          </a:xfrm>
          <a:custGeom>
            <a:avLst/>
            <a:gdLst>
              <a:gd name="connsiteX0" fmla="*/ 0 w 656823"/>
              <a:gd name="connsiteY0" fmla="*/ 3644721 h 3644721"/>
              <a:gd name="connsiteX1" fmla="*/ 64394 w 656823"/>
              <a:gd name="connsiteY1" fmla="*/ 3606084 h 3644721"/>
              <a:gd name="connsiteX2" fmla="*/ 128789 w 656823"/>
              <a:gd name="connsiteY2" fmla="*/ 3490175 h 3644721"/>
              <a:gd name="connsiteX3" fmla="*/ 141668 w 656823"/>
              <a:gd name="connsiteY3" fmla="*/ 3335628 h 3644721"/>
              <a:gd name="connsiteX4" fmla="*/ 141668 w 656823"/>
              <a:gd name="connsiteY4" fmla="*/ 3219718 h 3644721"/>
              <a:gd name="connsiteX5" fmla="*/ 231820 w 656823"/>
              <a:gd name="connsiteY5" fmla="*/ 3065172 h 3644721"/>
              <a:gd name="connsiteX6" fmla="*/ 257578 w 656823"/>
              <a:gd name="connsiteY6" fmla="*/ 2936383 h 3644721"/>
              <a:gd name="connsiteX7" fmla="*/ 334851 w 656823"/>
              <a:gd name="connsiteY7" fmla="*/ 2730321 h 3644721"/>
              <a:gd name="connsiteX8" fmla="*/ 309093 w 656823"/>
              <a:gd name="connsiteY8" fmla="*/ 2627290 h 3644721"/>
              <a:gd name="connsiteX9" fmla="*/ 321972 w 656823"/>
              <a:gd name="connsiteY9" fmla="*/ 2511380 h 3644721"/>
              <a:gd name="connsiteX10" fmla="*/ 412124 w 656823"/>
              <a:gd name="connsiteY10" fmla="*/ 2369713 h 3644721"/>
              <a:gd name="connsiteX11" fmla="*/ 515155 w 656823"/>
              <a:gd name="connsiteY11" fmla="*/ 2228045 h 3644721"/>
              <a:gd name="connsiteX12" fmla="*/ 643944 w 656823"/>
              <a:gd name="connsiteY12" fmla="*/ 2009104 h 3644721"/>
              <a:gd name="connsiteX13" fmla="*/ 592428 w 656823"/>
              <a:gd name="connsiteY13" fmla="*/ 1803042 h 3644721"/>
              <a:gd name="connsiteX14" fmla="*/ 540913 w 656823"/>
              <a:gd name="connsiteY14" fmla="*/ 1584101 h 3644721"/>
              <a:gd name="connsiteX15" fmla="*/ 489397 w 656823"/>
              <a:gd name="connsiteY15" fmla="*/ 1365160 h 3644721"/>
              <a:gd name="connsiteX16" fmla="*/ 528034 w 656823"/>
              <a:gd name="connsiteY16" fmla="*/ 1223493 h 3644721"/>
              <a:gd name="connsiteX17" fmla="*/ 618186 w 656823"/>
              <a:gd name="connsiteY17" fmla="*/ 875763 h 3644721"/>
              <a:gd name="connsiteX18" fmla="*/ 605307 w 656823"/>
              <a:gd name="connsiteY18" fmla="*/ 695459 h 3644721"/>
              <a:gd name="connsiteX19" fmla="*/ 528034 w 656823"/>
              <a:gd name="connsiteY19" fmla="*/ 347729 h 3644721"/>
              <a:gd name="connsiteX20" fmla="*/ 528034 w 656823"/>
              <a:gd name="connsiteY20" fmla="*/ 0 h 3644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56823" h="3644721">
                <a:moveTo>
                  <a:pt x="0" y="3644721"/>
                </a:moveTo>
                <a:cubicBezTo>
                  <a:pt x="21464" y="3638281"/>
                  <a:pt x="42929" y="3631842"/>
                  <a:pt x="64394" y="3606084"/>
                </a:cubicBezTo>
                <a:cubicBezTo>
                  <a:pt x="85859" y="3580326"/>
                  <a:pt x="115910" y="3535251"/>
                  <a:pt x="128789" y="3490175"/>
                </a:cubicBezTo>
                <a:cubicBezTo>
                  <a:pt x="141668" y="3445099"/>
                  <a:pt x="139522" y="3380704"/>
                  <a:pt x="141668" y="3335628"/>
                </a:cubicBezTo>
                <a:cubicBezTo>
                  <a:pt x="143814" y="3290552"/>
                  <a:pt x="126643" y="3264794"/>
                  <a:pt x="141668" y="3219718"/>
                </a:cubicBezTo>
                <a:cubicBezTo>
                  <a:pt x="156693" y="3174642"/>
                  <a:pt x="212502" y="3112395"/>
                  <a:pt x="231820" y="3065172"/>
                </a:cubicBezTo>
                <a:cubicBezTo>
                  <a:pt x="251138" y="3017950"/>
                  <a:pt x="240406" y="2992191"/>
                  <a:pt x="257578" y="2936383"/>
                </a:cubicBezTo>
                <a:cubicBezTo>
                  <a:pt x="274750" y="2880575"/>
                  <a:pt x="326265" y="2781836"/>
                  <a:pt x="334851" y="2730321"/>
                </a:cubicBezTo>
                <a:cubicBezTo>
                  <a:pt x="343437" y="2678806"/>
                  <a:pt x="311240" y="2663780"/>
                  <a:pt x="309093" y="2627290"/>
                </a:cubicBezTo>
                <a:cubicBezTo>
                  <a:pt x="306947" y="2590800"/>
                  <a:pt x="304800" y="2554310"/>
                  <a:pt x="321972" y="2511380"/>
                </a:cubicBezTo>
                <a:cubicBezTo>
                  <a:pt x="339144" y="2468450"/>
                  <a:pt x="379927" y="2416936"/>
                  <a:pt x="412124" y="2369713"/>
                </a:cubicBezTo>
                <a:cubicBezTo>
                  <a:pt x="444321" y="2322491"/>
                  <a:pt x="476518" y="2288146"/>
                  <a:pt x="515155" y="2228045"/>
                </a:cubicBezTo>
                <a:cubicBezTo>
                  <a:pt x="553792" y="2167944"/>
                  <a:pt x="631065" y="2079938"/>
                  <a:pt x="643944" y="2009104"/>
                </a:cubicBezTo>
                <a:cubicBezTo>
                  <a:pt x="656823" y="1938270"/>
                  <a:pt x="609600" y="1873876"/>
                  <a:pt x="592428" y="1803042"/>
                </a:cubicBezTo>
                <a:cubicBezTo>
                  <a:pt x="575256" y="1732208"/>
                  <a:pt x="540913" y="1584101"/>
                  <a:pt x="540913" y="1584101"/>
                </a:cubicBezTo>
                <a:cubicBezTo>
                  <a:pt x="523741" y="1511121"/>
                  <a:pt x="491544" y="1425261"/>
                  <a:pt x="489397" y="1365160"/>
                </a:cubicBezTo>
                <a:cubicBezTo>
                  <a:pt x="487250" y="1305059"/>
                  <a:pt x="506569" y="1305059"/>
                  <a:pt x="528034" y="1223493"/>
                </a:cubicBezTo>
                <a:cubicBezTo>
                  <a:pt x="549499" y="1141927"/>
                  <a:pt x="605307" y="963769"/>
                  <a:pt x="618186" y="875763"/>
                </a:cubicBezTo>
                <a:cubicBezTo>
                  <a:pt x="631065" y="787757"/>
                  <a:pt x="620332" y="783465"/>
                  <a:pt x="605307" y="695459"/>
                </a:cubicBezTo>
                <a:cubicBezTo>
                  <a:pt x="590282" y="607453"/>
                  <a:pt x="540913" y="463639"/>
                  <a:pt x="528034" y="347729"/>
                </a:cubicBezTo>
                <a:cubicBezTo>
                  <a:pt x="515155" y="231819"/>
                  <a:pt x="521594" y="115909"/>
                  <a:pt x="528034" y="0"/>
                </a:cubicBezTo>
              </a:path>
            </a:pathLst>
          </a:custGeom>
          <a:ln w="76200" cap="rnd">
            <a:solidFill>
              <a:srgbClr val="16F1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Freeform 96"/>
          <p:cNvSpPr/>
          <p:nvPr/>
        </p:nvSpPr>
        <p:spPr>
          <a:xfrm>
            <a:off x="2524259" y="1378039"/>
            <a:ext cx="3966693" cy="955183"/>
          </a:xfrm>
          <a:custGeom>
            <a:avLst/>
            <a:gdLst>
              <a:gd name="connsiteX0" fmla="*/ 0 w 3966693"/>
              <a:gd name="connsiteY0" fmla="*/ 0 h 955183"/>
              <a:gd name="connsiteX1" fmla="*/ 90152 w 3966693"/>
              <a:gd name="connsiteY1" fmla="*/ 12879 h 955183"/>
              <a:gd name="connsiteX2" fmla="*/ 128789 w 3966693"/>
              <a:gd name="connsiteY2" fmla="*/ 77274 h 955183"/>
              <a:gd name="connsiteX3" fmla="*/ 270456 w 3966693"/>
              <a:gd name="connsiteY3" fmla="*/ 90153 h 955183"/>
              <a:gd name="connsiteX4" fmla="*/ 321972 w 3966693"/>
              <a:gd name="connsiteY4" fmla="*/ 51516 h 955183"/>
              <a:gd name="connsiteX5" fmla="*/ 412124 w 3966693"/>
              <a:gd name="connsiteY5" fmla="*/ 115910 h 955183"/>
              <a:gd name="connsiteX6" fmla="*/ 489397 w 3966693"/>
              <a:gd name="connsiteY6" fmla="*/ 231820 h 955183"/>
              <a:gd name="connsiteX7" fmla="*/ 631065 w 3966693"/>
              <a:gd name="connsiteY7" fmla="*/ 321972 h 955183"/>
              <a:gd name="connsiteX8" fmla="*/ 837127 w 3966693"/>
              <a:gd name="connsiteY8" fmla="*/ 360609 h 955183"/>
              <a:gd name="connsiteX9" fmla="*/ 927279 w 3966693"/>
              <a:gd name="connsiteY9" fmla="*/ 463640 h 955183"/>
              <a:gd name="connsiteX10" fmla="*/ 1043189 w 3966693"/>
              <a:gd name="connsiteY10" fmla="*/ 566671 h 955183"/>
              <a:gd name="connsiteX11" fmla="*/ 1159099 w 3966693"/>
              <a:gd name="connsiteY11" fmla="*/ 721217 h 955183"/>
              <a:gd name="connsiteX12" fmla="*/ 1300766 w 3966693"/>
              <a:gd name="connsiteY12" fmla="*/ 759854 h 955183"/>
              <a:gd name="connsiteX13" fmla="*/ 1429555 w 3966693"/>
              <a:gd name="connsiteY13" fmla="*/ 708338 h 955183"/>
              <a:gd name="connsiteX14" fmla="*/ 1622738 w 3966693"/>
              <a:gd name="connsiteY14" fmla="*/ 682581 h 955183"/>
              <a:gd name="connsiteX15" fmla="*/ 1790164 w 3966693"/>
              <a:gd name="connsiteY15" fmla="*/ 682581 h 955183"/>
              <a:gd name="connsiteX16" fmla="*/ 1944710 w 3966693"/>
              <a:gd name="connsiteY16" fmla="*/ 759854 h 955183"/>
              <a:gd name="connsiteX17" fmla="*/ 2060620 w 3966693"/>
              <a:gd name="connsiteY17" fmla="*/ 914400 h 955183"/>
              <a:gd name="connsiteX18" fmla="*/ 2266682 w 3966693"/>
              <a:gd name="connsiteY18" fmla="*/ 914400 h 955183"/>
              <a:gd name="connsiteX19" fmla="*/ 2434107 w 3966693"/>
              <a:gd name="connsiteY19" fmla="*/ 914400 h 955183"/>
              <a:gd name="connsiteX20" fmla="*/ 2614411 w 3966693"/>
              <a:gd name="connsiteY20" fmla="*/ 940158 h 955183"/>
              <a:gd name="connsiteX21" fmla="*/ 2730321 w 3966693"/>
              <a:gd name="connsiteY21" fmla="*/ 953037 h 955183"/>
              <a:gd name="connsiteX22" fmla="*/ 2871989 w 3966693"/>
              <a:gd name="connsiteY22" fmla="*/ 927279 h 955183"/>
              <a:gd name="connsiteX23" fmla="*/ 2949262 w 3966693"/>
              <a:gd name="connsiteY23" fmla="*/ 837127 h 955183"/>
              <a:gd name="connsiteX24" fmla="*/ 3052293 w 3966693"/>
              <a:gd name="connsiteY24" fmla="*/ 811369 h 955183"/>
              <a:gd name="connsiteX25" fmla="*/ 3181082 w 3966693"/>
              <a:gd name="connsiteY25" fmla="*/ 850006 h 955183"/>
              <a:gd name="connsiteX26" fmla="*/ 3412902 w 3966693"/>
              <a:gd name="connsiteY26" fmla="*/ 850006 h 955183"/>
              <a:gd name="connsiteX27" fmla="*/ 3606085 w 3966693"/>
              <a:gd name="connsiteY27" fmla="*/ 798491 h 955183"/>
              <a:gd name="connsiteX28" fmla="*/ 3786389 w 3966693"/>
              <a:gd name="connsiteY28" fmla="*/ 772733 h 955183"/>
              <a:gd name="connsiteX29" fmla="*/ 3915178 w 3966693"/>
              <a:gd name="connsiteY29" fmla="*/ 746975 h 955183"/>
              <a:gd name="connsiteX30" fmla="*/ 3966693 w 3966693"/>
              <a:gd name="connsiteY30" fmla="*/ 721217 h 955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966693" h="955183">
                <a:moveTo>
                  <a:pt x="0" y="0"/>
                </a:moveTo>
                <a:cubicBezTo>
                  <a:pt x="34343" y="0"/>
                  <a:pt x="68687" y="0"/>
                  <a:pt x="90152" y="12879"/>
                </a:cubicBezTo>
                <a:cubicBezTo>
                  <a:pt x="111617" y="25758"/>
                  <a:pt x="98738" y="64395"/>
                  <a:pt x="128789" y="77274"/>
                </a:cubicBezTo>
                <a:cubicBezTo>
                  <a:pt x="158840" y="90153"/>
                  <a:pt x="238259" y="94446"/>
                  <a:pt x="270456" y="90153"/>
                </a:cubicBezTo>
                <a:cubicBezTo>
                  <a:pt x="302653" y="85860"/>
                  <a:pt x="298361" y="47223"/>
                  <a:pt x="321972" y="51516"/>
                </a:cubicBezTo>
                <a:cubicBezTo>
                  <a:pt x="345583" y="55809"/>
                  <a:pt x="384220" y="85859"/>
                  <a:pt x="412124" y="115910"/>
                </a:cubicBezTo>
                <a:cubicBezTo>
                  <a:pt x="440028" y="145961"/>
                  <a:pt x="452907" y="197476"/>
                  <a:pt x="489397" y="231820"/>
                </a:cubicBezTo>
                <a:cubicBezTo>
                  <a:pt x="525887" y="266164"/>
                  <a:pt x="573110" y="300507"/>
                  <a:pt x="631065" y="321972"/>
                </a:cubicBezTo>
                <a:cubicBezTo>
                  <a:pt x="689020" y="343437"/>
                  <a:pt x="787758" y="336998"/>
                  <a:pt x="837127" y="360609"/>
                </a:cubicBezTo>
                <a:cubicBezTo>
                  <a:pt x="886496" y="384220"/>
                  <a:pt x="892935" y="429296"/>
                  <a:pt x="927279" y="463640"/>
                </a:cubicBezTo>
                <a:cubicBezTo>
                  <a:pt x="961623" y="497984"/>
                  <a:pt x="1004552" y="523742"/>
                  <a:pt x="1043189" y="566671"/>
                </a:cubicBezTo>
                <a:cubicBezTo>
                  <a:pt x="1081826" y="609600"/>
                  <a:pt x="1116170" y="689020"/>
                  <a:pt x="1159099" y="721217"/>
                </a:cubicBezTo>
                <a:cubicBezTo>
                  <a:pt x="1202028" y="753414"/>
                  <a:pt x="1255690" y="762001"/>
                  <a:pt x="1300766" y="759854"/>
                </a:cubicBezTo>
                <a:cubicBezTo>
                  <a:pt x="1345842" y="757708"/>
                  <a:pt x="1375893" y="721217"/>
                  <a:pt x="1429555" y="708338"/>
                </a:cubicBezTo>
                <a:cubicBezTo>
                  <a:pt x="1483217" y="695459"/>
                  <a:pt x="1562637" y="686874"/>
                  <a:pt x="1622738" y="682581"/>
                </a:cubicBezTo>
                <a:cubicBezTo>
                  <a:pt x="1682839" y="678288"/>
                  <a:pt x="1736502" y="669702"/>
                  <a:pt x="1790164" y="682581"/>
                </a:cubicBezTo>
                <a:cubicBezTo>
                  <a:pt x="1843826" y="695460"/>
                  <a:pt x="1899634" y="721218"/>
                  <a:pt x="1944710" y="759854"/>
                </a:cubicBezTo>
                <a:cubicBezTo>
                  <a:pt x="1989786" y="798490"/>
                  <a:pt x="2006958" y="888642"/>
                  <a:pt x="2060620" y="914400"/>
                </a:cubicBezTo>
                <a:cubicBezTo>
                  <a:pt x="2114282" y="940158"/>
                  <a:pt x="2266682" y="914400"/>
                  <a:pt x="2266682" y="914400"/>
                </a:cubicBezTo>
                <a:cubicBezTo>
                  <a:pt x="2328930" y="914400"/>
                  <a:pt x="2376152" y="910107"/>
                  <a:pt x="2434107" y="914400"/>
                </a:cubicBezTo>
                <a:cubicBezTo>
                  <a:pt x="2492062" y="918693"/>
                  <a:pt x="2565042" y="933719"/>
                  <a:pt x="2614411" y="940158"/>
                </a:cubicBezTo>
                <a:cubicBezTo>
                  <a:pt x="2663780" y="946597"/>
                  <a:pt x="2687391" y="955183"/>
                  <a:pt x="2730321" y="953037"/>
                </a:cubicBezTo>
                <a:cubicBezTo>
                  <a:pt x="2773251" y="950891"/>
                  <a:pt x="2835499" y="946597"/>
                  <a:pt x="2871989" y="927279"/>
                </a:cubicBezTo>
                <a:cubicBezTo>
                  <a:pt x="2908479" y="907961"/>
                  <a:pt x="2919212" y="856445"/>
                  <a:pt x="2949262" y="837127"/>
                </a:cubicBezTo>
                <a:cubicBezTo>
                  <a:pt x="2979312" y="817809"/>
                  <a:pt x="3013656" y="809223"/>
                  <a:pt x="3052293" y="811369"/>
                </a:cubicBezTo>
                <a:cubicBezTo>
                  <a:pt x="3090930" y="813516"/>
                  <a:pt x="3120980" y="843566"/>
                  <a:pt x="3181082" y="850006"/>
                </a:cubicBezTo>
                <a:cubicBezTo>
                  <a:pt x="3241184" y="856446"/>
                  <a:pt x="3342068" y="858592"/>
                  <a:pt x="3412902" y="850006"/>
                </a:cubicBezTo>
                <a:cubicBezTo>
                  <a:pt x="3483736" y="841420"/>
                  <a:pt x="3543837" y="811370"/>
                  <a:pt x="3606085" y="798491"/>
                </a:cubicBezTo>
                <a:cubicBezTo>
                  <a:pt x="3668333" y="785612"/>
                  <a:pt x="3734874" y="781319"/>
                  <a:pt x="3786389" y="772733"/>
                </a:cubicBezTo>
                <a:cubicBezTo>
                  <a:pt x="3837904" y="764147"/>
                  <a:pt x="3885127" y="755561"/>
                  <a:pt x="3915178" y="746975"/>
                </a:cubicBezTo>
                <a:cubicBezTo>
                  <a:pt x="3945229" y="738389"/>
                  <a:pt x="3955961" y="729803"/>
                  <a:pt x="3966693" y="721217"/>
                </a:cubicBezTo>
              </a:path>
            </a:pathLst>
          </a:custGeom>
          <a:ln w="76200" cap="rnd">
            <a:solidFill>
              <a:srgbClr val="16F1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Freeform 101"/>
          <p:cNvSpPr/>
          <p:nvPr/>
        </p:nvSpPr>
        <p:spPr>
          <a:xfrm>
            <a:off x="5718220" y="2562896"/>
            <a:ext cx="476518" cy="283335"/>
          </a:xfrm>
          <a:custGeom>
            <a:avLst/>
            <a:gdLst>
              <a:gd name="connsiteX0" fmla="*/ 0 w 476518"/>
              <a:gd name="connsiteY0" fmla="*/ 283335 h 283335"/>
              <a:gd name="connsiteX1" fmla="*/ 141667 w 476518"/>
              <a:gd name="connsiteY1" fmla="*/ 244698 h 283335"/>
              <a:gd name="connsiteX2" fmla="*/ 270456 w 476518"/>
              <a:gd name="connsiteY2" fmla="*/ 244698 h 283335"/>
              <a:gd name="connsiteX3" fmla="*/ 347729 w 476518"/>
              <a:gd name="connsiteY3" fmla="*/ 218941 h 283335"/>
              <a:gd name="connsiteX4" fmla="*/ 399245 w 476518"/>
              <a:gd name="connsiteY4" fmla="*/ 154546 h 283335"/>
              <a:gd name="connsiteX5" fmla="*/ 450760 w 476518"/>
              <a:gd name="connsiteY5" fmla="*/ 115910 h 283335"/>
              <a:gd name="connsiteX6" fmla="*/ 476518 w 476518"/>
              <a:gd name="connsiteY6" fmla="*/ 0 h 283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6518" h="283335">
                <a:moveTo>
                  <a:pt x="0" y="283335"/>
                </a:moveTo>
                <a:cubicBezTo>
                  <a:pt x="48295" y="267236"/>
                  <a:pt x="96591" y="251138"/>
                  <a:pt x="141667" y="244698"/>
                </a:cubicBezTo>
                <a:cubicBezTo>
                  <a:pt x="186743" y="238258"/>
                  <a:pt x="236112" y="248991"/>
                  <a:pt x="270456" y="244698"/>
                </a:cubicBezTo>
                <a:cubicBezTo>
                  <a:pt x="304800" y="240405"/>
                  <a:pt x="326264" y="233966"/>
                  <a:pt x="347729" y="218941"/>
                </a:cubicBezTo>
                <a:cubicBezTo>
                  <a:pt x="369194" y="203916"/>
                  <a:pt x="382073" y="171718"/>
                  <a:pt x="399245" y="154546"/>
                </a:cubicBezTo>
                <a:cubicBezTo>
                  <a:pt x="416417" y="137374"/>
                  <a:pt x="437881" y="141668"/>
                  <a:pt x="450760" y="115910"/>
                </a:cubicBezTo>
                <a:cubicBezTo>
                  <a:pt x="463639" y="90152"/>
                  <a:pt x="470078" y="45076"/>
                  <a:pt x="476518" y="0"/>
                </a:cubicBezTo>
              </a:path>
            </a:pathLst>
          </a:custGeom>
          <a:ln w="76200" cap="rnd">
            <a:solidFill>
              <a:srgbClr val="16F1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Freeform 102"/>
          <p:cNvSpPr/>
          <p:nvPr/>
        </p:nvSpPr>
        <p:spPr>
          <a:xfrm>
            <a:off x="6194738" y="2678806"/>
            <a:ext cx="540913" cy="334850"/>
          </a:xfrm>
          <a:custGeom>
            <a:avLst/>
            <a:gdLst>
              <a:gd name="connsiteX0" fmla="*/ 540913 w 540913"/>
              <a:gd name="connsiteY0" fmla="*/ 334850 h 334850"/>
              <a:gd name="connsiteX1" fmla="*/ 463639 w 540913"/>
              <a:gd name="connsiteY1" fmla="*/ 257577 h 334850"/>
              <a:gd name="connsiteX2" fmla="*/ 347730 w 540913"/>
              <a:gd name="connsiteY2" fmla="*/ 193183 h 334850"/>
              <a:gd name="connsiteX3" fmla="*/ 257577 w 540913"/>
              <a:gd name="connsiteY3" fmla="*/ 128788 h 334850"/>
              <a:gd name="connsiteX4" fmla="*/ 180304 w 540913"/>
              <a:gd name="connsiteY4" fmla="*/ 103031 h 334850"/>
              <a:gd name="connsiteX5" fmla="*/ 77273 w 540913"/>
              <a:gd name="connsiteY5" fmla="*/ 38636 h 334850"/>
              <a:gd name="connsiteX6" fmla="*/ 0 w 540913"/>
              <a:gd name="connsiteY6" fmla="*/ 0 h 33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0913" h="334850">
                <a:moveTo>
                  <a:pt x="540913" y="334850"/>
                </a:moveTo>
                <a:cubicBezTo>
                  <a:pt x="518374" y="308019"/>
                  <a:pt x="495836" y="281188"/>
                  <a:pt x="463639" y="257577"/>
                </a:cubicBezTo>
                <a:cubicBezTo>
                  <a:pt x="431442" y="233966"/>
                  <a:pt x="382074" y="214648"/>
                  <a:pt x="347730" y="193183"/>
                </a:cubicBezTo>
                <a:cubicBezTo>
                  <a:pt x="313386" y="171718"/>
                  <a:pt x="285481" y="143813"/>
                  <a:pt x="257577" y="128788"/>
                </a:cubicBezTo>
                <a:cubicBezTo>
                  <a:pt x="229673" y="113763"/>
                  <a:pt x="210355" y="118056"/>
                  <a:pt x="180304" y="103031"/>
                </a:cubicBezTo>
                <a:cubicBezTo>
                  <a:pt x="150253" y="88006"/>
                  <a:pt x="107324" y="55808"/>
                  <a:pt x="77273" y="38636"/>
                </a:cubicBezTo>
                <a:cubicBezTo>
                  <a:pt x="47222" y="21464"/>
                  <a:pt x="23611" y="10732"/>
                  <a:pt x="0" y="0"/>
                </a:cubicBezTo>
              </a:path>
            </a:pathLst>
          </a:custGeom>
          <a:ln w="76200" cap="rnd">
            <a:solidFill>
              <a:srgbClr val="16F1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Freeform 103"/>
          <p:cNvSpPr/>
          <p:nvPr/>
        </p:nvSpPr>
        <p:spPr>
          <a:xfrm>
            <a:off x="5138670" y="3125273"/>
            <a:ext cx="965916" cy="519448"/>
          </a:xfrm>
          <a:custGeom>
            <a:avLst/>
            <a:gdLst>
              <a:gd name="connsiteX0" fmla="*/ 0 w 965916"/>
              <a:gd name="connsiteY0" fmla="*/ 506569 h 519448"/>
              <a:gd name="connsiteX1" fmla="*/ 90153 w 965916"/>
              <a:gd name="connsiteY1" fmla="*/ 506569 h 519448"/>
              <a:gd name="connsiteX2" fmla="*/ 141668 w 965916"/>
              <a:gd name="connsiteY2" fmla="*/ 429296 h 519448"/>
              <a:gd name="connsiteX3" fmla="*/ 231820 w 965916"/>
              <a:gd name="connsiteY3" fmla="*/ 390659 h 519448"/>
              <a:gd name="connsiteX4" fmla="*/ 347730 w 965916"/>
              <a:gd name="connsiteY4" fmla="*/ 352023 h 519448"/>
              <a:gd name="connsiteX5" fmla="*/ 412124 w 965916"/>
              <a:gd name="connsiteY5" fmla="*/ 274750 h 519448"/>
              <a:gd name="connsiteX6" fmla="*/ 476519 w 965916"/>
              <a:gd name="connsiteY6" fmla="*/ 248992 h 519448"/>
              <a:gd name="connsiteX7" fmla="*/ 553792 w 965916"/>
              <a:gd name="connsiteY7" fmla="*/ 210355 h 519448"/>
              <a:gd name="connsiteX8" fmla="*/ 605307 w 965916"/>
              <a:gd name="connsiteY8" fmla="*/ 158840 h 519448"/>
              <a:gd name="connsiteX9" fmla="*/ 643944 w 965916"/>
              <a:gd name="connsiteY9" fmla="*/ 107324 h 519448"/>
              <a:gd name="connsiteX10" fmla="*/ 721217 w 965916"/>
              <a:gd name="connsiteY10" fmla="*/ 17172 h 519448"/>
              <a:gd name="connsiteX11" fmla="*/ 824248 w 965916"/>
              <a:gd name="connsiteY11" fmla="*/ 4293 h 519448"/>
              <a:gd name="connsiteX12" fmla="*/ 875764 w 965916"/>
              <a:gd name="connsiteY12" fmla="*/ 17172 h 519448"/>
              <a:gd name="connsiteX13" fmla="*/ 965916 w 965916"/>
              <a:gd name="connsiteY13" fmla="*/ 4293 h 519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65916" h="519448">
                <a:moveTo>
                  <a:pt x="0" y="506569"/>
                </a:moveTo>
                <a:cubicBezTo>
                  <a:pt x="33271" y="513008"/>
                  <a:pt x="66542" y="519448"/>
                  <a:pt x="90153" y="506569"/>
                </a:cubicBezTo>
                <a:cubicBezTo>
                  <a:pt x="113764" y="493690"/>
                  <a:pt x="118057" y="448614"/>
                  <a:pt x="141668" y="429296"/>
                </a:cubicBezTo>
                <a:cubicBezTo>
                  <a:pt x="165279" y="409978"/>
                  <a:pt x="197476" y="403538"/>
                  <a:pt x="231820" y="390659"/>
                </a:cubicBezTo>
                <a:cubicBezTo>
                  <a:pt x="266164" y="377780"/>
                  <a:pt x="317679" y="371341"/>
                  <a:pt x="347730" y="352023"/>
                </a:cubicBezTo>
                <a:cubicBezTo>
                  <a:pt x="377781" y="332705"/>
                  <a:pt x="390659" y="291922"/>
                  <a:pt x="412124" y="274750"/>
                </a:cubicBezTo>
                <a:cubicBezTo>
                  <a:pt x="433589" y="257578"/>
                  <a:pt x="452908" y="259724"/>
                  <a:pt x="476519" y="248992"/>
                </a:cubicBezTo>
                <a:cubicBezTo>
                  <a:pt x="500130" y="238260"/>
                  <a:pt x="532327" y="225380"/>
                  <a:pt x="553792" y="210355"/>
                </a:cubicBezTo>
                <a:cubicBezTo>
                  <a:pt x="575257" y="195330"/>
                  <a:pt x="590282" y="176012"/>
                  <a:pt x="605307" y="158840"/>
                </a:cubicBezTo>
                <a:cubicBezTo>
                  <a:pt x="620332" y="141668"/>
                  <a:pt x="624626" y="130935"/>
                  <a:pt x="643944" y="107324"/>
                </a:cubicBezTo>
                <a:cubicBezTo>
                  <a:pt x="663262" y="83713"/>
                  <a:pt x="691166" y="34344"/>
                  <a:pt x="721217" y="17172"/>
                </a:cubicBezTo>
                <a:cubicBezTo>
                  <a:pt x="751268" y="0"/>
                  <a:pt x="798490" y="4293"/>
                  <a:pt x="824248" y="4293"/>
                </a:cubicBezTo>
                <a:cubicBezTo>
                  <a:pt x="850006" y="4293"/>
                  <a:pt x="852153" y="17172"/>
                  <a:pt x="875764" y="17172"/>
                </a:cubicBezTo>
                <a:cubicBezTo>
                  <a:pt x="899375" y="17172"/>
                  <a:pt x="932645" y="10732"/>
                  <a:pt x="965916" y="4293"/>
                </a:cubicBezTo>
              </a:path>
            </a:pathLst>
          </a:custGeom>
          <a:ln w="76200" cap="rnd">
            <a:solidFill>
              <a:srgbClr val="16F1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Freeform 104"/>
          <p:cNvSpPr/>
          <p:nvPr/>
        </p:nvSpPr>
        <p:spPr>
          <a:xfrm>
            <a:off x="4468969" y="3657600"/>
            <a:ext cx="1416676" cy="746975"/>
          </a:xfrm>
          <a:custGeom>
            <a:avLst/>
            <a:gdLst>
              <a:gd name="connsiteX0" fmla="*/ 0 w 1416676"/>
              <a:gd name="connsiteY0" fmla="*/ 746975 h 746975"/>
              <a:gd name="connsiteX1" fmla="*/ 90152 w 1416676"/>
              <a:gd name="connsiteY1" fmla="*/ 721217 h 746975"/>
              <a:gd name="connsiteX2" fmla="*/ 167425 w 1416676"/>
              <a:gd name="connsiteY2" fmla="*/ 669701 h 746975"/>
              <a:gd name="connsiteX3" fmla="*/ 283335 w 1416676"/>
              <a:gd name="connsiteY3" fmla="*/ 669701 h 746975"/>
              <a:gd name="connsiteX4" fmla="*/ 373487 w 1416676"/>
              <a:gd name="connsiteY4" fmla="*/ 618186 h 746975"/>
              <a:gd name="connsiteX5" fmla="*/ 425003 w 1416676"/>
              <a:gd name="connsiteY5" fmla="*/ 553792 h 746975"/>
              <a:gd name="connsiteX6" fmla="*/ 502276 w 1416676"/>
              <a:gd name="connsiteY6" fmla="*/ 540913 h 746975"/>
              <a:gd name="connsiteX7" fmla="*/ 631065 w 1416676"/>
              <a:gd name="connsiteY7" fmla="*/ 502276 h 746975"/>
              <a:gd name="connsiteX8" fmla="*/ 669701 w 1416676"/>
              <a:gd name="connsiteY8" fmla="*/ 437882 h 746975"/>
              <a:gd name="connsiteX9" fmla="*/ 759854 w 1416676"/>
              <a:gd name="connsiteY9" fmla="*/ 399245 h 746975"/>
              <a:gd name="connsiteX10" fmla="*/ 785611 w 1416676"/>
              <a:gd name="connsiteY10" fmla="*/ 334851 h 746975"/>
              <a:gd name="connsiteX11" fmla="*/ 811369 w 1416676"/>
              <a:gd name="connsiteY11" fmla="*/ 283335 h 746975"/>
              <a:gd name="connsiteX12" fmla="*/ 875763 w 1416676"/>
              <a:gd name="connsiteY12" fmla="*/ 257577 h 746975"/>
              <a:gd name="connsiteX13" fmla="*/ 940158 w 1416676"/>
              <a:gd name="connsiteY13" fmla="*/ 257577 h 746975"/>
              <a:gd name="connsiteX14" fmla="*/ 1017431 w 1416676"/>
              <a:gd name="connsiteY14" fmla="*/ 206062 h 746975"/>
              <a:gd name="connsiteX15" fmla="*/ 1068946 w 1416676"/>
              <a:gd name="connsiteY15" fmla="*/ 154546 h 746975"/>
              <a:gd name="connsiteX16" fmla="*/ 1275008 w 1416676"/>
              <a:gd name="connsiteY16" fmla="*/ 154546 h 746975"/>
              <a:gd name="connsiteX17" fmla="*/ 1300766 w 1416676"/>
              <a:gd name="connsiteY17" fmla="*/ 128789 h 746975"/>
              <a:gd name="connsiteX18" fmla="*/ 1416676 w 1416676"/>
              <a:gd name="connsiteY18" fmla="*/ 0 h 746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416676" h="746975">
                <a:moveTo>
                  <a:pt x="0" y="746975"/>
                </a:moveTo>
                <a:cubicBezTo>
                  <a:pt x="31124" y="740535"/>
                  <a:pt x="62248" y="734096"/>
                  <a:pt x="90152" y="721217"/>
                </a:cubicBezTo>
                <a:cubicBezTo>
                  <a:pt x="118056" y="708338"/>
                  <a:pt x="135228" y="678287"/>
                  <a:pt x="167425" y="669701"/>
                </a:cubicBezTo>
                <a:cubicBezTo>
                  <a:pt x="199622" y="661115"/>
                  <a:pt x="248991" y="678287"/>
                  <a:pt x="283335" y="669701"/>
                </a:cubicBezTo>
                <a:cubicBezTo>
                  <a:pt x="317679" y="661115"/>
                  <a:pt x="349876" y="637504"/>
                  <a:pt x="373487" y="618186"/>
                </a:cubicBezTo>
                <a:cubicBezTo>
                  <a:pt x="397098" y="598868"/>
                  <a:pt x="403538" y="566671"/>
                  <a:pt x="425003" y="553792"/>
                </a:cubicBezTo>
                <a:cubicBezTo>
                  <a:pt x="446468" y="540913"/>
                  <a:pt x="467932" y="549499"/>
                  <a:pt x="502276" y="540913"/>
                </a:cubicBezTo>
                <a:cubicBezTo>
                  <a:pt x="536620" y="532327"/>
                  <a:pt x="603161" y="519448"/>
                  <a:pt x="631065" y="502276"/>
                </a:cubicBezTo>
                <a:cubicBezTo>
                  <a:pt x="658969" y="485104"/>
                  <a:pt x="648236" y="455054"/>
                  <a:pt x="669701" y="437882"/>
                </a:cubicBezTo>
                <a:cubicBezTo>
                  <a:pt x="691166" y="420710"/>
                  <a:pt x="740536" y="416417"/>
                  <a:pt x="759854" y="399245"/>
                </a:cubicBezTo>
                <a:cubicBezTo>
                  <a:pt x="779172" y="382073"/>
                  <a:pt x="777025" y="354169"/>
                  <a:pt x="785611" y="334851"/>
                </a:cubicBezTo>
                <a:cubicBezTo>
                  <a:pt x="794197" y="315533"/>
                  <a:pt x="796344" y="296214"/>
                  <a:pt x="811369" y="283335"/>
                </a:cubicBezTo>
                <a:cubicBezTo>
                  <a:pt x="826394" y="270456"/>
                  <a:pt x="854298" y="261870"/>
                  <a:pt x="875763" y="257577"/>
                </a:cubicBezTo>
                <a:cubicBezTo>
                  <a:pt x="897228" y="253284"/>
                  <a:pt x="916547" y="266163"/>
                  <a:pt x="940158" y="257577"/>
                </a:cubicBezTo>
                <a:cubicBezTo>
                  <a:pt x="963769" y="248991"/>
                  <a:pt x="995966" y="223234"/>
                  <a:pt x="1017431" y="206062"/>
                </a:cubicBezTo>
                <a:cubicBezTo>
                  <a:pt x="1038896" y="188890"/>
                  <a:pt x="1026017" y="163132"/>
                  <a:pt x="1068946" y="154546"/>
                </a:cubicBezTo>
                <a:cubicBezTo>
                  <a:pt x="1111875" y="145960"/>
                  <a:pt x="1236371" y="158839"/>
                  <a:pt x="1275008" y="154546"/>
                </a:cubicBezTo>
                <a:cubicBezTo>
                  <a:pt x="1313645" y="150253"/>
                  <a:pt x="1277155" y="154547"/>
                  <a:pt x="1300766" y="128789"/>
                </a:cubicBezTo>
                <a:cubicBezTo>
                  <a:pt x="1324377" y="103031"/>
                  <a:pt x="1370526" y="51515"/>
                  <a:pt x="1416676" y="0"/>
                </a:cubicBezTo>
              </a:path>
            </a:pathLst>
          </a:custGeom>
          <a:ln w="76200" cap="rnd">
            <a:solidFill>
              <a:srgbClr val="16F1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Freeform 105"/>
          <p:cNvSpPr/>
          <p:nvPr/>
        </p:nvSpPr>
        <p:spPr>
          <a:xfrm>
            <a:off x="6593983" y="5847008"/>
            <a:ext cx="811369" cy="643944"/>
          </a:xfrm>
          <a:custGeom>
            <a:avLst/>
            <a:gdLst>
              <a:gd name="connsiteX0" fmla="*/ 811369 w 811369"/>
              <a:gd name="connsiteY0" fmla="*/ 0 h 643944"/>
              <a:gd name="connsiteX1" fmla="*/ 695459 w 811369"/>
              <a:gd name="connsiteY1" fmla="*/ 115910 h 643944"/>
              <a:gd name="connsiteX2" fmla="*/ 682580 w 811369"/>
              <a:gd name="connsiteY2" fmla="*/ 218941 h 643944"/>
              <a:gd name="connsiteX3" fmla="*/ 682580 w 811369"/>
              <a:gd name="connsiteY3" fmla="*/ 309093 h 643944"/>
              <a:gd name="connsiteX4" fmla="*/ 631065 w 811369"/>
              <a:gd name="connsiteY4" fmla="*/ 386367 h 643944"/>
              <a:gd name="connsiteX5" fmla="*/ 476518 w 811369"/>
              <a:gd name="connsiteY5" fmla="*/ 386367 h 643944"/>
              <a:gd name="connsiteX6" fmla="*/ 412124 w 811369"/>
              <a:gd name="connsiteY6" fmla="*/ 425003 h 643944"/>
              <a:gd name="connsiteX7" fmla="*/ 296214 w 811369"/>
              <a:gd name="connsiteY7" fmla="*/ 437882 h 643944"/>
              <a:gd name="connsiteX8" fmla="*/ 206062 w 811369"/>
              <a:gd name="connsiteY8" fmla="*/ 463640 h 643944"/>
              <a:gd name="connsiteX9" fmla="*/ 128789 w 811369"/>
              <a:gd name="connsiteY9" fmla="*/ 566671 h 643944"/>
              <a:gd name="connsiteX10" fmla="*/ 51516 w 811369"/>
              <a:gd name="connsiteY10" fmla="*/ 618186 h 643944"/>
              <a:gd name="connsiteX11" fmla="*/ 0 w 811369"/>
              <a:gd name="connsiteY11" fmla="*/ 643944 h 643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11369" h="643944">
                <a:moveTo>
                  <a:pt x="811369" y="0"/>
                </a:moveTo>
                <a:cubicBezTo>
                  <a:pt x="764146" y="39710"/>
                  <a:pt x="716924" y="79420"/>
                  <a:pt x="695459" y="115910"/>
                </a:cubicBezTo>
                <a:cubicBezTo>
                  <a:pt x="673994" y="152400"/>
                  <a:pt x="684726" y="186744"/>
                  <a:pt x="682580" y="218941"/>
                </a:cubicBezTo>
                <a:cubicBezTo>
                  <a:pt x="680434" y="251138"/>
                  <a:pt x="691166" y="281189"/>
                  <a:pt x="682580" y="309093"/>
                </a:cubicBezTo>
                <a:cubicBezTo>
                  <a:pt x="673994" y="336997"/>
                  <a:pt x="665409" y="373488"/>
                  <a:pt x="631065" y="386367"/>
                </a:cubicBezTo>
                <a:cubicBezTo>
                  <a:pt x="596721" y="399246"/>
                  <a:pt x="513008" y="379928"/>
                  <a:pt x="476518" y="386367"/>
                </a:cubicBezTo>
                <a:cubicBezTo>
                  <a:pt x="440028" y="392806"/>
                  <a:pt x="442175" y="416417"/>
                  <a:pt x="412124" y="425003"/>
                </a:cubicBezTo>
                <a:cubicBezTo>
                  <a:pt x="382073" y="433589"/>
                  <a:pt x="330558" y="431443"/>
                  <a:pt x="296214" y="437882"/>
                </a:cubicBezTo>
                <a:cubicBezTo>
                  <a:pt x="261870" y="444321"/>
                  <a:pt x="233966" y="442175"/>
                  <a:pt x="206062" y="463640"/>
                </a:cubicBezTo>
                <a:cubicBezTo>
                  <a:pt x="178158" y="485105"/>
                  <a:pt x="154547" y="540913"/>
                  <a:pt x="128789" y="566671"/>
                </a:cubicBezTo>
                <a:cubicBezTo>
                  <a:pt x="103031" y="592429"/>
                  <a:pt x="72981" y="605307"/>
                  <a:pt x="51516" y="618186"/>
                </a:cubicBezTo>
                <a:cubicBezTo>
                  <a:pt x="30051" y="631065"/>
                  <a:pt x="15025" y="637504"/>
                  <a:pt x="0" y="643944"/>
                </a:cubicBezTo>
              </a:path>
            </a:pathLst>
          </a:custGeom>
          <a:ln w="76200" cap="rnd">
            <a:solidFill>
              <a:srgbClr val="16F1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Freeform 97"/>
          <p:cNvSpPr/>
          <p:nvPr/>
        </p:nvSpPr>
        <p:spPr>
          <a:xfrm>
            <a:off x="6439437" y="289775"/>
            <a:ext cx="901521" cy="186743"/>
          </a:xfrm>
          <a:custGeom>
            <a:avLst/>
            <a:gdLst>
              <a:gd name="connsiteX0" fmla="*/ 901521 w 901521"/>
              <a:gd name="connsiteY0" fmla="*/ 186743 h 186743"/>
              <a:gd name="connsiteX1" fmla="*/ 721217 w 901521"/>
              <a:gd name="connsiteY1" fmla="*/ 135228 h 186743"/>
              <a:gd name="connsiteX2" fmla="*/ 682580 w 901521"/>
              <a:gd name="connsiteY2" fmla="*/ 135228 h 186743"/>
              <a:gd name="connsiteX3" fmla="*/ 605307 w 901521"/>
              <a:gd name="connsiteY3" fmla="*/ 96591 h 186743"/>
              <a:gd name="connsiteX4" fmla="*/ 515155 w 901521"/>
              <a:gd name="connsiteY4" fmla="*/ 57955 h 186743"/>
              <a:gd name="connsiteX5" fmla="*/ 386366 w 901521"/>
              <a:gd name="connsiteY5" fmla="*/ 57955 h 186743"/>
              <a:gd name="connsiteX6" fmla="*/ 296214 w 901521"/>
              <a:gd name="connsiteY6" fmla="*/ 6439 h 186743"/>
              <a:gd name="connsiteX7" fmla="*/ 167425 w 901521"/>
              <a:gd name="connsiteY7" fmla="*/ 19318 h 186743"/>
              <a:gd name="connsiteX8" fmla="*/ 64394 w 901521"/>
              <a:gd name="connsiteY8" fmla="*/ 45076 h 186743"/>
              <a:gd name="connsiteX9" fmla="*/ 0 w 901521"/>
              <a:gd name="connsiteY9" fmla="*/ 70833 h 186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01521" h="186743">
                <a:moveTo>
                  <a:pt x="901521" y="186743"/>
                </a:moveTo>
                <a:cubicBezTo>
                  <a:pt x="829614" y="165278"/>
                  <a:pt x="757707" y="143814"/>
                  <a:pt x="721217" y="135228"/>
                </a:cubicBezTo>
                <a:cubicBezTo>
                  <a:pt x="684727" y="126642"/>
                  <a:pt x="701898" y="141667"/>
                  <a:pt x="682580" y="135228"/>
                </a:cubicBezTo>
                <a:cubicBezTo>
                  <a:pt x="663262" y="128789"/>
                  <a:pt x="633211" y="109470"/>
                  <a:pt x="605307" y="96591"/>
                </a:cubicBezTo>
                <a:cubicBezTo>
                  <a:pt x="577403" y="83712"/>
                  <a:pt x="551645" y="64394"/>
                  <a:pt x="515155" y="57955"/>
                </a:cubicBezTo>
                <a:cubicBezTo>
                  <a:pt x="478665" y="51516"/>
                  <a:pt x="422856" y="66541"/>
                  <a:pt x="386366" y="57955"/>
                </a:cubicBezTo>
                <a:cubicBezTo>
                  <a:pt x="349876" y="49369"/>
                  <a:pt x="332704" y="12878"/>
                  <a:pt x="296214" y="6439"/>
                </a:cubicBezTo>
                <a:cubicBezTo>
                  <a:pt x="259724" y="0"/>
                  <a:pt x="206062" y="12879"/>
                  <a:pt x="167425" y="19318"/>
                </a:cubicBezTo>
                <a:cubicBezTo>
                  <a:pt x="128788" y="25758"/>
                  <a:pt x="92298" y="36490"/>
                  <a:pt x="64394" y="45076"/>
                </a:cubicBezTo>
                <a:cubicBezTo>
                  <a:pt x="36490" y="53662"/>
                  <a:pt x="18245" y="62247"/>
                  <a:pt x="0" y="70833"/>
                </a:cubicBezTo>
              </a:path>
            </a:pathLst>
          </a:custGeom>
          <a:ln w="76200" cap="rnd">
            <a:solidFill>
              <a:srgbClr val="16F1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Freeform 110"/>
          <p:cNvSpPr/>
          <p:nvPr/>
        </p:nvSpPr>
        <p:spPr>
          <a:xfrm>
            <a:off x="3642575" y="2047741"/>
            <a:ext cx="2796862" cy="285481"/>
          </a:xfrm>
          <a:custGeom>
            <a:avLst/>
            <a:gdLst>
              <a:gd name="connsiteX0" fmla="*/ 2796862 w 2796862"/>
              <a:gd name="connsiteY0" fmla="*/ 77273 h 285481"/>
              <a:gd name="connsiteX1" fmla="*/ 2655194 w 2796862"/>
              <a:gd name="connsiteY1" fmla="*/ 103031 h 285481"/>
              <a:gd name="connsiteX2" fmla="*/ 2513526 w 2796862"/>
              <a:gd name="connsiteY2" fmla="*/ 115910 h 285481"/>
              <a:gd name="connsiteX3" fmla="*/ 2333222 w 2796862"/>
              <a:gd name="connsiteY3" fmla="*/ 167425 h 285481"/>
              <a:gd name="connsiteX4" fmla="*/ 2140039 w 2796862"/>
              <a:gd name="connsiteY4" fmla="*/ 193183 h 285481"/>
              <a:gd name="connsiteX5" fmla="*/ 2011250 w 2796862"/>
              <a:gd name="connsiteY5" fmla="*/ 167425 h 285481"/>
              <a:gd name="connsiteX6" fmla="*/ 1921098 w 2796862"/>
              <a:gd name="connsiteY6" fmla="*/ 141667 h 285481"/>
              <a:gd name="connsiteX7" fmla="*/ 1882462 w 2796862"/>
              <a:gd name="connsiteY7" fmla="*/ 141667 h 285481"/>
              <a:gd name="connsiteX8" fmla="*/ 1792310 w 2796862"/>
              <a:gd name="connsiteY8" fmla="*/ 206062 h 285481"/>
              <a:gd name="connsiteX9" fmla="*/ 1740794 w 2796862"/>
              <a:gd name="connsiteY9" fmla="*/ 270456 h 285481"/>
              <a:gd name="connsiteX10" fmla="*/ 1663521 w 2796862"/>
              <a:gd name="connsiteY10" fmla="*/ 270456 h 285481"/>
              <a:gd name="connsiteX11" fmla="*/ 1508974 w 2796862"/>
              <a:gd name="connsiteY11" fmla="*/ 283335 h 285481"/>
              <a:gd name="connsiteX12" fmla="*/ 1457459 w 2796862"/>
              <a:gd name="connsiteY12" fmla="*/ 257577 h 285481"/>
              <a:gd name="connsiteX13" fmla="*/ 1328670 w 2796862"/>
              <a:gd name="connsiteY13" fmla="*/ 244698 h 285481"/>
              <a:gd name="connsiteX14" fmla="*/ 1225639 w 2796862"/>
              <a:gd name="connsiteY14" fmla="*/ 244698 h 285481"/>
              <a:gd name="connsiteX15" fmla="*/ 1109729 w 2796862"/>
              <a:gd name="connsiteY15" fmla="*/ 244698 h 285481"/>
              <a:gd name="connsiteX16" fmla="*/ 993819 w 2796862"/>
              <a:gd name="connsiteY16" fmla="*/ 257577 h 285481"/>
              <a:gd name="connsiteX17" fmla="*/ 916546 w 2796862"/>
              <a:gd name="connsiteY17" fmla="*/ 231820 h 285481"/>
              <a:gd name="connsiteX18" fmla="*/ 877910 w 2796862"/>
              <a:gd name="connsiteY18" fmla="*/ 167425 h 285481"/>
              <a:gd name="connsiteX19" fmla="*/ 800636 w 2796862"/>
              <a:gd name="connsiteY19" fmla="*/ 103031 h 285481"/>
              <a:gd name="connsiteX20" fmla="*/ 762000 w 2796862"/>
              <a:gd name="connsiteY20" fmla="*/ 51515 h 285481"/>
              <a:gd name="connsiteX21" fmla="*/ 684726 w 2796862"/>
              <a:gd name="connsiteY21" fmla="*/ 12879 h 285481"/>
              <a:gd name="connsiteX22" fmla="*/ 555938 w 2796862"/>
              <a:gd name="connsiteY22" fmla="*/ 12879 h 285481"/>
              <a:gd name="connsiteX23" fmla="*/ 401391 w 2796862"/>
              <a:gd name="connsiteY23" fmla="*/ 25758 h 285481"/>
              <a:gd name="connsiteX24" fmla="*/ 259724 w 2796862"/>
              <a:gd name="connsiteY24" fmla="*/ 51515 h 285481"/>
              <a:gd name="connsiteX25" fmla="*/ 182450 w 2796862"/>
              <a:gd name="connsiteY25" fmla="*/ 90152 h 285481"/>
              <a:gd name="connsiteX26" fmla="*/ 92298 w 2796862"/>
              <a:gd name="connsiteY26" fmla="*/ 90152 h 285481"/>
              <a:gd name="connsiteX27" fmla="*/ 15025 w 2796862"/>
              <a:gd name="connsiteY27" fmla="*/ 12879 h 285481"/>
              <a:gd name="connsiteX28" fmla="*/ 2146 w 2796862"/>
              <a:gd name="connsiteY28" fmla="*/ 12879 h 285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796862" h="285481">
                <a:moveTo>
                  <a:pt x="2796862" y="77273"/>
                </a:moveTo>
                <a:cubicBezTo>
                  <a:pt x="2749639" y="86932"/>
                  <a:pt x="2702417" y="96592"/>
                  <a:pt x="2655194" y="103031"/>
                </a:cubicBezTo>
                <a:cubicBezTo>
                  <a:pt x="2607971" y="109471"/>
                  <a:pt x="2567188" y="105178"/>
                  <a:pt x="2513526" y="115910"/>
                </a:cubicBezTo>
                <a:cubicBezTo>
                  <a:pt x="2459864" y="126642"/>
                  <a:pt x="2395470" y="154546"/>
                  <a:pt x="2333222" y="167425"/>
                </a:cubicBezTo>
                <a:cubicBezTo>
                  <a:pt x="2270974" y="180304"/>
                  <a:pt x="2193701" y="193183"/>
                  <a:pt x="2140039" y="193183"/>
                </a:cubicBezTo>
                <a:cubicBezTo>
                  <a:pt x="2086377" y="193183"/>
                  <a:pt x="2047740" y="176011"/>
                  <a:pt x="2011250" y="167425"/>
                </a:cubicBezTo>
                <a:cubicBezTo>
                  <a:pt x="1974760" y="158839"/>
                  <a:pt x="1942563" y="145960"/>
                  <a:pt x="1921098" y="141667"/>
                </a:cubicBezTo>
                <a:cubicBezTo>
                  <a:pt x="1899633" y="137374"/>
                  <a:pt x="1903927" y="130935"/>
                  <a:pt x="1882462" y="141667"/>
                </a:cubicBezTo>
                <a:cubicBezTo>
                  <a:pt x="1860997" y="152399"/>
                  <a:pt x="1815921" y="184597"/>
                  <a:pt x="1792310" y="206062"/>
                </a:cubicBezTo>
                <a:cubicBezTo>
                  <a:pt x="1768699" y="227527"/>
                  <a:pt x="1762259" y="259724"/>
                  <a:pt x="1740794" y="270456"/>
                </a:cubicBezTo>
                <a:cubicBezTo>
                  <a:pt x="1719329" y="281188"/>
                  <a:pt x="1702158" y="268310"/>
                  <a:pt x="1663521" y="270456"/>
                </a:cubicBezTo>
                <a:cubicBezTo>
                  <a:pt x="1624884" y="272603"/>
                  <a:pt x="1543318" y="285481"/>
                  <a:pt x="1508974" y="283335"/>
                </a:cubicBezTo>
                <a:cubicBezTo>
                  <a:pt x="1474630" y="281189"/>
                  <a:pt x="1487510" y="264017"/>
                  <a:pt x="1457459" y="257577"/>
                </a:cubicBezTo>
                <a:cubicBezTo>
                  <a:pt x="1427408" y="251137"/>
                  <a:pt x="1367307" y="246845"/>
                  <a:pt x="1328670" y="244698"/>
                </a:cubicBezTo>
                <a:cubicBezTo>
                  <a:pt x="1290033" y="242552"/>
                  <a:pt x="1225639" y="244698"/>
                  <a:pt x="1225639" y="244698"/>
                </a:cubicBezTo>
                <a:cubicBezTo>
                  <a:pt x="1189149" y="244698"/>
                  <a:pt x="1148366" y="242552"/>
                  <a:pt x="1109729" y="244698"/>
                </a:cubicBezTo>
                <a:cubicBezTo>
                  <a:pt x="1071092" y="246845"/>
                  <a:pt x="1026016" y="259723"/>
                  <a:pt x="993819" y="257577"/>
                </a:cubicBezTo>
                <a:cubicBezTo>
                  <a:pt x="961622" y="255431"/>
                  <a:pt x="935864" y="246845"/>
                  <a:pt x="916546" y="231820"/>
                </a:cubicBezTo>
                <a:cubicBezTo>
                  <a:pt x="897228" y="216795"/>
                  <a:pt x="897228" y="188890"/>
                  <a:pt x="877910" y="167425"/>
                </a:cubicBezTo>
                <a:cubicBezTo>
                  <a:pt x="858592" y="145960"/>
                  <a:pt x="819954" y="122349"/>
                  <a:pt x="800636" y="103031"/>
                </a:cubicBezTo>
                <a:cubicBezTo>
                  <a:pt x="781318" y="83713"/>
                  <a:pt x="781318" y="66540"/>
                  <a:pt x="762000" y="51515"/>
                </a:cubicBezTo>
                <a:cubicBezTo>
                  <a:pt x="742682" y="36490"/>
                  <a:pt x="719070" y="19318"/>
                  <a:pt x="684726" y="12879"/>
                </a:cubicBezTo>
                <a:cubicBezTo>
                  <a:pt x="650382" y="6440"/>
                  <a:pt x="603160" y="10733"/>
                  <a:pt x="555938" y="12879"/>
                </a:cubicBezTo>
                <a:cubicBezTo>
                  <a:pt x="508716" y="15025"/>
                  <a:pt x="450760" y="19319"/>
                  <a:pt x="401391" y="25758"/>
                </a:cubicBezTo>
                <a:cubicBezTo>
                  <a:pt x="352022" y="32197"/>
                  <a:pt x="296214" y="40783"/>
                  <a:pt x="259724" y="51515"/>
                </a:cubicBezTo>
                <a:cubicBezTo>
                  <a:pt x="223234" y="62247"/>
                  <a:pt x="210354" y="83713"/>
                  <a:pt x="182450" y="90152"/>
                </a:cubicBezTo>
                <a:cubicBezTo>
                  <a:pt x="154546" y="96592"/>
                  <a:pt x="120202" y="103031"/>
                  <a:pt x="92298" y="90152"/>
                </a:cubicBezTo>
                <a:cubicBezTo>
                  <a:pt x="64394" y="77273"/>
                  <a:pt x="30050" y="25758"/>
                  <a:pt x="15025" y="12879"/>
                </a:cubicBezTo>
                <a:cubicBezTo>
                  <a:pt x="0" y="0"/>
                  <a:pt x="1073" y="6439"/>
                  <a:pt x="2146" y="12879"/>
                </a:cubicBezTo>
              </a:path>
            </a:pathLst>
          </a:custGeom>
          <a:ln w="88900" cap="rnd">
            <a:solidFill>
              <a:srgbClr val="16F1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Freeform 112"/>
          <p:cNvSpPr/>
          <p:nvPr/>
        </p:nvSpPr>
        <p:spPr>
          <a:xfrm>
            <a:off x="7235781" y="1712890"/>
            <a:ext cx="414270" cy="386366"/>
          </a:xfrm>
          <a:custGeom>
            <a:avLst/>
            <a:gdLst>
              <a:gd name="connsiteX0" fmla="*/ 414270 w 414270"/>
              <a:gd name="connsiteY0" fmla="*/ 386366 h 386366"/>
              <a:gd name="connsiteX1" fmla="*/ 298360 w 414270"/>
              <a:gd name="connsiteY1" fmla="*/ 296214 h 386366"/>
              <a:gd name="connsiteX2" fmla="*/ 169571 w 414270"/>
              <a:gd name="connsiteY2" fmla="*/ 193183 h 386366"/>
              <a:gd name="connsiteX3" fmla="*/ 27904 w 414270"/>
              <a:gd name="connsiteY3" fmla="*/ 128789 h 386366"/>
              <a:gd name="connsiteX4" fmla="*/ 2146 w 414270"/>
              <a:gd name="connsiteY4" fmla="*/ 77273 h 386366"/>
              <a:gd name="connsiteX5" fmla="*/ 15025 w 414270"/>
              <a:gd name="connsiteY5" fmla="*/ 0 h 386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4270" h="386366">
                <a:moveTo>
                  <a:pt x="414270" y="386366"/>
                </a:moveTo>
                <a:lnTo>
                  <a:pt x="298360" y="296214"/>
                </a:lnTo>
                <a:cubicBezTo>
                  <a:pt x="257577" y="264017"/>
                  <a:pt x="214647" y="221087"/>
                  <a:pt x="169571" y="193183"/>
                </a:cubicBezTo>
                <a:cubicBezTo>
                  <a:pt x="124495" y="165279"/>
                  <a:pt x="55808" y="148107"/>
                  <a:pt x="27904" y="128789"/>
                </a:cubicBezTo>
                <a:cubicBezTo>
                  <a:pt x="0" y="109471"/>
                  <a:pt x="4293" y="98738"/>
                  <a:pt x="2146" y="77273"/>
                </a:cubicBezTo>
                <a:cubicBezTo>
                  <a:pt x="0" y="55808"/>
                  <a:pt x="7512" y="27904"/>
                  <a:pt x="15025" y="0"/>
                </a:cubicBezTo>
              </a:path>
            </a:pathLst>
          </a:custGeom>
          <a:ln w="152400" cap="rnd">
            <a:solidFill>
              <a:srgbClr val="8CE23E">
                <a:alpha val="86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Freeform 100"/>
          <p:cNvSpPr/>
          <p:nvPr/>
        </p:nvSpPr>
        <p:spPr>
          <a:xfrm>
            <a:off x="5344732" y="1596980"/>
            <a:ext cx="1068947" cy="435735"/>
          </a:xfrm>
          <a:custGeom>
            <a:avLst/>
            <a:gdLst>
              <a:gd name="connsiteX0" fmla="*/ 0 w 1068947"/>
              <a:gd name="connsiteY0" fmla="*/ 283335 h 435735"/>
              <a:gd name="connsiteX1" fmla="*/ 141668 w 1068947"/>
              <a:gd name="connsiteY1" fmla="*/ 399245 h 435735"/>
              <a:gd name="connsiteX2" fmla="*/ 296214 w 1068947"/>
              <a:gd name="connsiteY2" fmla="*/ 425003 h 435735"/>
              <a:gd name="connsiteX3" fmla="*/ 347730 w 1068947"/>
              <a:gd name="connsiteY3" fmla="*/ 425003 h 435735"/>
              <a:gd name="connsiteX4" fmla="*/ 450761 w 1068947"/>
              <a:gd name="connsiteY4" fmla="*/ 360609 h 435735"/>
              <a:gd name="connsiteX5" fmla="*/ 528034 w 1068947"/>
              <a:gd name="connsiteY5" fmla="*/ 309093 h 435735"/>
              <a:gd name="connsiteX6" fmla="*/ 631065 w 1068947"/>
              <a:gd name="connsiteY6" fmla="*/ 231820 h 435735"/>
              <a:gd name="connsiteX7" fmla="*/ 734096 w 1068947"/>
              <a:gd name="connsiteY7" fmla="*/ 167426 h 435735"/>
              <a:gd name="connsiteX8" fmla="*/ 850006 w 1068947"/>
              <a:gd name="connsiteY8" fmla="*/ 128789 h 435735"/>
              <a:gd name="connsiteX9" fmla="*/ 914400 w 1068947"/>
              <a:gd name="connsiteY9" fmla="*/ 77274 h 435735"/>
              <a:gd name="connsiteX10" fmla="*/ 1030310 w 1068947"/>
              <a:gd name="connsiteY10" fmla="*/ 51516 h 435735"/>
              <a:gd name="connsiteX11" fmla="*/ 1068947 w 1068947"/>
              <a:gd name="connsiteY11" fmla="*/ 0 h 435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68947" h="435735">
                <a:moveTo>
                  <a:pt x="0" y="283335"/>
                </a:moveTo>
                <a:cubicBezTo>
                  <a:pt x="46149" y="329484"/>
                  <a:pt x="92299" y="375634"/>
                  <a:pt x="141668" y="399245"/>
                </a:cubicBezTo>
                <a:cubicBezTo>
                  <a:pt x="191037" y="422856"/>
                  <a:pt x="261870" y="420710"/>
                  <a:pt x="296214" y="425003"/>
                </a:cubicBezTo>
                <a:cubicBezTo>
                  <a:pt x="330558" y="429296"/>
                  <a:pt x="321972" y="435735"/>
                  <a:pt x="347730" y="425003"/>
                </a:cubicBezTo>
                <a:cubicBezTo>
                  <a:pt x="373488" y="414271"/>
                  <a:pt x="420711" y="379927"/>
                  <a:pt x="450761" y="360609"/>
                </a:cubicBezTo>
                <a:cubicBezTo>
                  <a:pt x="480811" y="341291"/>
                  <a:pt x="497983" y="330558"/>
                  <a:pt x="528034" y="309093"/>
                </a:cubicBezTo>
                <a:cubicBezTo>
                  <a:pt x="558085" y="287628"/>
                  <a:pt x="596721" y="255431"/>
                  <a:pt x="631065" y="231820"/>
                </a:cubicBezTo>
                <a:cubicBezTo>
                  <a:pt x="665409" y="208209"/>
                  <a:pt x="697606" y="184598"/>
                  <a:pt x="734096" y="167426"/>
                </a:cubicBezTo>
                <a:cubicBezTo>
                  <a:pt x="770586" y="150254"/>
                  <a:pt x="819955" y="143814"/>
                  <a:pt x="850006" y="128789"/>
                </a:cubicBezTo>
                <a:cubicBezTo>
                  <a:pt x="880057" y="113764"/>
                  <a:pt x="884349" y="90153"/>
                  <a:pt x="914400" y="77274"/>
                </a:cubicBezTo>
                <a:cubicBezTo>
                  <a:pt x="944451" y="64395"/>
                  <a:pt x="1004552" y="64395"/>
                  <a:pt x="1030310" y="51516"/>
                </a:cubicBezTo>
                <a:cubicBezTo>
                  <a:pt x="1056068" y="38637"/>
                  <a:pt x="1062507" y="19318"/>
                  <a:pt x="1068947" y="0"/>
                </a:cubicBezTo>
              </a:path>
            </a:pathLst>
          </a:custGeom>
          <a:ln w="76200" cap="rnd">
            <a:solidFill>
              <a:srgbClr val="16F1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Freeform 98"/>
          <p:cNvSpPr/>
          <p:nvPr/>
        </p:nvSpPr>
        <p:spPr>
          <a:xfrm>
            <a:off x="6413679" y="437882"/>
            <a:ext cx="618186" cy="721217"/>
          </a:xfrm>
          <a:custGeom>
            <a:avLst/>
            <a:gdLst>
              <a:gd name="connsiteX0" fmla="*/ 618186 w 618186"/>
              <a:gd name="connsiteY0" fmla="*/ 721217 h 721217"/>
              <a:gd name="connsiteX1" fmla="*/ 566670 w 618186"/>
              <a:gd name="connsiteY1" fmla="*/ 605307 h 721217"/>
              <a:gd name="connsiteX2" fmla="*/ 566670 w 618186"/>
              <a:gd name="connsiteY2" fmla="*/ 528033 h 721217"/>
              <a:gd name="connsiteX3" fmla="*/ 540913 w 618186"/>
              <a:gd name="connsiteY3" fmla="*/ 450760 h 721217"/>
              <a:gd name="connsiteX4" fmla="*/ 515155 w 618186"/>
              <a:gd name="connsiteY4" fmla="*/ 347729 h 721217"/>
              <a:gd name="connsiteX5" fmla="*/ 386366 w 618186"/>
              <a:gd name="connsiteY5" fmla="*/ 257577 h 721217"/>
              <a:gd name="connsiteX6" fmla="*/ 283335 w 618186"/>
              <a:gd name="connsiteY6" fmla="*/ 128788 h 721217"/>
              <a:gd name="connsiteX7" fmla="*/ 218941 w 618186"/>
              <a:gd name="connsiteY7" fmla="*/ 77273 h 721217"/>
              <a:gd name="connsiteX8" fmla="*/ 115910 w 618186"/>
              <a:gd name="connsiteY8" fmla="*/ 25757 h 721217"/>
              <a:gd name="connsiteX9" fmla="*/ 0 w 618186"/>
              <a:gd name="connsiteY9" fmla="*/ 0 h 721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8186" h="721217">
                <a:moveTo>
                  <a:pt x="618186" y="721217"/>
                </a:moveTo>
                <a:cubicBezTo>
                  <a:pt x="596721" y="679360"/>
                  <a:pt x="575256" y="637504"/>
                  <a:pt x="566670" y="605307"/>
                </a:cubicBezTo>
                <a:cubicBezTo>
                  <a:pt x="558084" y="573110"/>
                  <a:pt x="570963" y="553791"/>
                  <a:pt x="566670" y="528033"/>
                </a:cubicBezTo>
                <a:cubicBezTo>
                  <a:pt x="562377" y="502275"/>
                  <a:pt x="549499" y="480811"/>
                  <a:pt x="540913" y="450760"/>
                </a:cubicBezTo>
                <a:cubicBezTo>
                  <a:pt x="532327" y="420709"/>
                  <a:pt x="540913" y="379926"/>
                  <a:pt x="515155" y="347729"/>
                </a:cubicBezTo>
                <a:cubicBezTo>
                  <a:pt x="489397" y="315532"/>
                  <a:pt x="425003" y="294067"/>
                  <a:pt x="386366" y="257577"/>
                </a:cubicBezTo>
                <a:cubicBezTo>
                  <a:pt x="347729" y="221087"/>
                  <a:pt x="311239" y="158839"/>
                  <a:pt x="283335" y="128788"/>
                </a:cubicBezTo>
                <a:cubicBezTo>
                  <a:pt x="255431" y="98737"/>
                  <a:pt x="246845" y="94445"/>
                  <a:pt x="218941" y="77273"/>
                </a:cubicBezTo>
                <a:cubicBezTo>
                  <a:pt x="191037" y="60101"/>
                  <a:pt x="152400" y="38636"/>
                  <a:pt x="115910" y="25757"/>
                </a:cubicBezTo>
                <a:cubicBezTo>
                  <a:pt x="79420" y="12878"/>
                  <a:pt x="39710" y="6439"/>
                  <a:pt x="0" y="0"/>
                </a:cubicBezTo>
              </a:path>
            </a:pathLst>
          </a:custGeom>
          <a:ln w="76200" cap="rnd">
            <a:solidFill>
              <a:srgbClr val="16F1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9"/>
          <p:cNvGrpSpPr/>
          <p:nvPr/>
        </p:nvGrpSpPr>
        <p:grpSpPr>
          <a:xfrm>
            <a:off x="2505075" y="303213"/>
            <a:ext cx="6086475" cy="6554787"/>
            <a:chOff x="2505075" y="303213"/>
            <a:chExt cx="6086475" cy="6554787"/>
          </a:xfrm>
        </p:grpSpPr>
        <p:sp>
          <p:nvSpPr>
            <p:cNvPr id="107" name="Freeform 106"/>
            <p:cNvSpPr/>
            <p:nvPr/>
          </p:nvSpPr>
          <p:spPr>
            <a:xfrm>
              <a:off x="4476750" y="1111250"/>
              <a:ext cx="1371600" cy="915988"/>
            </a:xfrm>
            <a:custGeom>
              <a:avLst/>
              <a:gdLst>
                <a:gd name="connsiteX0" fmla="*/ 0 w 1371600"/>
                <a:gd name="connsiteY0" fmla="*/ 3175 h 915988"/>
                <a:gd name="connsiteX1" fmla="*/ 85725 w 1371600"/>
                <a:gd name="connsiteY1" fmla="*/ 3175 h 915988"/>
                <a:gd name="connsiteX2" fmla="*/ 133350 w 1371600"/>
                <a:gd name="connsiteY2" fmla="*/ 22225 h 915988"/>
                <a:gd name="connsiteX3" fmla="*/ 200025 w 1371600"/>
                <a:gd name="connsiteY3" fmla="*/ 60325 h 915988"/>
                <a:gd name="connsiteX4" fmla="*/ 238125 w 1371600"/>
                <a:gd name="connsiteY4" fmla="*/ 79375 h 915988"/>
                <a:gd name="connsiteX5" fmla="*/ 304800 w 1371600"/>
                <a:gd name="connsiteY5" fmla="*/ 88900 h 915988"/>
                <a:gd name="connsiteX6" fmla="*/ 371475 w 1371600"/>
                <a:gd name="connsiteY6" fmla="*/ 155575 h 915988"/>
                <a:gd name="connsiteX7" fmla="*/ 361950 w 1371600"/>
                <a:gd name="connsiteY7" fmla="*/ 212725 h 915988"/>
                <a:gd name="connsiteX8" fmla="*/ 390525 w 1371600"/>
                <a:gd name="connsiteY8" fmla="*/ 260350 h 915988"/>
                <a:gd name="connsiteX9" fmla="*/ 419100 w 1371600"/>
                <a:gd name="connsiteY9" fmla="*/ 298450 h 915988"/>
                <a:gd name="connsiteX10" fmla="*/ 438150 w 1371600"/>
                <a:gd name="connsiteY10" fmla="*/ 346075 h 915988"/>
                <a:gd name="connsiteX11" fmla="*/ 466725 w 1371600"/>
                <a:gd name="connsiteY11" fmla="*/ 355600 h 915988"/>
                <a:gd name="connsiteX12" fmla="*/ 485775 w 1371600"/>
                <a:gd name="connsiteY12" fmla="*/ 431800 h 915988"/>
                <a:gd name="connsiteX13" fmla="*/ 485775 w 1371600"/>
                <a:gd name="connsiteY13" fmla="*/ 479425 h 915988"/>
                <a:gd name="connsiteX14" fmla="*/ 533400 w 1371600"/>
                <a:gd name="connsiteY14" fmla="*/ 527050 h 915988"/>
                <a:gd name="connsiteX15" fmla="*/ 600075 w 1371600"/>
                <a:gd name="connsiteY15" fmla="*/ 565150 h 915988"/>
                <a:gd name="connsiteX16" fmla="*/ 676275 w 1371600"/>
                <a:gd name="connsiteY16" fmla="*/ 574675 h 915988"/>
                <a:gd name="connsiteX17" fmla="*/ 685800 w 1371600"/>
                <a:gd name="connsiteY17" fmla="*/ 603250 h 915988"/>
                <a:gd name="connsiteX18" fmla="*/ 742950 w 1371600"/>
                <a:gd name="connsiteY18" fmla="*/ 603250 h 915988"/>
                <a:gd name="connsiteX19" fmla="*/ 771525 w 1371600"/>
                <a:gd name="connsiteY19" fmla="*/ 679450 h 915988"/>
                <a:gd name="connsiteX20" fmla="*/ 819150 w 1371600"/>
                <a:gd name="connsiteY20" fmla="*/ 736600 h 915988"/>
                <a:gd name="connsiteX21" fmla="*/ 904875 w 1371600"/>
                <a:gd name="connsiteY21" fmla="*/ 812800 h 915988"/>
                <a:gd name="connsiteX22" fmla="*/ 981075 w 1371600"/>
                <a:gd name="connsiteY22" fmla="*/ 831850 h 915988"/>
                <a:gd name="connsiteX23" fmla="*/ 1028700 w 1371600"/>
                <a:gd name="connsiteY23" fmla="*/ 860425 h 915988"/>
                <a:gd name="connsiteX24" fmla="*/ 1085850 w 1371600"/>
                <a:gd name="connsiteY24" fmla="*/ 908050 h 915988"/>
                <a:gd name="connsiteX25" fmla="*/ 1171575 w 1371600"/>
                <a:gd name="connsiteY25" fmla="*/ 908050 h 915988"/>
                <a:gd name="connsiteX26" fmla="*/ 1266825 w 1371600"/>
                <a:gd name="connsiteY26" fmla="*/ 889000 h 915988"/>
                <a:gd name="connsiteX27" fmla="*/ 1295400 w 1371600"/>
                <a:gd name="connsiteY27" fmla="*/ 831850 h 915988"/>
                <a:gd name="connsiteX28" fmla="*/ 1371600 w 1371600"/>
                <a:gd name="connsiteY28" fmla="*/ 812800 h 915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371600" h="915988">
                  <a:moveTo>
                    <a:pt x="0" y="3175"/>
                  </a:moveTo>
                  <a:cubicBezTo>
                    <a:pt x="31750" y="1587"/>
                    <a:pt x="63500" y="0"/>
                    <a:pt x="85725" y="3175"/>
                  </a:cubicBezTo>
                  <a:cubicBezTo>
                    <a:pt x="107950" y="6350"/>
                    <a:pt x="114300" y="12700"/>
                    <a:pt x="133350" y="22225"/>
                  </a:cubicBezTo>
                  <a:cubicBezTo>
                    <a:pt x="152400" y="31750"/>
                    <a:pt x="182563" y="50800"/>
                    <a:pt x="200025" y="60325"/>
                  </a:cubicBezTo>
                  <a:cubicBezTo>
                    <a:pt x="217488" y="69850"/>
                    <a:pt x="220662" y="74612"/>
                    <a:pt x="238125" y="79375"/>
                  </a:cubicBezTo>
                  <a:cubicBezTo>
                    <a:pt x="255588" y="84138"/>
                    <a:pt x="282575" y="76200"/>
                    <a:pt x="304800" y="88900"/>
                  </a:cubicBezTo>
                  <a:cubicBezTo>
                    <a:pt x="327025" y="101600"/>
                    <a:pt x="361950" y="134938"/>
                    <a:pt x="371475" y="155575"/>
                  </a:cubicBezTo>
                  <a:cubicBezTo>
                    <a:pt x="381000" y="176212"/>
                    <a:pt x="358775" y="195263"/>
                    <a:pt x="361950" y="212725"/>
                  </a:cubicBezTo>
                  <a:cubicBezTo>
                    <a:pt x="365125" y="230188"/>
                    <a:pt x="381000" y="246063"/>
                    <a:pt x="390525" y="260350"/>
                  </a:cubicBezTo>
                  <a:cubicBezTo>
                    <a:pt x="400050" y="274637"/>
                    <a:pt x="411163" y="284163"/>
                    <a:pt x="419100" y="298450"/>
                  </a:cubicBezTo>
                  <a:cubicBezTo>
                    <a:pt x="427037" y="312737"/>
                    <a:pt x="430213" y="336550"/>
                    <a:pt x="438150" y="346075"/>
                  </a:cubicBezTo>
                  <a:cubicBezTo>
                    <a:pt x="446087" y="355600"/>
                    <a:pt x="458788" y="341313"/>
                    <a:pt x="466725" y="355600"/>
                  </a:cubicBezTo>
                  <a:cubicBezTo>
                    <a:pt x="474662" y="369887"/>
                    <a:pt x="482600" y="411163"/>
                    <a:pt x="485775" y="431800"/>
                  </a:cubicBezTo>
                  <a:cubicBezTo>
                    <a:pt x="488950" y="452438"/>
                    <a:pt x="477838" y="463550"/>
                    <a:pt x="485775" y="479425"/>
                  </a:cubicBezTo>
                  <a:cubicBezTo>
                    <a:pt x="493712" y="495300"/>
                    <a:pt x="514350" y="512763"/>
                    <a:pt x="533400" y="527050"/>
                  </a:cubicBezTo>
                  <a:cubicBezTo>
                    <a:pt x="552450" y="541338"/>
                    <a:pt x="576263" y="557213"/>
                    <a:pt x="600075" y="565150"/>
                  </a:cubicBezTo>
                  <a:cubicBezTo>
                    <a:pt x="623888" y="573088"/>
                    <a:pt x="661987" y="568325"/>
                    <a:pt x="676275" y="574675"/>
                  </a:cubicBezTo>
                  <a:cubicBezTo>
                    <a:pt x="690563" y="581025"/>
                    <a:pt x="674688" y="598488"/>
                    <a:pt x="685800" y="603250"/>
                  </a:cubicBezTo>
                  <a:cubicBezTo>
                    <a:pt x="696912" y="608012"/>
                    <a:pt x="728663" y="590550"/>
                    <a:pt x="742950" y="603250"/>
                  </a:cubicBezTo>
                  <a:cubicBezTo>
                    <a:pt x="757238" y="615950"/>
                    <a:pt x="758825" y="657225"/>
                    <a:pt x="771525" y="679450"/>
                  </a:cubicBezTo>
                  <a:cubicBezTo>
                    <a:pt x="784225" y="701675"/>
                    <a:pt x="796925" y="714375"/>
                    <a:pt x="819150" y="736600"/>
                  </a:cubicBezTo>
                  <a:cubicBezTo>
                    <a:pt x="841375" y="758825"/>
                    <a:pt x="877888" y="796925"/>
                    <a:pt x="904875" y="812800"/>
                  </a:cubicBezTo>
                  <a:cubicBezTo>
                    <a:pt x="931863" y="828675"/>
                    <a:pt x="960438" y="823913"/>
                    <a:pt x="981075" y="831850"/>
                  </a:cubicBezTo>
                  <a:cubicBezTo>
                    <a:pt x="1001713" y="839788"/>
                    <a:pt x="1011238" y="847725"/>
                    <a:pt x="1028700" y="860425"/>
                  </a:cubicBezTo>
                  <a:cubicBezTo>
                    <a:pt x="1046163" y="873125"/>
                    <a:pt x="1062038" y="900113"/>
                    <a:pt x="1085850" y="908050"/>
                  </a:cubicBezTo>
                  <a:cubicBezTo>
                    <a:pt x="1109663" y="915988"/>
                    <a:pt x="1141412" y="911225"/>
                    <a:pt x="1171575" y="908050"/>
                  </a:cubicBezTo>
                  <a:cubicBezTo>
                    <a:pt x="1201738" y="904875"/>
                    <a:pt x="1246188" y="901700"/>
                    <a:pt x="1266825" y="889000"/>
                  </a:cubicBezTo>
                  <a:cubicBezTo>
                    <a:pt x="1287462" y="876300"/>
                    <a:pt x="1277938" y="844550"/>
                    <a:pt x="1295400" y="831850"/>
                  </a:cubicBezTo>
                  <a:cubicBezTo>
                    <a:pt x="1312863" y="819150"/>
                    <a:pt x="1342231" y="815975"/>
                    <a:pt x="1371600" y="812800"/>
                  </a:cubicBezTo>
                </a:path>
              </a:pathLst>
            </a:custGeom>
            <a:ln>
              <a:solidFill>
                <a:srgbClr val="FFFF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514850" y="742950"/>
              <a:ext cx="1362075" cy="306387"/>
            </a:xfrm>
            <a:custGeom>
              <a:avLst/>
              <a:gdLst>
                <a:gd name="connsiteX0" fmla="*/ 0 w 1362075"/>
                <a:gd name="connsiteY0" fmla="*/ 0 h 306387"/>
                <a:gd name="connsiteX1" fmla="*/ 133350 w 1362075"/>
                <a:gd name="connsiteY1" fmla="*/ 57150 h 306387"/>
                <a:gd name="connsiteX2" fmla="*/ 228600 w 1362075"/>
                <a:gd name="connsiteY2" fmla="*/ 57150 h 306387"/>
                <a:gd name="connsiteX3" fmla="*/ 285750 w 1362075"/>
                <a:gd name="connsiteY3" fmla="*/ 38100 h 306387"/>
                <a:gd name="connsiteX4" fmla="*/ 314325 w 1362075"/>
                <a:gd name="connsiteY4" fmla="*/ 19050 h 306387"/>
                <a:gd name="connsiteX5" fmla="*/ 352425 w 1362075"/>
                <a:gd name="connsiteY5" fmla="*/ 38100 h 306387"/>
                <a:gd name="connsiteX6" fmla="*/ 457200 w 1362075"/>
                <a:gd name="connsiteY6" fmla="*/ 85725 h 306387"/>
                <a:gd name="connsiteX7" fmla="*/ 504825 w 1362075"/>
                <a:gd name="connsiteY7" fmla="*/ 85725 h 306387"/>
                <a:gd name="connsiteX8" fmla="*/ 581025 w 1362075"/>
                <a:gd name="connsiteY8" fmla="*/ 133350 h 306387"/>
                <a:gd name="connsiteX9" fmla="*/ 628650 w 1362075"/>
                <a:gd name="connsiteY9" fmla="*/ 142875 h 306387"/>
                <a:gd name="connsiteX10" fmla="*/ 676275 w 1362075"/>
                <a:gd name="connsiteY10" fmla="*/ 123825 h 306387"/>
                <a:gd name="connsiteX11" fmla="*/ 714375 w 1362075"/>
                <a:gd name="connsiteY11" fmla="*/ 123825 h 306387"/>
                <a:gd name="connsiteX12" fmla="*/ 771525 w 1362075"/>
                <a:gd name="connsiteY12" fmla="*/ 152400 h 306387"/>
                <a:gd name="connsiteX13" fmla="*/ 828675 w 1362075"/>
                <a:gd name="connsiteY13" fmla="*/ 152400 h 306387"/>
                <a:gd name="connsiteX14" fmla="*/ 904875 w 1362075"/>
                <a:gd name="connsiteY14" fmla="*/ 171450 h 306387"/>
                <a:gd name="connsiteX15" fmla="*/ 933450 w 1362075"/>
                <a:gd name="connsiteY15" fmla="*/ 219075 h 306387"/>
                <a:gd name="connsiteX16" fmla="*/ 990600 w 1362075"/>
                <a:gd name="connsiteY16" fmla="*/ 228600 h 306387"/>
                <a:gd name="connsiteX17" fmla="*/ 1104900 w 1362075"/>
                <a:gd name="connsiteY17" fmla="*/ 257175 h 306387"/>
                <a:gd name="connsiteX18" fmla="*/ 1181100 w 1362075"/>
                <a:gd name="connsiteY18" fmla="*/ 295275 h 306387"/>
                <a:gd name="connsiteX19" fmla="*/ 1276350 w 1362075"/>
                <a:gd name="connsiteY19" fmla="*/ 304800 h 306387"/>
                <a:gd name="connsiteX20" fmla="*/ 1362075 w 1362075"/>
                <a:gd name="connsiteY20" fmla="*/ 285750 h 306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62075" h="306387">
                  <a:moveTo>
                    <a:pt x="0" y="0"/>
                  </a:moveTo>
                  <a:cubicBezTo>
                    <a:pt x="47625" y="23812"/>
                    <a:pt x="95250" y="47625"/>
                    <a:pt x="133350" y="57150"/>
                  </a:cubicBezTo>
                  <a:cubicBezTo>
                    <a:pt x="171450" y="66675"/>
                    <a:pt x="203200" y="60325"/>
                    <a:pt x="228600" y="57150"/>
                  </a:cubicBezTo>
                  <a:cubicBezTo>
                    <a:pt x="254000" y="53975"/>
                    <a:pt x="271462" y="44450"/>
                    <a:pt x="285750" y="38100"/>
                  </a:cubicBezTo>
                  <a:cubicBezTo>
                    <a:pt x="300038" y="31750"/>
                    <a:pt x="303213" y="19050"/>
                    <a:pt x="314325" y="19050"/>
                  </a:cubicBezTo>
                  <a:cubicBezTo>
                    <a:pt x="325437" y="19050"/>
                    <a:pt x="328613" y="26988"/>
                    <a:pt x="352425" y="38100"/>
                  </a:cubicBezTo>
                  <a:cubicBezTo>
                    <a:pt x="376238" y="49213"/>
                    <a:pt x="431800" y="77788"/>
                    <a:pt x="457200" y="85725"/>
                  </a:cubicBezTo>
                  <a:cubicBezTo>
                    <a:pt x="482600" y="93662"/>
                    <a:pt x="484188" y="77788"/>
                    <a:pt x="504825" y="85725"/>
                  </a:cubicBezTo>
                  <a:cubicBezTo>
                    <a:pt x="525463" y="93663"/>
                    <a:pt x="560388" y="123825"/>
                    <a:pt x="581025" y="133350"/>
                  </a:cubicBezTo>
                  <a:cubicBezTo>
                    <a:pt x="601662" y="142875"/>
                    <a:pt x="612775" y="144463"/>
                    <a:pt x="628650" y="142875"/>
                  </a:cubicBezTo>
                  <a:cubicBezTo>
                    <a:pt x="644525" y="141288"/>
                    <a:pt x="661988" y="127000"/>
                    <a:pt x="676275" y="123825"/>
                  </a:cubicBezTo>
                  <a:cubicBezTo>
                    <a:pt x="690562" y="120650"/>
                    <a:pt x="698500" y="119063"/>
                    <a:pt x="714375" y="123825"/>
                  </a:cubicBezTo>
                  <a:cubicBezTo>
                    <a:pt x="730250" y="128587"/>
                    <a:pt x="752475" y="147638"/>
                    <a:pt x="771525" y="152400"/>
                  </a:cubicBezTo>
                  <a:cubicBezTo>
                    <a:pt x="790575" y="157162"/>
                    <a:pt x="806450" y="149225"/>
                    <a:pt x="828675" y="152400"/>
                  </a:cubicBezTo>
                  <a:cubicBezTo>
                    <a:pt x="850900" y="155575"/>
                    <a:pt x="887413" y="160338"/>
                    <a:pt x="904875" y="171450"/>
                  </a:cubicBezTo>
                  <a:cubicBezTo>
                    <a:pt x="922337" y="182562"/>
                    <a:pt x="919163" y="209550"/>
                    <a:pt x="933450" y="219075"/>
                  </a:cubicBezTo>
                  <a:cubicBezTo>
                    <a:pt x="947737" y="228600"/>
                    <a:pt x="962025" y="222250"/>
                    <a:pt x="990600" y="228600"/>
                  </a:cubicBezTo>
                  <a:cubicBezTo>
                    <a:pt x="1019175" y="234950"/>
                    <a:pt x="1073150" y="246063"/>
                    <a:pt x="1104900" y="257175"/>
                  </a:cubicBezTo>
                  <a:cubicBezTo>
                    <a:pt x="1136650" y="268287"/>
                    <a:pt x="1152525" y="287337"/>
                    <a:pt x="1181100" y="295275"/>
                  </a:cubicBezTo>
                  <a:cubicBezTo>
                    <a:pt x="1209675" y="303213"/>
                    <a:pt x="1246188" y="306387"/>
                    <a:pt x="1276350" y="304800"/>
                  </a:cubicBezTo>
                  <a:cubicBezTo>
                    <a:pt x="1306512" y="303213"/>
                    <a:pt x="1334293" y="294481"/>
                    <a:pt x="1362075" y="285750"/>
                  </a:cubicBezTo>
                </a:path>
              </a:pathLst>
            </a:custGeom>
            <a:ln>
              <a:solidFill>
                <a:srgbClr val="FFFF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648200" y="1504950"/>
              <a:ext cx="295275" cy="77787"/>
            </a:xfrm>
            <a:custGeom>
              <a:avLst/>
              <a:gdLst>
                <a:gd name="connsiteX0" fmla="*/ 0 w 295275"/>
                <a:gd name="connsiteY0" fmla="*/ 0 h 77787"/>
                <a:gd name="connsiteX1" fmla="*/ 104775 w 295275"/>
                <a:gd name="connsiteY1" fmla="*/ 57150 h 77787"/>
                <a:gd name="connsiteX2" fmla="*/ 133350 w 295275"/>
                <a:gd name="connsiteY2" fmla="*/ 76200 h 77787"/>
                <a:gd name="connsiteX3" fmla="*/ 171450 w 295275"/>
                <a:gd name="connsiteY3" fmla="*/ 66675 h 77787"/>
                <a:gd name="connsiteX4" fmla="*/ 209550 w 295275"/>
                <a:gd name="connsiteY4" fmla="*/ 66675 h 77787"/>
                <a:gd name="connsiteX5" fmla="*/ 247650 w 295275"/>
                <a:gd name="connsiteY5" fmla="*/ 66675 h 77787"/>
                <a:gd name="connsiteX6" fmla="*/ 295275 w 295275"/>
                <a:gd name="connsiteY6" fmla="*/ 76200 h 77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5275" h="77787">
                  <a:moveTo>
                    <a:pt x="0" y="0"/>
                  </a:moveTo>
                  <a:lnTo>
                    <a:pt x="104775" y="57150"/>
                  </a:lnTo>
                  <a:cubicBezTo>
                    <a:pt x="127000" y="69850"/>
                    <a:pt x="122238" y="74613"/>
                    <a:pt x="133350" y="76200"/>
                  </a:cubicBezTo>
                  <a:cubicBezTo>
                    <a:pt x="144462" y="77787"/>
                    <a:pt x="158750" y="68262"/>
                    <a:pt x="171450" y="66675"/>
                  </a:cubicBezTo>
                  <a:cubicBezTo>
                    <a:pt x="184150" y="65088"/>
                    <a:pt x="209550" y="66675"/>
                    <a:pt x="209550" y="66675"/>
                  </a:cubicBezTo>
                  <a:cubicBezTo>
                    <a:pt x="222250" y="66675"/>
                    <a:pt x="233363" y="65088"/>
                    <a:pt x="247650" y="66675"/>
                  </a:cubicBezTo>
                  <a:cubicBezTo>
                    <a:pt x="261937" y="68262"/>
                    <a:pt x="278606" y="72231"/>
                    <a:pt x="295275" y="76200"/>
                  </a:cubicBezTo>
                </a:path>
              </a:pathLst>
            </a:custGeom>
            <a:ln>
              <a:solidFill>
                <a:srgbClr val="FFFF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505075" y="3817938"/>
              <a:ext cx="1209675" cy="420687"/>
            </a:xfrm>
            <a:custGeom>
              <a:avLst/>
              <a:gdLst>
                <a:gd name="connsiteX0" fmla="*/ 0 w 1209675"/>
                <a:gd name="connsiteY0" fmla="*/ 49212 h 420687"/>
                <a:gd name="connsiteX1" fmla="*/ 95250 w 1209675"/>
                <a:gd name="connsiteY1" fmla="*/ 39687 h 420687"/>
                <a:gd name="connsiteX2" fmla="*/ 190500 w 1209675"/>
                <a:gd name="connsiteY2" fmla="*/ 11112 h 420687"/>
                <a:gd name="connsiteX3" fmla="*/ 276225 w 1209675"/>
                <a:gd name="connsiteY3" fmla="*/ 1587 h 420687"/>
                <a:gd name="connsiteX4" fmla="*/ 342900 w 1209675"/>
                <a:gd name="connsiteY4" fmla="*/ 20637 h 420687"/>
                <a:gd name="connsiteX5" fmla="*/ 419100 w 1209675"/>
                <a:gd name="connsiteY5" fmla="*/ 77787 h 420687"/>
                <a:gd name="connsiteX6" fmla="*/ 466725 w 1209675"/>
                <a:gd name="connsiteY6" fmla="*/ 115887 h 420687"/>
                <a:gd name="connsiteX7" fmla="*/ 523875 w 1209675"/>
                <a:gd name="connsiteY7" fmla="*/ 144462 h 420687"/>
                <a:gd name="connsiteX8" fmla="*/ 542925 w 1209675"/>
                <a:gd name="connsiteY8" fmla="*/ 173037 h 420687"/>
                <a:gd name="connsiteX9" fmla="*/ 581025 w 1209675"/>
                <a:gd name="connsiteY9" fmla="*/ 163512 h 420687"/>
                <a:gd name="connsiteX10" fmla="*/ 647700 w 1209675"/>
                <a:gd name="connsiteY10" fmla="*/ 201612 h 420687"/>
                <a:gd name="connsiteX11" fmla="*/ 685800 w 1209675"/>
                <a:gd name="connsiteY11" fmla="*/ 220662 h 420687"/>
                <a:gd name="connsiteX12" fmla="*/ 733425 w 1209675"/>
                <a:gd name="connsiteY12" fmla="*/ 258762 h 420687"/>
                <a:gd name="connsiteX13" fmla="*/ 762000 w 1209675"/>
                <a:gd name="connsiteY13" fmla="*/ 287337 h 420687"/>
                <a:gd name="connsiteX14" fmla="*/ 819150 w 1209675"/>
                <a:gd name="connsiteY14" fmla="*/ 296862 h 420687"/>
                <a:gd name="connsiteX15" fmla="*/ 857250 w 1209675"/>
                <a:gd name="connsiteY15" fmla="*/ 296862 h 420687"/>
                <a:gd name="connsiteX16" fmla="*/ 876300 w 1209675"/>
                <a:gd name="connsiteY16" fmla="*/ 287337 h 420687"/>
                <a:gd name="connsiteX17" fmla="*/ 914400 w 1209675"/>
                <a:gd name="connsiteY17" fmla="*/ 306387 h 420687"/>
                <a:gd name="connsiteX18" fmla="*/ 1009650 w 1209675"/>
                <a:gd name="connsiteY18" fmla="*/ 354012 h 420687"/>
                <a:gd name="connsiteX19" fmla="*/ 1019175 w 1209675"/>
                <a:gd name="connsiteY19" fmla="*/ 373062 h 420687"/>
                <a:gd name="connsiteX20" fmla="*/ 1066800 w 1209675"/>
                <a:gd name="connsiteY20" fmla="*/ 373062 h 420687"/>
                <a:gd name="connsiteX21" fmla="*/ 1104900 w 1209675"/>
                <a:gd name="connsiteY21" fmla="*/ 363537 h 420687"/>
                <a:gd name="connsiteX22" fmla="*/ 1171575 w 1209675"/>
                <a:gd name="connsiteY22" fmla="*/ 392112 h 420687"/>
                <a:gd name="connsiteX23" fmla="*/ 1209675 w 1209675"/>
                <a:gd name="connsiteY23" fmla="*/ 420687 h 420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09675" h="420687">
                  <a:moveTo>
                    <a:pt x="0" y="49212"/>
                  </a:moveTo>
                  <a:cubicBezTo>
                    <a:pt x="31750" y="47624"/>
                    <a:pt x="63500" y="46037"/>
                    <a:pt x="95250" y="39687"/>
                  </a:cubicBezTo>
                  <a:cubicBezTo>
                    <a:pt x="127000" y="33337"/>
                    <a:pt x="160338" y="17462"/>
                    <a:pt x="190500" y="11112"/>
                  </a:cubicBezTo>
                  <a:cubicBezTo>
                    <a:pt x="220662" y="4762"/>
                    <a:pt x="250825" y="0"/>
                    <a:pt x="276225" y="1587"/>
                  </a:cubicBezTo>
                  <a:cubicBezTo>
                    <a:pt x="301625" y="3175"/>
                    <a:pt x="319088" y="7937"/>
                    <a:pt x="342900" y="20637"/>
                  </a:cubicBezTo>
                  <a:cubicBezTo>
                    <a:pt x="366713" y="33337"/>
                    <a:pt x="398463" y="61912"/>
                    <a:pt x="419100" y="77787"/>
                  </a:cubicBezTo>
                  <a:cubicBezTo>
                    <a:pt x="439738" y="93662"/>
                    <a:pt x="449263" y="104775"/>
                    <a:pt x="466725" y="115887"/>
                  </a:cubicBezTo>
                  <a:cubicBezTo>
                    <a:pt x="484187" y="126999"/>
                    <a:pt x="511175" y="134937"/>
                    <a:pt x="523875" y="144462"/>
                  </a:cubicBezTo>
                  <a:cubicBezTo>
                    <a:pt x="536575" y="153987"/>
                    <a:pt x="533400" y="169862"/>
                    <a:pt x="542925" y="173037"/>
                  </a:cubicBezTo>
                  <a:cubicBezTo>
                    <a:pt x="552450" y="176212"/>
                    <a:pt x="563562" y="158749"/>
                    <a:pt x="581025" y="163512"/>
                  </a:cubicBezTo>
                  <a:cubicBezTo>
                    <a:pt x="598488" y="168275"/>
                    <a:pt x="630238" y="192087"/>
                    <a:pt x="647700" y="201612"/>
                  </a:cubicBezTo>
                  <a:cubicBezTo>
                    <a:pt x="665163" y="211137"/>
                    <a:pt x="671513" y="211137"/>
                    <a:pt x="685800" y="220662"/>
                  </a:cubicBezTo>
                  <a:cubicBezTo>
                    <a:pt x="700087" y="230187"/>
                    <a:pt x="720725" y="247650"/>
                    <a:pt x="733425" y="258762"/>
                  </a:cubicBezTo>
                  <a:cubicBezTo>
                    <a:pt x="746125" y="269874"/>
                    <a:pt x="747712" y="280987"/>
                    <a:pt x="762000" y="287337"/>
                  </a:cubicBezTo>
                  <a:cubicBezTo>
                    <a:pt x="776288" y="293687"/>
                    <a:pt x="803275" y="295275"/>
                    <a:pt x="819150" y="296862"/>
                  </a:cubicBezTo>
                  <a:cubicBezTo>
                    <a:pt x="835025" y="298450"/>
                    <a:pt x="847725" y="298450"/>
                    <a:pt x="857250" y="296862"/>
                  </a:cubicBezTo>
                  <a:cubicBezTo>
                    <a:pt x="866775" y="295275"/>
                    <a:pt x="866775" y="285750"/>
                    <a:pt x="876300" y="287337"/>
                  </a:cubicBezTo>
                  <a:cubicBezTo>
                    <a:pt x="885825" y="288925"/>
                    <a:pt x="914400" y="306387"/>
                    <a:pt x="914400" y="306387"/>
                  </a:cubicBezTo>
                  <a:cubicBezTo>
                    <a:pt x="936625" y="317499"/>
                    <a:pt x="992188" y="342900"/>
                    <a:pt x="1009650" y="354012"/>
                  </a:cubicBezTo>
                  <a:cubicBezTo>
                    <a:pt x="1027112" y="365124"/>
                    <a:pt x="1009650" y="369887"/>
                    <a:pt x="1019175" y="373062"/>
                  </a:cubicBezTo>
                  <a:cubicBezTo>
                    <a:pt x="1028700" y="376237"/>
                    <a:pt x="1052513" y="374649"/>
                    <a:pt x="1066800" y="373062"/>
                  </a:cubicBezTo>
                  <a:cubicBezTo>
                    <a:pt x="1081087" y="371475"/>
                    <a:pt x="1087438" y="360362"/>
                    <a:pt x="1104900" y="363537"/>
                  </a:cubicBezTo>
                  <a:cubicBezTo>
                    <a:pt x="1122363" y="366712"/>
                    <a:pt x="1154113" y="382587"/>
                    <a:pt x="1171575" y="392112"/>
                  </a:cubicBezTo>
                  <a:cubicBezTo>
                    <a:pt x="1189038" y="401637"/>
                    <a:pt x="1199356" y="411162"/>
                    <a:pt x="1209675" y="420687"/>
                  </a:cubicBezTo>
                </a:path>
              </a:pathLst>
            </a:custGeom>
            <a:ln>
              <a:solidFill>
                <a:srgbClr val="FFFF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981450" y="4352925"/>
              <a:ext cx="95250" cy="28575"/>
            </a:xfrm>
            <a:custGeom>
              <a:avLst/>
              <a:gdLst>
                <a:gd name="connsiteX0" fmla="*/ 0 w 95250"/>
                <a:gd name="connsiteY0" fmla="*/ 0 h 28575"/>
                <a:gd name="connsiteX1" fmla="*/ 57150 w 95250"/>
                <a:gd name="connsiteY1" fmla="*/ 19050 h 28575"/>
                <a:gd name="connsiteX2" fmla="*/ 95250 w 95250"/>
                <a:gd name="connsiteY2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0" h="28575">
                  <a:moveTo>
                    <a:pt x="0" y="0"/>
                  </a:moveTo>
                  <a:cubicBezTo>
                    <a:pt x="21431" y="7143"/>
                    <a:pt x="41275" y="14288"/>
                    <a:pt x="57150" y="19050"/>
                  </a:cubicBezTo>
                  <a:cubicBezTo>
                    <a:pt x="73025" y="23812"/>
                    <a:pt x="84137" y="26193"/>
                    <a:pt x="95250" y="28575"/>
                  </a:cubicBezTo>
                </a:path>
              </a:pathLst>
            </a:custGeom>
            <a:ln>
              <a:solidFill>
                <a:srgbClr val="FFFF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152900" y="4348163"/>
              <a:ext cx="390525" cy="42862"/>
            </a:xfrm>
            <a:custGeom>
              <a:avLst/>
              <a:gdLst>
                <a:gd name="connsiteX0" fmla="*/ 0 w 390525"/>
                <a:gd name="connsiteY0" fmla="*/ 33337 h 42862"/>
                <a:gd name="connsiteX1" fmla="*/ 95250 w 390525"/>
                <a:gd name="connsiteY1" fmla="*/ 33337 h 42862"/>
                <a:gd name="connsiteX2" fmla="*/ 171450 w 390525"/>
                <a:gd name="connsiteY2" fmla="*/ 4762 h 42862"/>
                <a:gd name="connsiteX3" fmla="*/ 219075 w 390525"/>
                <a:gd name="connsiteY3" fmla="*/ 4762 h 42862"/>
                <a:gd name="connsiteX4" fmla="*/ 285750 w 390525"/>
                <a:gd name="connsiteY4" fmla="*/ 14287 h 42862"/>
                <a:gd name="connsiteX5" fmla="*/ 342900 w 390525"/>
                <a:gd name="connsiteY5" fmla="*/ 42862 h 42862"/>
                <a:gd name="connsiteX6" fmla="*/ 390525 w 390525"/>
                <a:gd name="connsiteY6" fmla="*/ 14287 h 42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0525" h="42862">
                  <a:moveTo>
                    <a:pt x="0" y="33337"/>
                  </a:moveTo>
                  <a:cubicBezTo>
                    <a:pt x="33337" y="35718"/>
                    <a:pt x="66675" y="38099"/>
                    <a:pt x="95250" y="33337"/>
                  </a:cubicBezTo>
                  <a:cubicBezTo>
                    <a:pt x="123825" y="28575"/>
                    <a:pt x="150813" y="9524"/>
                    <a:pt x="171450" y="4762"/>
                  </a:cubicBezTo>
                  <a:cubicBezTo>
                    <a:pt x="192087" y="0"/>
                    <a:pt x="200025" y="3175"/>
                    <a:pt x="219075" y="4762"/>
                  </a:cubicBezTo>
                  <a:cubicBezTo>
                    <a:pt x="238125" y="6349"/>
                    <a:pt x="265113" y="7937"/>
                    <a:pt x="285750" y="14287"/>
                  </a:cubicBezTo>
                  <a:cubicBezTo>
                    <a:pt x="306387" y="20637"/>
                    <a:pt x="325438" y="42862"/>
                    <a:pt x="342900" y="42862"/>
                  </a:cubicBezTo>
                  <a:cubicBezTo>
                    <a:pt x="360362" y="42862"/>
                    <a:pt x="375443" y="28574"/>
                    <a:pt x="390525" y="14287"/>
                  </a:cubicBezTo>
                </a:path>
              </a:pathLst>
            </a:custGeom>
            <a:ln>
              <a:solidFill>
                <a:srgbClr val="FFFF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534275" y="303213"/>
              <a:ext cx="1028700" cy="193674"/>
            </a:xfrm>
            <a:custGeom>
              <a:avLst/>
              <a:gdLst>
                <a:gd name="connsiteX0" fmla="*/ 1028700 w 1028700"/>
                <a:gd name="connsiteY0" fmla="*/ 115887 h 193674"/>
                <a:gd name="connsiteX1" fmla="*/ 933450 w 1028700"/>
                <a:gd name="connsiteY1" fmla="*/ 87312 h 193674"/>
                <a:gd name="connsiteX2" fmla="*/ 847725 w 1028700"/>
                <a:gd name="connsiteY2" fmla="*/ 68262 h 193674"/>
                <a:gd name="connsiteX3" fmla="*/ 733425 w 1028700"/>
                <a:gd name="connsiteY3" fmla="*/ 11112 h 193674"/>
                <a:gd name="connsiteX4" fmla="*/ 647700 w 1028700"/>
                <a:gd name="connsiteY4" fmla="*/ 11112 h 193674"/>
                <a:gd name="connsiteX5" fmla="*/ 542925 w 1028700"/>
                <a:gd name="connsiteY5" fmla="*/ 77787 h 193674"/>
                <a:gd name="connsiteX6" fmla="*/ 466725 w 1028700"/>
                <a:gd name="connsiteY6" fmla="*/ 115887 h 193674"/>
                <a:gd name="connsiteX7" fmla="*/ 390525 w 1028700"/>
                <a:gd name="connsiteY7" fmla="*/ 182562 h 193674"/>
                <a:gd name="connsiteX8" fmla="*/ 285750 w 1028700"/>
                <a:gd name="connsiteY8" fmla="*/ 182562 h 193674"/>
                <a:gd name="connsiteX9" fmla="*/ 200025 w 1028700"/>
                <a:gd name="connsiteY9" fmla="*/ 153987 h 193674"/>
                <a:gd name="connsiteX10" fmla="*/ 114300 w 1028700"/>
                <a:gd name="connsiteY10" fmla="*/ 115887 h 193674"/>
                <a:gd name="connsiteX11" fmla="*/ 28575 w 1028700"/>
                <a:gd name="connsiteY11" fmla="*/ 49212 h 193674"/>
                <a:gd name="connsiteX12" fmla="*/ 0 w 1028700"/>
                <a:gd name="connsiteY12" fmla="*/ 30162 h 19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8700" h="193674">
                  <a:moveTo>
                    <a:pt x="1028700" y="115887"/>
                  </a:moveTo>
                  <a:cubicBezTo>
                    <a:pt x="996156" y="105568"/>
                    <a:pt x="963613" y="95250"/>
                    <a:pt x="933450" y="87312"/>
                  </a:cubicBezTo>
                  <a:cubicBezTo>
                    <a:pt x="903287" y="79374"/>
                    <a:pt x="881063" y="80962"/>
                    <a:pt x="847725" y="68262"/>
                  </a:cubicBezTo>
                  <a:cubicBezTo>
                    <a:pt x="814388" y="55562"/>
                    <a:pt x="766763" y="20637"/>
                    <a:pt x="733425" y="11112"/>
                  </a:cubicBezTo>
                  <a:cubicBezTo>
                    <a:pt x="700088" y="1587"/>
                    <a:pt x="679450" y="0"/>
                    <a:pt x="647700" y="11112"/>
                  </a:cubicBezTo>
                  <a:cubicBezTo>
                    <a:pt x="615950" y="22224"/>
                    <a:pt x="573087" y="60325"/>
                    <a:pt x="542925" y="77787"/>
                  </a:cubicBezTo>
                  <a:cubicBezTo>
                    <a:pt x="512763" y="95249"/>
                    <a:pt x="492125" y="98424"/>
                    <a:pt x="466725" y="115887"/>
                  </a:cubicBezTo>
                  <a:cubicBezTo>
                    <a:pt x="441325" y="133350"/>
                    <a:pt x="420687" y="171450"/>
                    <a:pt x="390525" y="182562"/>
                  </a:cubicBezTo>
                  <a:cubicBezTo>
                    <a:pt x="360363" y="193674"/>
                    <a:pt x="317500" y="187324"/>
                    <a:pt x="285750" y="182562"/>
                  </a:cubicBezTo>
                  <a:cubicBezTo>
                    <a:pt x="254000" y="177800"/>
                    <a:pt x="228600" y="165099"/>
                    <a:pt x="200025" y="153987"/>
                  </a:cubicBezTo>
                  <a:cubicBezTo>
                    <a:pt x="171450" y="142875"/>
                    <a:pt x="142875" y="133349"/>
                    <a:pt x="114300" y="115887"/>
                  </a:cubicBezTo>
                  <a:cubicBezTo>
                    <a:pt x="85725" y="98425"/>
                    <a:pt x="47625" y="63500"/>
                    <a:pt x="28575" y="49212"/>
                  </a:cubicBezTo>
                  <a:cubicBezTo>
                    <a:pt x="9525" y="34925"/>
                    <a:pt x="4762" y="32543"/>
                    <a:pt x="0" y="30162"/>
                  </a:cubicBezTo>
                </a:path>
              </a:pathLst>
            </a:custGeom>
            <a:ln>
              <a:solidFill>
                <a:srgbClr val="FFFF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588250" y="600075"/>
              <a:ext cx="746125" cy="307975"/>
            </a:xfrm>
            <a:custGeom>
              <a:avLst/>
              <a:gdLst>
                <a:gd name="connsiteX0" fmla="*/ 746125 w 746125"/>
                <a:gd name="connsiteY0" fmla="*/ 161925 h 307975"/>
                <a:gd name="connsiteX1" fmla="*/ 679450 w 746125"/>
                <a:gd name="connsiteY1" fmla="*/ 209550 h 307975"/>
                <a:gd name="connsiteX2" fmla="*/ 622300 w 746125"/>
                <a:gd name="connsiteY2" fmla="*/ 247650 h 307975"/>
                <a:gd name="connsiteX3" fmla="*/ 555625 w 746125"/>
                <a:gd name="connsiteY3" fmla="*/ 276225 h 307975"/>
                <a:gd name="connsiteX4" fmla="*/ 479425 w 746125"/>
                <a:gd name="connsiteY4" fmla="*/ 304800 h 307975"/>
                <a:gd name="connsiteX5" fmla="*/ 412750 w 746125"/>
                <a:gd name="connsiteY5" fmla="*/ 295275 h 307975"/>
                <a:gd name="connsiteX6" fmla="*/ 250825 w 746125"/>
                <a:gd name="connsiteY6" fmla="*/ 247650 h 307975"/>
                <a:gd name="connsiteX7" fmla="*/ 184150 w 746125"/>
                <a:gd name="connsiteY7" fmla="*/ 219075 h 307975"/>
                <a:gd name="connsiteX8" fmla="*/ 98425 w 746125"/>
                <a:gd name="connsiteY8" fmla="*/ 123825 h 307975"/>
                <a:gd name="connsiteX9" fmla="*/ 79375 w 746125"/>
                <a:gd name="connsiteY9" fmla="*/ 66675 h 307975"/>
                <a:gd name="connsiteX10" fmla="*/ 12700 w 746125"/>
                <a:gd name="connsiteY10" fmla="*/ 38100 h 307975"/>
                <a:gd name="connsiteX11" fmla="*/ 3175 w 746125"/>
                <a:gd name="connsiteY11" fmla="*/ 0 h 307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46125" h="307975">
                  <a:moveTo>
                    <a:pt x="746125" y="161925"/>
                  </a:moveTo>
                  <a:lnTo>
                    <a:pt x="679450" y="209550"/>
                  </a:lnTo>
                  <a:cubicBezTo>
                    <a:pt x="658813" y="223837"/>
                    <a:pt x="642937" y="236538"/>
                    <a:pt x="622300" y="247650"/>
                  </a:cubicBezTo>
                  <a:cubicBezTo>
                    <a:pt x="601663" y="258762"/>
                    <a:pt x="579438" y="266700"/>
                    <a:pt x="555625" y="276225"/>
                  </a:cubicBezTo>
                  <a:cubicBezTo>
                    <a:pt x="531813" y="285750"/>
                    <a:pt x="503238" y="301625"/>
                    <a:pt x="479425" y="304800"/>
                  </a:cubicBezTo>
                  <a:cubicBezTo>
                    <a:pt x="455613" y="307975"/>
                    <a:pt x="450850" y="304800"/>
                    <a:pt x="412750" y="295275"/>
                  </a:cubicBezTo>
                  <a:cubicBezTo>
                    <a:pt x="374650" y="285750"/>
                    <a:pt x="288925" y="260350"/>
                    <a:pt x="250825" y="247650"/>
                  </a:cubicBezTo>
                  <a:cubicBezTo>
                    <a:pt x="212725" y="234950"/>
                    <a:pt x="209550" y="239713"/>
                    <a:pt x="184150" y="219075"/>
                  </a:cubicBezTo>
                  <a:cubicBezTo>
                    <a:pt x="158750" y="198437"/>
                    <a:pt x="115888" y="149225"/>
                    <a:pt x="98425" y="123825"/>
                  </a:cubicBezTo>
                  <a:cubicBezTo>
                    <a:pt x="80962" y="98425"/>
                    <a:pt x="93662" y="80962"/>
                    <a:pt x="79375" y="66675"/>
                  </a:cubicBezTo>
                  <a:cubicBezTo>
                    <a:pt x="65088" y="52388"/>
                    <a:pt x="25400" y="49212"/>
                    <a:pt x="12700" y="38100"/>
                  </a:cubicBezTo>
                  <a:cubicBezTo>
                    <a:pt x="0" y="26988"/>
                    <a:pt x="1587" y="13494"/>
                    <a:pt x="3175" y="0"/>
                  </a:cubicBezTo>
                </a:path>
              </a:pathLst>
            </a:custGeom>
            <a:ln>
              <a:solidFill>
                <a:srgbClr val="FFFF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067675" y="904875"/>
              <a:ext cx="390525" cy="214312"/>
            </a:xfrm>
            <a:custGeom>
              <a:avLst/>
              <a:gdLst>
                <a:gd name="connsiteX0" fmla="*/ 390525 w 390525"/>
                <a:gd name="connsiteY0" fmla="*/ 171450 h 214312"/>
                <a:gd name="connsiteX1" fmla="*/ 314325 w 390525"/>
                <a:gd name="connsiteY1" fmla="*/ 200025 h 214312"/>
                <a:gd name="connsiteX2" fmla="*/ 238125 w 390525"/>
                <a:gd name="connsiteY2" fmla="*/ 209550 h 214312"/>
                <a:gd name="connsiteX3" fmla="*/ 200025 w 390525"/>
                <a:gd name="connsiteY3" fmla="*/ 171450 h 214312"/>
                <a:gd name="connsiteX4" fmla="*/ 142875 w 390525"/>
                <a:gd name="connsiteY4" fmla="*/ 133350 h 214312"/>
                <a:gd name="connsiteX5" fmla="*/ 104775 w 390525"/>
                <a:gd name="connsiteY5" fmla="*/ 95250 h 214312"/>
                <a:gd name="connsiteX6" fmla="*/ 38100 w 390525"/>
                <a:gd name="connsiteY6" fmla="*/ 57150 h 214312"/>
                <a:gd name="connsiteX7" fmla="*/ 0 w 390525"/>
                <a:gd name="connsiteY7" fmla="*/ 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0525" h="214312">
                  <a:moveTo>
                    <a:pt x="390525" y="171450"/>
                  </a:moveTo>
                  <a:cubicBezTo>
                    <a:pt x="365125" y="182562"/>
                    <a:pt x="339725" y="193675"/>
                    <a:pt x="314325" y="200025"/>
                  </a:cubicBezTo>
                  <a:cubicBezTo>
                    <a:pt x="288925" y="206375"/>
                    <a:pt x="257175" y="214312"/>
                    <a:pt x="238125" y="209550"/>
                  </a:cubicBezTo>
                  <a:cubicBezTo>
                    <a:pt x="219075" y="204788"/>
                    <a:pt x="215900" y="184150"/>
                    <a:pt x="200025" y="171450"/>
                  </a:cubicBezTo>
                  <a:cubicBezTo>
                    <a:pt x="184150" y="158750"/>
                    <a:pt x="158750" y="146050"/>
                    <a:pt x="142875" y="133350"/>
                  </a:cubicBezTo>
                  <a:cubicBezTo>
                    <a:pt x="127000" y="120650"/>
                    <a:pt x="122238" y="107950"/>
                    <a:pt x="104775" y="95250"/>
                  </a:cubicBezTo>
                  <a:cubicBezTo>
                    <a:pt x="87313" y="82550"/>
                    <a:pt x="55562" y="73025"/>
                    <a:pt x="38100" y="57150"/>
                  </a:cubicBezTo>
                  <a:cubicBezTo>
                    <a:pt x="20638" y="41275"/>
                    <a:pt x="10319" y="20637"/>
                    <a:pt x="0" y="0"/>
                  </a:cubicBezTo>
                </a:path>
              </a:pathLst>
            </a:custGeom>
            <a:ln>
              <a:solidFill>
                <a:srgbClr val="FFFF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972300" y="904875"/>
              <a:ext cx="1125537" cy="1381125"/>
            </a:xfrm>
            <a:custGeom>
              <a:avLst/>
              <a:gdLst>
                <a:gd name="connsiteX0" fmla="*/ 0 w 1125537"/>
                <a:gd name="connsiteY0" fmla="*/ 0 h 1381125"/>
                <a:gd name="connsiteX1" fmla="*/ 19050 w 1125537"/>
                <a:gd name="connsiteY1" fmla="*/ 76200 h 1381125"/>
                <a:gd name="connsiteX2" fmla="*/ 47625 w 1125537"/>
                <a:gd name="connsiteY2" fmla="*/ 142875 h 1381125"/>
                <a:gd name="connsiteX3" fmla="*/ 57150 w 1125537"/>
                <a:gd name="connsiteY3" fmla="*/ 190500 h 1381125"/>
                <a:gd name="connsiteX4" fmla="*/ 76200 w 1125537"/>
                <a:gd name="connsiteY4" fmla="*/ 238125 h 1381125"/>
                <a:gd name="connsiteX5" fmla="*/ 95250 w 1125537"/>
                <a:gd name="connsiteY5" fmla="*/ 304800 h 1381125"/>
                <a:gd name="connsiteX6" fmla="*/ 104775 w 1125537"/>
                <a:gd name="connsiteY6" fmla="*/ 314325 h 1381125"/>
                <a:gd name="connsiteX7" fmla="*/ 104775 w 1125537"/>
                <a:gd name="connsiteY7" fmla="*/ 361950 h 1381125"/>
                <a:gd name="connsiteX8" fmla="*/ 133350 w 1125537"/>
                <a:gd name="connsiteY8" fmla="*/ 390525 h 1381125"/>
                <a:gd name="connsiteX9" fmla="*/ 152400 w 1125537"/>
                <a:gd name="connsiteY9" fmla="*/ 466725 h 1381125"/>
                <a:gd name="connsiteX10" fmla="*/ 161925 w 1125537"/>
                <a:gd name="connsiteY10" fmla="*/ 514350 h 1381125"/>
                <a:gd name="connsiteX11" fmla="*/ 190500 w 1125537"/>
                <a:gd name="connsiteY11" fmla="*/ 533400 h 1381125"/>
                <a:gd name="connsiteX12" fmla="*/ 209550 w 1125537"/>
                <a:gd name="connsiteY12" fmla="*/ 542925 h 1381125"/>
                <a:gd name="connsiteX13" fmla="*/ 209550 w 1125537"/>
                <a:gd name="connsiteY13" fmla="*/ 581025 h 1381125"/>
                <a:gd name="connsiteX14" fmla="*/ 247650 w 1125537"/>
                <a:gd name="connsiteY14" fmla="*/ 676275 h 1381125"/>
                <a:gd name="connsiteX15" fmla="*/ 257175 w 1125537"/>
                <a:gd name="connsiteY15" fmla="*/ 742950 h 1381125"/>
                <a:gd name="connsiteX16" fmla="*/ 285750 w 1125537"/>
                <a:gd name="connsiteY16" fmla="*/ 800100 h 1381125"/>
                <a:gd name="connsiteX17" fmla="*/ 295275 w 1125537"/>
                <a:gd name="connsiteY17" fmla="*/ 885825 h 1381125"/>
                <a:gd name="connsiteX18" fmla="*/ 390525 w 1125537"/>
                <a:gd name="connsiteY18" fmla="*/ 942975 h 1381125"/>
                <a:gd name="connsiteX19" fmla="*/ 476250 w 1125537"/>
                <a:gd name="connsiteY19" fmla="*/ 1028700 h 1381125"/>
                <a:gd name="connsiteX20" fmla="*/ 561975 w 1125537"/>
                <a:gd name="connsiteY20" fmla="*/ 1104900 h 1381125"/>
                <a:gd name="connsiteX21" fmla="*/ 647700 w 1125537"/>
                <a:gd name="connsiteY21" fmla="*/ 1162050 h 1381125"/>
                <a:gd name="connsiteX22" fmla="*/ 714375 w 1125537"/>
                <a:gd name="connsiteY22" fmla="*/ 1200150 h 1381125"/>
                <a:gd name="connsiteX23" fmla="*/ 771525 w 1125537"/>
                <a:gd name="connsiteY23" fmla="*/ 1228725 h 1381125"/>
                <a:gd name="connsiteX24" fmla="*/ 790575 w 1125537"/>
                <a:gd name="connsiteY24" fmla="*/ 1257300 h 1381125"/>
                <a:gd name="connsiteX25" fmla="*/ 847725 w 1125537"/>
                <a:gd name="connsiteY25" fmla="*/ 1295400 h 1381125"/>
                <a:gd name="connsiteX26" fmla="*/ 904875 w 1125537"/>
                <a:gd name="connsiteY26" fmla="*/ 1343025 h 1381125"/>
                <a:gd name="connsiteX27" fmla="*/ 952500 w 1125537"/>
                <a:gd name="connsiteY27" fmla="*/ 1362075 h 1381125"/>
                <a:gd name="connsiteX28" fmla="*/ 1000125 w 1125537"/>
                <a:gd name="connsiteY28" fmla="*/ 1371600 h 1381125"/>
                <a:gd name="connsiteX29" fmla="*/ 1104900 w 1125537"/>
                <a:gd name="connsiteY29" fmla="*/ 1371600 h 1381125"/>
                <a:gd name="connsiteX30" fmla="*/ 1123950 w 1125537"/>
                <a:gd name="connsiteY30" fmla="*/ 1381125 h 1381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125537" h="1381125">
                  <a:moveTo>
                    <a:pt x="0" y="0"/>
                  </a:moveTo>
                  <a:cubicBezTo>
                    <a:pt x="5556" y="26194"/>
                    <a:pt x="11113" y="52388"/>
                    <a:pt x="19050" y="76200"/>
                  </a:cubicBezTo>
                  <a:cubicBezTo>
                    <a:pt x="26988" y="100013"/>
                    <a:pt x="41275" y="123825"/>
                    <a:pt x="47625" y="142875"/>
                  </a:cubicBezTo>
                  <a:cubicBezTo>
                    <a:pt x="53975" y="161925"/>
                    <a:pt x="52388" y="174625"/>
                    <a:pt x="57150" y="190500"/>
                  </a:cubicBezTo>
                  <a:cubicBezTo>
                    <a:pt x="61912" y="206375"/>
                    <a:pt x="69850" y="219075"/>
                    <a:pt x="76200" y="238125"/>
                  </a:cubicBezTo>
                  <a:cubicBezTo>
                    <a:pt x="82550" y="257175"/>
                    <a:pt x="90487" y="292100"/>
                    <a:pt x="95250" y="304800"/>
                  </a:cubicBezTo>
                  <a:cubicBezTo>
                    <a:pt x="100013" y="317500"/>
                    <a:pt x="103188" y="304800"/>
                    <a:pt x="104775" y="314325"/>
                  </a:cubicBezTo>
                  <a:cubicBezTo>
                    <a:pt x="106363" y="323850"/>
                    <a:pt x="100012" y="349250"/>
                    <a:pt x="104775" y="361950"/>
                  </a:cubicBezTo>
                  <a:cubicBezTo>
                    <a:pt x="109538" y="374650"/>
                    <a:pt x="125413" y="373063"/>
                    <a:pt x="133350" y="390525"/>
                  </a:cubicBezTo>
                  <a:cubicBezTo>
                    <a:pt x="141287" y="407987"/>
                    <a:pt x="147638" y="446088"/>
                    <a:pt x="152400" y="466725"/>
                  </a:cubicBezTo>
                  <a:cubicBezTo>
                    <a:pt x="157162" y="487362"/>
                    <a:pt x="155575" y="503238"/>
                    <a:pt x="161925" y="514350"/>
                  </a:cubicBezTo>
                  <a:cubicBezTo>
                    <a:pt x="168275" y="525462"/>
                    <a:pt x="182563" y="528638"/>
                    <a:pt x="190500" y="533400"/>
                  </a:cubicBezTo>
                  <a:cubicBezTo>
                    <a:pt x="198438" y="538163"/>
                    <a:pt x="206375" y="534987"/>
                    <a:pt x="209550" y="542925"/>
                  </a:cubicBezTo>
                  <a:cubicBezTo>
                    <a:pt x="212725" y="550863"/>
                    <a:pt x="203200" y="558800"/>
                    <a:pt x="209550" y="581025"/>
                  </a:cubicBezTo>
                  <a:cubicBezTo>
                    <a:pt x="215900" y="603250"/>
                    <a:pt x="239713" y="649288"/>
                    <a:pt x="247650" y="676275"/>
                  </a:cubicBezTo>
                  <a:cubicBezTo>
                    <a:pt x="255587" y="703262"/>
                    <a:pt x="250825" y="722313"/>
                    <a:pt x="257175" y="742950"/>
                  </a:cubicBezTo>
                  <a:cubicBezTo>
                    <a:pt x="263525" y="763587"/>
                    <a:pt x="279400" y="776288"/>
                    <a:pt x="285750" y="800100"/>
                  </a:cubicBezTo>
                  <a:cubicBezTo>
                    <a:pt x="292100" y="823912"/>
                    <a:pt x="277813" y="862013"/>
                    <a:pt x="295275" y="885825"/>
                  </a:cubicBezTo>
                  <a:cubicBezTo>
                    <a:pt x="312737" y="909637"/>
                    <a:pt x="360363" y="919163"/>
                    <a:pt x="390525" y="942975"/>
                  </a:cubicBezTo>
                  <a:cubicBezTo>
                    <a:pt x="420687" y="966787"/>
                    <a:pt x="447675" y="1001713"/>
                    <a:pt x="476250" y="1028700"/>
                  </a:cubicBezTo>
                  <a:cubicBezTo>
                    <a:pt x="504825" y="1055688"/>
                    <a:pt x="533400" y="1082675"/>
                    <a:pt x="561975" y="1104900"/>
                  </a:cubicBezTo>
                  <a:cubicBezTo>
                    <a:pt x="590550" y="1127125"/>
                    <a:pt x="622300" y="1146175"/>
                    <a:pt x="647700" y="1162050"/>
                  </a:cubicBezTo>
                  <a:cubicBezTo>
                    <a:pt x="673100" y="1177925"/>
                    <a:pt x="693738" y="1189038"/>
                    <a:pt x="714375" y="1200150"/>
                  </a:cubicBezTo>
                  <a:cubicBezTo>
                    <a:pt x="735012" y="1211262"/>
                    <a:pt x="758825" y="1219200"/>
                    <a:pt x="771525" y="1228725"/>
                  </a:cubicBezTo>
                  <a:cubicBezTo>
                    <a:pt x="784225" y="1238250"/>
                    <a:pt x="777875" y="1246188"/>
                    <a:pt x="790575" y="1257300"/>
                  </a:cubicBezTo>
                  <a:cubicBezTo>
                    <a:pt x="803275" y="1268412"/>
                    <a:pt x="828675" y="1281113"/>
                    <a:pt x="847725" y="1295400"/>
                  </a:cubicBezTo>
                  <a:cubicBezTo>
                    <a:pt x="866775" y="1309688"/>
                    <a:pt x="887413" y="1331913"/>
                    <a:pt x="904875" y="1343025"/>
                  </a:cubicBezTo>
                  <a:cubicBezTo>
                    <a:pt x="922337" y="1354137"/>
                    <a:pt x="936625" y="1357313"/>
                    <a:pt x="952500" y="1362075"/>
                  </a:cubicBezTo>
                  <a:cubicBezTo>
                    <a:pt x="968375" y="1366837"/>
                    <a:pt x="974725" y="1370013"/>
                    <a:pt x="1000125" y="1371600"/>
                  </a:cubicBezTo>
                  <a:cubicBezTo>
                    <a:pt x="1025525" y="1373188"/>
                    <a:pt x="1084263" y="1370013"/>
                    <a:pt x="1104900" y="1371600"/>
                  </a:cubicBezTo>
                  <a:cubicBezTo>
                    <a:pt x="1125537" y="1373187"/>
                    <a:pt x="1124743" y="1377156"/>
                    <a:pt x="1123950" y="1381125"/>
                  </a:cubicBezTo>
                </a:path>
              </a:pathLst>
            </a:custGeom>
            <a:ln>
              <a:solidFill>
                <a:srgbClr val="FFFF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715125" y="3019425"/>
              <a:ext cx="1333500" cy="325437"/>
            </a:xfrm>
            <a:custGeom>
              <a:avLst/>
              <a:gdLst>
                <a:gd name="connsiteX0" fmla="*/ 1333500 w 1333500"/>
                <a:gd name="connsiteY0" fmla="*/ 304800 h 325437"/>
                <a:gd name="connsiteX1" fmla="*/ 1285875 w 1333500"/>
                <a:gd name="connsiteY1" fmla="*/ 323850 h 325437"/>
                <a:gd name="connsiteX2" fmla="*/ 1228725 w 1333500"/>
                <a:gd name="connsiteY2" fmla="*/ 314325 h 325437"/>
                <a:gd name="connsiteX3" fmla="*/ 1162050 w 1333500"/>
                <a:gd name="connsiteY3" fmla="*/ 295275 h 325437"/>
                <a:gd name="connsiteX4" fmla="*/ 1123950 w 1333500"/>
                <a:gd name="connsiteY4" fmla="*/ 257175 h 325437"/>
                <a:gd name="connsiteX5" fmla="*/ 1114425 w 1333500"/>
                <a:gd name="connsiteY5" fmla="*/ 219075 h 325437"/>
                <a:gd name="connsiteX6" fmla="*/ 1057275 w 1333500"/>
                <a:gd name="connsiteY6" fmla="*/ 228600 h 325437"/>
                <a:gd name="connsiteX7" fmla="*/ 1038225 w 1333500"/>
                <a:gd name="connsiteY7" fmla="*/ 219075 h 325437"/>
                <a:gd name="connsiteX8" fmla="*/ 1009650 w 1333500"/>
                <a:gd name="connsiteY8" fmla="*/ 190500 h 325437"/>
                <a:gd name="connsiteX9" fmla="*/ 962025 w 1333500"/>
                <a:gd name="connsiteY9" fmla="*/ 180975 h 325437"/>
                <a:gd name="connsiteX10" fmla="*/ 933450 w 1333500"/>
                <a:gd name="connsiteY10" fmla="*/ 190500 h 325437"/>
                <a:gd name="connsiteX11" fmla="*/ 885825 w 1333500"/>
                <a:gd name="connsiteY11" fmla="*/ 190500 h 325437"/>
                <a:gd name="connsiteX12" fmla="*/ 847725 w 1333500"/>
                <a:gd name="connsiteY12" fmla="*/ 180975 h 325437"/>
                <a:gd name="connsiteX13" fmla="*/ 800100 w 1333500"/>
                <a:gd name="connsiteY13" fmla="*/ 180975 h 325437"/>
                <a:gd name="connsiteX14" fmla="*/ 762000 w 1333500"/>
                <a:gd name="connsiteY14" fmla="*/ 180975 h 325437"/>
                <a:gd name="connsiteX15" fmla="*/ 733425 w 1333500"/>
                <a:gd name="connsiteY15" fmla="*/ 200025 h 325437"/>
                <a:gd name="connsiteX16" fmla="*/ 676275 w 1333500"/>
                <a:gd name="connsiteY16" fmla="*/ 219075 h 325437"/>
                <a:gd name="connsiteX17" fmla="*/ 628650 w 1333500"/>
                <a:gd name="connsiteY17" fmla="*/ 228600 h 325437"/>
                <a:gd name="connsiteX18" fmla="*/ 552450 w 1333500"/>
                <a:gd name="connsiteY18" fmla="*/ 257175 h 325437"/>
                <a:gd name="connsiteX19" fmla="*/ 495300 w 1333500"/>
                <a:gd name="connsiteY19" fmla="*/ 228600 h 325437"/>
                <a:gd name="connsiteX20" fmla="*/ 447675 w 1333500"/>
                <a:gd name="connsiteY20" fmla="*/ 209550 h 325437"/>
                <a:gd name="connsiteX21" fmla="*/ 409575 w 1333500"/>
                <a:gd name="connsiteY21" fmla="*/ 171450 h 325437"/>
                <a:gd name="connsiteX22" fmla="*/ 361950 w 1333500"/>
                <a:gd name="connsiteY22" fmla="*/ 152400 h 325437"/>
                <a:gd name="connsiteX23" fmla="*/ 295275 w 1333500"/>
                <a:gd name="connsiteY23" fmla="*/ 123825 h 325437"/>
                <a:gd name="connsiteX24" fmla="*/ 238125 w 1333500"/>
                <a:gd name="connsiteY24" fmla="*/ 114300 h 325437"/>
                <a:gd name="connsiteX25" fmla="*/ 171450 w 1333500"/>
                <a:gd name="connsiteY25" fmla="*/ 76200 h 325437"/>
                <a:gd name="connsiteX26" fmla="*/ 133350 w 1333500"/>
                <a:gd name="connsiteY26" fmla="*/ 76200 h 325437"/>
                <a:gd name="connsiteX27" fmla="*/ 85725 w 1333500"/>
                <a:gd name="connsiteY27" fmla="*/ 38100 h 325437"/>
                <a:gd name="connsiteX28" fmla="*/ 0 w 1333500"/>
                <a:gd name="connsiteY28" fmla="*/ 0 h 325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333500" h="325437">
                  <a:moveTo>
                    <a:pt x="1333500" y="304800"/>
                  </a:moveTo>
                  <a:cubicBezTo>
                    <a:pt x="1318418" y="313531"/>
                    <a:pt x="1303337" y="322263"/>
                    <a:pt x="1285875" y="323850"/>
                  </a:cubicBezTo>
                  <a:cubicBezTo>
                    <a:pt x="1268413" y="325437"/>
                    <a:pt x="1249362" y="319087"/>
                    <a:pt x="1228725" y="314325"/>
                  </a:cubicBezTo>
                  <a:cubicBezTo>
                    <a:pt x="1208088" y="309563"/>
                    <a:pt x="1179513" y="304800"/>
                    <a:pt x="1162050" y="295275"/>
                  </a:cubicBezTo>
                  <a:cubicBezTo>
                    <a:pt x="1144588" y="285750"/>
                    <a:pt x="1131887" y="269875"/>
                    <a:pt x="1123950" y="257175"/>
                  </a:cubicBezTo>
                  <a:cubicBezTo>
                    <a:pt x="1116013" y="244475"/>
                    <a:pt x="1125537" y="223837"/>
                    <a:pt x="1114425" y="219075"/>
                  </a:cubicBezTo>
                  <a:cubicBezTo>
                    <a:pt x="1103313" y="214313"/>
                    <a:pt x="1069975" y="228600"/>
                    <a:pt x="1057275" y="228600"/>
                  </a:cubicBezTo>
                  <a:cubicBezTo>
                    <a:pt x="1044575" y="228600"/>
                    <a:pt x="1046162" y="225425"/>
                    <a:pt x="1038225" y="219075"/>
                  </a:cubicBezTo>
                  <a:cubicBezTo>
                    <a:pt x="1030288" y="212725"/>
                    <a:pt x="1022350" y="196850"/>
                    <a:pt x="1009650" y="190500"/>
                  </a:cubicBezTo>
                  <a:cubicBezTo>
                    <a:pt x="996950" y="184150"/>
                    <a:pt x="974725" y="180975"/>
                    <a:pt x="962025" y="180975"/>
                  </a:cubicBezTo>
                  <a:cubicBezTo>
                    <a:pt x="949325" y="180975"/>
                    <a:pt x="946150" y="188913"/>
                    <a:pt x="933450" y="190500"/>
                  </a:cubicBezTo>
                  <a:cubicBezTo>
                    <a:pt x="920750" y="192087"/>
                    <a:pt x="900112" y="192087"/>
                    <a:pt x="885825" y="190500"/>
                  </a:cubicBezTo>
                  <a:cubicBezTo>
                    <a:pt x="871538" y="188913"/>
                    <a:pt x="862012" y="182562"/>
                    <a:pt x="847725" y="180975"/>
                  </a:cubicBezTo>
                  <a:cubicBezTo>
                    <a:pt x="833438" y="179388"/>
                    <a:pt x="800100" y="180975"/>
                    <a:pt x="800100" y="180975"/>
                  </a:cubicBezTo>
                  <a:cubicBezTo>
                    <a:pt x="785813" y="180975"/>
                    <a:pt x="773113" y="177800"/>
                    <a:pt x="762000" y="180975"/>
                  </a:cubicBezTo>
                  <a:cubicBezTo>
                    <a:pt x="750887" y="184150"/>
                    <a:pt x="747713" y="193675"/>
                    <a:pt x="733425" y="200025"/>
                  </a:cubicBezTo>
                  <a:cubicBezTo>
                    <a:pt x="719137" y="206375"/>
                    <a:pt x="693738" y="214312"/>
                    <a:pt x="676275" y="219075"/>
                  </a:cubicBezTo>
                  <a:cubicBezTo>
                    <a:pt x="658812" y="223838"/>
                    <a:pt x="649287" y="222250"/>
                    <a:pt x="628650" y="228600"/>
                  </a:cubicBezTo>
                  <a:cubicBezTo>
                    <a:pt x="608013" y="234950"/>
                    <a:pt x="574675" y="257175"/>
                    <a:pt x="552450" y="257175"/>
                  </a:cubicBezTo>
                  <a:cubicBezTo>
                    <a:pt x="530225" y="257175"/>
                    <a:pt x="512762" y="236537"/>
                    <a:pt x="495300" y="228600"/>
                  </a:cubicBezTo>
                  <a:cubicBezTo>
                    <a:pt x="477838" y="220663"/>
                    <a:pt x="461962" y="219075"/>
                    <a:pt x="447675" y="209550"/>
                  </a:cubicBezTo>
                  <a:cubicBezTo>
                    <a:pt x="433388" y="200025"/>
                    <a:pt x="423862" y="180975"/>
                    <a:pt x="409575" y="171450"/>
                  </a:cubicBezTo>
                  <a:cubicBezTo>
                    <a:pt x="395288" y="161925"/>
                    <a:pt x="381000" y="160337"/>
                    <a:pt x="361950" y="152400"/>
                  </a:cubicBezTo>
                  <a:cubicBezTo>
                    <a:pt x="342900" y="144463"/>
                    <a:pt x="315912" y="130175"/>
                    <a:pt x="295275" y="123825"/>
                  </a:cubicBezTo>
                  <a:cubicBezTo>
                    <a:pt x="274638" y="117475"/>
                    <a:pt x="258763" y="122238"/>
                    <a:pt x="238125" y="114300"/>
                  </a:cubicBezTo>
                  <a:cubicBezTo>
                    <a:pt x="217488" y="106363"/>
                    <a:pt x="188912" y="82550"/>
                    <a:pt x="171450" y="76200"/>
                  </a:cubicBezTo>
                  <a:cubicBezTo>
                    <a:pt x="153988" y="69850"/>
                    <a:pt x="147638" y="82550"/>
                    <a:pt x="133350" y="76200"/>
                  </a:cubicBezTo>
                  <a:cubicBezTo>
                    <a:pt x="119062" y="69850"/>
                    <a:pt x="107950" y="50800"/>
                    <a:pt x="85725" y="38100"/>
                  </a:cubicBezTo>
                  <a:cubicBezTo>
                    <a:pt x="63500" y="25400"/>
                    <a:pt x="0" y="0"/>
                    <a:pt x="0" y="0"/>
                  </a:cubicBezTo>
                </a:path>
              </a:pathLst>
            </a:custGeom>
            <a:ln>
              <a:solidFill>
                <a:srgbClr val="FFFF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296150" y="3286125"/>
              <a:ext cx="542925" cy="476250"/>
            </a:xfrm>
            <a:custGeom>
              <a:avLst/>
              <a:gdLst>
                <a:gd name="connsiteX0" fmla="*/ 542925 w 542925"/>
                <a:gd name="connsiteY0" fmla="*/ 476250 h 476250"/>
                <a:gd name="connsiteX1" fmla="*/ 476250 w 542925"/>
                <a:gd name="connsiteY1" fmla="*/ 400050 h 476250"/>
                <a:gd name="connsiteX2" fmla="*/ 447675 w 542925"/>
                <a:gd name="connsiteY2" fmla="*/ 352425 h 476250"/>
                <a:gd name="connsiteX3" fmla="*/ 409575 w 542925"/>
                <a:gd name="connsiteY3" fmla="*/ 342900 h 476250"/>
                <a:gd name="connsiteX4" fmla="*/ 361950 w 542925"/>
                <a:gd name="connsiteY4" fmla="*/ 342900 h 476250"/>
                <a:gd name="connsiteX5" fmla="*/ 295275 w 542925"/>
                <a:gd name="connsiteY5" fmla="*/ 304800 h 476250"/>
                <a:gd name="connsiteX6" fmla="*/ 266700 w 542925"/>
                <a:gd name="connsiteY6" fmla="*/ 314325 h 476250"/>
                <a:gd name="connsiteX7" fmla="*/ 238125 w 542925"/>
                <a:gd name="connsiteY7" fmla="*/ 304800 h 476250"/>
                <a:gd name="connsiteX8" fmla="*/ 219075 w 542925"/>
                <a:gd name="connsiteY8" fmla="*/ 285750 h 476250"/>
                <a:gd name="connsiteX9" fmla="*/ 180975 w 542925"/>
                <a:gd name="connsiteY9" fmla="*/ 257175 h 476250"/>
                <a:gd name="connsiteX10" fmla="*/ 152400 w 542925"/>
                <a:gd name="connsiteY10" fmla="*/ 247650 h 476250"/>
                <a:gd name="connsiteX11" fmla="*/ 133350 w 542925"/>
                <a:gd name="connsiteY11" fmla="*/ 209550 h 476250"/>
                <a:gd name="connsiteX12" fmla="*/ 114300 w 542925"/>
                <a:gd name="connsiteY12" fmla="*/ 180975 h 476250"/>
                <a:gd name="connsiteX13" fmla="*/ 114300 w 542925"/>
                <a:gd name="connsiteY13" fmla="*/ 161925 h 476250"/>
                <a:gd name="connsiteX14" fmla="*/ 95250 w 542925"/>
                <a:gd name="connsiteY14" fmla="*/ 104775 h 476250"/>
                <a:gd name="connsiteX15" fmla="*/ 57150 w 542925"/>
                <a:gd name="connsiteY15" fmla="*/ 104775 h 476250"/>
                <a:gd name="connsiteX16" fmla="*/ 38100 w 542925"/>
                <a:gd name="connsiteY16" fmla="*/ 104775 h 476250"/>
                <a:gd name="connsiteX17" fmla="*/ 9525 w 542925"/>
                <a:gd name="connsiteY17" fmla="*/ 28575 h 476250"/>
                <a:gd name="connsiteX18" fmla="*/ 0 w 542925"/>
                <a:gd name="connsiteY18" fmla="*/ 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42925" h="476250">
                  <a:moveTo>
                    <a:pt x="542925" y="476250"/>
                  </a:moveTo>
                  <a:cubicBezTo>
                    <a:pt x="517525" y="448469"/>
                    <a:pt x="492125" y="420688"/>
                    <a:pt x="476250" y="400050"/>
                  </a:cubicBezTo>
                  <a:cubicBezTo>
                    <a:pt x="460375" y="379413"/>
                    <a:pt x="458788" y="361950"/>
                    <a:pt x="447675" y="352425"/>
                  </a:cubicBezTo>
                  <a:cubicBezTo>
                    <a:pt x="436563" y="342900"/>
                    <a:pt x="423862" y="344487"/>
                    <a:pt x="409575" y="342900"/>
                  </a:cubicBezTo>
                  <a:cubicBezTo>
                    <a:pt x="395288" y="341313"/>
                    <a:pt x="381000" y="349250"/>
                    <a:pt x="361950" y="342900"/>
                  </a:cubicBezTo>
                  <a:cubicBezTo>
                    <a:pt x="342900" y="336550"/>
                    <a:pt x="311150" y="309562"/>
                    <a:pt x="295275" y="304800"/>
                  </a:cubicBezTo>
                  <a:cubicBezTo>
                    <a:pt x="279400" y="300038"/>
                    <a:pt x="276225" y="314325"/>
                    <a:pt x="266700" y="314325"/>
                  </a:cubicBezTo>
                  <a:cubicBezTo>
                    <a:pt x="257175" y="314325"/>
                    <a:pt x="246063" y="309563"/>
                    <a:pt x="238125" y="304800"/>
                  </a:cubicBezTo>
                  <a:cubicBezTo>
                    <a:pt x="230188" y="300038"/>
                    <a:pt x="228600" y="293687"/>
                    <a:pt x="219075" y="285750"/>
                  </a:cubicBezTo>
                  <a:cubicBezTo>
                    <a:pt x="209550" y="277813"/>
                    <a:pt x="192087" y="263525"/>
                    <a:pt x="180975" y="257175"/>
                  </a:cubicBezTo>
                  <a:cubicBezTo>
                    <a:pt x="169863" y="250825"/>
                    <a:pt x="160337" y="255587"/>
                    <a:pt x="152400" y="247650"/>
                  </a:cubicBezTo>
                  <a:cubicBezTo>
                    <a:pt x="144463" y="239713"/>
                    <a:pt x="139700" y="220662"/>
                    <a:pt x="133350" y="209550"/>
                  </a:cubicBezTo>
                  <a:cubicBezTo>
                    <a:pt x="127000" y="198438"/>
                    <a:pt x="117475" y="188913"/>
                    <a:pt x="114300" y="180975"/>
                  </a:cubicBezTo>
                  <a:cubicBezTo>
                    <a:pt x="111125" y="173037"/>
                    <a:pt x="117475" y="174625"/>
                    <a:pt x="114300" y="161925"/>
                  </a:cubicBezTo>
                  <a:cubicBezTo>
                    <a:pt x="111125" y="149225"/>
                    <a:pt x="104775" y="114300"/>
                    <a:pt x="95250" y="104775"/>
                  </a:cubicBezTo>
                  <a:cubicBezTo>
                    <a:pt x="85725" y="95250"/>
                    <a:pt x="57150" y="104775"/>
                    <a:pt x="57150" y="104775"/>
                  </a:cubicBezTo>
                  <a:cubicBezTo>
                    <a:pt x="47625" y="104775"/>
                    <a:pt x="46037" y="117475"/>
                    <a:pt x="38100" y="104775"/>
                  </a:cubicBezTo>
                  <a:cubicBezTo>
                    <a:pt x="30163" y="92075"/>
                    <a:pt x="15875" y="46037"/>
                    <a:pt x="9525" y="28575"/>
                  </a:cubicBezTo>
                  <a:cubicBezTo>
                    <a:pt x="3175" y="11113"/>
                    <a:pt x="1587" y="5556"/>
                    <a:pt x="0" y="0"/>
                  </a:cubicBezTo>
                </a:path>
              </a:pathLst>
            </a:custGeom>
            <a:ln>
              <a:solidFill>
                <a:srgbClr val="FFFF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296025" y="3495675"/>
              <a:ext cx="371475" cy="304800"/>
            </a:xfrm>
            <a:custGeom>
              <a:avLst/>
              <a:gdLst>
                <a:gd name="connsiteX0" fmla="*/ 371475 w 371475"/>
                <a:gd name="connsiteY0" fmla="*/ 304800 h 304800"/>
                <a:gd name="connsiteX1" fmla="*/ 314325 w 371475"/>
                <a:gd name="connsiteY1" fmla="*/ 276225 h 304800"/>
                <a:gd name="connsiteX2" fmla="*/ 266700 w 371475"/>
                <a:gd name="connsiteY2" fmla="*/ 247650 h 304800"/>
                <a:gd name="connsiteX3" fmla="*/ 209550 w 371475"/>
                <a:gd name="connsiteY3" fmla="*/ 209550 h 304800"/>
                <a:gd name="connsiteX4" fmla="*/ 161925 w 371475"/>
                <a:gd name="connsiteY4" fmla="*/ 133350 h 304800"/>
                <a:gd name="connsiteX5" fmla="*/ 123825 w 371475"/>
                <a:gd name="connsiteY5" fmla="*/ 95250 h 304800"/>
                <a:gd name="connsiteX6" fmla="*/ 85725 w 371475"/>
                <a:gd name="connsiteY6" fmla="*/ 66675 h 304800"/>
                <a:gd name="connsiteX7" fmla="*/ 47625 w 371475"/>
                <a:gd name="connsiteY7" fmla="*/ 47625 h 304800"/>
                <a:gd name="connsiteX8" fmla="*/ 19050 w 371475"/>
                <a:gd name="connsiteY8" fmla="*/ 47625 h 304800"/>
                <a:gd name="connsiteX9" fmla="*/ 0 w 371475"/>
                <a:gd name="connsiteY9" fmla="*/ 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1475" h="304800">
                  <a:moveTo>
                    <a:pt x="371475" y="304800"/>
                  </a:moveTo>
                  <a:cubicBezTo>
                    <a:pt x="351631" y="295275"/>
                    <a:pt x="331788" y="285750"/>
                    <a:pt x="314325" y="276225"/>
                  </a:cubicBezTo>
                  <a:cubicBezTo>
                    <a:pt x="296863" y="266700"/>
                    <a:pt x="284162" y="258762"/>
                    <a:pt x="266700" y="247650"/>
                  </a:cubicBezTo>
                  <a:cubicBezTo>
                    <a:pt x="249238" y="236538"/>
                    <a:pt x="227012" y="228600"/>
                    <a:pt x="209550" y="209550"/>
                  </a:cubicBezTo>
                  <a:cubicBezTo>
                    <a:pt x="192088" y="190500"/>
                    <a:pt x="176213" y="152400"/>
                    <a:pt x="161925" y="133350"/>
                  </a:cubicBezTo>
                  <a:cubicBezTo>
                    <a:pt x="147638" y="114300"/>
                    <a:pt x="136525" y="106362"/>
                    <a:pt x="123825" y="95250"/>
                  </a:cubicBezTo>
                  <a:cubicBezTo>
                    <a:pt x="111125" y="84138"/>
                    <a:pt x="98425" y="74612"/>
                    <a:pt x="85725" y="66675"/>
                  </a:cubicBezTo>
                  <a:cubicBezTo>
                    <a:pt x="73025" y="58738"/>
                    <a:pt x="58738" y="50800"/>
                    <a:pt x="47625" y="47625"/>
                  </a:cubicBezTo>
                  <a:cubicBezTo>
                    <a:pt x="36512" y="44450"/>
                    <a:pt x="26987" y="55562"/>
                    <a:pt x="19050" y="47625"/>
                  </a:cubicBezTo>
                  <a:cubicBezTo>
                    <a:pt x="11113" y="39688"/>
                    <a:pt x="5556" y="19844"/>
                    <a:pt x="0" y="0"/>
                  </a:cubicBezTo>
                </a:path>
              </a:pathLst>
            </a:custGeom>
            <a:ln>
              <a:solidFill>
                <a:srgbClr val="FFFF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810500" y="4152900"/>
              <a:ext cx="781050" cy="409575"/>
            </a:xfrm>
            <a:custGeom>
              <a:avLst/>
              <a:gdLst>
                <a:gd name="connsiteX0" fmla="*/ 781050 w 781050"/>
                <a:gd name="connsiteY0" fmla="*/ 0 h 409575"/>
                <a:gd name="connsiteX1" fmla="*/ 742950 w 781050"/>
                <a:gd name="connsiteY1" fmla="*/ 47625 h 409575"/>
                <a:gd name="connsiteX2" fmla="*/ 723900 w 781050"/>
                <a:gd name="connsiteY2" fmla="*/ 85725 h 409575"/>
                <a:gd name="connsiteX3" fmla="*/ 733425 w 781050"/>
                <a:gd name="connsiteY3" fmla="*/ 133350 h 409575"/>
                <a:gd name="connsiteX4" fmla="*/ 695325 w 781050"/>
                <a:gd name="connsiteY4" fmla="*/ 180975 h 409575"/>
                <a:gd name="connsiteX5" fmla="*/ 657225 w 781050"/>
                <a:gd name="connsiteY5" fmla="*/ 219075 h 409575"/>
                <a:gd name="connsiteX6" fmla="*/ 638175 w 781050"/>
                <a:gd name="connsiteY6" fmla="*/ 285750 h 409575"/>
                <a:gd name="connsiteX7" fmla="*/ 561975 w 781050"/>
                <a:gd name="connsiteY7" fmla="*/ 342900 h 409575"/>
                <a:gd name="connsiteX8" fmla="*/ 495300 w 781050"/>
                <a:gd name="connsiteY8" fmla="*/ 352425 h 409575"/>
                <a:gd name="connsiteX9" fmla="*/ 457200 w 781050"/>
                <a:gd name="connsiteY9" fmla="*/ 333375 h 409575"/>
                <a:gd name="connsiteX10" fmla="*/ 390525 w 781050"/>
                <a:gd name="connsiteY10" fmla="*/ 285750 h 409575"/>
                <a:gd name="connsiteX11" fmla="*/ 352425 w 781050"/>
                <a:gd name="connsiteY11" fmla="*/ 304800 h 409575"/>
                <a:gd name="connsiteX12" fmla="*/ 295275 w 781050"/>
                <a:gd name="connsiteY12" fmla="*/ 323850 h 409575"/>
                <a:gd name="connsiteX13" fmla="*/ 238125 w 781050"/>
                <a:gd name="connsiteY13" fmla="*/ 342900 h 409575"/>
                <a:gd name="connsiteX14" fmla="*/ 161925 w 781050"/>
                <a:gd name="connsiteY14" fmla="*/ 371475 h 409575"/>
                <a:gd name="connsiteX15" fmla="*/ 104775 w 781050"/>
                <a:gd name="connsiteY15" fmla="*/ 371475 h 409575"/>
                <a:gd name="connsiteX16" fmla="*/ 47625 w 781050"/>
                <a:gd name="connsiteY16" fmla="*/ 371475 h 409575"/>
                <a:gd name="connsiteX17" fmla="*/ 9525 w 781050"/>
                <a:gd name="connsiteY17" fmla="*/ 381000 h 409575"/>
                <a:gd name="connsiteX18" fmla="*/ 0 w 781050"/>
                <a:gd name="connsiteY18" fmla="*/ 409575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81050" h="409575">
                  <a:moveTo>
                    <a:pt x="781050" y="0"/>
                  </a:moveTo>
                  <a:cubicBezTo>
                    <a:pt x="766762" y="16669"/>
                    <a:pt x="752475" y="33338"/>
                    <a:pt x="742950" y="47625"/>
                  </a:cubicBezTo>
                  <a:cubicBezTo>
                    <a:pt x="733425" y="61912"/>
                    <a:pt x="725487" y="71438"/>
                    <a:pt x="723900" y="85725"/>
                  </a:cubicBezTo>
                  <a:cubicBezTo>
                    <a:pt x="722313" y="100012"/>
                    <a:pt x="738187" y="117475"/>
                    <a:pt x="733425" y="133350"/>
                  </a:cubicBezTo>
                  <a:cubicBezTo>
                    <a:pt x="728663" y="149225"/>
                    <a:pt x="708025" y="166688"/>
                    <a:pt x="695325" y="180975"/>
                  </a:cubicBezTo>
                  <a:cubicBezTo>
                    <a:pt x="682625" y="195263"/>
                    <a:pt x="666750" y="201613"/>
                    <a:pt x="657225" y="219075"/>
                  </a:cubicBezTo>
                  <a:cubicBezTo>
                    <a:pt x="647700" y="236538"/>
                    <a:pt x="654050" y="265113"/>
                    <a:pt x="638175" y="285750"/>
                  </a:cubicBezTo>
                  <a:cubicBezTo>
                    <a:pt x="622300" y="306388"/>
                    <a:pt x="585788" y="331788"/>
                    <a:pt x="561975" y="342900"/>
                  </a:cubicBezTo>
                  <a:cubicBezTo>
                    <a:pt x="538163" y="354013"/>
                    <a:pt x="512762" y="354012"/>
                    <a:pt x="495300" y="352425"/>
                  </a:cubicBezTo>
                  <a:cubicBezTo>
                    <a:pt x="477838" y="350838"/>
                    <a:pt x="474662" y="344487"/>
                    <a:pt x="457200" y="333375"/>
                  </a:cubicBezTo>
                  <a:cubicBezTo>
                    <a:pt x="439738" y="322263"/>
                    <a:pt x="407988" y="290513"/>
                    <a:pt x="390525" y="285750"/>
                  </a:cubicBezTo>
                  <a:cubicBezTo>
                    <a:pt x="373062" y="280987"/>
                    <a:pt x="368300" y="298450"/>
                    <a:pt x="352425" y="304800"/>
                  </a:cubicBezTo>
                  <a:cubicBezTo>
                    <a:pt x="336550" y="311150"/>
                    <a:pt x="295275" y="323850"/>
                    <a:pt x="295275" y="323850"/>
                  </a:cubicBezTo>
                  <a:cubicBezTo>
                    <a:pt x="276225" y="330200"/>
                    <a:pt x="260350" y="334963"/>
                    <a:pt x="238125" y="342900"/>
                  </a:cubicBezTo>
                  <a:cubicBezTo>
                    <a:pt x="215900" y="350838"/>
                    <a:pt x="184150" y="366713"/>
                    <a:pt x="161925" y="371475"/>
                  </a:cubicBezTo>
                  <a:cubicBezTo>
                    <a:pt x="139700" y="376238"/>
                    <a:pt x="104775" y="371475"/>
                    <a:pt x="104775" y="371475"/>
                  </a:cubicBezTo>
                  <a:cubicBezTo>
                    <a:pt x="85725" y="371475"/>
                    <a:pt x="63500" y="369888"/>
                    <a:pt x="47625" y="371475"/>
                  </a:cubicBezTo>
                  <a:cubicBezTo>
                    <a:pt x="31750" y="373063"/>
                    <a:pt x="17462" y="374650"/>
                    <a:pt x="9525" y="381000"/>
                  </a:cubicBezTo>
                  <a:cubicBezTo>
                    <a:pt x="1588" y="387350"/>
                    <a:pt x="794" y="398462"/>
                    <a:pt x="0" y="409575"/>
                  </a:cubicBezTo>
                </a:path>
              </a:pathLst>
            </a:custGeom>
            <a:ln>
              <a:solidFill>
                <a:srgbClr val="FFFF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086225" y="6172200"/>
              <a:ext cx="1577975" cy="603250"/>
            </a:xfrm>
            <a:custGeom>
              <a:avLst/>
              <a:gdLst>
                <a:gd name="connsiteX0" fmla="*/ 0 w 1577975"/>
                <a:gd name="connsiteY0" fmla="*/ 466725 h 603250"/>
                <a:gd name="connsiteX1" fmla="*/ 66675 w 1577975"/>
                <a:gd name="connsiteY1" fmla="*/ 400050 h 603250"/>
                <a:gd name="connsiteX2" fmla="*/ 104775 w 1577975"/>
                <a:gd name="connsiteY2" fmla="*/ 390525 h 603250"/>
                <a:gd name="connsiteX3" fmla="*/ 161925 w 1577975"/>
                <a:gd name="connsiteY3" fmla="*/ 390525 h 603250"/>
                <a:gd name="connsiteX4" fmla="*/ 228600 w 1577975"/>
                <a:gd name="connsiteY4" fmla="*/ 381000 h 603250"/>
                <a:gd name="connsiteX5" fmla="*/ 266700 w 1577975"/>
                <a:gd name="connsiteY5" fmla="*/ 400050 h 603250"/>
                <a:gd name="connsiteX6" fmla="*/ 314325 w 1577975"/>
                <a:gd name="connsiteY6" fmla="*/ 419100 h 603250"/>
                <a:gd name="connsiteX7" fmla="*/ 352425 w 1577975"/>
                <a:gd name="connsiteY7" fmla="*/ 447675 h 603250"/>
                <a:gd name="connsiteX8" fmla="*/ 400050 w 1577975"/>
                <a:gd name="connsiteY8" fmla="*/ 447675 h 603250"/>
                <a:gd name="connsiteX9" fmla="*/ 447675 w 1577975"/>
                <a:gd name="connsiteY9" fmla="*/ 466725 h 603250"/>
                <a:gd name="connsiteX10" fmla="*/ 466725 w 1577975"/>
                <a:gd name="connsiteY10" fmla="*/ 485775 h 603250"/>
                <a:gd name="connsiteX11" fmla="*/ 523875 w 1577975"/>
                <a:gd name="connsiteY11" fmla="*/ 514350 h 603250"/>
                <a:gd name="connsiteX12" fmla="*/ 581025 w 1577975"/>
                <a:gd name="connsiteY12" fmla="*/ 495300 h 603250"/>
                <a:gd name="connsiteX13" fmla="*/ 647700 w 1577975"/>
                <a:gd name="connsiteY13" fmla="*/ 504825 h 603250"/>
                <a:gd name="connsiteX14" fmla="*/ 657225 w 1577975"/>
                <a:gd name="connsiteY14" fmla="*/ 533400 h 603250"/>
                <a:gd name="connsiteX15" fmla="*/ 695325 w 1577975"/>
                <a:gd name="connsiteY15" fmla="*/ 552450 h 603250"/>
                <a:gd name="connsiteX16" fmla="*/ 762000 w 1577975"/>
                <a:gd name="connsiteY16" fmla="*/ 552450 h 603250"/>
                <a:gd name="connsiteX17" fmla="*/ 866775 w 1577975"/>
                <a:gd name="connsiteY17" fmla="*/ 561975 h 603250"/>
                <a:gd name="connsiteX18" fmla="*/ 885825 w 1577975"/>
                <a:gd name="connsiteY18" fmla="*/ 561975 h 603250"/>
                <a:gd name="connsiteX19" fmla="*/ 914400 w 1577975"/>
                <a:gd name="connsiteY19" fmla="*/ 571500 h 603250"/>
                <a:gd name="connsiteX20" fmla="*/ 962025 w 1577975"/>
                <a:gd name="connsiteY20" fmla="*/ 571500 h 603250"/>
                <a:gd name="connsiteX21" fmla="*/ 990600 w 1577975"/>
                <a:gd name="connsiteY21" fmla="*/ 581025 h 603250"/>
                <a:gd name="connsiteX22" fmla="*/ 1019175 w 1577975"/>
                <a:gd name="connsiteY22" fmla="*/ 600075 h 603250"/>
                <a:gd name="connsiteX23" fmla="*/ 1066800 w 1577975"/>
                <a:gd name="connsiteY23" fmla="*/ 600075 h 603250"/>
                <a:gd name="connsiteX24" fmla="*/ 1133475 w 1577975"/>
                <a:gd name="connsiteY24" fmla="*/ 590550 h 603250"/>
                <a:gd name="connsiteX25" fmla="*/ 1219200 w 1577975"/>
                <a:gd name="connsiteY25" fmla="*/ 590550 h 603250"/>
                <a:gd name="connsiteX26" fmla="*/ 1285875 w 1577975"/>
                <a:gd name="connsiteY26" fmla="*/ 590550 h 603250"/>
                <a:gd name="connsiteX27" fmla="*/ 1343025 w 1577975"/>
                <a:gd name="connsiteY27" fmla="*/ 581025 h 603250"/>
                <a:gd name="connsiteX28" fmla="*/ 1371600 w 1577975"/>
                <a:gd name="connsiteY28" fmla="*/ 533400 h 603250"/>
                <a:gd name="connsiteX29" fmla="*/ 1390650 w 1577975"/>
                <a:gd name="connsiteY29" fmla="*/ 495300 h 603250"/>
                <a:gd name="connsiteX30" fmla="*/ 1362075 w 1577975"/>
                <a:gd name="connsiteY30" fmla="*/ 438150 h 603250"/>
                <a:gd name="connsiteX31" fmla="*/ 1371600 w 1577975"/>
                <a:gd name="connsiteY31" fmla="*/ 400050 h 603250"/>
                <a:gd name="connsiteX32" fmla="*/ 1381125 w 1577975"/>
                <a:gd name="connsiteY32" fmla="*/ 323850 h 603250"/>
                <a:gd name="connsiteX33" fmla="*/ 1400175 w 1577975"/>
                <a:gd name="connsiteY33" fmla="*/ 295275 h 603250"/>
                <a:gd name="connsiteX34" fmla="*/ 1409700 w 1577975"/>
                <a:gd name="connsiteY34" fmla="*/ 228600 h 603250"/>
                <a:gd name="connsiteX35" fmla="*/ 1438275 w 1577975"/>
                <a:gd name="connsiteY35" fmla="*/ 190500 h 603250"/>
                <a:gd name="connsiteX36" fmla="*/ 1476375 w 1577975"/>
                <a:gd name="connsiteY36" fmla="*/ 161925 h 603250"/>
                <a:gd name="connsiteX37" fmla="*/ 1533525 w 1577975"/>
                <a:gd name="connsiteY37" fmla="*/ 114300 h 603250"/>
                <a:gd name="connsiteX38" fmla="*/ 1571625 w 1577975"/>
                <a:gd name="connsiteY38" fmla="*/ 47625 h 603250"/>
                <a:gd name="connsiteX39" fmla="*/ 1571625 w 1577975"/>
                <a:gd name="connsiteY39" fmla="*/ 0 h 60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577975" h="603250">
                  <a:moveTo>
                    <a:pt x="0" y="466725"/>
                  </a:moveTo>
                  <a:cubicBezTo>
                    <a:pt x="24606" y="439737"/>
                    <a:pt x="49213" y="412750"/>
                    <a:pt x="66675" y="400050"/>
                  </a:cubicBezTo>
                  <a:cubicBezTo>
                    <a:pt x="84138" y="387350"/>
                    <a:pt x="88900" y="392113"/>
                    <a:pt x="104775" y="390525"/>
                  </a:cubicBezTo>
                  <a:cubicBezTo>
                    <a:pt x="120650" y="388938"/>
                    <a:pt x="141288" y="392112"/>
                    <a:pt x="161925" y="390525"/>
                  </a:cubicBezTo>
                  <a:cubicBezTo>
                    <a:pt x="182562" y="388938"/>
                    <a:pt x="211138" y="379413"/>
                    <a:pt x="228600" y="381000"/>
                  </a:cubicBezTo>
                  <a:cubicBezTo>
                    <a:pt x="246062" y="382587"/>
                    <a:pt x="252412" y="393700"/>
                    <a:pt x="266700" y="400050"/>
                  </a:cubicBezTo>
                  <a:cubicBezTo>
                    <a:pt x="280988" y="406400"/>
                    <a:pt x="300038" y="411163"/>
                    <a:pt x="314325" y="419100"/>
                  </a:cubicBezTo>
                  <a:cubicBezTo>
                    <a:pt x="328612" y="427037"/>
                    <a:pt x="338137" y="442912"/>
                    <a:pt x="352425" y="447675"/>
                  </a:cubicBezTo>
                  <a:cubicBezTo>
                    <a:pt x="366713" y="452438"/>
                    <a:pt x="384175" y="444500"/>
                    <a:pt x="400050" y="447675"/>
                  </a:cubicBezTo>
                  <a:cubicBezTo>
                    <a:pt x="415925" y="450850"/>
                    <a:pt x="436563" y="460375"/>
                    <a:pt x="447675" y="466725"/>
                  </a:cubicBezTo>
                  <a:cubicBezTo>
                    <a:pt x="458787" y="473075"/>
                    <a:pt x="454025" y="477838"/>
                    <a:pt x="466725" y="485775"/>
                  </a:cubicBezTo>
                  <a:cubicBezTo>
                    <a:pt x="479425" y="493712"/>
                    <a:pt x="504825" y="512763"/>
                    <a:pt x="523875" y="514350"/>
                  </a:cubicBezTo>
                  <a:cubicBezTo>
                    <a:pt x="542925" y="515937"/>
                    <a:pt x="560388" y="496887"/>
                    <a:pt x="581025" y="495300"/>
                  </a:cubicBezTo>
                  <a:cubicBezTo>
                    <a:pt x="601662" y="493713"/>
                    <a:pt x="635000" y="498475"/>
                    <a:pt x="647700" y="504825"/>
                  </a:cubicBezTo>
                  <a:cubicBezTo>
                    <a:pt x="660400" y="511175"/>
                    <a:pt x="649288" y="525463"/>
                    <a:pt x="657225" y="533400"/>
                  </a:cubicBezTo>
                  <a:cubicBezTo>
                    <a:pt x="665162" y="541337"/>
                    <a:pt x="677863" y="549275"/>
                    <a:pt x="695325" y="552450"/>
                  </a:cubicBezTo>
                  <a:cubicBezTo>
                    <a:pt x="712788" y="555625"/>
                    <a:pt x="733425" y="550863"/>
                    <a:pt x="762000" y="552450"/>
                  </a:cubicBezTo>
                  <a:cubicBezTo>
                    <a:pt x="790575" y="554038"/>
                    <a:pt x="846138" y="560388"/>
                    <a:pt x="866775" y="561975"/>
                  </a:cubicBezTo>
                  <a:cubicBezTo>
                    <a:pt x="887412" y="563562"/>
                    <a:pt x="877887" y="560387"/>
                    <a:pt x="885825" y="561975"/>
                  </a:cubicBezTo>
                  <a:cubicBezTo>
                    <a:pt x="893763" y="563563"/>
                    <a:pt x="901700" y="569913"/>
                    <a:pt x="914400" y="571500"/>
                  </a:cubicBezTo>
                  <a:cubicBezTo>
                    <a:pt x="927100" y="573087"/>
                    <a:pt x="949325" y="569913"/>
                    <a:pt x="962025" y="571500"/>
                  </a:cubicBezTo>
                  <a:cubicBezTo>
                    <a:pt x="974725" y="573087"/>
                    <a:pt x="981075" y="576262"/>
                    <a:pt x="990600" y="581025"/>
                  </a:cubicBezTo>
                  <a:cubicBezTo>
                    <a:pt x="1000125" y="585788"/>
                    <a:pt x="1006475" y="596900"/>
                    <a:pt x="1019175" y="600075"/>
                  </a:cubicBezTo>
                  <a:cubicBezTo>
                    <a:pt x="1031875" y="603250"/>
                    <a:pt x="1047750" y="601662"/>
                    <a:pt x="1066800" y="600075"/>
                  </a:cubicBezTo>
                  <a:cubicBezTo>
                    <a:pt x="1085850" y="598488"/>
                    <a:pt x="1108075" y="592138"/>
                    <a:pt x="1133475" y="590550"/>
                  </a:cubicBezTo>
                  <a:cubicBezTo>
                    <a:pt x="1158875" y="588963"/>
                    <a:pt x="1219200" y="590550"/>
                    <a:pt x="1219200" y="590550"/>
                  </a:cubicBezTo>
                  <a:cubicBezTo>
                    <a:pt x="1244600" y="590550"/>
                    <a:pt x="1265238" y="592137"/>
                    <a:pt x="1285875" y="590550"/>
                  </a:cubicBezTo>
                  <a:cubicBezTo>
                    <a:pt x="1306512" y="588963"/>
                    <a:pt x="1328738" y="590550"/>
                    <a:pt x="1343025" y="581025"/>
                  </a:cubicBezTo>
                  <a:cubicBezTo>
                    <a:pt x="1357312" y="571500"/>
                    <a:pt x="1363663" y="547687"/>
                    <a:pt x="1371600" y="533400"/>
                  </a:cubicBezTo>
                  <a:cubicBezTo>
                    <a:pt x="1379537" y="519113"/>
                    <a:pt x="1392238" y="511175"/>
                    <a:pt x="1390650" y="495300"/>
                  </a:cubicBezTo>
                  <a:cubicBezTo>
                    <a:pt x="1389063" y="479425"/>
                    <a:pt x="1365250" y="454025"/>
                    <a:pt x="1362075" y="438150"/>
                  </a:cubicBezTo>
                  <a:cubicBezTo>
                    <a:pt x="1358900" y="422275"/>
                    <a:pt x="1368425" y="419100"/>
                    <a:pt x="1371600" y="400050"/>
                  </a:cubicBezTo>
                  <a:cubicBezTo>
                    <a:pt x="1374775" y="381000"/>
                    <a:pt x="1376362" y="341313"/>
                    <a:pt x="1381125" y="323850"/>
                  </a:cubicBezTo>
                  <a:cubicBezTo>
                    <a:pt x="1385888" y="306387"/>
                    <a:pt x="1395413" y="311150"/>
                    <a:pt x="1400175" y="295275"/>
                  </a:cubicBezTo>
                  <a:cubicBezTo>
                    <a:pt x="1404937" y="279400"/>
                    <a:pt x="1403350" y="246062"/>
                    <a:pt x="1409700" y="228600"/>
                  </a:cubicBezTo>
                  <a:cubicBezTo>
                    <a:pt x="1416050" y="211138"/>
                    <a:pt x="1427163" y="201612"/>
                    <a:pt x="1438275" y="190500"/>
                  </a:cubicBezTo>
                  <a:cubicBezTo>
                    <a:pt x="1449387" y="179388"/>
                    <a:pt x="1460500" y="174625"/>
                    <a:pt x="1476375" y="161925"/>
                  </a:cubicBezTo>
                  <a:cubicBezTo>
                    <a:pt x="1492250" y="149225"/>
                    <a:pt x="1517650" y="133350"/>
                    <a:pt x="1533525" y="114300"/>
                  </a:cubicBezTo>
                  <a:cubicBezTo>
                    <a:pt x="1549400" y="95250"/>
                    <a:pt x="1565275" y="66675"/>
                    <a:pt x="1571625" y="47625"/>
                  </a:cubicBezTo>
                  <a:cubicBezTo>
                    <a:pt x="1577975" y="28575"/>
                    <a:pt x="1574800" y="14287"/>
                    <a:pt x="1571625" y="0"/>
                  </a:cubicBezTo>
                </a:path>
              </a:pathLst>
            </a:custGeom>
            <a:ln>
              <a:solidFill>
                <a:srgbClr val="FFFF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410200" y="6743700"/>
              <a:ext cx="47625" cy="114300"/>
            </a:xfrm>
            <a:custGeom>
              <a:avLst/>
              <a:gdLst>
                <a:gd name="connsiteX0" fmla="*/ 0 w 47625"/>
                <a:gd name="connsiteY0" fmla="*/ 114300 h 114300"/>
                <a:gd name="connsiteX1" fmla="*/ 47625 w 47625"/>
                <a:gd name="connsiteY1" fmla="*/ 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25" h="114300">
                  <a:moveTo>
                    <a:pt x="0" y="114300"/>
                  </a:moveTo>
                  <a:lnTo>
                    <a:pt x="47625" y="0"/>
                  </a:lnTo>
                </a:path>
              </a:pathLst>
            </a:custGeom>
            <a:ln>
              <a:solidFill>
                <a:srgbClr val="FFFF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514600" y="5295900"/>
              <a:ext cx="1569720" cy="331470"/>
            </a:xfrm>
            <a:custGeom>
              <a:avLst/>
              <a:gdLst>
                <a:gd name="connsiteX0" fmla="*/ 0 w 1569720"/>
                <a:gd name="connsiteY0" fmla="*/ 15240 h 331470"/>
                <a:gd name="connsiteX1" fmla="*/ 106680 w 1569720"/>
                <a:gd name="connsiteY1" fmla="*/ 106680 h 331470"/>
                <a:gd name="connsiteX2" fmla="*/ 205740 w 1569720"/>
                <a:gd name="connsiteY2" fmla="*/ 144780 h 331470"/>
                <a:gd name="connsiteX3" fmla="*/ 243840 w 1569720"/>
                <a:gd name="connsiteY3" fmla="*/ 182880 h 331470"/>
                <a:gd name="connsiteX4" fmla="*/ 365760 w 1569720"/>
                <a:gd name="connsiteY4" fmla="*/ 243840 h 331470"/>
                <a:gd name="connsiteX5" fmla="*/ 434340 w 1569720"/>
                <a:gd name="connsiteY5" fmla="*/ 281940 h 331470"/>
                <a:gd name="connsiteX6" fmla="*/ 480060 w 1569720"/>
                <a:gd name="connsiteY6" fmla="*/ 304800 h 331470"/>
                <a:gd name="connsiteX7" fmla="*/ 487680 w 1569720"/>
                <a:gd name="connsiteY7" fmla="*/ 327660 h 331470"/>
                <a:gd name="connsiteX8" fmla="*/ 533400 w 1569720"/>
                <a:gd name="connsiteY8" fmla="*/ 327660 h 331470"/>
                <a:gd name="connsiteX9" fmla="*/ 579120 w 1569720"/>
                <a:gd name="connsiteY9" fmla="*/ 312420 h 331470"/>
                <a:gd name="connsiteX10" fmla="*/ 609600 w 1569720"/>
                <a:gd name="connsiteY10" fmla="*/ 304800 h 331470"/>
                <a:gd name="connsiteX11" fmla="*/ 624840 w 1569720"/>
                <a:gd name="connsiteY11" fmla="*/ 281940 h 331470"/>
                <a:gd name="connsiteX12" fmla="*/ 662940 w 1569720"/>
                <a:gd name="connsiteY12" fmla="*/ 274320 h 331470"/>
                <a:gd name="connsiteX13" fmla="*/ 701040 w 1569720"/>
                <a:gd name="connsiteY13" fmla="*/ 259080 h 331470"/>
                <a:gd name="connsiteX14" fmla="*/ 739140 w 1569720"/>
                <a:gd name="connsiteY14" fmla="*/ 259080 h 331470"/>
                <a:gd name="connsiteX15" fmla="*/ 769620 w 1569720"/>
                <a:gd name="connsiteY15" fmla="*/ 205740 h 331470"/>
                <a:gd name="connsiteX16" fmla="*/ 777240 w 1569720"/>
                <a:gd name="connsiteY16" fmla="*/ 175260 h 331470"/>
                <a:gd name="connsiteX17" fmla="*/ 838200 w 1569720"/>
                <a:gd name="connsiteY17" fmla="*/ 167640 h 331470"/>
                <a:gd name="connsiteX18" fmla="*/ 899160 w 1569720"/>
                <a:gd name="connsiteY18" fmla="*/ 152400 h 331470"/>
                <a:gd name="connsiteX19" fmla="*/ 960120 w 1569720"/>
                <a:gd name="connsiteY19" fmla="*/ 114300 h 331470"/>
                <a:gd name="connsiteX20" fmla="*/ 1028700 w 1569720"/>
                <a:gd name="connsiteY20" fmla="*/ 60960 h 331470"/>
                <a:gd name="connsiteX21" fmla="*/ 1066800 w 1569720"/>
                <a:gd name="connsiteY21" fmla="*/ 53340 h 331470"/>
                <a:gd name="connsiteX22" fmla="*/ 1097280 w 1569720"/>
                <a:gd name="connsiteY22" fmla="*/ 76200 h 331470"/>
                <a:gd name="connsiteX23" fmla="*/ 1143000 w 1569720"/>
                <a:gd name="connsiteY23" fmla="*/ 60960 h 331470"/>
                <a:gd name="connsiteX24" fmla="*/ 1165860 w 1569720"/>
                <a:gd name="connsiteY24" fmla="*/ 53340 h 331470"/>
                <a:gd name="connsiteX25" fmla="*/ 1196340 w 1569720"/>
                <a:gd name="connsiteY25" fmla="*/ 83820 h 331470"/>
                <a:gd name="connsiteX26" fmla="*/ 1249680 w 1569720"/>
                <a:gd name="connsiteY26" fmla="*/ 91440 h 331470"/>
                <a:gd name="connsiteX27" fmla="*/ 1318260 w 1569720"/>
                <a:gd name="connsiteY27" fmla="*/ 114300 h 331470"/>
                <a:gd name="connsiteX28" fmla="*/ 1363980 w 1569720"/>
                <a:gd name="connsiteY28" fmla="*/ 114300 h 331470"/>
                <a:gd name="connsiteX29" fmla="*/ 1394460 w 1569720"/>
                <a:gd name="connsiteY29" fmla="*/ 91440 h 331470"/>
                <a:gd name="connsiteX30" fmla="*/ 1432560 w 1569720"/>
                <a:gd name="connsiteY30" fmla="*/ 91440 h 331470"/>
                <a:gd name="connsiteX31" fmla="*/ 1455420 w 1569720"/>
                <a:gd name="connsiteY31" fmla="*/ 60960 h 331470"/>
                <a:gd name="connsiteX32" fmla="*/ 1516380 w 1569720"/>
                <a:gd name="connsiteY32" fmla="*/ 38100 h 331470"/>
                <a:gd name="connsiteX33" fmla="*/ 1569720 w 1569720"/>
                <a:gd name="connsiteY33" fmla="*/ 0 h 331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569720" h="331470">
                  <a:moveTo>
                    <a:pt x="0" y="15240"/>
                  </a:moveTo>
                  <a:cubicBezTo>
                    <a:pt x="36195" y="50165"/>
                    <a:pt x="72390" y="85090"/>
                    <a:pt x="106680" y="106680"/>
                  </a:cubicBezTo>
                  <a:cubicBezTo>
                    <a:pt x="140970" y="128270"/>
                    <a:pt x="182880" y="132080"/>
                    <a:pt x="205740" y="144780"/>
                  </a:cubicBezTo>
                  <a:cubicBezTo>
                    <a:pt x="228600" y="157480"/>
                    <a:pt x="217170" y="166370"/>
                    <a:pt x="243840" y="182880"/>
                  </a:cubicBezTo>
                  <a:cubicBezTo>
                    <a:pt x="270510" y="199390"/>
                    <a:pt x="334010" y="227330"/>
                    <a:pt x="365760" y="243840"/>
                  </a:cubicBezTo>
                  <a:cubicBezTo>
                    <a:pt x="397510" y="260350"/>
                    <a:pt x="415290" y="271780"/>
                    <a:pt x="434340" y="281940"/>
                  </a:cubicBezTo>
                  <a:cubicBezTo>
                    <a:pt x="453390" y="292100"/>
                    <a:pt x="471170" y="297180"/>
                    <a:pt x="480060" y="304800"/>
                  </a:cubicBezTo>
                  <a:cubicBezTo>
                    <a:pt x="488950" y="312420"/>
                    <a:pt x="478790" y="323850"/>
                    <a:pt x="487680" y="327660"/>
                  </a:cubicBezTo>
                  <a:cubicBezTo>
                    <a:pt x="496570" y="331470"/>
                    <a:pt x="518160" y="330200"/>
                    <a:pt x="533400" y="327660"/>
                  </a:cubicBezTo>
                  <a:cubicBezTo>
                    <a:pt x="548640" y="325120"/>
                    <a:pt x="566420" y="316230"/>
                    <a:pt x="579120" y="312420"/>
                  </a:cubicBezTo>
                  <a:cubicBezTo>
                    <a:pt x="591820" y="308610"/>
                    <a:pt x="601980" y="309880"/>
                    <a:pt x="609600" y="304800"/>
                  </a:cubicBezTo>
                  <a:cubicBezTo>
                    <a:pt x="617220" y="299720"/>
                    <a:pt x="615950" y="287020"/>
                    <a:pt x="624840" y="281940"/>
                  </a:cubicBezTo>
                  <a:cubicBezTo>
                    <a:pt x="633730" y="276860"/>
                    <a:pt x="650240" y="278130"/>
                    <a:pt x="662940" y="274320"/>
                  </a:cubicBezTo>
                  <a:cubicBezTo>
                    <a:pt x="675640" y="270510"/>
                    <a:pt x="688340" y="261620"/>
                    <a:pt x="701040" y="259080"/>
                  </a:cubicBezTo>
                  <a:cubicBezTo>
                    <a:pt x="713740" y="256540"/>
                    <a:pt x="727710" y="267970"/>
                    <a:pt x="739140" y="259080"/>
                  </a:cubicBezTo>
                  <a:cubicBezTo>
                    <a:pt x="750570" y="250190"/>
                    <a:pt x="763270" y="219710"/>
                    <a:pt x="769620" y="205740"/>
                  </a:cubicBezTo>
                  <a:cubicBezTo>
                    <a:pt x="775970" y="191770"/>
                    <a:pt x="765810" y="181610"/>
                    <a:pt x="777240" y="175260"/>
                  </a:cubicBezTo>
                  <a:cubicBezTo>
                    <a:pt x="788670" y="168910"/>
                    <a:pt x="817880" y="171450"/>
                    <a:pt x="838200" y="167640"/>
                  </a:cubicBezTo>
                  <a:cubicBezTo>
                    <a:pt x="858520" y="163830"/>
                    <a:pt x="878840" y="161290"/>
                    <a:pt x="899160" y="152400"/>
                  </a:cubicBezTo>
                  <a:cubicBezTo>
                    <a:pt x="919480" y="143510"/>
                    <a:pt x="938530" y="129540"/>
                    <a:pt x="960120" y="114300"/>
                  </a:cubicBezTo>
                  <a:cubicBezTo>
                    <a:pt x="981710" y="99060"/>
                    <a:pt x="1010920" y="71120"/>
                    <a:pt x="1028700" y="60960"/>
                  </a:cubicBezTo>
                  <a:cubicBezTo>
                    <a:pt x="1046480" y="50800"/>
                    <a:pt x="1055370" y="50800"/>
                    <a:pt x="1066800" y="53340"/>
                  </a:cubicBezTo>
                  <a:cubicBezTo>
                    <a:pt x="1078230" y="55880"/>
                    <a:pt x="1084580" y="74930"/>
                    <a:pt x="1097280" y="76200"/>
                  </a:cubicBezTo>
                  <a:cubicBezTo>
                    <a:pt x="1109980" y="77470"/>
                    <a:pt x="1143000" y="60960"/>
                    <a:pt x="1143000" y="60960"/>
                  </a:cubicBezTo>
                  <a:cubicBezTo>
                    <a:pt x="1154430" y="57150"/>
                    <a:pt x="1156970" y="49530"/>
                    <a:pt x="1165860" y="53340"/>
                  </a:cubicBezTo>
                  <a:cubicBezTo>
                    <a:pt x="1174750" y="57150"/>
                    <a:pt x="1182370" y="77470"/>
                    <a:pt x="1196340" y="83820"/>
                  </a:cubicBezTo>
                  <a:cubicBezTo>
                    <a:pt x="1210310" y="90170"/>
                    <a:pt x="1229360" y="86360"/>
                    <a:pt x="1249680" y="91440"/>
                  </a:cubicBezTo>
                  <a:cubicBezTo>
                    <a:pt x="1270000" y="96520"/>
                    <a:pt x="1299210" y="110490"/>
                    <a:pt x="1318260" y="114300"/>
                  </a:cubicBezTo>
                  <a:cubicBezTo>
                    <a:pt x="1337310" y="118110"/>
                    <a:pt x="1351280" y="118110"/>
                    <a:pt x="1363980" y="114300"/>
                  </a:cubicBezTo>
                  <a:cubicBezTo>
                    <a:pt x="1376680" y="110490"/>
                    <a:pt x="1383030" y="95250"/>
                    <a:pt x="1394460" y="91440"/>
                  </a:cubicBezTo>
                  <a:cubicBezTo>
                    <a:pt x="1405890" y="87630"/>
                    <a:pt x="1422400" y="96520"/>
                    <a:pt x="1432560" y="91440"/>
                  </a:cubicBezTo>
                  <a:cubicBezTo>
                    <a:pt x="1442720" y="86360"/>
                    <a:pt x="1441450" y="69850"/>
                    <a:pt x="1455420" y="60960"/>
                  </a:cubicBezTo>
                  <a:cubicBezTo>
                    <a:pt x="1469390" y="52070"/>
                    <a:pt x="1497330" y="48260"/>
                    <a:pt x="1516380" y="38100"/>
                  </a:cubicBezTo>
                  <a:cubicBezTo>
                    <a:pt x="1535430" y="27940"/>
                    <a:pt x="1552575" y="13970"/>
                    <a:pt x="1569720" y="0"/>
                  </a:cubicBezTo>
                </a:path>
              </a:pathLst>
            </a:custGeom>
            <a:ln w="38100">
              <a:solidFill>
                <a:srgbClr val="FFFF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380230" y="5486400"/>
              <a:ext cx="405130" cy="789940"/>
            </a:xfrm>
            <a:custGeom>
              <a:avLst/>
              <a:gdLst>
                <a:gd name="connsiteX0" fmla="*/ 168910 w 405130"/>
                <a:gd name="connsiteY0" fmla="*/ 0 h 789940"/>
                <a:gd name="connsiteX1" fmla="*/ 130810 w 405130"/>
                <a:gd name="connsiteY1" fmla="*/ 45720 h 789940"/>
                <a:gd name="connsiteX2" fmla="*/ 115570 w 405130"/>
                <a:gd name="connsiteY2" fmla="*/ 68580 h 789940"/>
                <a:gd name="connsiteX3" fmla="*/ 92710 w 405130"/>
                <a:gd name="connsiteY3" fmla="*/ 114300 h 789940"/>
                <a:gd name="connsiteX4" fmla="*/ 107950 w 405130"/>
                <a:gd name="connsiteY4" fmla="*/ 160020 h 789940"/>
                <a:gd name="connsiteX5" fmla="*/ 77470 w 405130"/>
                <a:gd name="connsiteY5" fmla="*/ 266700 h 789940"/>
                <a:gd name="connsiteX6" fmla="*/ 16510 w 405130"/>
                <a:gd name="connsiteY6" fmla="*/ 312420 h 789940"/>
                <a:gd name="connsiteX7" fmla="*/ 1270 w 405130"/>
                <a:gd name="connsiteY7" fmla="*/ 358140 h 789940"/>
                <a:gd name="connsiteX8" fmla="*/ 24130 w 405130"/>
                <a:gd name="connsiteY8" fmla="*/ 411480 h 789940"/>
                <a:gd name="connsiteX9" fmla="*/ 54610 w 405130"/>
                <a:gd name="connsiteY9" fmla="*/ 480060 h 789940"/>
                <a:gd name="connsiteX10" fmla="*/ 77470 w 405130"/>
                <a:gd name="connsiteY10" fmla="*/ 548640 h 789940"/>
                <a:gd name="connsiteX11" fmla="*/ 92710 w 405130"/>
                <a:gd name="connsiteY11" fmla="*/ 647700 h 789940"/>
                <a:gd name="connsiteX12" fmla="*/ 100330 w 405130"/>
                <a:gd name="connsiteY12" fmla="*/ 723900 h 789940"/>
                <a:gd name="connsiteX13" fmla="*/ 138430 w 405130"/>
                <a:gd name="connsiteY13" fmla="*/ 777240 h 789940"/>
                <a:gd name="connsiteX14" fmla="*/ 199390 w 405130"/>
                <a:gd name="connsiteY14" fmla="*/ 777240 h 789940"/>
                <a:gd name="connsiteX15" fmla="*/ 229870 w 405130"/>
                <a:gd name="connsiteY15" fmla="*/ 784860 h 789940"/>
                <a:gd name="connsiteX16" fmla="*/ 252730 w 405130"/>
                <a:gd name="connsiteY16" fmla="*/ 746760 h 789940"/>
                <a:gd name="connsiteX17" fmla="*/ 283210 w 405130"/>
                <a:gd name="connsiteY17" fmla="*/ 723900 h 789940"/>
                <a:gd name="connsiteX18" fmla="*/ 328930 w 405130"/>
                <a:gd name="connsiteY18" fmla="*/ 701040 h 789940"/>
                <a:gd name="connsiteX19" fmla="*/ 374650 w 405130"/>
                <a:gd name="connsiteY19" fmla="*/ 678180 h 789940"/>
                <a:gd name="connsiteX20" fmla="*/ 389890 w 405130"/>
                <a:gd name="connsiteY20" fmla="*/ 662940 h 789940"/>
                <a:gd name="connsiteX21" fmla="*/ 382270 w 405130"/>
                <a:gd name="connsiteY21" fmla="*/ 632460 h 789940"/>
                <a:gd name="connsiteX22" fmla="*/ 405130 w 405130"/>
                <a:gd name="connsiteY22" fmla="*/ 624840 h 789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05130" h="789940">
                  <a:moveTo>
                    <a:pt x="168910" y="0"/>
                  </a:moveTo>
                  <a:cubicBezTo>
                    <a:pt x="156210" y="15240"/>
                    <a:pt x="139700" y="34290"/>
                    <a:pt x="130810" y="45720"/>
                  </a:cubicBezTo>
                  <a:cubicBezTo>
                    <a:pt x="121920" y="57150"/>
                    <a:pt x="121920" y="57150"/>
                    <a:pt x="115570" y="68580"/>
                  </a:cubicBezTo>
                  <a:cubicBezTo>
                    <a:pt x="109220" y="80010"/>
                    <a:pt x="93980" y="99060"/>
                    <a:pt x="92710" y="114300"/>
                  </a:cubicBezTo>
                  <a:cubicBezTo>
                    <a:pt x="91440" y="129540"/>
                    <a:pt x="110490" y="134620"/>
                    <a:pt x="107950" y="160020"/>
                  </a:cubicBezTo>
                  <a:cubicBezTo>
                    <a:pt x="105410" y="185420"/>
                    <a:pt x="92710" y="241300"/>
                    <a:pt x="77470" y="266700"/>
                  </a:cubicBezTo>
                  <a:cubicBezTo>
                    <a:pt x="62230" y="292100"/>
                    <a:pt x="29210" y="297180"/>
                    <a:pt x="16510" y="312420"/>
                  </a:cubicBezTo>
                  <a:cubicBezTo>
                    <a:pt x="3810" y="327660"/>
                    <a:pt x="0" y="341630"/>
                    <a:pt x="1270" y="358140"/>
                  </a:cubicBezTo>
                  <a:cubicBezTo>
                    <a:pt x="2540" y="374650"/>
                    <a:pt x="15240" y="391160"/>
                    <a:pt x="24130" y="411480"/>
                  </a:cubicBezTo>
                  <a:cubicBezTo>
                    <a:pt x="33020" y="431800"/>
                    <a:pt x="45720" y="457200"/>
                    <a:pt x="54610" y="480060"/>
                  </a:cubicBezTo>
                  <a:cubicBezTo>
                    <a:pt x="63500" y="502920"/>
                    <a:pt x="71120" y="520700"/>
                    <a:pt x="77470" y="548640"/>
                  </a:cubicBezTo>
                  <a:cubicBezTo>
                    <a:pt x="83820" y="576580"/>
                    <a:pt x="88900" y="618490"/>
                    <a:pt x="92710" y="647700"/>
                  </a:cubicBezTo>
                  <a:cubicBezTo>
                    <a:pt x="96520" y="676910"/>
                    <a:pt x="92710" y="702310"/>
                    <a:pt x="100330" y="723900"/>
                  </a:cubicBezTo>
                  <a:cubicBezTo>
                    <a:pt x="107950" y="745490"/>
                    <a:pt x="121920" y="768350"/>
                    <a:pt x="138430" y="777240"/>
                  </a:cubicBezTo>
                  <a:cubicBezTo>
                    <a:pt x="154940" y="786130"/>
                    <a:pt x="184150" y="775970"/>
                    <a:pt x="199390" y="777240"/>
                  </a:cubicBezTo>
                  <a:cubicBezTo>
                    <a:pt x="214630" y="778510"/>
                    <a:pt x="220980" y="789940"/>
                    <a:pt x="229870" y="784860"/>
                  </a:cubicBezTo>
                  <a:cubicBezTo>
                    <a:pt x="238760" y="779780"/>
                    <a:pt x="243840" y="756920"/>
                    <a:pt x="252730" y="746760"/>
                  </a:cubicBezTo>
                  <a:cubicBezTo>
                    <a:pt x="261620" y="736600"/>
                    <a:pt x="270510" y="731520"/>
                    <a:pt x="283210" y="723900"/>
                  </a:cubicBezTo>
                  <a:cubicBezTo>
                    <a:pt x="295910" y="716280"/>
                    <a:pt x="328930" y="701040"/>
                    <a:pt x="328930" y="701040"/>
                  </a:cubicBezTo>
                  <a:cubicBezTo>
                    <a:pt x="344170" y="693420"/>
                    <a:pt x="364490" y="684530"/>
                    <a:pt x="374650" y="678180"/>
                  </a:cubicBezTo>
                  <a:cubicBezTo>
                    <a:pt x="384810" y="671830"/>
                    <a:pt x="388620" y="670560"/>
                    <a:pt x="389890" y="662940"/>
                  </a:cubicBezTo>
                  <a:cubicBezTo>
                    <a:pt x="391160" y="655320"/>
                    <a:pt x="379730" y="638810"/>
                    <a:pt x="382270" y="632460"/>
                  </a:cubicBezTo>
                  <a:cubicBezTo>
                    <a:pt x="384810" y="626110"/>
                    <a:pt x="394970" y="625475"/>
                    <a:pt x="405130" y="624840"/>
                  </a:cubicBezTo>
                </a:path>
              </a:pathLst>
            </a:custGeom>
            <a:ln w="38100">
              <a:solidFill>
                <a:srgbClr val="FFFF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176260" y="4777740"/>
              <a:ext cx="403860" cy="495300"/>
            </a:xfrm>
            <a:custGeom>
              <a:avLst/>
              <a:gdLst>
                <a:gd name="connsiteX0" fmla="*/ 403860 w 403860"/>
                <a:gd name="connsiteY0" fmla="*/ 0 h 495300"/>
                <a:gd name="connsiteX1" fmla="*/ 365760 w 403860"/>
                <a:gd name="connsiteY1" fmla="*/ 53340 h 495300"/>
                <a:gd name="connsiteX2" fmla="*/ 342900 w 403860"/>
                <a:gd name="connsiteY2" fmla="*/ 53340 h 495300"/>
                <a:gd name="connsiteX3" fmla="*/ 320040 w 403860"/>
                <a:gd name="connsiteY3" fmla="*/ 68580 h 495300"/>
                <a:gd name="connsiteX4" fmla="*/ 297180 w 403860"/>
                <a:gd name="connsiteY4" fmla="*/ 114300 h 495300"/>
                <a:gd name="connsiteX5" fmla="*/ 266700 w 403860"/>
                <a:gd name="connsiteY5" fmla="*/ 144780 h 495300"/>
                <a:gd name="connsiteX6" fmla="*/ 243840 w 403860"/>
                <a:gd name="connsiteY6" fmla="*/ 167640 h 495300"/>
                <a:gd name="connsiteX7" fmla="*/ 205740 w 403860"/>
                <a:gd name="connsiteY7" fmla="*/ 190500 h 495300"/>
                <a:gd name="connsiteX8" fmla="*/ 190500 w 403860"/>
                <a:gd name="connsiteY8" fmla="*/ 220980 h 495300"/>
                <a:gd name="connsiteX9" fmla="*/ 152400 w 403860"/>
                <a:gd name="connsiteY9" fmla="*/ 228600 h 495300"/>
                <a:gd name="connsiteX10" fmla="*/ 121920 w 403860"/>
                <a:gd name="connsiteY10" fmla="*/ 228600 h 495300"/>
                <a:gd name="connsiteX11" fmla="*/ 91440 w 403860"/>
                <a:gd name="connsiteY11" fmla="*/ 243840 h 495300"/>
                <a:gd name="connsiteX12" fmla="*/ 83820 w 403860"/>
                <a:gd name="connsiteY12" fmla="*/ 281940 h 495300"/>
                <a:gd name="connsiteX13" fmla="*/ 83820 w 403860"/>
                <a:gd name="connsiteY13" fmla="*/ 335280 h 495300"/>
                <a:gd name="connsiteX14" fmla="*/ 83820 w 403860"/>
                <a:gd name="connsiteY14" fmla="*/ 381000 h 495300"/>
                <a:gd name="connsiteX15" fmla="*/ 45720 w 403860"/>
                <a:gd name="connsiteY15" fmla="*/ 388620 h 495300"/>
                <a:gd name="connsiteX16" fmla="*/ 38100 w 403860"/>
                <a:gd name="connsiteY16" fmla="*/ 419100 h 495300"/>
                <a:gd name="connsiteX17" fmla="*/ 38100 w 403860"/>
                <a:gd name="connsiteY17" fmla="*/ 449580 h 495300"/>
                <a:gd name="connsiteX18" fmla="*/ 0 w 403860"/>
                <a:gd name="connsiteY18" fmla="*/ 49530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03860" h="495300">
                  <a:moveTo>
                    <a:pt x="403860" y="0"/>
                  </a:moveTo>
                  <a:cubicBezTo>
                    <a:pt x="389890" y="22225"/>
                    <a:pt x="375920" y="44450"/>
                    <a:pt x="365760" y="53340"/>
                  </a:cubicBezTo>
                  <a:cubicBezTo>
                    <a:pt x="355600" y="62230"/>
                    <a:pt x="350520" y="50800"/>
                    <a:pt x="342900" y="53340"/>
                  </a:cubicBezTo>
                  <a:cubicBezTo>
                    <a:pt x="335280" y="55880"/>
                    <a:pt x="327660" y="58420"/>
                    <a:pt x="320040" y="68580"/>
                  </a:cubicBezTo>
                  <a:cubicBezTo>
                    <a:pt x="312420" y="78740"/>
                    <a:pt x="306070" y="101600"/>
                    <a:pt x="297180" y="114300"/>
                  </a:cubicBezTo>
                  <a:cubicBezTo>
                    <a:pt x="288290" y="127000"/>
                    <a:pt x="266700" y="144780"/>
                    <a:pt x="266700" y="144780"/>
                  </a:cubicBezTo>
                  <a:cubicBezTo>
                    <a:pt x="257810" y="153670"/>
                    <a:pt x="254000" y="160020"/>
                    <a:pt x="243840" y="167640"/>
                  </a:cubicBezTo>
                  <a:cubicBezTo>
                    <a:pt x="233680" y="175260"/>
                    <a:pt x="214630" y="181610"/>
                    <a:pt x="205740" y="190500"/>
                  </a:cubicBezTo>
                  <a:cubicBezTo>
                    <a:pt x="196850" y="199390"/>
                    <a:pt x="199390" y="214630"/>
                    <a:pt x="190500" y="220980"/>
                  </a:cubicBezTo>
                  <a:cubicBezTo>
                    <a:pt x="181610" y="227330"/>
                    <a:pt x="163830" y="227330"/>
                    <a:pt x="152400" y="228600"/>
                  </a:cubicBezTo>
                  <a:cubicBezTo>
                    <a:pt x="140970" y="229870"/>
                    <a:pt x="132080" y="226060"/>
                    <a:pt x="121920" y="228600"/>
                  </a:cubicBezTo>
                  <a:cubicBezTo>
                    <a:pt x="111760" y="231140"/>
                    <a:pt x="97790" y="234950"/>
                    <a:pt x="91440" y="243840"/>
                  </a:cubicBezTo>
                  <a:cubicBezTo>
                    <a:pt x="85090" y="252730"/>
                    <a:pt x="85090" y="266700"/>
                    <a:pt x="83820" y="281940"/>
                  </a:cubicBezTo>
                  <a:cubicBezTo>
                    <a:pt x="82550" y="297180"/>
                    <a:pt x="83820" y="335280"/>
                    <a:pt x="83820" y="335280"/>
                  </a:cubicBezTo>
                  <a:cubicBezTo>
                    <a:pt x="83820" y="351790"/>
                    <a:pt x="90170" y="372110"/>
                    <a:pt x="83820" y="381000"/>
                  </a:cubicBezTo>
                  <a:cubicBezTo>
                    <a:pt x="77470" y="389890"/>
                    <a:pt x="53340" y="382270"/>
                    <a:pt x="45720" y="388620"/>
                  </a:cubicBezTo>
                  <a:cubicBezTo>
                    <a:pt x="38100" y="394970"/>
                    <a:pt x="39370" y="408940"/>
                    <a:pt x="38100" y="419100"/>
                  </a:cubicBezTo>
                  <a:cubicBezTo>
                    <a:pt x="36830" y="429260"/>
                    <a:pt x="44450" y="436880"/>
                    <a:pt x="38100" y="449580"/>
                  </a:cubicBezTo>
                  <a:cubicBezTo>
                    <a:pt x="31750" y="462280"/>
                    <a:pt x="15875" y="478790"/>
                    <a:pt x="0" y="495300"/>
                  </a:cubicBezTo>
                </a:path>
              </a:pathLst>
            </a:custGeom>
            <a:ln w="38100">
              <a:solidFill>
                <a:srgbClr val="FFFF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3" name="Freeform 72"/>
          <p:cNvSpPr/>
          <p:nvPr/>
        </p:nvSpPr>
        <p:spPr>
          <a:xfrm>
            <a:off x="6172200" y="2667000"/>
            <a:ext cx="457199" cy="228600"/>
          </a:xfrm>
          <a:custGeom>
            <a:avLst/>
            <a:gdLst>
              <a:gd name="connsiteX0" fmla="*/ 540913 w 540913"/>
              <a:gd name="connsiteY0" fmla="*/ 334850 h 334850"/>
              <a:gd name="connsiteX1" fmla="*/ 463639 w 540913"/>
              <a:gd name="connsiteY1" fmla="*/ 257577 h 334850"/>
              <a:gd name="connsiteX2" fmla="*/ 347730 w 540913"/>
              <a:gd name="connsiteY2" fmla="*/ 193183 h 334850"/>
              <a:gd name="connsiteX3" fmla="*/ 257577 w 540913"/>
              <a:gd name="connsiteY3" fmla="*/ 128788 h 334850"/>
              <a:gd name="connsiteX4" fmla="*/ 180304 w 540913"/>
              <a:gd name="connsiteY4" fmla="*/ 103031 h 334850"/>
              <a:gd name="connsiteX5" fmla="*/ 77273 w 540913"/>
              <a:gd name="connsiteY5" fmla="*/ 38636 h 334850"/>
              <a:gd name="connsiteX6" fmla="*/ 0 w 540913"/>
              <a:gd name="connsiteY6" fmla="*/ 0 h 33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0913" h="334850">
                <a:moveTo>
                  <a:pt x="540913" y="334850"/>
                </a:moveTo>
                <a:cubicBezTo>
                  <a:pt x="518374" y="308019"/>
                  <a:pt x="495836" y="281188"/>
                  <a:pt x="463639" y="257577"/>
                </a:cubicBezTo>
                <a:cubicBezTo>
                  <a:pt x="431442" y="233966"/>
                  <a:pt x="382074" y="214648"/>
                  <a:pt x="347730" y="193183"/>
                </a:cubicBezTo>
                <a:cubicBezTo>
                  <a:pt x="313386" y="171718"/>
                  <a:pt x="285481" y="143813"/>
                  <a:pt x="257577" y="128788"/>
                </a:cubicBezTo>
                <a:cubicBezTo>
                  <a:pt x="229673" y="113763"/>
                  <a:pt x="210355" y="118056"/>
                  <a:pt x="180304" y="103031"/>
                </a:cubicBezTo>
                <a:cubicBezTo>
                  <a:pt x="150253" y="88006"/>
                  <a:pt x="107324" y="55808"/>
                  <a:pt x="77273" y="38636"/>
                </a:cubicBezTo>
                <a:cubicBezTo>
                  <a:pt x="47222" y="21464"/>
                  <a:pt x="23611" y="10732"/>
                  <a:pt x="0" y="0"/>
                </a:cubicBezTo>
              </a:path>
            </a:pathLst>
          </a:custGeom>
          <a:ln w="76200" cap="rnd">
            <a:solidFill>
              <a:srgbClr val="16F1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73"/>
          <p:cNvSpPr/>
          <p:nvPr/>
        </p:nvSpPr>
        <p:spPr>
          <a:xfrm>
            <a:off x="5486400" y="5136525"/>
            <a:ext cx="427149" cy="1264275"/>
          </a:xfrm>
          <a:custGeom>
            <a:avLst/>
            <a:gdLst>
              <a:gd name="connsiteX0" fmla="*/ 427149 w 427149"/>
              <a:gd name="connsiteY0" fmla="*/ 1197735 h 1264275"/>
              <a:gd name="connsiteX1" fmla="*/ 362755 w 427149"/>
              <a:gd name="connsiteY1" fmla="*/ 1262129 h 1264275"/>
              <a:gd name="connsiteX2" fmla="*/ 259724 w 427149"/>
              <a:gd name="connsiteY2" fmla="*/ 1210614 h 1264275"/>
              <a:gd name="connsiteX3" fmla="*/ 272603 w 427149"/>
              <a:gd name="connsiteY3" fmla="*/ 1171977 h 1264275"/>
              <a:gd name="connsiteX4" fmla="*/ 272603 w 427149"/>
              <a:gd name="connsiteY4" fmla="*/ 1107583 h 1264275"/>
              <a:gd name="connsiteX5" fmla="*/ 208208 w 427149"/>
              <a:gd name="connsiteY5" fmla="*/ 1056067 h 1264275"/>
              <a:gd name="connsiteX6" fmla="*/ 105177 w 427149"/>
              <a:gd name="connsiteY6" fmla="*/ 953036 h 1264275"/>
              <a:gd name="connsiteX7" fmla="*/ 53662 w 427149"/>
              <a:gd name="connsiteY7" fmla="*/ 901521 h 1264275"/>
              <a:gd name="connsiteX8" fmla="*/ 105177 w 427149"/>
              <a:gd name="connsiteY8" fmla="*/ 837127 h 1264275"/>
              <a:gd name="connsiteX9" fmla="*/ 79420 w 427149"/>
              <a:gd name="connsiteY9" fmla="*/ 734096 h 1264275"/>
              <a:gd name="connsiteX10" fmla="*/ 53662 w 427149"/>
              <a:gd name="connsiteY10" fmla="*/ 695459 h 1264275"/>
              <a:gd name="connsiteX11" fmla="*/ 66541 w 427149"/>
              <a:gd name="connsiteY11" fmla="*/ 605307 h 1264275"/>
              <a:gd name="connsiteX12" fmla="*/ 79420 w 427149"/>
              <a:gd name="connsiteY12" fmla="*/ 540912 h 1264275"/>
              <a:gd name="connsiteX13" fmla="*/ 40783 w 427149"/>
              <a:gd name="connsiteY13" fmla="*/ 463639 h 1264275"/>
              <a:gd name="connsiteX14" fmla="*/ 40783 w 427149"/>
              <a:gd name="connsiteY14" fmla="*/ 334850 h 1264275"/>
              <a:gd name="connsiteX15" fmla="*/ 15025 w 427149"/>
              <a:gd name="connsiteY15" fmla="*/ 270456 h 1264275"/>
              <a:gd name="connsiteX16" fmla="*/ 2146 w 427149"/>
              <a:gd name="connsiteY16" fmla="*/ 167425 h 1264275"/>
              <a:gd name="connsiteX17" fmla="*/ 27904 w 427149"/>
              <a:gd name="connsiteY17" fmla="*/ 128789 h 1264275"/>
              <a:gd name="connsiteX18" fmla="*/ 40783 w 427149"/>
              <a:gd name="connsiteY18" fmla="*/ 77273 h 1264275"/>
              <a:gd name="connsiteX19" fmla="*/ 40783 w 427149"/>
              <a:gd name="connsiteY19" fmla="*/ 0 h 1264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27149" h="1264275">
                <a:moveTo>
                  <a:pt x="427149" y="1197735"/>
                </a:moveTo>
                <a:cubicBezTo>
                  <a:pt x="408904" y="1228859"/>
                  <a:pt x="390659" y="1259983"/>
                  <a:pt x="362755" y="1262129"/>
                </a:cubicBezTo>
                <a:cubicBezTo>
                  <a:pt x="334851" y="1264275"/>
                  <a:pt x="274749" y="1225639"/>
                  <a:pt x="259724" y="1210614"/>
                </a:cubicBezTo>
                <a:cubicBezTo>
                  <a:pt x="244699" y="1195589"/>
                  <a:pt x="270457" y="1189149"/>
                  <a:pt x="272603" y="1171977"/>
                </a:cubicBezTo>
                <a:cubicBezTo>
                  <a:pt x="274749" y="1154805"/>
                  <a:pt x="283335" y="1126901"/>
                  <a:pt x="272603" y="1107583"/>
                </a:cubicBezTo>
                <a:cubicBezTo>
                  <a:pt x="261871" y="1088265"/>
                  <a:pt x="236112" y="1081825"/>
                  <a:pt x="208208" y="1056067"/>
                </a:cubicBezTo>
                <a:cubicBezTo>
                  <a:pt x="180304" y="1030309"/>
                  <a:pt x="105177" y="953036"/>
                  <a:pt x="105177" y="953036"/>
                </a:cubicBezTo>
                <a:cubicBezTo>
                  <a:pt x="79419" y="927278"/>
                  <a:pt x="53662" y="920839"/>
                  <a:pt x="53662" y="901521"/>
                </a:cubicBezTo>
                <a:cubicBezTo>
                  <a:pt x="53662" y="882203"/>
                  <a:pt x="100884" y="865031"/>
                  <a:pt x="105177" y="837127"/>
                </a:cubicBezTo>
                <a:cubicBezTo>
                  <a:pt x="109470" y="809223"/>
                  <a:pt x="88006" y="757707"/>
                  <a:pt x="79420" y="734096"/>
                </a:cubicBezTo>
                <a:cubicBezTo>
                  <a:pt x="70834" y="710485"/>
                  <a:pt x="55809" y="716924"/>
                  <a:pt x="53662" y="695459"/>
                </a:cubicBezTo>
                <a:cubicBezTo>
                  <a:pt x="51516" y="673994"/>
                  <a:pt x="62248" y="631065"/>
                  <a:pt x="66541" y="605307"/>
                </a:cubicBezTo>
                <a:cubicBezTo>
                  <a:pt x="70834" y="579549"/>
                  <a:pt x="83713" y="564523"/>
                  <a:pt x="79420" y="540912"/>
                </a:cubicBezTo>
                <a:cubicBezTo>
                  <a:pt x="75127" y="517301"/>
                  <a:pt x="47222" y="497983"/>
                  <a:pt x="40783" y="463639"/>
                </a:cubicBezTo>
                <a:cubicBezTo>
                  <a:pt x="34344" y="429295"/>
                  <a:pt x="45076" y="367047"/>
                  <a:pt x="40783" y="334850"/>
                </a:cubicBezTo>
                <a:cubicBezTo>
                  <a:pt x="36490" y="302653"/>
                  <a:pt x="21465" y="298360"/>
                  <a:pt x="15025" y="270456"/>
                </a:cubicBezTo>
                <a:cubicBezTo>
                  <a:pt x="8586" y="242552"/>
                  <a:pt x="0" y="191036"/>
                  <a:pt x="2146" y="167425"/>
                </a:cubicBezTo>
                <a:cubicBezTo>
                  <a:pt x="4292" y="143814"/>
                  <a:pt x="21465" y="143814"/>
                  <a:pt x="27904" y="128789"/>
                </a:cubicBezTo>
                <a:cubicBezTo>
                  <a:pt x="34343" y="113764"/>
                  <a:pt x="38637" y="98738"/>
                  <a:pt x="40783" y="77273"/>
                </a:cubicBezTo>
                <a:cubicBezTo>
                  <a:pt x="42930" y="55808"/>
                  <a:pt x="41856" y="27904"/>
                  <a:pt x="40783" y="0"/>
                </a:cubicBezTo>
              </a:path>
            </a:pathLst>
          </a:custGeom>
          <a:ln w="152400" cap="rnd">
            <a:solidFill>
              <a:srgbClr val="8CE23E">
                <a:alpha val="84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4-Point Star 74"/>
          <p:cNvSpPr/>
          <p:nvPr/>
        </p:nvSpPr>
        <p:spPr>
          <a:xfrm>
            <a:off x="6324600" y="2514600"/>
            <a:ext cx="228600" cy="2286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0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5" presetClass="emph" presetSubtype="0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3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6600"/>
                                      </p:to>
                                    </p:animClr>
                                    <p:set>
                                      <p:cBhvr>
                                        <p:cTn id="25" dur="3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3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6600"/>
                                      </p:to>
                                    </p:animClr>
                                    <p:set>
                                      <p:cBhvr>
                                        <p:cTn id="28" dur="3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6600"/>
                                      </p:to>
                                    </p:animClr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35" presetClass="emph" presetSubtype="0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98" grpId="0" animBg="1"/>
      <p:bldP spid="111" grpId="0" animBg="1"/>
      <p:bldP spid="113" grpId="0" animBg="1"/>
      <p:bldP spid="73" grpId="0" animBg="1"/>
      <p:bldP spid="7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>
          <a:xfrm>
            <a:off x="290712" y="0"/>
            <a:ext cx="8629054" cy="1201208"/>
          </a:xfrm>
          <a:ln/>
        </p:spPr>
        <p:txBody>
          <a:bodyPr/>
          <a:lstStyle/>
          <a:p>
            <a:endParaRPr lang="en-US" altLang="en-US" smtClean="0"/>
          </a:p>
        </p:txBody>
      </p:sp>
      <p:pic>
        <p:nvPicPr>
          <p:cNvPr id="3" name="Picture 2" descr="C:\Users\cf7905\Documents\Saffel\Misc\Sager Lane Clark Fork\riffle 1.JPG"/>
          <p:cNvPicPr>
            <a:picLocks noChangeAspect="1" noChangeArrowheads="1"/>
          </p:cNvPicPr>
          <p:nvPr/>
        </p:nvPicPr>
        <p:blipFill rotWithShape="1">
          <a:blip r:embed="rId3" cstate="print"/>
          <a:srcRect t="1603" b="28204"/>
          <a:stretch/>
        </p:blipFill>
        <p:spPr bwMode="auto">
          <a:xfrm>
            <a:off x="0" y="0"/>
            <a:ext cx="9144000" cy="6418385"/>
          </a:xfrm>
          <a:prstGeom prst="rect">
            <a:avLst/>
          </a:prstGeom>
          <a:ln>
            <a:noFill/>
          </a:ln>
          <a:effectLst>
            <a:softEdge rad="0"/>
          </a:effectLst>
        </p:spPr>
      </p:pic>
      <p:pic>
        <p:nvPicPr>
          <p:cNvPr id="4" name="Picture 1" descr="CFC.logo.RGB.jpg                                               00142C92&#10;Rocketship                     BC2CF5A2: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9780" y="6036733"/>
            <a:ext cx="994221" cy="83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3091309" y="21771"/>
            <a:ext cx="2739475" cy="1201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2397" tIns="51199" rIns="102397" bIns="51199" numCol="1" anchor="ctr" anchorCtr="0" compatLnSpc="1">
            <a:prstTxWarp prst="textNoShape">
              <a:avLst/>
            </a:prstTxWarp>
            <a:noAutofit/>
          </a:bodyPr>
          <a:lstStyle>
            <a:lvl1pPr algn="l" defTabSz="1023462" rtl="0" eaLnBrk="0" fontAlgn="base" hangingPunct="0">
              <a:spcBef>
                <a:spcPct val="0"/>
              </a:spcBef>
              <a:spcAft>
                <a:spcPct val="0"/>
              </a:spcAft>
              <a:defRPr sz="3400" b="1" kern="120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1pPr>
            <a:lvl2pPr algn="l" defTabSz="1023462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2pPr>
            <a:lvl3pPr algn="l" defTabSz="1023462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3pPr>
            <a:lvl4pPr algn="l" defTabSz="1023462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4pPr>
            <a:lvl5pPr algn="l" defTabSz="1023462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5pPr>
            <a:lvl6pPr marL="320040" algn="l" defTabSz="1023462" rtl="0" fontAlgn="base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bg1"/>
                </a:solidFill>
                <a:latin typeface="Calibri" pitchFamily="34" charset="0"/>
              </a:defRPr>
            </a:lvl6pPr>
            <a:lvl7pPr marL="640080" algn="l" defTabSz="1023462" rtl="0" fontAlgn="base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bg1"/>
                </a:solidFill>
                <a:latin typeface="Calibri" pitchFamily="34" charset="0"/>
              </a:defRPr>
            </a:lvl7pPr>
            <a:lvl8pPr marL="960120" algn="l" defTabSz="1023462" rtl="0" fontAlgn="base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bg1"/>
                </a:solidFill>
                <a:latin typeface="Calibri" pitchFamily="34" charset="0"/>
              </a:defRPr>
            </a:lvl8pPr>
            <a:lvl9pPr marL="1280160" algn="l" defTabSz="1023462" rtl="0" fontAlgn="base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US" altLang="en-US" dirty="0" smtClean="0">
                <a:solidFill>
                  <a:schemeClr val="tx1"/>
                </a:solidFill>
              </a:rPr>
              <a:t>Dewatering</a:t>
            </a:r>
          </a:p>
        </p:txBody>
      </p:sp>
    </p:spTree>
    <p:extLst>
      <p:ext uri="{BB962C8B-B14F-4D97-AF65-F5344CB8AC3E}">
        <p14:creationId xmlns:p14="http://schemas.microsoft.com/office/powerpoint/2010/main" xmlns="" val="2350241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937" b="14622"/>
          <a:stretch>
            <a:fillRect/>
          </a:stretch>
        </p:blipFill>
        <p:spPr bwMode="auto">
          <a:xfrm>
            <a:off x="0" y="0"/>
            <a:ext cx="9144000" cy="6441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058" name="Picture 7" descr="Picture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324453" y="-9854407"/>
            <a:ext cx="6708179" cy="3853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" descr="CFC.logo.RGB.jpg                                               00142C92&#10;Rocketship                     BC2CF5A2: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9780" y="6036733"/>
            <a:ext cx="994221" cy="83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Fish Passage Barriers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514" y="0"/>
            <a:ext cx="8397045" cy="943429"/>
          </a:xfrm>
        </p:spPr>
        <p:txBody>
          <a:bodyPr/>
          <a:lstStyle/>
          <a:p>
            <a:r>
              <a:rPr lang="en-US" dirty="0" smtClean="0"/>
              <a:t>Fish Passage Barriers</a:t>
            </a:r>
            <a:endParaRPr lang="en-US" dirty="0"/>
          </a:p>
        </p:txBody>
      </p:sp>
      <p:pic>
        <p:nvPicPr>
          <p:cNvPr id="3" name="Picture 1" descr="CFC.logo.RGB.jpg                                               00142C92&#10;Rocketship                     BC2CF5A2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9780" y="6036733"/>
            <a:ext cx="994221" cy="83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7600" y="838200"/>
            <a:ext cx="7032180" cy="527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4439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148" b="12500"/>
          <a:stretch>
            <a:fillRect/>
          </a:stretch>
        </p:blipFill>
        <p:spPr bwMode="auto">
          <a:xfrm>
            <a:off x="0" y="1"/>
            <a:ext cx="9144000" cy="6433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2" name="Title 1"/>
          <p:cNvSpPr>
            <a:spLocks noGrp="1"/>
          </p:cNvSpPr>
          <p:nvPr>
            <p:ph type="title"/>
          </p:nvPr>
        </p:nvSpPr>
        <p:spPr>
          <a:xfrm>
            <a:off x="0" y="570015"/>
            <a:ext cx="3402514" cy="1201208"/>
          </a:xfrm>
          <a:ln/>
        </p:spPr>
        <p:txBody>
          <a:bodyPr/>
          <a:lstStyle/>
          <a:p>
            <a:r>
              <a:rPr lang="en-US" altLang="en-US" dirty="0" smtClean="0"/>
              <a:t>Entrainment</a:t>
            </a:r>
          </a:p>
        </p:txBody>
      </p:sp>
      <p:pic>
        <p:nvPicPr>
          <p:cNvPr id="4" name="Picture 1" descr="CFC.logo.RGB.jpg                                               00142C92&#10;Rocketship                     BC2CF5A2: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9780" y="6036733"/>
            <a:ext cx="994221" cy="83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1303" r="-11303" b="4704"/>
          <a:stretch/>
        </p:blipFill>
        <p:spPr>
          <a:xfrm>
            <a:off x="0" y="0"/>
            <a:ext cx="9144000" cy="645371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8015" t="2948" r="-10662" b="2948"/>
          <a:stretch/>
        </p:blipFill>
        <p:spPr>
          <a:xfrm>
            <a:off x="1" y="1"/>
            <a:ext cx="9144000" cy="645371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11684" y="-11875"/>
            <a:ext cx="4732317" cy="1201738"/>
          </a:xfrm>
        </p:spPr>
        <p:txBody>
          <a:bodyPr/>
          <a:lstStyle/>
          <a:p>
            <a:r>
              <a:rPr lang="en-US" dirty="0"/>
              <a:t> </a:t>
            </a:r>
            <a:r>
              <a:rPr lang="en-US" dirty="0" smtClean="0"/>
              <a:t> Bull Trout Reconnection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20855766">
            <a:off x="1520042" y="665018"/>
            <a:ext cx="10212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Harvey Cr</a:t>
            </a:r>
          </a:p>
        </p:txBody>
      </p:sp>
      <p:sp>
        <p:nvSpPr>
          <p:cNvPr id="7" name="TextBox 6"/>
          <p:cNvSpPr txBox="1"/>
          <p:nvPr/>
        </p:nvSpPr>
        <p:spPr>
          <a:xfrm rot="18465834">
            <a:off x="3325780" y="1520041"/>
            <a:ext cx="7712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Flint Cr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60931" y="5686547"/>
            <a:ext cx="18928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Warm Springs  Cr</a:t>
            </a:r>
          </a:p>
        </p:txBody>
      </p:sp>
      <p:pic>
        <p:nvPicPr>
          <p:cNvPr id="4" name="Picture 1" descr="CFC.logo.RGB.jpg                                               00142C92&#10;Rocketship                     BC2CF5A2: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9780" y="6036733"/>
            <a:ext cx="994221" cy="83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209819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>
          <a:xfrm>
            <a:off x="290712" y="0"/>
            <a:ext cx="8629054" cy="1201208"/>
          </a:xfrm>
          <a:ln/>
        </p:spPr>
        <p:txBody>
          <a:bodyPr/>
          <a:lstStyle/>
          <a:p>
            <a:endParaRPr lang="en-US" altLang="en-US" smtClean="0"/>
          </a:p>
        </p:txBody>
      </p:sp>
      <p:pic>
        <p:nvPicPr>
          <p:cNvPr id="48131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1" r="2" b="29327"/>
          <a:stretch>
            <a:fillRect/>
          </a:stretch>
        </p:blipFill>
        <p:spPr bwMode="auto">
          <a:xfrm>
            <a:off x="0" y="0"/>
            <a:ext cx="9144000" cy="646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" descr="CFC.logo.RGB.jpg                                               00142C92&#10;Rocketship                     BC2CF5A2: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9780" y="6036733"/>
            <a:ext cx="994221" cy="83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dry racetrac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63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REWATER: 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Lower Racetrack Creek,  August 2010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0799" y="1"/>
            <a:ext cx="9194799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533400" y="5257800"/>
            <a:ext cx="7772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RACETRACK CREEK AFTER RELEASE OF LAKE WATER,   AUG. 2011</a:t>
            </a:r>
            <a:endParaRPr lang="en-US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57118" cy="4557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78" name="Title 1"/>
          <p:cNvSpPr>
            <a:spLocks noGrp="1"/>
          </p:cNvSpPr>
          <p:nvPr>
            <p:ph type="title"/>
          </p:nvPr>
        </p:nvSpPr>
        <p:spPr>
          <a:xfrm>
            <a:off x="4527030" y="0"/>
            <a:ext cx="4392736" cy="1201208"/>
          </a:xfrm>
          <a:ln/>
        </p:spPr>
        <p:txBody>
          <a:bodyPr/>
          <a:lstStyle/>
          <a:p>
            <a:r>
              <a:rPr lang="en-US" altLang="en-US" dirty="0" smtClean="0"/>
              <a:t>Diversion Replacement</a:t>
            </a:r>
          </a:p>
        </p:txBody>
      </p:sp>
      <p:pic>
        <p:nvPicPr>
          <p:cNvPr id="5" name="Picture 1" descr="CFC.logo.RGB.jpg                                               00142C92&#10;Rocketship                     BC2CF5A2: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9780" y="6036733"/>
            <a:ext cx="994221" cy="83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865" name="Picture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09923" y="2038661"/>
            <a:ext cx="5334077" cy="394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Down Arrow 6"/>
          <p:cNvSpPr/>
          <p:nvPr/>
        </p:nvSpPr>
        <p:spPr>
          <a:xfrm>
            <a:off x="4736892" y="1394086"/>
            <a:ext cx="484632" cy="97840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sz="1800" dirty="0" err="1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4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4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30786769"/>
              </p:ext>
            </p:extLst>
          </p:nvPr>
        </p:nvGraphicFramePr>
        <p:xfrm>
          <a:off x="388287" y="0"/>
          <a:ext cx="7561913" cy="62808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" name="Picture 1" descr="CFC.logo.RGB.jpg                                               00142C92&#10;Rocketship                     BC2CF5A2: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9780" y="6036733"/>
            <a:ext cx="994221" cy="83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Straight Connector 6"/>
          <p:cNvCxnSpPr/>
          <p:nvPr/>
        </p:nvCxnSpPr>
        <p:spPr>
          <a:xfrm>
            <a:off x="1973943" y="1030514"/>
            <a:ext cx="5486400" cy="0"/>
          </a:xfrm>
          <a:prstGeom prst="line">
            <a:avLst/>
          </a:prstGeom>
          <a:ln w="34925">
            <a:solidFill>
              <a:srgbClr val="3CAF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 flipV="1">
            <a:off x="2528888" y="1143001"/>
            <a:ext cx="395288" cy="361950"/>
          </a:xfrm>
          <a:prstGeom prst="straightConnector1">
            <a:avLst/>
          </a:prstGeom>
          <a:ln w="38100">
            <a:solidFill>
              <a:srgbClr val="3CAF4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>
          <a:xfrm>
            <a:off x="4616970" y="0"/>
            <a:ext cx="4527030" cy="1201208"/>
          </a:xfrm>
          <a:ln/>
        </p:spPr>
        <p:txBody>
          <a:bodyPr/>
          <a:lstStyle/>
          <a:p>
            <a:r>
              <a:rPr lang="en-US" altLang="en-US" dirty="0" smtClean="0"/>
              <a:t>Diversion Improvement</a:t>
            </a:r>
          </a:p>
        </p:txBody>
      </p:sp>
      <p:pic>
        <p:nvPicPr>
          <p:cNvPr id="5120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630539" cy="4630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8992" y="1616604"/>
            <a:ext cx="4825008" cy="4824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" descr="CFC.logo.RGB.jpg                                               00142C92&#10;Rocketship                     BC2CF5A2: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9780" y="6036733"/>
            <a:ext cx="994221" cy="83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" y="2548328"/>
            <a:ext cx="5441430" cy="3808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>
          <a:xfrm>
            <a:off x="5246557" y="0"/>
            <a:ext cx="3673208" cy="1201208"/>
          </a:xfrm>
          <a:ln/>
        </p:spPr>
        <p:txBody>
          <a:bodyPr/>
          <a:lstStyle/>
          <a:p>
            <a:r>
              <a:rPr lang="en-US" altLang="en-US" dirty="0" smtClean="0"/>
              <a:t>Fish Screens</a:t>
            </a:r>
          </a:p>
        </p:txBody>
      </p:sp>
      <p:pic>
        <p:nvPicPr>
          <p:cNvPr id="52227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98071" cy="4622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004" t="19234" r="15405" b="7658"/>
          <a:stretch>
            <a:fillRect/>
          </a:stretch>
        </p:blipFill>
        <p:spPr bwMode="auto">
          <a:xfrm>
            <a:off x="4239491" y="2338466"/>
            <a:ext cx="4904509" cy="4094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" descr="CFC.logo.RGB.jpg                                               00142C92&#10;Rocketship                     BC2CF5A2: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9780" y="6036733"/>
            <a:ext cx="994221" cy="83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809469"/>
            <a:ext cx="4781862" cy="5584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>
          <a:xfrm>
            <a:off x="5261548" y="0"/>
            <a:ext cx="3658218" cy="1201208"/>
          </a:xfrm>
          <a:ln/>
        </p:spPr>
        <p:txBody>
          <a:bodyPr/>
          <a:lstStyle/>
          <a:p>
            <a:r>
              <a:rPr lang="en-US" altLang="en-US" dirty="0" smtClean="0"/>
              <a:t>Diversion and Screening</a:t>
            </a:r>
          </a:p>
        </p:txBody>
      </p:sp>
      <p:pic>
        <p:nvPicPr>
          <p:cNvPr id="53251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268516" cy="5025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3867" y="1832240"/>
            <a:ext cx="5190133" cy="4615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" descr="CFC.logo.RGB.jpg                                               00142C92&#10;Rocketship                     BC2CF5A2: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9780" y="6036733"/>
            <a:ext cx="994221" cy="83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/>
          </p:nvPr>
        </p:nvSpPr>
        <p:spPr>
          <a:xfrm>
            <a:off x="290712" y="0"/>
            <a:ext cx="8629054" cy="1201208"/>
          </a:xfrm>
          <a:ln/>
        </p:spPr>
        <p:txBody>
          <a:bodyPr/>
          <a:lstStyle/>
          <a:p>
            <a:endParaRPr lang="en-US" altLang="en-US" smtClean="0"/>
          </a:p>
        </p:txBody>
      </p:sp>
      <p:pic>
        <p:nvPicPr>
          <p:cNvPr id="54275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05" t="3033" r="4971"/>
          <a:stretch/>
        </p:blipFill>
        <p:spPr bwMode="auto">
          <a:xfrm>
            <a:off x="0" y="0"/>
            <a:ext cx="9144000" cy="6453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" descr="CFC.logo.RGB.jpg                                               00142C92&#10;Rocketship                     BC2CF5A2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9780" y="6036733"/>
            <a:ext cx="994221" cy="83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5" descr="C:\JOE\Photos\Photos June-aug 2009\P818035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051386" cy="5051386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C:\JOE\Photos\habitat photos 2011\24aug-30aug2011\P830018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2117" y="1210469"/>
            <a:ext cx="5221883" cy="5221552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" descr="CFC.logo.RGB.jpg                                               00142C92&#10;Rocketship                     BC2CF5A2: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9780" y="6036733"/>
            <a:ext cx="994221" cy="83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501390" y="0"/>
            <a:ext cx="364261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3200" b="1" dirty="0" smtClean="0">
                <a:solidFill>
                  <a:schemeClr val="bg1"/>
                </a:solidFill>
                <a:latin typeface="+mj-lt"/>
              </a:rPr>
              <a:t>Silver Bow Creek </a:t>
            </a:r>
            <a:endParaRPr lang="en-US" sz="3200" b="1" dirty="0">
              <a:solidFill>
                <a:schemeClr val="bg1"/>
              </a:solidFill>
              <a:latin typeface="+mj-lt"/>
            </a:endParaRPr>
          </a:p>
          <a:p>
            <a:pPr>
              <a:spcBef>
                <a:spcPts val="600"/>
              </a:spcBef>
            </a:pPr>
            <a:r>
              <a:rPr lang="en-US" sz="3200" b="1" dirty="0" smtClean="0">
                <a:solidFill>
                  <a:schemeClr val="bg1"/>
                </a:solidFill>
                <a:latin typeface="+mj-lt"/>
              </a:rPr>
              <a:t>Case Study</a:t>
            </a:r>
            <a:endParaRPr lang="en-US" sz="2800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" y="4961744"/>
            <a:ext cx="3852472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800" dirty="0" smtClean="0">
                <a:solidFill>
                  <a:schemeClr val="bg1"/>
                </a:solidFill>
                <a:latin typeface="+mj-lt"/>
              </a:rPr>
              <a:t>Mine waste conveyance  system transformed to  </a:t>
            </a:r>
          </a:p>
          <a:p>
            <a:pPr>
              <a:spcBef>
                <a:spcPts val="600"/>
              </a:spcBef>
            </a:pPr>
            <a:r>
              <a:rPr lang="en-US" sz="2800" dirty="0" smtClean="0">
                <a:solidFill>
                  <a:schemeClr val="bg1"/>
                </a:solidFill>
                <a:latin typeface="+mj-lt"/>
              </a:rPr>
              <a:t>re-naturalized stream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949" y="239842"/>
            <a:ext cx="2602154" cy="4122296"/>
          </a:xfrm>
        </p:spPr>
        <p:txBody>
          <a:bodyPr/>
          <a:lstStyle/>
          <a:p>
            <a:r>
              <a:rPr lang="en-US" sz="4000" dirty="0" smtClean="0"/>
              <a:t>German Gulch: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an in-stream flow deal &amp; a fish screen reconnected this tributary</a:t>
            </a:r>
            <a:endParaRPr lang="en-US" dirty="0"/>
          </a:p>
        </p:txBody>
      </p:sp>
      <p:pic>
        <p:nvPicPr>
          <p:cNvPr id="3" name="Picture 1" descr="CFC.logo.RGB.jpg                                               00142C92&#10;Rocketship                     BC2CF5A2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9780" y="6036733"/>
            <a:ext cx="994221" cy="83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505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80610" y="179882"/>
            <a:ext cx="5181600" cy="627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457761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Will.CFC\my documents\CF Coalition\Silver Bow Creek\CFWEP Photos 2011\Ryes trout IMG_04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85800" y="457200"/>
            <a:ext cx="792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NATIVE CUTTHROAT RETURN!   </a:t>
            </a:r>
            <a:endParaRPr lang="en-US" sz="3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105400" y="1371600"/>
            <a:ext cx="4038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Silver Bow Creek!</a:t>
            </a:r>
            <a:endParaRPr 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181600" y="6477000"/>
            <a:ext cx="3962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FF00"/>
                </a:solidFill>
              </a:rPr>
              <a:t>Photo: Matt Vincent, CFWEP</a:t>
            </a:r>
            <a:endParaRPr lang="en-US" sz="1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6" descr="IMG_2387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286" r="4340" b="5446"/>
          <a:stretch/>
        </p:blipFill>
        <p:spPr bwMode="auto">
          <a:xfrm>
            <a:off x="0" y="0"/>
            <a:ext cx="9144002" cy="6432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" descr="CFC.logo.RGB.jpg                                               00142C92&#10;Rocketship                     BC2CF5A2: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9780" y="6036733"/>
            <a:ext cx="994221" cy="83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290712" y="0"/>
            <a:ext cx="8629054" cy="1201208"/>
          </a:xfrm>
          <a:ln/>
        </p:spPr>
        <p:txBody>
          <a:bodyPr/>
          <a:lstStyle/>
          <a:p>
            <a:endParaRPr lang="en-US" altLang="en-US" smtClean="0"/>
          </a:p>
        </p:txBody>
      </p:sp>
      <p:pic>
        <p:nvPicPr>
          <p:cNvPr id="34819" name="Picture 1" descr="IMG_275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1167"/>
            <a:ext cx="9144000" cy="6438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" descr="CFC.logo.RGB.jpg                                               00142C92&#10;Rocketship                     BC2CF5A2: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9780" y="6036733"/>
            <a:ext cx="994221" cy="83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948" y="-1"/>
            <a:ext cx="8628611" cy="5921829"/>
          </a:xfrm>
        </p:spPr>
        <p:txBody>
          <a:bodyPr/>
          <a:lstStyle/>
          <a:p>
            <a:r>
              <a:rPr lang="en-US" dirty="0" smtClean="0"/>
              <a:t>Thanks to Funders &amp; Partners :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sz="2800" dirty="0" smtClean="0"/>
              <a:t>Watershed Restoration Coalition</a:t>
            </a:r>
            <a:br>
              <a:rPr lang="en-US" sz="2800" dirty="0" smtClean="0"/>
            </a:br>
            <a:r>
              <a:rPr lang="en-US" sz="2800" dirty="0" smtClean="0"/>
              <a:t>Trout Unlimited local chapters</a:t>
            </a:r>
            <a:br>
              <a:rPr lang="en-US" sz="2800" dirty="0" smtClean="0"/>
            </a:br>
            <a:r>
              <a:rPr lang="en-US" sz="2800" dirty="0" smtClean="0"/>
              <a:t>Montana Fish Wildlife &amp; Parks</a:t>
            </a:r>
            <a:br>
              <a:rPr lang="en-US" sz="2800" dirty="0" smtClean="0"/>
            </a:br>
            <a:r>
              <a:rPr lang="en-US" sz="2800" dirty="0" smtClean="0"/>
              <a:t>Conservation Districts</a:t>
            </a:r>
            <a:br>
              <a:rPr lang="en-US" sz="2800" dirty="0" smtClean="0"/>
            </a:br>
            <a:r>
              <a:rPr lang="en-US" sz="2800" dirty="0" smtClean="0"/>
              <a:t>Natural Resource Damage Program</a:t>
            </a:r>
            <a:br>
              <a:rPr lang="en-US" sz="2800" dirty="0" smtClean="0"/>
            </a:br>
            <a:r>
              <a:rPr lang="en-US" sz="2800" dirty="0" smtClean="0"/>
              <a:t>USDA-NRCS</a:t>
            </a:r>
            <a:br>
              <a:rPr lang="en-US" sz="2800" dirty="0" smtClean="0"/>
            </a:br>
            <a:r>
              <a:rPr lang="en-US" sz="2800" dirty="0" smtClean="0"/>
              <a:t>US Forest Service</a:t>
            </a:r>
            <a:br>
              <a:rPr lang="en-US" sz="2800" dirty="0" smtClean="0"/>
            </a:br>
            <a:r>
              <a:rPr lang="en-US" sz="2800" dirty="0" smtClean="0"/>
              <a:t>National Fish &amp; Wildlife Foundation</a:t>
            </a:r>
            <a:br>
              <a:rPr lang="en-US" sz="2800" dirty="0" smtClean="0"/>
            </a:br>
            <a:r>
              <a:rPr lang="en-US" sz="2800" dirty="0" smtClean="0"/>
              <a:t>US Fish &amp; Wildlife Service</a:t>
            </a:r>
            <a:br>
              <a:rPr lang="en-US" sz="2800" dirty="0" smtClean="0"/>
            </a:br>
            <a:r>
              <a:rPr lang="en-US" sz="2800" dirty="0" smtClean="0"/>
              <a:t>DNRC</a:t>
            </a:r>
            <a:br>
              <a:rPr lang="en-US" sz="2800" dirty="0" smtClean="0"/>
            </a:br>
            <a:r>
              <a:rPr lang="en-US" sz="2800" dirty="0" smtClean="0"/>
              <a:t>Private Landowners in the Upper Clark Fork</a:t>
            </a:r>
            <a:endParaRPr lang="en-US" sz="2800" dirty="0"/>
          </a:p>
        </p:txBody>
      </p:sp>
      <p:pic>
        <p:nvPicPr>
          <p:cNvPr id="3" name="Picture 1" descr="CFC.logo.RGB.jpg                                               00142C92&#10;Rocketship                     BC2CF5A2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9780" y="6036733"/>
            <a:ext cx="994221" cy="83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57567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Salish encampment on Rattlesnake Creek…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453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 descr="CFC.logo.RGB.jpg                                               00142C92&#10;Rocketship                     BC2CF5A2: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9780" y="6036733"/>
            <a:ext cx="994221" cy="83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928259" y="225632"/>
            <a:ext cx="38119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400" dirty="0" smtClean="0">
                <a:latin typeface="+mj-lt"/>
              </a:rPr>
              <a:t>Courtesy of Salish Pend Oreille Culture Committee</a:t>
            </a:r>
            <a:endParaRPr lang="en-US" sz="1400" dirty="0" smtClean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978" t="21035" r="5326"/>
          <a:stretch/>
        </p:blipFill>
        <p:spPr>
          <a:xfrm>
            <a:off x="0" y="-1"/>
            <a:ext cx="9144000" cy="6450476"/>
          </a:xfrm>
          <a:prstGeom prst="rect">
            <a:avLst/>
          </a:prstGeom>
          <a:effectLst>
            <a:glow rad="127000">
              <a:schemeClr val="tx1">
                <a:alpha val="0"/>
              </a:schemeClr>
            </a:glow>
            <a:softEdge rad="1270000"/>
          </a:effectLst>
        </p:spPr>
      </p:pic>
      <p:sp>
        <p:nvSpPr>
          <p:cNvPr id="3" name="TextBox 2"/>
          <p:cNvSpPr txBox="1"/>
          <p:nvPr/>
        </p:nvSpPr>
        <p:spPr>
          <a:xfrm>
            <a:off x="394891" y="3775604"/>
            <a:ext cx="7331274" cy="3963136"/>
          </a:xfrm>
          <a:prstGeom prst="rect">
            <a:avLst/>
          </a:prstGeom>
          <a:noFill/>
        </p:spPr>
        <p:txBody>
          <a:bodyPr lIns="64008" tIns="32004" rIns="64008" bIns="32004">
            <a:spAutoFit/>
          </a:bodyPr>
          <a:lstStyle/>
          <a:p>
            <a:pPr>
              <a:spcBef>
                <a:spcPts val="420"/>
              </a:spcBef>
              <a:defRPr/>
            </a:pPr>
            <a:endParaRPr lang="en-US" sz="2000" b="1" dirty="0">
              <a:solidFill>
                <a:schemeClr val="bg1"/>
              </a:solidFill>
              <a:latin typeface="+mj-lt"/>
            </a:endParaRPr>
          </a:p>
          <a:p>
            <a:pPr>
              <a:spcBef>
                <a:spcPts val="420"/>
              </a:spcBef>
              <a:defRPr/>
            </a:pPr>
            <a:endParaRPr lang="en-US" sz="2000" b="1" dirty="0">
              <a:solidFill>
                <a:schemeClr val="bg1"/>
              </a:solidFill>
              <a:latin typeface="+mj-lt"/>
            </a:endParaRPr>
          </a:p>
          <a:p>
            <a:pPr>
              <a:spcBef>
                <a:spcPts val="420"/>
              </a:spcBef>
              <a:defRPr/>
            </a:pPr>
            <a:endParaRPr lang="en-US" sz="2000" b="1" dirty="0">
              <a:solidFill>
                <a:schemeClr val="bg1"/>
              </a:solidFill>
              <a:latin typeface="+mj-lt"/>
            </a:endParaRPr>
          </a:p>
          <a:p>
            <a:pPr>
              <a:spcBef>
                <a:spcPts val="420"/>
              </a:spcBef>
              <a:defRPr/>
            </a:pPr>
            <a:endParaRPr lang="en-US" sz="2000" b="1" dirty="0">
              <a:solidFill>
                <a:schemeClr val="bg1"/>
              </a:solidFill>
              <a:latin typeface="+mj-lt"/>
            </a:endParaRPr>
          </a:p>
          <a:p>
            <a:pPr>
              <a:spcBef>
                <a:spcPts val="420"/>
              </a:spcBef>
              <a:defRPr/>
            </a:pPr>
            <a:endParaRPr lang="en-US" sz="2000" dirty="0">
              <a:solidFill>
                <a:schemeClr val="bg1"/>
              </a:solidFill>
              <a:latin typeface="+mj-lt"/>
            </a:endParaRPr>
          </a:p>
          <a:p>
            <a:pPr>
              <a:spcBef>
                <a:spcPts val="420"/>
              </a:spcBef>
              <a:defRPr/>
            </a:pPr>
            <a:r>
              <a:rPr lang="en-US" sz="2000" dirty="0">
                <a:solidFill>
                  <a:schemeClr val="bg1"/>
                </a:solidFill>
                <a:latin typeface="+mj-lt"/>
              </a:rPr>
              <a:t>Casey Hackathorn, 406-546-5680, </a:t>
            </a:r>
            <a:r>
              <a:rPr lang="en-US" sz="2000" dirty="0" smtClean="0">
                <a:solidFill>
                  <a:schemeClr val="bg1"/>
                </a:solidFill>
                <a:latin typeface="+mj-lt"/>
                <a:hlinkClick r:id="rId3"/>
              </a:rPr>
              <a:t>chackathorn@tu.org</a:t>
            </a:r>
            <a:endParaRPr lang="en-US" sz="2000" dirty="0" smtClean="0">
              <a:solidFill>
                <a:schemeClr val="bg1"/>
              </a:solidFill>
              <a:latin typeface="+mj-lt"/>
            </a:endParaRPr>
          </a:p>
          <a:p>
            <a:pPr>
              <a:spcBef>
                <a:spcPts val="420"/>
              </a:spcBef>
              <a:defRPr/>
            </a:pPr>
            <a:r>
              <a:rPr lang="en-US" sz="2000" dirty="0" smtClean="0">
                <a:solidFill>
                  <a:schemeClr val="bg1"/>
                </a:solidFill>
                <a:latin typeface="+mj-lt"/>
              </a:rPr>
              <a:t>Will McDowell, 406-396-7716, </a:t>
            </a:r>
            <a:r>
              <a:rPr lang="en-US" sz="2000" dirty="0" smtClean="0">
                <a:solidFill>
                  <a:schemeClr val="bg1"/>
                </a:solidFill>
                <a:latin typeface="+mj-lt"/>
                <a:hlinkClick r:id="rId4"/>
              </a:rPr>
              <a:t>will@clarkfork.org</a:t>
            </a:r>
            <a:r>
              <a:rPr lang="en-US" sz="2000" dirty="0" smtClean="0">
                <a:solidFill>
                  <a:schemeClr val="bg1"/>
                </a:solidFill>
                <a:latin typeface="+mj-lt"/>
              </a:rPr>
              <a:t> </a:t>
            </a:r>
            <a:endParaRPr lang="en-US" sz="2000" dirty="0">
              <a:solidFill>
                <a:schemeClr val="bg1"/>
              </a:solidFill>
              <a:latin typeface="+mj-lt"/>
            </a:endParaRPr>
          </a:p>
          <a:p>
            <a:pPr>
              <a:spcBef>
                <a:spcPts val="420"/>
              </a:spcBef>
              <a:defRPr/>
            </a:pPr>
            <a:endParaRPr lang="en-US" sz="2000" b="1" dirty="0">
              <a:solidFill>
                <a:schemeClr val="bg1"/>
              </a:solidFill>
              <a:latin typeface="+mj-lt"/>
            </a:endParaRPr>
          </a:p>
          <a:p>
            <a:pPr>
              <a:spcBef>
                <a:spcPts val="420"/>
              </a:spcBef>
              <a:defRPr/>
            </a:pPr>
            <a:endParaRPr lang="en-US" sz="2000" b="1" dirty="0">
              <a:solidFill>
                <a:schemeClr val="bg1"/>
              </a:solidFill>
              <a:latin typeface="+mj-lt"/>
            </a:endParaRPr>
          </a:p>
          <a:p>
            <a:pPr>
              <a:spcBef>
                <a:spcPts val="420"/>
              </a:spcBef>
              <a:defRPr/>
            </a:pPr>
            <a:endParaRPr lang="en-US" sz="2000" dirty="0">
              <a:solidFill>
                <a:schemeClr val="bg1"/>
              </a:solidFill>
              <a:latin typeface="+mj-lt"/>
            </a:endParaRPr>
          </a:p>
          <a:p>
            <a:pPr>
              <a:spcBef>
                <a:spcPts val="420"/>
              </a:spcBef>
              <a:defRPr/>
            </a:pPr>
            <a:endParaRPr lang="en-US" sz="20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4" name="Picture 1" descr="CFC.logo.RGB.jpg                                               00142C92&#10;Rocketship                     BC2CF5A2: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9780" y="6036733"/>
            <a:ext cx="994221" cy="83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1"/>
            <a:ext cx="9144002" cy="6430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" descr="CFC.logo.RGB.jpg                                               00142C92&#10;Rocketship                     BC2CF5A2: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9780" y="6036733"/>
            <a:ext cx="994221" cy="83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924490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290712" y="0"/>
            <a:ext cx="8629054" cy="1201208"/>
          </a:xfrm>
          <a:ln/>
        </p:spPr>
        <p:txBody>
          <a:bodyPr/>
          <a:lstStyle/>
          <a:p>
            <a:endParaRPr lang="en-US" altLang="en-US" dirty="0" smtClean="0"/>
          </a:p>
        </p:txBody>
      </p:sp>
      <p:pic>
        <p:nvPicPr>
          <p:cNvPr id="12291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921"/>
          <a:stretch/>
        </p:blipFill>
        <p:spPr bwMode="auto">
          <a:xfrm>
            <a:off x="0" y="0"/>
            <a:ext cx="9144001" cy="6453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" descr="CFC.logo.RGB.jpg                                               00142C92&#10;Rocketship                     BC2CF5A2: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9780" y="6036733"/>
            <a:ext cx="994221" cy="83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290712" y="0"/>
            <a:ext cx="8629054" cy="1201208"/>
          </a:xfrm>
          <a:ln/>
        </p:spPr>
        <p:txBody>
          <a:bodyPr/>
          <a:lstStyle/>
          <a:p>
            <a:endParaRPr lang="en-US" altLang="en-US" dirty="0" smtClean="0"/>
          </a:p>
        </p:txBody>
      </p:sp>
      <p:pic>
        <p:nvPicPr>
          <p:cNvPr id="13315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63258" cy="6466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4094"/>
          <a:stretch>
            <a:fillRect/>
          </a:stretch>
        </p:blipFill>
        <p:spPr bwMode="auto">
          <a:xfrm>
            <a:off x="5689601" y="-10583"/>
            <a:ext cx="3454400" cy="4192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6401" y="2750344"/>
            <a:ext cx="4927600" cy="3688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" descr="CFC.logo.RGB.jpg                                               00142C92&#10;Rocketship                     BC2CF5A2: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9780" y="6036733"/>
            <a:ext cx="994221" cy="83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24263" y="209863"/>
            <a:ext cx="34627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800" b="1" dirty="0" smtClean="0">
                <a:latin typeface="+mj-lt"/>
              </a:rPr>
              <a:t>Placer mines turned streams inside out…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290712" y="0"/>
            <a:ext cx="8629054" cy="1201208"/>
          </a:xfrm>
          <a:ln/>
        </p:spPr>
        <p:txBody>
          <a:bodyPr/>
          <a:lstStyle/>
          <a:p>
            <a:endParaRPr lang="en-US" altLang="en-US" smtClean="0"/>
          </a:p>
        </p:txBody>
      </p:sp>
      <p:pic>
        <p:nvPicPr>
          <p:cNvPr id="14339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83" t="9040" r="31" b="1"/>
          <a:stretch/>
        </p:blipFill>
        <p:spPr bwMode="auto">
          <a:xfrm>
            <a:off x="-1" y="0"/>
            <a:ext cx="9144001" cy="6451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8877"/>
          <a:stretch>
            <a:fillRect/>
          </a:stretch>
        </p:blipFill>
        <p:spPr bwMode="auto">
          <a:xfrm>
            <a:off x="5664530" y="3241964"/>
            <a:ext cx="3479469" cy="320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1037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PVERSION" val="2006"/>
</p:tagLst>
</file>

<file path=ppt/theme/theme1.xml><?xml version="1.0" encoding="utf-8"?>
<a:theme xmlns:a="http://schemas.openxmlformats.org/drawingml/2006/main" name="Gradient sample 4">
  <a:themeElements>
    <a:clrScheme name="Blue Background Sample 4">
      <a:dk1>
        <a:sysClr val="windowText" lastClr="000000"/>
      </a:dk1>
      <a:lt1>
        <a:sysClr val="window" lastClr="FFFFFF"/>
      </a:lt1>
      <a:dk2>
        <a:srgbClr val="34578D"/>
      </a:dk2>
      <a:lt2>
        <a:srgbClr val="EEECE1"/>
      </a:lt2>
      <a:accent1>
        <a:srgbClr val="348D3D"/>
      </a:accent1>
      <a:accent2>
        <a:srgbClr val="CBA772"/>
      </a:accent2>
      <a:accent3>
        <a:srgbClr val="7295CB"/>
      </a:accent3>
      <a:accent4>
        <a:srgbClr val="6A348D"/>
      </a:accent4>
      <a:accent5>
        <a:srgbClr val="8D3D34"/>
      </a:accent5>
      <a:accent6>
        <a:srgbClr val="D12F0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</a:spPr>
      <a:bodyPr rtlCol="0" anchor="ctr"/>
      <a:lstStyle>
        <a:defPPr algn="l">
          <a:defRPr sz="18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spcBef>
            <a:spcPts val="600"/>
          </a:spcBef>
          <a:defRPr sz="2800" dirty="0" smtClean="0">
            <a:solidFill>
              <a:schemeClr val="bg1"/>
            </a:solidFill>
            <a:latin typeface="+mj-lt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Gradient sample 4">
  <a:themeElements>
    <a:clrScheme name="Blue Background Sample 4">
      <a:dk1>
        <a:sysClr val="windowText" lastClr="000000"/>
      </a:dk1>
      <a:lt1>
        <a:sysClr val="window" lastClr="FFFFFF"/>
      </a:lt1>
      <a:dk2>
        <a:srgbClr val="34578D"/>
      </a:dk2>
      <a:lt2>
        <a:srgbClr val="EEECE1"/>
      </a:lt2>
      <a:accent1>
        <a:srgbClr val="348D3D"/>
      </a:accent1>
      <a:accent2>
        <a:srgbClr val="CBA772"/>
      </a:accent2>
      <a:accent3>
        <a:srgbClr val="7295CB"/>
      </a:accent3>
      <a:accent4>
        <a:srgbClr val="6A348D"/>
      </a:accent4>
      <a:accent5>
        <a:srgbClr val="8D3D34"/>
      </a:accent5>
      <a:accent6>
        <a:srgbClr val="D12F0F"/>
      </a:accent6>
      <a:hlink>
        <a:srgbClr val="0000FF"/>
      </a:hlink>
      <a:folHlink>
        <a:srgbClr val="800080"/>
      </a:folHlink>
    </a:clrScheme>
    <a:fontScheme name="RSG board presentatio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</a:spPr>
      <a:bodyPr rtlCol="0" anchor="ctr"/>
      <a:lstStyle>
        <a:defPPr algn="l">
          <a:defRPr sz="18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spcBef>
            <a:spcPts val="600"/>
          </a:spcBef>
          <a:defRPr sz="2800" dirty="0" err="1" smtClean="0">
            <a:solidFill>
              <a:schemeClr val="bg1"/>
            </a:solidFill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2008-03-27 Client template final</Template>
  <TotalTime>14960</TotalTime>
  <Words>1328</Words>
  <Application>Microsoft Office PowerPoint</Application>
  <PresentationFormat>Overhead</PresentationFormat>
  <Paragraphs>210</Paragraphs>
  <Slides>50</Slides>
  <Notes>43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Slide Titles</vt:lpstr>
      </vt:variant>
      <vt:variant>
        <vt:i4>50</vt:i4>
      </vt:variant>
      <vt:variant>
        <vt:lpstr>Custom Shows</vt:lpstr>
      </vt:variant>
      <vt:variant>
        <vt:i4>1</vt:i4>
      </vt:variant>
    </vt:vector>
  </HeadingPairs>
  <TitlesOfParts>
    <vt:vector size="53" baseType="lpstr">
      <vt:lpstr>Gradient sample 4</vt:lpstr>
      <vt:lpstr>1_Gradient sample 4</vt:lpstr>
      <vt:lpstr>Slide 1</vt:lpstr>
      <vt:lpstr>Slide 2</vt:lpstr>
      <vt:lpstr>Slide 3</vt:lpstr>
      <vt:lpstr>Slide 4</vt:lpstr>
      <vt:lpstr>Salish encampment on Rattlesnake Creek…</vt:lpstr>
      <vt:lpstr>Slide 6</vt:lpstr>
      <vt:lpstr>Slide 7</vt:lpstr>
      <vt:lpstr>Slide 8</vt:lpstr>
      <vt:lpstr>Slide 9</vt:lpstr>
      <vt:lpstr>Slide 10</vt:lpstr>
      <vt:lpstr>Homesteaders diverted streams for irrigation</vt:lpstr>
      <vt:lpstr>Dams were built downstream</vt:lpstr>
      <vt:lpstr>Slide 13</vt:lpstr>
      <vt:lpstr>Slide 14</vt:lpstr>
      <vt:lpstr>Slide 15</vt:lpstr>
      <vt:lpstr>Slide 16</vt:lpstr>
      <vt:lpstr>Slide 17</vt:lpstr>
      <vt:lpstr>So what are we left with?</vt:lpstr>
      <vt:lpstr>Upper Clark Fork Critical Bull Trout Habitat</vt:lpstr>
      <vt:lpstr>Slide 20</vt:lpstr>
      <vt:lpstr>Native fish migrating over 100 km in UCF:</vt:lpstr>
      <vt:lpstr>So what are next steps?</vt:lpstr>
      <vt:lpstr>The Challenge: Restoring a river AND its tributary network</vt:lpstr>
      <vt:lpstr>Slide 24</vt:lpstr>
      <vt:lpstr>Slide 25</vt:lpstr>
      <vt:lpstr>Slide 26</vt:lpstr>
      <vt:lpstr>Slide 27</vt:lpstr>
      <vt:lpstr>Restoring Tributary Connectivity:  REWATER  RECONNECT  RESTORE</vt:lpstr>
      <vt:lpstr>Slide 29</vt:lpstr>
      <vt:lpstr>Slide 30</vt:lpstr>
      <vt:lpstr>Slide 31</vt:lpstr>
      <vt:lpstr>Fish Passage Barriers</vt:lpstr>
      <vt:lpstr>Fish Passage Barriers</vt:lpstr>
      <vt:lpstr>Entrainment</vt:lpstr>
      <vt:lpstr>  Bull Trout Reconnection</vt:lpstr>
      <vt:lpstr>Slide 36</vt:lpstr>
      <vt:lpstr>REWATER:  Lower Racetrack Creek,  August 2010</vt:lpstr>
      <vt:lpstr>Slide 38</vt:lpstr>
      <vt:lpstr>Diversion Replacement</vt:lpstr>
      <vt:lpstr>Diversion Improvement</vt:lpstr>
      <vt:lpstr>Fish Screens</vt:lpstr>
      <vt:lpstr>Diversion and Screening</vt:lpstr>
      <vt:lpstr>Slide 43</vt:lpstr>
      <vt:lpstr>Slide 44</vt:lpstr>
      <vt:lpstr>German Gulch:  an in-stream flow deal &amp; a fish screen reconnected this tributary</vt:lpstr>
      <vt:lpstr>Slide 46</vt:lpstr>
      <vt:lpstr>Slide 47</vt:lpstr>
      <vt:lpstr>Slide 48</vt:lpstr>
      <vt:lpstr>Thanks to Funders &amp; Partners :  Watershed Restoration Coalition Trout Unlimited local chapters Montana Fish Wildlife &amp; Parks Conservation Districts Natural Resource Damage Program USDA-NRCS US Forest Service National Fish &amp; Wildlife Foundation US Fish &amp; Wildlife Service DNRC Private Landowners in the Upper Clark Fork</vt:lpstr>
      <vt:lpstr>Slide 50</vt:lpstr>
      <vt:lpstr>Custom Show 1</vt:lpstr>
    </vt:vector>
  </TitlesOfParts>
  <Company>Redstone Strategy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Dietmar Grimm</dc:creator>
  <cp:keywords>2010-11-17 Gradient template</cp:keywords>
  <cp:lastModifiedBy>Will McDowell</cp:lastModifiedBy>
  <cp:revision>1839</cp:revision>
  <dcterms:created xsi:type="dcterms:W3CDTF">2008-03-28T19:31:30Z</dcterms:created>
  <dcterms:modified xsi:type="dcterms:W3CDTF">2015-04-24T14:04:18Z</dcterms:modified>
</cp:coreProperties>
</file>