
<file path=[Content_Types].xml><?xml version="1.0" encoding="utf-8"?>
<Types xmlns="http://schemas.openxmlformats.org/package/2006/content-types">
  <Default Extension="xml" ContentType="application/xml"/>
  <Default Extension="jpg" ContentType="image/jpeg"/>
  <Default Extension="jpeg" ContentType="image/jpeg"/>
  <Default Extension="emf" ContentType="image/x-emf"/>
  <Default Extension="rels" ContentType="application/vnd.openxmlformats-package.relationships+xml"/>
  <Default Extension="vml" ContentType="application/vnd.openxmlformats-officedocument.vmlDrawing"/>
  <Default Extension="gif" ContentType="image/gif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embeddings/oleObject1.bin" ContentType="application/vnd.openxmlformats-officedocument.oleObject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40"/>
  </p:notesMasterIdLst>
  <p:sldIdLst>
    <p:sldId id="257" r:id="rId2"/>
    <p:sldId id="258" r:id="rId3"/>
    <p:sldId id="320" r:id="rId4"/>
    <p:sldId id="261" r:id="rId5"/>
    <p:sldId id="314" r:id="rId6"/>
    <p:sldId id="263" r:id="rId7"/>
    <p:sldId id="264" r:id="rId8"/>
    <p:sldId id="266" r:id="rId9"/>
    <p:sldId id="321" r:id="rId10"/>
    <p:sldId id="267" r:id="rId11"/>
    <p:sldId id="270" r:id="rId12"/>
    <p:sldId id="271" r:id="rId13"/>
    <p:sldId id="272" r:id="rId14"/>
    <p:sldId id="306" r:id="rId15"/>
    <p:sldId id="307" r:id="rId16"/>
    <p:sldId id="322" r:id="rId17"/>
    <p:sldId id="276" r:id="rId18"/>
    <p:sldId id="308" r:id="rId19"/>
    <p:sldId id="278" r:id="rId20"/>
    <p:sldId id="301" r:id="rId21"/>
    <p:sldId id="329" r:id="rId22"/>
    <p:sldId id="300" r:id="rId23"/>
    <p:sldId id="330" r:id="rId24"/>
    <p:sldId id="283" r:id="rId25"/>
    <p:sldId id="302" r:id="rId26"/>
    <p:sldId id="284" r:id="rId27"/>
    <p:sldId id="303" r:id="rId28"/>
    <p:sldId id="285" r:id="rId29"/>
    <p:sldId id="327" r:id="rId30"/>
    <p:sldId id="326" r:id="rId31"/>
    <p:sldId id="323" r:id="rId32"/>
    <p:sldId id="328" r:id="rId33"/>
    <p:sldId id="324" r:id="rId34"/>
    <p:sldId id="325" r:id="rId35"/>
    <p:sldId id="289" r:id="rId36"/>
    <p:sldId id="315" r:id="rId37"/>
    <p:sldId id="290" r:id="rId38"/>
    <p:sldId id="317" r:id="rId39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FCEE3"/>
    <a:srgbClr val="00DD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856" autoAdjust="0"/>
    <p:restoredTop sz="94660"/>
  </p:normalViewPr>
  <p:slideViewPr>
    <p:cSldViewPr snapToGrid="0" snapToObjects="1">
      <p:cViewPr>
        <p:scale>
          <a:sx n="80" d="100"/>
          <a:sy n="80" d="100"/>
        </p:scale>
        <p:origin x="-1632" y="-2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37" Type="http://schemas.openxmlformats.org/officeDocument/2006/relationships/slide" Target="slides/slide36.xml"/><Relationship Id="rId38" Type="http://schemas.openxmlformats.org/officeDocument/2006/relationships/slide" Target="slides/slide37.xml"/><Relationship Id="rId39" Type="http://schemas.openxmlformats.org/officeDocument/2006/relationships/slide" Target="slides/slide38.xml"/><Relationship Id="rId40" Type="http://schemas.openxmlformats.org/officeDocument/2006/relationships/notesMaster" Target="notesMasters/notesMaster1.xml"/><Relationship Id="rId41" Type="http://schemas.openxmlformats.org/officeDocument/2006/relationships/printerSettings" Target="printerSettings/printerSettings1.bin"/><Relationship Id="rId42" Type="http://schemas.openxmlformats.org/officeDocument/2006/relationships/presProps" Target="presProps.xml"/><Relationship Id="rId43" Type="http://schemas.openxmlformats.org/officeDocument/2006/relationships/viewProps" Target="viewProps.xml"/><Relationship Id="rId44" Type="http://schemas.openxmlformats.org/officeDocument/2006/relationships/theme" Target="theme/theme1.xml"/><Relationship Id="rId45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37BAE9B-5EC3-2941-972A-C6D9A0E34EB6}" type="datetimeFigureOut">
              <a:rPr lang="en-US" smtClean="0"/>
              <a:t>4/7/14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8DF1DA4-B87A-BF49-9500-29DE698C5C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262871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6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DF1DA4-B87A-BF49-9500-29DE698C5C37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003884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DF1DA4-B87A-BF49-9500-29DE698C5C37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615955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DF1DA4-B87A-BF49-9500-29DE698C5C37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615955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7FE56C-B50F-AB49-9C9E-157B1AC4BE7B}" type="datetimeFigureOut">
              <a:rPr lang="en-US" smtClean="0"/>
              <a:t>4/7/14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E519EB-94CF-3A46-965C-FD244B133E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47676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7FE56C-B50F-AB49-9C9E-157B1AC4BE7B}" type="datetimeFigureOut">
              <a:rPr lang="en-US" smtClean="0"/>
              <a:t>4/7/14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E519EB-94CF-3A46-965C-FD244B133E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52919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7FE56C-B50F-AB49-9C9E-157B1AC4BE7B}" type="datetimeFigureOut">
              <a:rPr lang="en-US" smtClean="0"/>
              <a:t>4/7/14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E519EB-94CF-3A46-965C-FD244B133E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68377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7FE56C-B50F-AB49-9C9E-157B1AC4BE7B}" type="datetimeFigureOut">
              <a:rPr lang="en-US" smtClean="0"/>
              <a:t>4/7/14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E519EB-94CF-3A46-965C-FD244B133E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15362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7FE56C-B50F-AB49-9C9E-157B1AC4BE7B}" type="datetimeFigureOut">
              <a:rPr lang="en-US" smtClean="0"/>
              <a:t>4/7/14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E519EB-94CF-3A46-965C-FD244B133E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42636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7FE56C-B50F-AB49-9C9E-157B1AC4BE7B}" type="datetimeFigureOut">
              <a:rPr lang="en-US" smtClean="0"/>
              <a:t>4/7/14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E519EB-94CF-3A46-965C-FD244B133E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45492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7FE56C-B50F-AB49-9C9E-157B1AC4BE7B}" type="datetimeFigureOut">
              <a:rPr lang="en-US" smtClean="0"/>
              <a:t>4/7/14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E519EB-94CF-3A46-965C-FD244B133E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94853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7FE56C-B50F-AB49-9C9E-157B1AC4BE7B}" type="datetimeFigureOut">
              <a:rPr lang="en-US" smtClean="0"/>
              <a:t>4/7/14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E519EB-94CF-3A46-965C-FD244B133E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91450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7FE56C-B50F-AB49-9C9E-157B1AC4BE7B}" type="datetimeFigureOut">
              <a:rPr lang="en-US" smtClean="0"/>
              <a:t>4/7/14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E519EB-94CF-3A46-965C-FD244B133E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17760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7FE56C-B50F-AB49-9C9E-157B1AC4BE7B}" type="datetimeFigureOut">
              <a:rPr lang="en-US" smtClean="0"/>
              <a:t>4/7/14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E519EB-94CF-3A46-965C-FD244B133E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97407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7FE56C-B50F-AB49-9C9E-157B1AC4BE7B}" type="datetimeFigureOut">
              <a:rPr lang="en-US" smtClean="0"/>
              <a:t>4/7/14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E519EB-94CF-3A46-965C-FD244B133E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29761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67FE56C-B50F-AB49-9C9E-157B1AC4BE7B}" type="datetimeFigureOut">
              <a:rPr lang="en-US" smtClean="0"/>
              <a:t>4/7/14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E519EB-94CF-3A46-965C-FD244B133E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08958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png"/><Relationship Id="rId3" Type="http://schemas.openxmlformats.org/officeDocument/2006/relationships/image" Target="../media/image2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4" Type="http://schemas.openxmlformats.org/officeDocument/2006/relationships/image" Target="../media/image9.jpg"/><Relationship Id="rId5" Type="http://schemas.openxmlformats.org/officeDocument/2006/relationships/image" Target="../media/image10.gif"/><Relationship Id="rId6" Type="http://schemas.openxmlformats.org/officeDocument/2006/relationships/image" Target="../media/image11.jpg"/><Relationship Id="rId7" Type="http://schemas.openxmlformats.org/officeDocument/2006/relationships/image" Target="../media/image12.jp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jp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jp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.emf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.jp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4" Type="http://schemas.openxmlformats.org/officeDocument/2006/relationships/image" Target="../media/image16.png"/><Relationship Id="rId5" Type="http://schemas.openxmlformats.org/officeDocument/2006/relationships/oleObject" Target="../embeddings/oleObject1.bin"/><Relationship Id="rId6" Type="http://schemas.openxmlformats.org/officeDocument/2006/relationships/image" Target="../media/image15.emf"/><Relationship Id="rId1" Type="http://schemas.openxmlformats.org/officeDocument/2006/relationships/vmlDrawing" Target="../drawings/vmlDrawing1.vml"/><Relationship Id="rId2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7.jp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8.jp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9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9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0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4" Type="http://schemas.openxmlformats.org/officeDocument/2006/relationships/image" Target="../media/image22.png"/><Relationship Id="rId5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4" Type="http://schemas.openxmlformats.org/officeDocument/2006/relationships/image" Target="../media/image24.png"/><Relationship Id="rId5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5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6.png"/><Relationship Id="rId3" Type="http://schemas.openxmlformats.org/officeDocument/2006/relationships/image" Target="../media/image27.em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8.png"/><Relationship Id="rId3" Type="http://schemas.openxmlformats.org/officeDocument/2006/relationships/image" Target="../media/image29.pn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0.emf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0.emf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0.emf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1.emf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2.jpg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0.em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jp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jp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jp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jpg"/><Relationship Id="rId3" Type="http://schemas.openxmlformats.org/officeDocument/2006/relationships/image" Target="../media/image6.jp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MINERVA_nigh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065" y="2387599"/>
            <a:ext cx="6018624" cy="4063141"/>
          </a:xfrm>
          <a:prstGeom prst="rect">
            <a:avLst/>
          </a:prstGeom>
        </p:spPr>
      </p:pic>
      <p:pic>
        <p:nvPicPr>
          <p:cNvPr id="5" name="Picture 4" descr="Hab_plan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5621865" y="1229525"/>
            <a:ext cx="4114798" cy="2455335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37065" y="431244"/>
            <a:ext cx="5976974" cy="1723549"/>
          </a:xfrm>
          <a:prstGeom prst="rect">
            <a:avLst/>
          </a:prstGeom>
          <a:noFill/>
          <a:ln>
            <a:solidFill>
              <a:srgbClr val="4F81BD"/>
            </a:solidFill>
          </a:ln>
        </p:spPr>
        <p:txBody>
          <a:bodyPr wrap="square" rtlCol="0">
            <a:spAutoFit/>
          </a:bodyPr>
          <a:lstStyle/>
          <a:p>
            <a:pPr algn="ctr"/>
            <a:endParaRPr lang="en-US" sz="1000" b="1" dirty="0"/>
          </a:p>
          <a:p>
            <a:pPr algn="ctr"/>
            <a:r>
              <a:rPr lang="en-US" sz="2800" b="1" dirty="0" smtClean="0"/>
              <a:t>Predicting </a:t>
            </a:r>
            <a:r>
              <a:rPr lang="en-US" sz="2800" b="1" dirty="0" err="1" smtClean="0"/>
              <a:t>Exoplanet</a:t>
            </a:r>
            <a:endParaRPr lang="en-US" sz="2800" b="1" dirty="0" smtClean="0"/>
          </a:p>
          <a:p>
            <a:pPr algn="ctr"/>
            <a:r>
              <a:rPr lang="en-US" sz="2800" b="1" dirty="0" smtClean="0"/>
              <a:t> Yield of MINERVA</a:t>
            </a:r>
          </a:p>
          <a:p>
            <a:pPr algn="ctr"/>
            <a:r>
              <a:rPr lang="en-US" sz="2800" b="1" dirty="0" smtClean="0"/>
              <a:t> from Simulated Observations</a:t>
            </a:r>
            <a:endParaRPr lang="en-US" sz="1000" b="1" dirty="0"/>
          </a:p>
          <a:p>
            <a:pPr algn="ctr"/>
            <a:endParaRPr lang="en-US" sz="1200" b="1" dirty="0" smtClean="0"/>
          </a:p>
        </p:txBody>
      </p:sp>
      <p:sp>
        <p:nvSpPr>
          <p:cNvPr id="7" name="TextBox 6"/>
          <p:cNvSpPr txBox="1"/>
          <p:nvPr/>
        </p:nvSpPr>
        <p:spPr>
          <a:xfrm>
            <a:off x="6451596" y="4802591"/>
            <a:ext cx="2455336" cy="1554272"/>
          </a:xfrm>
          <a:prstGeom prst="rect">
            <a:avLst/>
          </a:prstGeom>
          <a:noFill/>
          <a:ln>
            <a:solidFill>
              <a:srgbClr val="4F81BD"/>
            </a:solidFill>
          </a:ln>
        </p:spPr>
        <p:txBody>
          <a:bodyPr wrap="square" rtlCol="0">
            <a:spAutoFit/>
          </a:bodyPr>
          <a:lstStyle/>
          <a:p>
            <a:pPr algn="ctr"/>
            <a:endParaRPr lang="en-US" sz="1900" b="1" dirty="0" smtClean="0"/>
          </a:p>
          <a:p>
            <a:pPr algn="ctr"/>
            <a:r>
              <a:rPr lang="en-US" sz="1900" b="1" dirty="0" err="1" smtClean="0"/>
              <a:t>Chantanelle</a:t>
            </a:r>
            <a:r>
              <a:rPr lang="en-US" sz="1900" b="1" dirty="0" smtClean="0"/>
              <a:t> Nava</a:t>
            </a:r>
          </a:p>
          <a:p>
            <a:pPr algn="ctr"/>
            <a:r>
              <a:rPr lang="en-US" sz="1900" b="1" dirty="0" smtClean="0"/>
              <a:t>University of Montana</a:t>
            </a:r>
          </a:p>
          <a:p>
            <a:pPr algn="ctr"/>
            <a:r>
              <a:rPr lang="en-US" sz="1900" b="1" dirty="0" smtClean="0"/>
              <a:t>April 7, 2014</a:t>
            </a:r>
            <a:endParaRPr lang="en-US" sz="2000" dirty="0"/>
          </a:p>
          <a:p>
            <a:pPr algn="ctr"/>
            <a:endParaRPr lang="en-US" sz="1900" b="1" dirty="0" smtClean="0"/>
          </a:p>
        </p:txBody>
      </p:sp>
    </p:spTree>
    <p:extLst>
      <p:ext uri="{BB962C8B-B14F-4D97-AF65-F5344CB8AC3E}">
        <p14:creationId xmlns:p14="http://schemas.microsoft.com/office/powerpoint/2010/main" val="106326381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355599" y="829733"/>
            <a:ext cx="8517466" cy="5686314"/>
            <a:chOff x="440264" y="423334"/>
            <a:chExt cx="8263466" cy="5262980"/>
          </a:xfrm>
        </p:grpSpPr>
        <p:sp>
          <p:nvSpPr>
            <p:cNvPr id="4" name="TextBox 3"/>
            <p:cNvSpPr txBox="1"/>
            <p:nvPr/>
          </p:nvSpPr>
          <p:spPr>
            <a:xfrm>
              <a:off x="440264" y="423334"/>
              <a:ext cx="8263466" cy="5262980"/>
            </a:xfrm>
            <a:prstGeom prst="rect">
              <a:avLst/>
            </a:prstGeom>
            <a:noFill/>
            <a:ln>
              <a:solidFill>
                <a:schemeClr val="accent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b="1" dirty="0"/>
                <a:t>MINERVA (</a:t>
              </a:r>
              <a:r>
                <a:rPr lang="en-US" sz="2800" b="1" dirty="0" err="1"/>
                <a:t>MINiature</a:t>
              </a:r>
              <a:r>
                <a:rPr lang="en-US" sz="2800" b="1" dirty="0"/>
                <a:t> </a:t>
              </a:r>
              <a:r>
                <a:rPr lang="en-US" sz="2800" b="1" dirty="0" err="1"/>
                <a:t>Exoplanet</a:t>
              </a:r>
              <a:r>
                <a:rPr lang="en-US" sz="2800" b="1" dirty="0"/>
                <a:t> Radial Velocity Array</a:t>
              </a:r>
              <a:r>
                <a:rPr lang="en-US" sz="2800" b="1" dirty="0" smtClean="0"/>
                <a:t>):</a:t>
              </a:r>
            </a:p>
            <a:p>
              <a:pPr algn="ctr"/>
              <a:r>
                <a:rPr lang="en-US" sz="2800" dirty="0" smtClean="0"/>
                <a:t> 	</a:t>
              </a:r>
            </a:p>
            <a:p>
              <a:pPr algn="ctr"/>
              <a:endParaRPr lang="en-US" sz="2800" dirty="0" smtClean="0"/>
            </a:p>
            <a:p>
              <a:pPr algn="ctr"/>
              <a:endParaRPr lang="en-US" sz="2800" dirty="0"/>
            </a:p>
            <a:p>
              <a:pPr algn="ctr"/>
              <a:endParaRPr lang="en-US" sz="2800" dirty="0" smtClean="0"/>
            </a:p>
            <a:p>
              <a:pPr algn="ctr"/>
              <a:endParaRPr lang="en-US" sz="2800" dirty="0"/>
            </a:p>
            <a:p>
              <a:pPr algn="ctr"/>
              <a:endParaRPr lang="en-US" sz="2800" dirty="0" smtClean="0"/>
            </a:p>
            <a:p>
              <a:pPr algn="ctr"/>
              <a:endParaRPr lang="en-US" sz="2800" dirty="0"/>
            </a:p>
            <a:p>
              <a:pPr algn="ctr"/>
              <a:endParaRPr lang="en-US" sz="2800" dirty="0" smtClean="0"/>
            </a:p>
            <a:p>
              <a:pPr algn="ctr"/>
              <a:endParaRPr lang="en-US" sz="2800" dirty="0" smtClean="0"/>
            </a:p>
            <a:p>
              <a:pPr algn="ctr"/>
              <a:r>
                <a:rPr lang="en-US" sz="2800" dirty="0" smtClean="0"/>
                <a:t>A </a:t>
              </a:r>
              <a:r>
                <a:rPr lang="en-US" sz="2800" dirty="0"/>
                <a:t>dedicated </a:t>
              </a:r>
              <a:r>
                <a:rPr lang="en-US" sz="2800" dirty="0" err="1"/>
                <a:t>exoplanet</a:t>
              </a:r>
              <a:r>
                <a:rPr lang="en-US" sz="2800" dirty="0"/>
                <a:t> observatory with the primary </a:t>
              </a:r>
              <a:r>
                <a:rPr lang="en-US" sz="2800" dirty="0" smtClean="0"/>
                <a:t>goal of discovering rocky, Earthlike planets orbiting </a:t>
              </a:r>
              <a:r>
                <a:rPr lang="en-US" sz="2800" dirty="0"/>
                <a:t>in </a:t>
              </a:r>
              <a:r>
                <a:rPr lang="en-US" sz="2800" dirty="0" smtClean="0"/>
                <a:t>the habitable </a:t>
              </a:r>
              <a:r>
                <a:rPr lang="en-US" sz="2800" dirty="0"/>
                <a:t>zone of bright, nearby </a:t>
              </a:r>
              <a:r>
                <a:rPr lang="en-US" sz="2800" dirty="0" smtClean="0"/>
                <a:t>stars.</a:t>
              </a:r>
              <a:r>
                <a:rPr lang="en-US" sz="2800" dirty="0" smtClean="0">
                  <a:effectLst/>
                </a:rPr>
                <a:t> </a:t>
              </a:r>
              <a:endParaRPr lang="en-US" sz="2800" dirty="0"/>
            </a:p>
          </p:txBody>
        </p:sp>
        <p:pic>
          <p:nvPicPr>
            <p:cNvPr id="5" name="Picture 4" descr="MINERVA_day.jpg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5306" b="4489"/>
            <a:stretch/>
          </p:blipFill>
          <p:spPr>
            <a:xfrm>
              <a:off x="2188035" y="1100665"/>
              <a:ext cx="4958196" cy="3132667"/>
            </a:xfrm>
            <a:prstGeom prst="rect">
              <a:avLst/>
            </a:prstGeom>
            <a:ln>
              <a:solidFill>
                <a:srgbClr val="4F81BD"/>
              </a:solidFill>
            </a:ln>
          </p:spPr>
        </p:pic>
      </p:grpSp>
      <p:pic>
        <p:nvPicPr>
          <p:cNvPr id="7" name="Picture 6" descr="UM_logo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467" y="169333"/>
            <a:ext cx="1849762" cy="350299"/>
          </a:xfrm>
          <a:prstGeom prst="rect">
            <a:avLst/>
          </a:prstGeom>
        </p:spPr>
      </p:pic>
      <p:pic>
        <p:nvPicPr>
          <p:cNvPr id="8" name="Picture 7" descr="UNSW_logo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91808" y="160360"/>
            <a:ext cx="1465922" cy="384043"/>
          </a:xfrm>
          <a:prstGeom prst="rect">
            <a:avLst/>
          </a:prstGeom>
        </p:spPr>
      </p:pic>
      <p:pic>
        <p:nvPicPr>
          <p:cNvPr id="9" name="Picture 8" descr="Penn-State-Logo.gif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21" t="20247" r="3827" b="24444"/>
          <a:stretch/>
        </p:blipFill>
        <p:spPr>
          <a:xfrm>
            <a:off x="2391231" y="64063"/>
            <a:ext cx="859967" cy="517830"/>
          </a:xfrm>
          <a:prstGeom prst="rect">
            <a:avLst/>
          </a:prstGeom>
        </p:spPr>
      </p:pic>
      <p:pic>
        <p:nvPicPr>
          <p:cNvPr id="10" name="Picture 9" descr="harvard_logo.jp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4665" y="80995"/>
            <a:ext cx="2362743" cy="588060"/>
          </a:xfrm>
          <a:prstGeom prst="rect">
            <a:avLst/>
          </a:prstGeom>
        </p:spPr>
      </p:pic>
      <p:pic>
        <p:nvPicPr>
          <p:cNvPr id="11" name="Picture 10" descr="CalTech-logo.jp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06573" y="47129"/>
            <a:ext cx="600813" cy="5964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644094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190498" y="342900"/>
            <a:ext cx="8788401" cy="6173147"/>
            <a:chOff x="440264" y="423334"/>
            <a:chExt cx="8263466" cy="5262980"/>
          </a:xfrm>
        </p:grpSpPr>
        <p:sp>
          <p:nvSpPr>
            <p:cNvPr id="4" name="TextBox 3"/>
            <p:cNvSpPr txBox="1"/>
            <p:nvPr/>
          </p:nvSpPr>
          <p:spPr>
            <a:xfrm>
              <a:off x="440264" y="423334"/>
              <a:ext cx="8263466" cy="5262980"/>
            </a:xfrm>
            <a:prstGeom prst="rect">
              <a:avLst/>
            </a:prstGeom>
            <a:noFill/>
            <a:ln>
              <a:solidFill>
                <a:srgbClr val="4F81BD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b="1" dirty="0"/>
                <a:t>MINERVA (</a:t>
              </a:r>
              <a:r>
                <a:rPr lang="en-US" sz="2800" b="1" dirty="0" err="1"/>
                <a:t>MINiature</a:t>
              </a:r>
              <a:r>
                <a:rPr lang="en-US" sz="2800" b="1" dirty="0"/>
                <a:t> </a:t>
              </a:r>
              <a:r>
                <a:rPr lang="en-US" sz="2800" b="1" dirty="0" err="1"/>
                <a:t>Exoplanet</a:t>
              </a:r>
              <a:r>
                <a:rPr lang="en-US" sz="2800" b="1" dirty="0"/>
                <a:t> Radial Velocity Array</a:t>
              </a:r>
              <a:r>
                <a:rPr lang="en-US" sz="2800" b="1" dirty="0" smtClean="0"/>
                <a:t>):</a:t>
              </a:r>
            </a:p>
            <a:p>
              <a:pPr algn="ctr"/>
              <a:r>
                <a:rPr lang="en-US" sz="2800" dirty="0" smtClean="0"/>
                <a:t> 	</a:t>
              </a:r>
            </a:p>
            <a:p>
              <a:pPr algn="ctr"/>
              <a:endParaRPr lang="en-US" sz="2800" dirty="0" smtClean="0"/>
            </a:p>
            <a:p>
              <a:pPr algn="ctr"/>
              <a:endParaRPr lang="en-US" sz="2800" dirty="0"/>
            </a:p>
            <a:p>
              <a:pPr algn="ctr"/>
              <a:endParaRPr lang="en-US" sz="2800" dirty="0" smtClean="0"/>
            </a:p>
            <a:p>
              <a:pPr algn="ctr"/>
              <a:endParaRPr lang="en-US" sz="2800" dirty="0"/>
            </a:p>
            <a:p>
              <a:pPr algn="ctr"/>
              <a:endParaRPr lang="en-US" sz="2800" dirty="0" smtClean="0"/>
            </a:p>
            <a:p>
              <a:pPr algn="ctr"/>
              <a:endParaRPr lang="en-US" sz="2800" dirty="0"/>
            </a:p>
            <a:p>
              <a:pPr algn="ctr"/>
              <a:endParaRPr lang="en-US" sz="2800" dirty="0" smtClean="0"/>
            </a:p>
            <a:p>
              <a:pPr algn="ctr"/>
              <a:endParaRPr lang="en-US" sz="2800" dirty="0" smtClean="0"/>
            </a:p>
            <a:p>
              <a:pPr algn="ctr"/>
              <a:endParaRPr lang="en-US" sz="2800" dirty="0" smtClean="0"/>
            </a:p>
            <a:p>
              <a:pPr algn="ctr"/>
              <a:r>
                <a:rPr lang="en-US" sz="2800" dirty="0" smtClean="0"/>
                <a:t>A </a:t>
              </a:r>
              <a:r>
                <a:rPr lang="en-US" sz="3200" b="1" dirty="0">
                  <a:solidFill>
                    <a:srgbClr val="4F81BD"/>
                  </a:solidFill>
                </a:rPr>
                <a:t>dedicated</a:t>
              </a:r>
              <a:r>
                <a:rPr lang="en-US" sz="2800" dirty="0"/>
                <a:t> </a:t>
              </a:r>
              <a:r>
                <a:rPr lang="en-US" sz="2800" dirty="0" err="1"/>
                <a:t>exoplanet</a:t>
              </a:r>
              <a:r>
                <a:rPr lang="en-US" sz="2800" dirty="0"/>
                <a:t> observatory with the primary </a:t>
              </a:r>
              <a:r>
                <a:rPr lang="en-US" sz="2800" dirty="0" smtClean="0"/>
                <a:t>goal of discovering rocky, Earthlike planets orbiting </a:t>
              </a:r>
              <a:r>
                <a:rPr lang="en-US" sz="2800" dirty="0"/>
                <a:t>in </a:t>
              </a:r>
              <a:r>
                <a:rPr lang="en-US" sz="2800" dirty="0" smtClean="0"/>
                <a:t>the habitable </a:t>
              </a:r>
              <a:r>
                <a:rPr lang="en-US" sz="2800" dirty="0"/>
                <a:t>zone of bright, nearby </a:t>
              </a:r>
              <a:r>
                <a:rPr lang="en-US" sz="2800" dirty="0" smtClean="0"/>
                <a:t>stars.</a:t>
              </a:r>
              <a:r>
                <a:rPr lang="en-US" sz="2800" dirty="0" smtClean="0">
                  <a:effectLst/>
                </a:rPr>
                <a:t> </a:t>
              </a:r>
              <a:endParaRPr lang="en-US" sz="2800" dirty="0"/>
            </a:p>
          </p:txBody>
        </p:sp>
        <p:pic>
          <p:nvPicPr>
            <p:cNvPr id="5" name="Picture 4" descr="MINERVA_day.jpg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5306" b="4489"/>
            <a:stretch/>
          </p:blipFill>
          <p:spPr>
            <a:xfrm>
              <a:off x="1980710" y="1100665"/>
              <a:ext cx="5165521" cy="3263659"/>
            </a:xfrm>
            <a:prstGeom prst="rect">
              <a:avLst/>
            </a:prstGeom>
            <a:ln>
              <a:solidFill>
                <a:srgbClr val="4F81BD"/>
              </a:solidFill>
            </a:ln>
          </p:spPr>
        </p:pic>
      </p:grpSp>
    </p:spTree>
    <p:extLst>
      <p:ext uri="{BB962C8B-B14F-4D97-AF65-F5344CB8AC3E}">
        <p14:creationId xmlns:p14="http://schemas.microsoft.com/office/powerpoint/2010/main" val="47903113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90498" y="5303215"/>
            <a:ext cx="8788401" cy="1446550"/>
          </a:xfrm>
          <a:prstGeom prst="rect">
            <a:avLst/>
          </a:prstGeom>
          <a:noFill/>
          <a:ln>
            <a:solidFill>
              <a:srgbClr val="4F81BD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/>
              <a:t>A </a:t>
            </a:r>
            <a:r>
              <a:rPr lang="en-US" sz="2800" dirty="0"/>
              <a:t>dedicated </a:t>
            </a:r>
            <a:r>
              <a:rPr lang="en-US" sz="2800" dirty="0" err="1"/>
              <a:t>exoplanet</a:t>
            </a:r>
            <a:r>
              <a:rPr lang="en-US" sz="2800" dirty="0"/>
              <a:t> observatory with the primary </a:t>
            </a:r>
            <a:r>
              <a:rPr lang="en-US" sz="2800" dirty="0" smtClean="0"/>
              <a:t>goal of discovering rocky, Earthlike planets orbiting </a:t>
            </a:r>
            <a:r>
              <a:rPr lang="en-US" sz="2800" dirty="0"/>
              <a:t>in </a:t>
            </a:r>
            <a:r>
              <a:rPr lang="en-US" sz="2800" dirty="0" smtClean="0"/>
              <a:t>the habitable </a:t>
            </a:r>
            <a:r>
              <a:rPr lang="en-US" sz="2800" dirty="0"/>
              <a:t>zone of bright, </a:t>
            </a:r>
            <a:r>
              <a:rPr lang="en-US" sz="3200" b="1" dirty="0">
                <a:solidFill>
                  <a:schemeClr val="accent1"/>
                </a:solidFill>
              </a:rPr>
              <a:t>nearby</a:t>
            </a:r>
            <a:r>
              <a:rPr lang="en-US" sz="2800" dirty="0"/>
              <a:t> </a:t>
            </a:r>
            <a:r>
              <a:rPr lang="en-US" sz="2800" dirty="0" smtClean="0"/>
              <a:t>stars.</a:t>
            </a:r>
            <a:r>
              <a:rPr lang="en-US" sz="2800" dirty="0" smtClean="0">
                <a:effectLst/>
              </a:rPr>
              <a:t> </a:t>
            </a:r>
            <a:endParaRPr lang="en-US" sz="2800" dirty="0"/>
          </a:p>
        </p:txBody>
      </p:sp>
      <p:grpSp>
        <p:nvGrpSpPr>
          <p:cNvPr id="3" name="Group 2"/>
          <p:cNvGrpSpPr/>
          <p:nvPr/>
        </p:nvGrpSpPr>
        <p:grpSpPr>
          <a:xfrm>
            <a:off x="157610" y="840761"/>
            <a:ext cx="4063386" cy="4336632"/>
            <a:chOff x="134623" y="707562"/>
            <a:chExt cx="4302861" cy="4595047"/>
          </a:xfrm>
        </p:grpSpPr>
        <p:pic>
          <p:nvPicPr>
            <p:cNvPr id="2" name="Picture 1" descr="etaEarth_properties.ps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401" t="16694" r="7599" b="15748"/>
            <a:stretch/>
          </p:blipFill>
          <p:spPr>
            <a:xfrm>
              <a:off x="232508" y="707562"/>
              <a:ext cx="4167339" cy="4497986"/>
            </a:xfrm>
            <a:prstGeom prst="rect">
              <a:avLst/>
            </a:prstGeom>
          </p:spPr>
        </p:pic>
        <p:sp>
          <p:nvSpPr>
            <p:cNvPr id="8" name="TextBox 7"/>
            <p:cNvSpPr txBox="1"/>
            <p:nvPr/>
          </p:nvSpPr>
          <p:spPr>
            <a:xfrm>
              <a:off x="321938" y="4871722"/>
              <a:ext cx="4115546" cy="430887"/>
            </a:xfrm>
            <a:prstGeom prst="rect">
              <a:avLst/>
            </a:prstGeom>
            <a:solidFill>
              <a:srgbClr val="FFFFFF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200" b="1" dirty="0" smtClean="0"/>
                <a:t>Mass (M</a:t>
              </a:r>
              <a:r>
                <a:rPr lang="en-US" sz="2200" b="1" baseline="-25000" dirty="0" smtClean="0"/>
                <a:t>SUN</a:t>
              </a:r>
              <a:r>
                <a:rPr lang="en-US" sz="2200" b="1" dirty="0" smtClean="0"/>
                <a:t>)</a:t>
              </a:r>
              <a:endParaRPr lang="en-US" sz="2200" b="1" dirty="0"/>
            </a:p>
          </p:txBody>
        </p:sp>
        <p:sp>
          <p:nvSpPr>
            <p:cNvPr id="7" name="TextBox 6"/>
            <p:cNvSpPr txBox="1"/>
            <p:nvPr/>
          </p:nvSpPr>
          <p:spPr>
            <a:xfrm rot="16200000">
              <a:off x="-1306845" y="2574778"/>
              <a:ext cx="3344602" cy="461665"/>
            </a:xfrm>
            <a:prstGeom prst="rect">
              <a:avLst/>
            </a:prstGeom>
            <a:solidFill>
              <a:srgbClr val="FFFFFF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b="1" dirty="0" smtClean="0"/>
                <a:t>V Magnitude</a:t>
              </a:r>
              <a:endParaRPr lang="en-US" sz="2400" b="1" dirty="0"/>
            </a:p>
          </p:txBody>
        </p:sp>
      </p:grpSp>
      <p:sp>
        <p:nvSpPr>
          <p:cNvPr id="9" name="TextBox 8"/>
          <p:cNvSpPr txBox="1"/>
          <p:nvPr/>
        </p:nvSpPr>
        <p:spPr>
          <a:xfrm>
            <a:off x="375596" y="275041"/>
            <a:ext cx="8424108" cy="52322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2800" b="1" dirty="0"/>
              <a:t>MINERVA (</a:t>
            </a:r>
            <a:r>
              <a:rPr lang="en-US" sz="2800" b="1" dirty="0" err="1"/>
              <a:t>MINiature</a:t>
            </a:r>
            <a:r>
              <a:rPr lang="en-US" sz="2800" b="1" dirty="0"/>
              <a:t> </a:t>
            </a:r>
            <a:r>
              <a:rPr lang="en-US" sz="2800" b="1" dirty="0" err="1"/>
              <a:t>Exoplanet</a:t>
            </a:r>
            <a:r>
              <a:rPr lang="en-US" sz="2800" b="1" dirty="0"/>
              <a:t> Radial Velocity Array)</a:t>
            </a:r>
            <a:r>
              <a:rPr lang="en-US" sz="2800" b="1" dirty="0" smtClean="0"/>
              <a:t>:</a:t>
            </a:r>
            <a:endParaRPr lang="en-US" sz="280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4274654" y="1242565"/>
            <a:ext cx="4578708" cy="35394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sz="2800" dirty="0" smtClean="0"/>
              <a:t>All targets selected from Eta Earth list</a:t>
            </a:r>
          </a:p>
          <a:p>
            <a:pPr marL="285750" indent="-285750">
              <a:buFont typeface="Arial"/>
              <a:buChar char="•"/>
            </a:pPr>
            <a:endParaRPr lang="en-US" sz="2800" dirty="0" smtClean="0"/>
          </a:p>
          <a:p>
            <a:pPr marL="285750" indent="-285750">
              <a:buFont typeface="Arial"/>
              <a:buChar char="•"/>
            </a:pPr>
            <a:r>
              <a:rPr lang="en-US" sz="2800" dirty="0" smtClean="0"/>
              <a:t>All </a:t>
            </a:r>
            <a:r>
              <a:rPr lang="en-US" sz="2800" dirty="0"/>
              <a:t>relatively bright (most seen by naked eye)</a:t>
            </a:r>
          </a:p>
          <a:p>
            <a:pPr marL="285750" indent="-285750">
              <a:buFont typeface="Arial"/>
              <a:buChar char="•"/>
            </a:pPr>
            <a:endParaRPr lang="en-US" sz="2800" dirty="0" smtClean="0"/>
          </a:p>
          <a:p>
            <a:pPr marL="285750" indent="-285750">
              <a:buFont typeface="Arial"/>
              <a:buChar char="•"/>
            </a:pPr>
            <a:r>
              <a:rPr lang="en-US" sz="2800" dirty="0" smtClean="0"/>
              <a:t>All less than 25 parsecs away</a:t>
            </a:r>
          </a:p>
        </p:txBody>
      </p:sp>
      <p:cxnSp>
        <p:nvCxnSpPr>
          <p:cNvPr id="6" name="Straight Connector 5"/>
          <p:cNvCxnSpPr/>
          <p:nvPr/>
        </p:nvCxnSpPr>
        <p:spPr>
          <a:xfrm>
            <a:off x="851754" y="2677034"/>
            <a:ext cx="3178869" cy="0"/>
          </a:xfrm>
          <a:prstGeom prst="line">
            <a:avLst/>
          </a:prstGeom>
          <a:ln w="9525" cmpd="sng"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7675214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0" descr="earth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556" t="-6328" r="15808" b="87274"/>
          <a:stretch/>
        </p:blipFill>
        <p:spPr>
          <a:xfrm>
            <a:off x="3220629" y="6164545"/>
            <a:ext cx="2629180" cy="693455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9683" y="200683"/>
            <a:ext cx="3930062" cy="156966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/>
              <a:t>MINERVA uses</a:t>
            </a:r>
          </a:p>
          <a:p>
            <a:pPr algn="ctr"/>
            <a:r>
              <a:rPr lang="en-US" sz="3200" dirty="0" smtClean="0"/>
              <a:t> the radial velocity</a:t>
            </a:r>
          </a:p>
          <a:p>
            <a:pPr algn="ctr"/>
            <a:r>
              <a:rPr lang="en-US" sz="3200" dirty="0" smtClean="0"/>
              <a:t> detection method.</a:t>
            </a:r>
            <a:endParaRPr lang="en-US" sz="3200" dirty="0"/>
          </a:p>
        </p:txBody>
      </p:sp>
      <p:grpSp>
        <p:nvGrpSpPr>
          <p:cNvPr id="18" name="Group 17"/>
          <p:cNvGrpSpPr/>
          <p:nvPr/>
        </p:nvGrpSpPr>
        <p:grpSpPr>
          <a:xfrm>
            <a:off x="5118888" y="677255"/>
            <a:ext cx="3845399" cy="822871"/>
            <a:chOff x="5079503" y="2092953"/>
            <a:chExt cx="3845399" cy="822871"/>
          </a:xfrm>
        </p:grpSpPr>
        <p:sp>
          <p:nvSpPr>
            <p:cNvPr id="2" name="Rectangle 1"/>
            <p:cNvSpPr/>
            <p:nvPr/>
          </p:nvSpPr>
          <p:spPr>
            <a:xfrm>
              <a:off x="5079503" y="2092953"/>
              <a:ext cx="3845399" cy="822871"/>
            </a:xfrm>
            <a:prstGeom prst="rect">
              <a:avLst/>
            </a:prstGeom>
            <a:gradFill>
              <a:gsLst>
                <a:gs pos="0">
                  <a:srgbClr val="660066"/>
                </a:gs>
                <a:gs pos="92000">
                  <a:srgbClr val="FF6600"/>
                </a:gs>
                <a:gs pos="17000">
                  <a:srgbClr val="0000FF"/>
                </a:gs>
                <a:gs pos="30000">
                  <a:srgbClr val="4FCEE3"/>
                </a:gs>
                <a:gs pos="75000">
                  <a:srgbClr val="FFFF00"/>
                </a:gs>
                <a:gs pos="100000">
                  <a:srgbClr val="FF0000"/>
                </a:gs>
                <a:gs pos="57000">
                  <a:srgbClr val="00DD00"/>
                </a:gs>
                <a:gs pos="83000">
                  <a:srgbClr val="FFFF00"/>
                </a:gs>
                <a:gs pos="38000">
                  <a:srgbClr val="4FCEE3"/>
                </a:gs>
              </a:gsLst>
              <a:lin ang="0" scaled="0"/>
            </a:gra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1" name="Group 10"/>
            <p:cNvGrpSpPr/>
            <p:nvPr/>
          </p:nvGrpSpPr>
          <p:grpSpPr>
            <a:xfrm>
              <a:off x="6903831" y="2092953"/>
              <a:ext cx="143829" cy="822871"/>
              <a:chOff x="6903831" y="2092953"/>
              <a:chExt cx="143829" cy="822871"/>
            </a:xfrm>
          </p:grpSpPr>
          <p:cxnSp>
            <p:nvCxnSpPr>
              <p:cNvPr id="8" name="Straight Connector 7"/>
              <p:cNvCxnSpPr/>
              <p:nvPr/>
            </p:nvCxnSpPr>
            <p:spPr>
              <a:xfrm>
                <a:off x="6903831" y="2092953"/>
                <a:ext cx="0" cy="822871"/>
              </a:xfrm>
              <a:prstGeom prst="line">
                <a:avLst/>
              </a:prstGeom>
              <a:ln w="28575" cmpd="sng"/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0" name="Straight Connector 9"/>
              <p:cNvCxnSpPr/>
              <p:nvPr/>
            </p:nvCxnSpPr>
            <p:spPr>
              <a:xfrm>
                <a:off x="7047660" y="2092953"/>
                <a:ext cx="0" cy="822871"/>
              </a:xfrm>
              <a:prstGeom prst="line">
                <a:avLst/>
              </a:prstGeom>
              <a:ln w="28575" cmpd="sng"/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0" name="Group 19"/>
          <p:cNvGrpSpPr/>
          <p:nvPr/>
        </p:nvGrpSpPr>
        <p:grpSpPr>
          <a:xfrm>
            <a:off x="5118888" y="2746231"/>
            <a:ext cx="3845399" cy="822871"/>
            <a:chOff x="5079503" y="4723257"/>
            <a:chExt cx="3845399" cy="822871"/>
          </a:xfrm>
        </p:grpSpPr>
        <p:sp>
          <p:nvSpPr>
            <p:cNvPr id="7" name="Rectangle 6"/>
            <p:cNvSpPr/>
            <p:nvPr/>
          </p:nvSpPr>
          <p:spPr>
            <a:xfrm>
              <a:off x="5079503" y="4723257"/>
              <a:ext cx="3845399" cy="822871"/>
            </a:xfrm>
            <a:prstGeom prst="rect">
              <a:avLst/>
            </a:prstGeom>
            <a:gradFill>
              <a:gsLst>
                <a:gs pos="0">
                  <a:srgbClr val="660066"/>
                </a:gs>
                <a:gs pos="92000">
                  <a:srgbClr val="FF6600"/>
                </a:gs>
                <a:gs pos="17000">
                  <a:srgbClr val="0000FF"/>
                </a:gs>
                <a:gs pos="30000">
                  <a:srgbClr val="4FCEE3"/>
                </a:gs>
                <a:gs pos="75000">
                  <a:srgbClr val="FFFF00"/>
                </a:gs>
                <a:gs pos="100000">
                  <a:srgbClr val="FF0000"/>
                </a:gs>
                <a:gs pos="57000">
                  <a:srgbClr val="00DD00"/>
                </a:gs>
                <a:gs pos="83000">
                  <a:srgbClr val="FFFF00"/>
                </a:gs>
                <a:gs pos="38000">
                  <a:srgbClr val="4FCEE3"/>
                </a:gs>
              </a:gsLst>
              <a:lin ang="0" scaled="0"/>
            </a:gra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2" name="Group 11"/>
            <p:cNvGrpSpPr/>
            <p:nvPr/>
          </p:nvGrpSpPr>
          <p:grpSpPr>
            <a:xfrm>
              <a:off x="6484264" y="4723257"/>
              <a:ext cx="143829" cy="822871"/>
              <a:chOff x="6903831" y="2092953"/>
              <a:chExt cx="143829" cy="822871"/>
            </a:xfrm>
          </p:grpSpPr>
          <p:cxnSp>
            <p:nvCxnSpPr>
              <p:cNvPr id="13" name="Straight Connector 12"/>
              <p:cNvCxnSpPr/>
              <p:nvPr/>
            </p:nvCxnSpPr>
            <p:spPr>
              <a:xfrm>
                <a:off x="6903831" y="2092953"/>
                <a:ext cx="0" cy="822871"/>
              </a:xfrm>
              <a:prstGeom prst="line">
                <a:avLst/>
              </a:prstGeom>
              <a:ln w="28575" cmpd="sng"/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4" name="Straight Connector 13"/>
              <p:cNvCxnSpPr/>
              <p:nvPr/>
            </p:nvCxnSpPr>
            <p:spPr>
              <a:xfrm>
                <a:off x="7047660" y="2092953"/>
                <a:ext cx="0" cy="822871"/>
              </a:xfrm>
              <a:prstGeom prst="line">
                <a:avLst/>
              </a:prstGeom>
              <a:ln w="28575" cmpd="sng"/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9" name="Group 18"/>
          <p:cNvGrpSpPr/>
          <p:nvPr/>
        </p:nvGrpSpPr>
        <p:grpSpPr>
          <a:xfrm>
            <a:off x="163343" y="2746231"/>
            <a:ext cx="3845399" cy="822871"/>
            <a:chOff x="5079503" y="3425993"/>
            <a:chExt cx="3845399" cy="822871"/>
          </a:xfrm>
        </p:grpSpPr>
        <p:sp>
          <p:nvSpPr>
            <p:cNvPr id="5" name="Rectangle 4"/>
            <p:cNvSpPr/>
            <p:nvPr/>
          </p:nvSpPr>
          <p:spPr>
            <a:xfrm>
              <a:off x="5079503" y="3425993"/>
              <a:ext cx="3845399" cy="822871"/>
            </a:xfrm>
            <a:prstGeom prst="rect">
              <a:avLst/>
            </a:prstGeom>
            <a:gradFill>
              <a:gsLst>
                <a:gs pos="0">
                  <a:srgbClr val="660066"/>
                </a:gs>
                <a:gs pos="92000">
                  <a:srgbClr val="FF6600"/>
                </a:gs>
                <a:gs pos="17000">
                  <a:srgbClr val="0000FF"/>
                </a:gs>
                <a:gs pos="30000">
                  <a:srgbClr val="4FCEE3"/>
                </a:gs>
                <a:gs pos="75000">
                  <a:srgbClr val="FFFF00"/>
                </a:gs>
                <a:gs pos="100000">
                  <a:srgbClr val="FF0000"/>
                </a:gs>
                <a:gs pos="57000">
                  <a:srgbClr val="00DD00"/>
                </a:gs>
                <a:gs pos="83000">
                  <a:srgbClr val="FFFF00"/>
                </a:gs>
                <a:gs pos="38000">
                  <a:srgbClr val="4FCEE3"/>
                </a:gs>
              </a:gsLst>
              <a:lin ang="0" scaled="0"/>
            </a:gra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5" name="Group 14"/>
            <p:cNvGrpSpPr/>
            <p:nvPr/>
          </p:nvGrpSpPr>
          <p:grpSpPr>
            <a:xfrm>
              <a:off x="7620000" y="3425993"/>
              <a:ext cx="143829" cy="822871"/>
              <a:chOff x="6903831" y="2092953"/>
              <a:chExt cx="143829" cy="822871"/>
            </a:xfrm>
          </p:grpSpPr>
          <p:cxnSp>
            <p:nvCxnSpPr>
              <p:cNvPr id="16" name="Straight Connector 15"/>
              <p:cNvCxnSpPr/>
              <p:nvPr/>
            </p:nvCxnSpPr>
            <p:spPr>
              <a:xfrm>
                <a:off x="6903831" y="2092953"/>
                <a:ext cx="0" cy="822871"/>
              </a:xfrm>
              <a:prstGeom prst="line">
                <a:avLst/>
              </a:prstGeom>
              <a:ln w="28575" cmpd="sng"/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7" name="Straight Connector 16"/>
              <p:cNvCxnSpPr/>
              <p:nvPr/>
            </p:nvCxnSpPr>
            <p:spPr>
              <a:xfrm>
                <a:off x="7047660" y="2092953"/>
                <a:ext cx="0" cy="822871"/>
              </a:xfrm>
              <a:prstGeom prst="line">
                <a:avLst/>
              </a:prstGeom>
              <a:ln w="28575" cmpd="sng"/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42" name="Group 41"/>
          <p:cNvGrpSpPr>
            <a:grpSpLocks noChangeAspect="1"/>
          </p:cNvGrpSpPr>
          <p:nvPr/>
        </p:nvGrpSpPr>
        <p:grpSpPr>
          <a:xfrm>
            <a:off x="1361399" y="3809196"/>
            <a:ext cx="2343596" cy="2448350"/>
            <a:chOff x="1469949" y="2790604"/>
            <a:chExt cx="1640306" cy="1713625"/>
          </a:xfrm>
        </p:grpSpPr>
        <p:cxnSp>
          <p:nvCxnSpPr>
            <p:cNvPr id="30" name="Straight Arrow Connector 29"/>
            <p:cNvCxnSpPr/>
            <p:nvPr/>
          </p:nvCxnSpPr>
          <p:spPr>
            <a:xfrm flipV="1">
              <a:off x="2701477" y="2790604"/>
              <a:ext cx="0" cy="840761"/>
            </a:xfrm>
            <a:prstGeom prst="straightConnector1">
              <a:avLst/>
            </a:prstGeom>
            <a:ln>
              <a:solidFill>
                <a:srgbClr val="FF0000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Oval 26"/>
            <p:cNvSpPr>
              <a:spLocks noChangeAspect="1"/>
            </p:cNvSpPr>
            <p:nvPr/>
          </p:nvSpPr>
          <p:spPr>
            <a:xfrm>
              <a:off x="1994623" y="3380905"/>
              <a:ext cx="706854" cy="706970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Oval 23"/>
            <p:cNvSpPr/>
            <p:nvPr/>
          </p:nvSpPr>
          <p:spPr>
            <a:xfrm>
              <a:off x="2433186" y="3461772"/>
              <a:ext cx="500796" cy="500876"/>
            </a:xfrm>
            <a:prstGeom prst="ellipse">
              <a:avLst/>
            </a:prstGeom>
            <a:solidFill>
              <a:srgbClr val="FFFF00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Oval 31"/>
            <p:cNvSpPr>
              <a:spLocks noChangeAspect="1"/>
            </p:cNvSpPr>
            <p:nvPr/>
          </p:nvSpPr>
          <p:spPr>
            <a:xfrm>
              <a:off x="1575769" y="2969491"/>
              <a:ext cx="1534486" cy="1534738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Oval 37"/>
            <p:cNvSpPr>
              <a:spLocks noChangeAspect="1"/>
            </p:cNvSpPr>
            <p:nvPr/>
          </p:nvSpPr>
          <p:spPr>
            <a:xfrm>
              <a:off x="1469949" y="3631365"/>
              <a:ext cx="182880" cy="182880"/>
            </a:xfrm>
            <a:prstGeom prst="ellipse">
              <a:avLst/>
            </a:prstGeom>
            <a:solidFill>
              <a:srgbClr val="77933C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1" name="Group 40"/>
          <p:cNvGrpSpPr>
            <a:grpSpLocks noChangeAspect="1"/>
          </p:cNvGrpSpPr>
          <p:nvPr/>
        </p:nvGrpSpPr>
        <p:grpSpPr>
          <a:xfrm>
            <a:off x="5548393" y="3977573"/>
            <a:ext cx="2343596" cy="2340775"/>
            <a:chOff x="1575769" y="4656629"/>
            <a:chExt cx="1625926" cy="1623969"/>
          </a:xfrm>
        </p:grpSpPr>
        <p:cxnSp>
          <p:nvCxnSpPr>
            <p:cNvPr id="35" name="Straight Arrow Connector 34"/>
            <p:cNvCxnSpPr/>
            <p:nvPr/>
          </p:nvCxnSpPr>
          <p:spPr>
            <a:xfrm>
              <a:off x="2030396" y="5466668"/>
              <a:ext cx="0" cy="813930"/>
            </a:xfrm>
            <a:prstGeom prst="straightConnector1">
              <a:avLst/>
            </a:prstGeom>
            <a:ln>
              <a:solidFill>
                <a:srgbClr val="3366FF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Oval 30"/>
            <p:cNvSpPr>
              <a:spLocks noChangeAspect="1"/>
            </p:cNvSpPr>
            <p:nvPr/>
          </p:nvSpPr>
          <p:spPr>
            <a:xfrm>
              <a:off x="1994623" y="5081728"/>
              <a:ext cx="706854" cy="706970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Oval 22"/>
            <p:cNvSpPr/>
            <p:nvPr/>
          </p:nvSpPr>
          <p:spPr>
            <a:xfrm>
              <a:off x="1779990" y="5180459"/>
              <a:ext cx="500796" cy="500876"/>
            </a:xfrm>
            <a:prstGeom prst="ellipse">
              <a:avLst/>
            </a:prstGeom>
            <a:solidFill>
              <a:srgbClr val="FFFF00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Oval 33"/>
            <p:cNvSpPr>
              <a:spLocks noChangeAspect="1"/>
            </p:cNvSpPr>
            <p:nvPr/>
          </p:nvSpPr>
          <p:spPr>
            <a:xfrm>
              <a:off x="1575769" y="4656629"/>
              <a:ext cx="1534486" cy="1534738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Oval 39"/>
            <p:cNvSpPr>
              <a:spLocks noChangeAspect="1"/>
            </p:cNvSpPr>
            <p:nvPr/>
          </p:nvSpPr>
          <p:spPr>
            <a:xfrm>
              <a:off x="3018815" y="5323570"/>
              <a:ext cx="182880" cy="182880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3" name="Oval 42"/>
          <p:cNvSpPr/>
          <p:nvPr/>
        </p:nvSpPr>
        <p:spPr>
          <a:xfrm>
            <a:off x="3972970" y="713031"/>
            <a:ext cx="721843" cy="721958"/>
          </a:xfrm>
          <a:prstGeom prst="ellipse">
            <a:avLst/>
          </a:prstGeom>
          <a:solidFill>
            <a:srgbClr val="FFFF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TextBox 43"/>
          <p:cNvSpPr txBox="1"/>
          <p:nvPr/>
        </p:nvSpPr>
        <p:spPr>
          <a:xfrm>
            <a:off x="608110" y="2223011"/>
            <a:ext cx="271983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/>
              <a:t>Redshift</a:t>
            </a:r>
            <a:endParaRPr lang="en-US" sz="2800" dirty="0"/>
          </a:p>
        </p:txBody>
      </p:sp>
      <p:sp>
        <p:nvSpPr>
          <p:cNvPr id="45" name="TextBox 44"/>
          <p:cNvSpPr txBox="1"/>
          <p:nvPr/>
        </p:nvSpPr>
        <p:spPr>
          <a:xfrm>
            <a:off x="5811061" y="2223011"/>
            <a:ext cx="271983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/>
              <a:t>Blueshift</a:t>
            </a:r>
            <a:endParaRPr lang="en-US" sz="2800" dirty="0"/>
          </a:p>
        </p:txBody>
      </p:sp>
      <p:sp>
        <p:nvSpPr>
          <p:cNvPr id="36" name="TextBox 35"/>
          <p:cNvSpPr txBox="1"/>
          <p:nvPr/>
        </p:nvSpPr>
        <p:spPr>
          <a:xfrm>
            <a:off x="5356919" y="78637"/>
            <a:ext cx="34602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/>
              <a:t>Non-shifted Spectrum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246702525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5247155" y="-44363"/>
            <a:ext cx="3853619" cy="6840937"/>
            <a:chOff x="2761109" y="0"/>
            <a:chExt cx="3853619" cy="6840937"/>
          </a:xfrm>
        </p:grpSpPr>
        <p:grpSp>
          <p:nvGrpSpPr>
            <p:cNvPr id="4" name="Group 3"/>
            <p:cNvGrpSpPr/>
            <p:nvPr/>
          </p:nvGrpSpPr>
          <p:grpSpPr>
            <a:xfrm>
              <a:off x="2761109" y="0"/>
              <a:ext cx="3845399" cy="822871"/>
              <a:chOff x="5079503" y="2092953"/>
              <a:chExt cx="3845399" cy="822871"/>
            </a:xfrm>
          </p:grpSpPr>
          <p:sp>
            <p:nvSpPr>
              <p:cNvPr id="5" name="Rectangle 4"/>
              <p:cNvSpPr/>
              <p:nvPr/>
            </p:nvSpPr>
            <p:spPr>
              <a:xfrm>
                <a:off x="5079503" y="2092953"/>
                <a:ext cx="3845399" cy="822871"/>
              </a:xfrm>
              <a:prstGeom prst="rect">
                <a:avLst/>
              </a:prstGeom>
              <a:gradFill>
                <a:gsLst>
                  <a:gs pos="0">
                    <a:srgbClr val="660066"/>
                  </a:gs>
                  <a:gs pos="92000">
                    <a:srgbClr val="FF6600"/>
                  </a:gs>
                  <a:gs pos="17000">
                    <a:srgbClr val="0000FF"/>
                  </a:gs>
                  <a:gs pos="30000">
                    <a:srgbClr val="4FCEE3"/>
                  </a:gs>
                  <a:gs pos="75000">
                    <a:srgbClr val="FFFF00"/>
                  </a:gs>
                  <a:gs pos="100000">
                    <a:srgbClr val="FF0000"/>
                  </a:gs>
                  <a:gs pos="57000">
                    <a:srgbClr val="00DD00"/>
                  </a:gs>
                  <a:gs pos="83000">
                    <a:srgbClr val="FFFF00"/>
                  </a:gs>
                  <a:gs pos="38000">
                    <a:srgbClr val="4FCEE3"/>
                  </a:gs>
                </a:gsLst>
                <a:lin ang="0" scaled="0"/>
              </a:gradFill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6" name="Group 5"/>
              <p:cNvGrpSpPr/>
              <p:nvPr/>
            </p:nvGrpSpPr>
            <p:grpSpPr>
              <a:xfrm>
                <a:off x="6903831" y="2092953"/>
                <a:ext cx="143829" cy="822871"/>
                <a:chOff x="6903831" y="2092953"/>
                <a:chExt cx="143829" cy="822871"/>
              </a:xfrm>
            </p:grpSpPr>
            <p:cxnSp>
              <p:nvCxnSpPr>
                <p:cNvPr id="7" name="Straight Connector 6"/>
                <p:cNvCxnSpPr/>
                <p:nvPr/>
              </p:nvCxnSpPr>
              <p:spPr>
                <a:xfrm>
                  <a:off x="6903831" y="2092953"/>
                  <a:ext cx="0" cy="822871"/>
                </a:xfrm>
                <a:prstGeom prst="line">
                  <a:avLst/>
                </a:prstGeom>
                <a:ln w="28575" cmpd="sng"/>
              </p:spPr>
              <p:style>
                <a:lnRef idx="2">
                  <a:schemeClr val="dk1"/>
                </a:lnRef>
                <a:fillRef idx="0">
                  <a:schemeClr val="dk1"/>
                </a:fillRef>
                <a:effectRef idx="1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8" name="Straight Connector 7"/>
                <p:cNvCxnSpPr/>
                <p:nvPr/>
              </p:nvCxnSpPr>
              <p:spPr>
                <a:xfrm>
                  <a:off x="7047660" y="2092953"/>
                  <a:ext cx="0" cy="822871"/>
                </a:xfrm>
                <a:prstGeom prst="line">
                  <a:avLst/>
                </a:prstGeom>
                <a:ln w="28575" cmpd="sng"/>
              </p:spPr>
              <p:style>
                <a:lnRef idx="2">
                  <a:schemeClr val="dk1"/>
                </a:lnRef>
                <a:fillRef idx="0">
                  <a:schemeClr val="dk1"/>
                </a:fillRef>
                <a:effectRef idx="1">
                  <a:schemeClr val="dk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9" name="Group 8"/>
            <p:cNvGrpSpPr/>
            <p:nvPr/>
          </p:nvGrpSpPr>
          <p:grpSpPr>
            <a:xfrm>
              <a:off x="2761109" y="850055"/>
              <a:ext cx="3845399" cy="822871"/>
              <a:chOff x="5079503" y="3425993"/>
              <a:chExt cx="3845399" cy="822871"/>
            </a:xfrm>
          </p:grpSpPr>
          <p:sp>
            <p:nvSpPr>
              <p:cNvPr id="10" name="Rectangle 9"/>
              <p:cNvSpPr/>
              <p:nvPr/>
            </p:nvSpPr>
            <p:spPr>
              <a:xfrm>
                <a:off x="5079503" y="3425993"/>
                <a:ext cx="3845399" cy="822871"/>
              </a:xfrm>
              <a:prstGeom prst="rect">
                <a:avLst/>
              </a:prstGeom>
              <a:gradFill>
                <a:gsLst>
                  <a:gs pos="0">
                    <a:srgbClr val="660066"/>
                  </a:gs>
                  <a:gs pos="92000">
                    <a:srgbClr val="FF6600"/>
                  </a:gs>
                  <a:gs pos="17000">
                    <a:srgbClr val="0000FF"/>
                  </a:gs>
                  <a:gs pos="30000">
                    <a:srgbClr val="4FCEE3"/>
                  </a:gs>
                  <a:gs pos="75000">
                    <a:srgbClr val="FFFF00"/>
                  </a:gs>
                  <a:gs pos="100000">
                    <a:srgbClr val="FF0000"/>
                  </a:gs>
                  <a:gs pos="57000">
                    <a:srgbClr val="00DD00"/>
                  </a:gs>
                  <a:gs pos="83000">
                    <a:srgbClr val="FFFF00"/>
                  </a:gs>
                  <a:gs pos="38000">
                    <a:srgbClr val="4FCEE3"/>
                  </a:gs>
                </a:gsLst>
                <a:lin ang="0" scaled="0"/>
              </a:gradFill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11" name="Group 10"/>
              <p:cNvGrpSpPr/>
              <p:nvPr/>
            </p:nvGrpSpPr>
            <p:grpSpPr>
              <a:xfrm>
                <a:off x="7620000" y="3425993"/>
                <a:ext cx="143829" cy="822871"/>
                <a:chOff x="6903831" y="2092953"/>
                <a:chExt cx="143829" cy="822871"/>
              </a:xfrm>
            </p:grpSpPr>
            <p:cxnSp>
              <p:nvCxnSpPr>
                <p:cNvPr id="12" name="Straight Connector 11"/>
                <p:cNvCxnSpPr/>
                <p:nvPr/>
              </p:nvCxnSpPr>
              <p:spPr>
                <a:xfrm>
                  <a:off x="6903831" y="2092953"/>
                  <a:ext cx="0" cy="822871"/>
                </a:xfrm>
                <a:prstGeom prst="line">
                  <a:avLst/>
                </a:prstGeom>
                <a:ln w="28575" cmpd="sng"/>
              </p:spPr>
              <p:style>
                <a:lnRef idx="2">
                  <a:schemeClr val="dk1"/>
                </a:lnRef>
                <a:fillRef idx="0">
                  <a:schemeClr val="dk1"/>
                </a:fillRef>
                <a:effectRef idx="1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13" name="Straight Connector 12"/>
                <p:cNvCxnSpPr/>
                <p:nvPr/>
              </p:nvCxnSpPr>
              <p:spPr>
                <a:xfrm>
                  <a:off x="7047660" y="2092953"/>
                  <a:ext cx="0" cy="822871"/>
                </a:xfrm>
                <a:prstGeom prst="line">
                  <a:avLst/>
                </a:prstGeom>
                <a:ln w="28575" cmpd="sng"/>
              </p:spPr>
              <p:style>
                <a:lnRef idx="2">
                  <a:schemeClr val="dk1"/>
                </a:lnRef>
                <a:fillRef idx="0">
                  <a:schemeClr val="dk1"/>
                </a:fillRef>
                <a:effectRef idx="1">
                  <a:schemeClr val="dk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14" name="Group 13"/>
            <p:cNvGrpSpPr/>
            <p:nvPr/>
          </p:nvGrpSpPr>
          <p:grpSpPr>
            <a:xfrm>
              <a:off x="2761109" y="2567357"/>
              <a:ext cx="3845399" cy="822871"/>
              <a:chOff x="5079503" y="4723257"/>
              <a:chExt cx="3845399" cy="822871"/>
            </a:xfrm>
          </p:grpSpPr>
          <p:sp>
            <p:nvSpPr>
              <p:cNvPr id="15" name="Rectangle 14"/>
              <p:cNvSpPr/>
              <p:nvPr/>
            </p:nvSpPr>
            <p:spPr>
              <a:xfrm>
                <a:off x="5079503" y="4723257"/>
                <a:ext cx="3845399" cy="822871"/>
              </a:xfrm>
              <a:prstGeom prst="rect">
                <a:avLst/>
              </a:prstGeom>
              <a:gradFill>
                <a:gsLst>
                  <a:gs pos="0">
                    <a:srgbClr val="660066"/>
                  </a:gs>
                  <a:gs pos="92000">
                    <a:srgbClr val="FF6600"/>
                  </a:gs>
                  <a:gs pos="17000">
                    <a:srgbClr val="0000FF"/>
                  </a:gs>
                  <a:gs pos="30000">
                    <a:srgbClr val="4FCEE3"/>
                  </a:gs>
                  <a:gs pos="75000">
                    <a:srgbClr val="FFFF00"/>
                  </a:gs>
                  <a:gs pos="100000">
                    <a:srgbClr val="FF0000"/>
                  </a:gs>
                  <a:gs pos="57000">
                    <a:srgbClr val="00DD00"/>
                  </a:gs>
                  <a:gs pos="83000">
                    <a:srgbClr val="FFFF00"/>
                  </a:gs>
                  <a:gs pos="38000">
                    <a:srgbClr val="4FCEE3"/>
                  </a:gs>
                </a:gsLst>
                <a:lin ang="0" scaled="0"/>
              </a:gradFill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16" name="Group 15"/>
              <p:cNvGrpSpPr/>
              <p:nvPr/>
            </p:nvGrpSpPr>
            <p:grpSpPr>
              <a:xfrm>
                <a:off x="6484264" y="4723257"/>
                <a:ext cx="143829" cy="822871"/>
                <a:chOff x="6903831" y="2092953"/>
                <a:chExt cx="143829" cy="822871"/>
              </a:xfrm>
            </p:grpSpPr>
            <p:cxnSp>
              <p:nvCxnSpPr>
                <p:cNvPr id="17" name="Straight Connector 16"/>
                <p:cNvCxnSpPr/>
                <p:nvPr/>
              </p:nvCxnSpPr>
              <p:spPr>
                <a:xfrm>
                  <a:off x="6903831" y="2092953"/>
                  <a:ext cx="0" cy="822871"/>
                </a:xfrm>
                <a:prstGeom prst="line">
                  <a:avLst/>
                </a:prstGeom>
                <a:ln w="28575" cmpd="sng"/>
              </p:spPr>
              <p:style>
                <a:lnRef idx="2">
                  <a:schemeClr val="dk1"/>
                </a:lnRef>
                <a:fillRef idx="0">
                  <a:schemeClr val="dk1"/>
                </a:fillRef>
                <a:effectRef idx="1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18" name="Straight Connector 17"/>
                <p:cNvCxnSpPr/>
                <p:nvPr/>
              </p:nvCxnSpPr>
              <p:spPr>
                <a:xfrm>
                  <a:off x="7047660" y="2092953"/>
                  <a:ext cx="0" cy="822871"/>
                </a:xfrm>
                <a:prstGeom prst="line">
                  <a:avLst/>
                </a:prstGeom>
                <a:ln w="28575" cmpd="sng"/>
              </p:spPr>
              <p:style>
                <a:lnRef idx="2">
                  <a:schemeClr val="dk1"/>
                </a:lnRef>
                <a:fillRef idx="0">
                  <a:schemeClr val="dk1"/>
                </a:fillRef>
                <a:effectRef idx="1">
                  <a:schemeClr val="dk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19" name="Group 18"/>
            <p:cNvGrpSpPr/>
            <p:nvPr/>
          </p:nvGrpSpPr>
          <p:grpSpPr>
            <a:xfrm>
              <a:off x="2761109" y="1708708"/>
              <a:ext cx="3845399" cy="822871"/>
              <a:chOff x="5079503" y="2092953"/>
              <a:chExt cx="3845399" cy="822871"/>
            </a:xfrm>
          </p:grpSpPr>
          <p:sp>
            <p:nvSpPr>
              <p:cNvPr id="20" name="Rectangle 19"/>
              <p:cNvSpPr/>
              <p:nvPr/>
            </p:nvSpPr>
            <p:spPr>
              <a:xfrm>
                <a:off x="5079503" y="2092953"/>
                <a:ext cx="3845399" cy="822871"/>
              </a:xfrm>
              <a:prstGeom prst="rect">
                <a:avLst/>
              </a:prstGeom>
              <a:gradFill>
                <a:gsLst>
                  <a:gs pos="0">
                    <a:srgbClr val="660066"/>
                  </a:gs>
                  <a:gs pos="92000">
                    <a:srgbClr val="FF6600"/>
                  </a:gs>
                  <a:gs pos="17000">
                    <a:srgbClr val="0000FF"/>
                  </a:gs>
                  <a:gs pos="30000">
                    <a:srgbClr val="4FCEE3"/>
                  </a:gs>
                  <a:gs pos="75000">
                    <a:srgbClr val="FFFF00"/>
                  </a:gs>
                  <a:gs pos="100000">
                    <a:srgbClr val="FF0000"/>
                  </a:gs>
                  <a:gs pos="57000">
                    <a:srgbClr val="00DD00"/>
                  </a:gs>
                  <a:gs pos="83000">
                    <a:srgbClr val="FFFF00"/>
                  </a:gs>
                  <a:gs pos="38000">
                    <a:srgbClr val="4FCEE3"/>
                  </a:gs>
                </a:gsLst>
                <a:lin ang="0" scaled="0"/>
              </a:gradFill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21" name="Group 20"/>
              <p:cNvGrpSpPr/>
              <p:nvPr/>
            </p:nvGrpSpPr>
            <p:grpSpPr>
              <a:xfrm>
                <a:off x="6903831" y="2092953"/>
                <a:ext cx="143829" cy="822871"/>
                <a:chOff x="6903831" y="2092953"/>
                <a:chExt cx="143829" cy="822871"/>
              </a:xfrm>
            </p:grpSpPr>
            <p:cxnSp>
              <p:nvCxnSpPr>
                <p:cNvPr id="22" name="Straight Connector 21"/>
                <p:cNvCxnSpPr/>
                <p:nvPr/>
              </p:nvCxnSpPr>
              <p:spPr>
                <a:xfrm>
                  <a:off x="6903831" y="2092953"/>
                  <a:ext cx="0" cy="822871"/>
                </a:xfrm>
                <a:prstGeom prst="line">
                  <a:avLst/>
                </a:prstGeom>
                <a:ln w="28575" cmpd="sng"/>
              </p:spPr>
              <p:style>
                <a:lnRef idx="2">
                  <a:schemeClr val="dk1"/>
                </a:lnRef>
                <a:fillRef idx="0">
                  <a:schemeClr val="dk1"/>
                </a:fillRef>
                <a:effectRef idx="1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23" name="Straight Connector 22"/>
                <p:cNvCxnSpPr/>
                <p:nvPr/>
              </p:nvCxnSpPr>
              <p:spPr>
                <a:xfrm>
                  <a:off x="7047660" y="2092953"/>
                  <a:ext cx="0" cy="822871"/>
                </a:xfrm>
                <a:prstGeom prst="line">
                  <a:avLst/>
                </a:prstGeom>
                <a:ln w="28575" cmpd="sng"/>
              </p:spPr>
              <p:style>
                <a:lnRef idx="2">
                  <a:schemeClr val="dk1"/>
                </a:lnRef>
                <a:fillRef idx="0">
                  <a:schemeClr val="dk1"/>
                </a:fillRef>
                <a:effectRef idx="1">
                  <a:schemeClr val="dk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24" name="Group 23"/>
            <p:cNvGrpSpPr/>
            <p:nvPr/>
          </p:nvGrpSpPr>
          <p:grpSpPr>
            <a:xfrm>
              <a:off x="2761109" y="3423516"/>
              <a:ext cx="3845399" cy="822871"/>
              <a:chOff x="5079503" y="2092953"/>
              <a:chExt cx="3845399" cy="822871"/>
            </a:xfrm>
          </p:grpSpPr>
          <p:sp>
            <p:nvSpPr>
              <p:cNvPr id="25" name="Rectangle 24"/>
              <p:cNvSpPr/>
              <p:nvPr/>
            </p:nvSpPr>
            <p:spPr>
              <a:xfrm>
                <a:off x="5079503" y="2092953"/>
                <a:ext cx="3845399" cy="822871"/>
              </a:xfrm>
              <a:prstGeom prst="rect">
                <a:avLst/>
              </a:prstGeom>
              <a:gradFill>
                <a:gsLst>
                  <a:gs pos="0">
                    <a:srgbClr val="660066"/>
                  </a:gs>
                  <a:gs pos="92000">
                    <a:srgbClr val="FF6600"/>
                  </a:gs>
                  <a:gs pos="17000">
                    <a:srgbClr val="0000FF"/>
                  </a:gs>
                  <a:gs pos="30000">
                    <a:srgbClr val="4FCEE3"/>
                  </a:gs>
                  <a:gs pos="75000">
                    <a:srgbClr val="FFFF00"/>
                  </a:gs>
                  <a:gs pos="100000">
                    <a:srgbClr val="FF0000"/>
                  </a:gs>
                  <a:gs pos="57000">
                    <a:srgbClr val="00DD00"/>
                  </a:gs>
                  <a:gs pos="83000">
                    <a:srgbClr val="FFFF00"/>
                  </a:gs>
                  <a:gs pos="38000">
                    <a:srgbClr val="4FCEE3"/>
                  </a:gs>
                </a:gsLst>
                <a:lin ang="0" scaled="0"/>
              </a:gradFill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26" name="Group 25"/>
              <p:cNvGrpSpPr/>
              <p:nvPr/>
            </p:nvGrpSpPr>
            <p:grpSpPr>
              <a:xfrm>
                <a:off x="6903831" y="2092953"/>
                <a:ext cx="143829" cy="822871"/>
                <a:chOff x="6903831" y="2092953"/>
                <a:chExt cx="143829" cy="822871"/>
              </a:xfrm>
            </p:grpSpPr>
            <p:cxnSp>
              <p:nvCxnSpPr>
                <p:cNvPr id="27" name="Straight Connector 26"/>
                <p:cNvCxnSpPr/>
                <p:nvPr/>
              </p:nvCxnSpPr>
              <p:spPr>
                <a:xfrm>
                  <a:off x="6903831" y="2092953"/>
                  <a:ext cx="0" cy="822871"/>
                </a:xfrm>
                <a:prstGeom prst="line">
                  <a:avLst/>
                </a:prstGeom>
                <a:ln w="28575" cmpd="sng"/>
              </p:spPr>
              <p:style>
                <a:lnRef idx="2">
                  <a:schemeClr val="dk1"/>
                </a:lnRef>
                <a:fillRef idx="0">
                  <a:schemeClr val="dk1"/>
                </a:fillRef>
                <a:effectRef idx="1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28" name="Straight Connector 27"/>
                <p:cNvCxnSpPr/>
                <p:nvPr/>
              </p:nvCxnSpPr>
              <p:spPr>
                <a:xfrm>
                  <a:off x="7047660" y="2092953"/>
                  <a:ext cx="0" cy="822871"/>
                </a:xfrm>
                <a:prstGeom prst="line">
                  <a:avLst/>
                </a:prstGeom>
                <a:ln w="28575" cmpd="sng"/>
              </p:spPr>
              <p:style>
                <a:lnRef idx="2">
                  <a:schemeClr val="dk1"/>
                </a:lnRef>
                <a:fillRef idx="0">
                  <a:schemeClr val="dk1"/>
                </a:fillRef>
                <a:effectRef idx="1">
                  <a:schemeClr val="dk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29" name="Group 28"/>
            <p:cNvGrpSpPr/>
            <p:nvPr/>
          </p:nvGrpSpPr>
          <p:grpSpPr>
            <a:xfrm>
              <a:off x="2761109" y="4293968"/>
              <a:ext cx="3845399" cy="822871"/>
              <a:chOff x="5079503" y="3425993"/>
              <a:chExt cx="3845399" cy="822871"/>
            </a:xfrm>
          </p:grpSpPr>
          <p:sp>
            <p:nvSpPr>
              <p:cNvPr id="30" name="Rectangle 29"/>
              <p:cNvSpPr/>
              <p:nvPr/>
            </p:nvSpPr>
            <p:spPr>
              <a:xfrm>
                <a:off x="5079503" y="3425993"/>
                <a:ext cx="3845399" cy="822871"/>
              </a:xfrm>
              <a:prstGeom prst="rect">
                <a:avLst/>
              </a:prstGeom>
              <a:gradFill>
                <a:gsLst>
                  <a:gs pos="0">
                    <a:srgbClr val="660066"/>
                  </a:gs>
                  <a:gs pos="92000">
                    <a:srgbClr val="FF6600"/>
                  </a:gs>
                  <a:gs pos="17000">
                    <a:srgbClr val="0000FF"/>
                  </a:gs>
                  <a:gs pos="30000">
                    <a:srgbClr val="4FCEE3"/>
                  </a:gs>
                  <a:gs pos="75000">
                    <a:srgbClr val="FFFF00"/>
                  </a:gs>
                  <a:gs pos="100000">
                    <a:srgbClr val="FF0000"/>
                  </a:gs>
                  <a:gs pos="57000">
                    <a:srgbClr val="00DD00"/>
                  </a:gs>
                  <a:gs pos="83000">
                    <a:srgbClr val="FFFF00"/>
                  </a:gs>
                  <a:gs pos="38000">
                    <a:srgbClr val="4FCEE3"/>
                  </a:gs>
                </a:gsLst>
                <a:lin ang="0" scaled="0"/>
              </a:gradFill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31" name="Group 30"/>
              <p:cNvGrpSpPr/>
              <p:nvPr/>
            </p:nvGrpSpPr>
            <p:grpSpPr>
              <a:xfrm>
                <a:off x="7620000" y="3425993"/>
                <a:ext cx="143829" cy="822871"/>
                <a:chOff x="6903831" y="2092953"/>
                <a:chExt cx="143829" cy="822871"/>
              </a:xfrm>
            </p:grpSpPr>
            <p:cxnSp>
              <p:nvCxnSpPr>
                <p:cNvPr id="32" name="Straight Connector 31"/>
                <p:cNvCxnSpPr/>
                <p:nvPr/>
              </p:nvCxnSpPr>
              <p:spPr>
                <a:xfrm>
                  <a:off x="6903831" y="2092953"/>
                  <a:ext cx="0" cy="822871"/>
                </a:xfrm>
                <a:prstGeom prst="line">
                  <a:avLst/>
                </a:prstGeom>
                <a:ln w="28575" cmpd="sng"/>
              </p:spPr>
              <p:style>
                <a:lnRef idx="2">
                  <a:schemeClr val="dk1"/>
                </a:lnRef>
                <a:fillRef idx="0">
                  <a:schemeClr val="dk1"/>
                </a:fillRef>
                <a:effectRef idx="1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33" name="Straight Connector 32"/>
                <p:cNvCxnSpPr/>
                <p:nvPr/>
              </p:nvCxnSpPr>
              <p:spPr>
                <a:xfrm>
                  <a:off x="7047660" y="2092953"/>
                  <a:ext cx="0" cy="822871"/>
                </a:xfrm>
                <a:prstGeom prst="line">
                  <a:avLst/>
                </a:prstGeom>
                <a:ln w="28575" cmpd="sng"/>
              </p:spPr>
              <p:style>
                <a:lnRef idx="2">
                  <a:schemeClr val="dk1"/>
                </a:lnRef>
                <a:fillRef idx="0">
                  <a:schemeClr val="dk1"/>
                </a:fillRef>
                <a:effectRef idx="1">
                  <a:schemeClr val="dk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34" name="Group 33"/>
            <p:cNvGrpSpPr/>
            <p:nvPr/>
          </p:nvGrpSpPr>
          <p:grpSpPr>
            <a:xfrm>
              <a:off x="2769329" y="5159419"/>
              <a:ext cx="3845399" cy="822871"/>
              <a:chOff x="5079503" y="2092953"/>
              <a:chExt cx="3845399" cy="822871"/>
            </a:xfrm>
          </p:grpSpPr>
          <p:sp>
            <p:nvSpPr>
              <p:cNvPr id="35" name="Rectangle 34"/>
              <p:cNvSpPr/>
              <p:nvPr/>
            </p:nvSpPr>
            <p:spPr>
              <a:xfrm>
                <a:off x="5079503" y="2092953"/>
                <a:ext cx="3845399" cy="822871"/>
              </a:xfrm>
              <a:prstGeom prst="rect">
                <a:avLst/>
              </a:prstGeom>
              <a:gradFill>
                <a:gsLst>
                  <a:gs pos="0">
                    <a:srgbClr val="660066"/>
                  </a:gs>
                  <a:gs pos="92000">
                    <a:srgbClr val="FF6600"/>
                  </a:gs>
                  <a:gs pos="17000">
                    <a:srgbClr val="0000FF"/>
                  </a:gs>
                  <a:gs pos="30000">
                    <a:srgbClr val="4FCEE3"/>
                  </a:gs>
                  <a:gs pos="75000">
                    <a:srgbClr val="FFFF00"/>
                  </a:gs>
                  <a:gs pos="100000">
                    <a:srgbClr val="FF0000"/>
                  </a:gs>
                  <a:gs pos="57000">
                    <a:srgbClr val="00DD00"/>
                  </a:gs>
                  <a:gs pos="83000">
                    <a:srgbClr val="FFFF00"/>
                  </a:gs>
                  <a:gs pos="38000">
                    <a:srgbClr val="4FCEE3"/>
                  </a:gs>
                </a:gsLst>
                <a:lin ang="0" scaled="0"/>
              </a:gradFill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36" name="Group 35"/>
              <p:cNvGrpSpPr/>
              <p:nvPr/>
            </p:nvGrpSpPr>
            <p:grpSpPr>
              <a:xfrm>
                <a:off x="6903831" y="2092953"/>
                <a:ext cx="143829" cy="822871"/>
                <a:chOff x="6903831" y="2092953"/>
                <a:chExt cx="143829" cy="822871"/>
              </a:xfrm>
            </p:grpSpPr>
            <p:cxnSp>
              <p:nvCxnSpPr>
                <p:cNvPr id="37" name="Straight Connector 36"/>
                <p:cNvCxnSpPr/>
                <p:nvPr/>
              </p:nvCxnSpPr>
              <p:spPr>
                <a:xfrm>
                  <a:off x="6903831" y="2092953"/>
                  <a:ext cx="0" cy="822871"/>
                </a:xfrm>
                <a:prstGeom prst="line">
                  <a:avLst/>
                </a:prstGeom>
                <a:ln w="28575" cmpd="sng"/>
              </p:spPr>
              <p:style>
                <a:lnRef idx="2">
                  <a:schemeClr val="dk1"/>
                </a:lnRef>
                <a:fillRef idx="0">
                  <a:schemeClr val="dk1"/>
                </a:fillRef>
                <a:effectRef idx="1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38" name="Straight Connector 37"/>
                <p:cNvCxnSpPr/>
                <p:nvPr/>
              </p:nvCxnSpPr>
              <p:spPr>
                <a:xfrm>
                  <a:off x="7047660" y="2092953"/>
                  <a:ext cx="0" cy="822871"/>
                </a:xfrm>
                <a:prstGeom prst="line">
                  <a:avLst/>
                </a:prstGeom>
                <a:ln w="28575" cmpd="sng"/>
              </p:spPr>
              <p:style>
                <a:lnRef idx="2">
                  <a:schemeClr val="dk1"/>
                </a:lnRef>
                <a:fillRef idx="0">
                  <a:schemeClr val="dk1"/>
                </a:fillRef>
                <a:effectRef idx="1">
                  <a:schemeClr val="dk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39" name="Group 38"/>
            <p:cNvGrpSpPr/>
            <p:nvPr/>
          </p:nvGrpSpPr>
          <p:grpSpPr>
            <a:xfrm>
              <a:off x="2761109" y="6018066"/>
              <a:ext cx="3845399" cy="822871"/>
              <a:chOff x="5079503" y="4723257"/>
              <a:chExt cx="3845399" cy="822871"/>
            </a:xfrm>
          </p:grpSpPr>
          <p:sp>
            <p:nvSpPr>
              <p:cNvPr id="40" name="Rectangle 39"/>
              <p:cNvSpPr/>
              <p:nvPr/>
            </p:nvSpPr>
            <p:spPr>
              <a:xfrm>
                <a:off x="5079503" y="4723257"/>
                <a:ext cx="3845399" cy="822871"/>
              </a:xfrm>
              <a:prstGeom prst="rect">
                <a:avLst/>
              </a:prstGeom>
              <a:gradFill>
                <a:gsLst>
                  <a:gs pos="0">
                    <a:srgbClr val="660066"/>
                  </a:gs>
                  <a:gs pos="92000">
                    <a:srgbClr val="FF6600"/>
                  </a:gs>
                  <a:gs pos="17000">
                    <a:srgbClr val="0000FF"/>
                  </a:gs>
                  <a:gs pos="30000">
                    <a:srgbClr val="4FCEE3"/>
                  </a:gs>
                  <a:gs pos="75000">
                    <a:srgbClr val="FFFF00"/>
                  </a:gs>
                  <a:gs pos="100000">
                    <a:srgbClr val="FF0000"/>
                  </a:gs>
                  <a:gs pos="57000">
                    <a:srgbClr val="00DD00"/>
                  </a:gs>
                  <a:gs pos="83000">
                    <a:srgbClr val="FFFF00"/>
                  </a:gs>
                  <a:gs pos="38000">
                    <a:srgbClr val="4FCEE3"/>
                  </a:gs>
                </a:gsLst>
                <a:lin ang="0" scaled="0"/>
              </a:gradFill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41" name="Group 40"/>
              <p:cNvGrpSpPr/>
              <p:nvPr/>
            </p:nvGrpSpPr>
            <p:grpSpPr>
              <a:xfrm>
                <a:off x="6484264" y="4723257"/>
                <a:ext cx="143829" cy="822871"/>
                <a:chOff x="6903831" y="2092953"/>
                <a:chExt cx="143829" cy="822871"/>
              </a:xfrm>
            </p:grpSpPr>
            <p:cxnSp>
              <p:nvCxnSpPr>
                <p:cNvPr id="42" name="Straight Connector 41"/>
                <p:cNvCxnSpPr/>
                <p:nvPr/>
              </p:nvCxnSpPr>
              <p:spPr>
                <a:xfrm>
                  <a:off x="6903831" y="2092953"/>
                  <a:ext cx="0" cy="822871"/>
                </a:xfrm>
                <a:prstGeom prst="line">
                  <a:avLst/>
                </a:prstGeom>
                <a:ln w="28575" cmpd="sng"/>
              </p:spPr>
              <p:style>
                <a:lnRef idx="2">
                  <a:schemeClr val="dk1"/>
                </a:lnRef>
                <a:fillRef idx="0">
                  <a:schemeClr val="dk1"/>
                </a:fillRef>
                <a:effectRef idx="1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43" name="Straight Connector 42"/>
                <p:cNvCxnSpPr/>
                <p:nvPr/>
              </p:nvCxnSpPr>
              <p:spPr>
                <a:xfrm>
                  <a:off x="7047660" y="2092953"/>
                  <a:ext cx="0" cy="822871"/>
                </a:xfrm>
                <a:prstGeom prst="line">
                  <a:avLst/>
                </a:prstGeom>
                <a:ln w="28575" cmpd="sng"/>
              </p:spPr>
              <p:style>
                <a:lnRef idx="2">
                  <a:schemeClr val="dk1"/>
                </a:lnRef>
                <a:fillRef idx="0">
                  <a:schemeClr val="dk1"/>
                </a:fillRef>
                <a:effectRef idx="1">
                  <a:schemeClr val="dk1"/>
                </a:effectRef>
                <a:fontRef idx="minor">
                  <a:schemeClr val="tx1"/>
                </a:fontRef>
              </p:style>
            </p:cxnSp>
          </p:grpSp>
        </p:grpSp>
      </p:grpSp>
      <p:sp>
        <p:nvSpPr>
          <p:cNvPr id="45" name="TextBox 44"/>
          <p:cNvSpPr txBox="1"/>
          <p:nvPr/>
        </p:nvSpPr>
        <p:spPr>
          <a:xfrm>
            <a:off x="983707" y="1855659"/>
            <a:ext cx="3201517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/>
              <a:t>The periodic orbital motion leads to periodic redshift and </a:t>
            </a:r>
            <a:r>
              <a:rPr lang="en-US" sz="3200" dirty="0" err="1" smtClean="0"/>
              <a:t>blueshift</a:t>
            </a:r>
            <a:r>
              <a:rPr lang="en-US" sz="3200" dirty="0" smtClean="0"/>
              <a:t> in the star’s spectrum.</a:t>
            </a:r>
            <a:endParaRPr lang="en-US" sz="3200" dirty="0"/>
          </a:p>
        </p:txBody>
      </p:sp>
      <p:grpSp>
        <p:nvGrpSpPr>
          <p:cNvPr id="54" name="Group 53"/>
          <p:cNvGrpSpPr/>
          <p:nvPr/>
        </p:nvGrpSpPr>
        <p:grpSpPr>
          <a:xfrm>
            <a:off x="4185224" y="0"/>
            <a:ext cx="1187130" cy="1990366"/>
            <a:chOff x="4185224" y="1855659"/>
            <a:chExt cx="1187130" cy="1990366"/>
          </a:xfrm>
        </p:grpSpPr>
        <p:sp>
          <p:nvSpPr>
            <p:cNvPr id="46" name="TextBox 45"/>
            <p:cNvSpPr txBox="1"/>
            <p:nvPr/>
          </p:nvSpPr>
          <p:spPr>
            <a:xfrm>
              <a:off x="4185224" y="1855659"/>
              <a:ext cx="118713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000" b="1" dirty="0" smtClean="0"/>
                <a:t>Time</a:t>
              </a:r>
              <a:endParaRPr lang="en-US" sz="3000" b="1" dirty="0"/>
            </a:p>
          </p:txBody>
        </p:sp>
        <p:cxnSp>
          <p:nvCxnSpPr>
            <p:cNvPr id="48" name="Straight Arrow Connector 47"/>
            <p:cNvCxnSpPr/>
            <p:nvPr/>
          </p:nvCxnSpPr>
          <p:spPr>
            <a:xfrm>
              <a:off x="4778789" y="2409657"/>
              <a:ext cx="0" cy="1436368"/>
            </a:xfrm>
            <a:prstGeom prst="straightConnector1">
              <a:avLst/>
            </a:prstGeom>
            <a:ln w="57150" cmpd="sng">
              <a:tailEnd type="arrow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22704458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33308" y="178886"/>
            <a:ext cx="770868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/>
              <a:t>S</a:t>
            </a:r>
            <a:r>
              <a:rPr lang="en-US" sz="2800" b="1" dirty="0" smtClean="0"/>
              <a:t>pectral wavelength shifts can be converted to radial (line-of-sight) velocities.</a:t>
            </a:r>
            <a:endParaRPr lang="en-US" sz="2800" b="1" dirty="0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>
          <a:xfrm>
            <a:off x="440003" y="3212218"/>
            <a:ext cx="1952983" cy="3466932"/>
            <a:chOff x="2761109" y="0"/>
            <a:chExt cx="3853619" cy="6840937"/>
          </a:xfrm>
        </p:grpSpPr>
        <p:grpSp>
          <p:nvGrpSpPr>
            <p:cNvPr id="7" name="Group 6"/>
            <p:cNvGrpSpPr/>
            <p:nvPr/>
          </p:nvGrpSpPr>
          <p:grpSpPr>
            <a:xfrm>
              <a:off x="2761109" y="0"/>
              <a:ext cx="3845399" cy="822871"/>
              <a:chOff x="5079503" y="2092953"/>
              <a:chExt cx="3845399" cy="822871"/>
            </a:xfrm>
          </p:grpSpPr>
          <p:sp>
            <p:nvSpPr>
              <p:cNvPr id="43" name="Rectangle 42"/>
              <p:cNvSpPr/>
              <p:nvPr/>
            </p:nvSpPr>
            <p:spPr>
              <a:xfrm>
                <a:off x="5079503" y="2092953"/>
                <a:ext cx="3845399" cy="822871"/>
              </a:xfrm>
              <a:prstGeom prst="rect">
                <a:avLst/>
              </a:prstGeom>
              <a:gradFill>
                <a:gsLst>
                  <a:gs pos="0">
                    <a:srgbClr val="660066"/>
                  </a:gs>
                  <a:gs pos="92000">
                    <a:srgbClr val="FF6600"/>
                  </a:gs>
                  <a:gs pos="17000">
                    <a:srgbClr val="0000FF"/>
                  </a:gs>
                  <a:gs pos="30000">
                    <a:srgbClr val="4FCEE3"/>
                  </a:gs>
                  <a:gs pos="75000">
                    <a:srgbClr val="FFFF00"/>
                  </a:gs>
                  <a:gs pos="100000">
                    <a:srgbClr val="FF0000"/>
                  </a:gs>
                  <a:gs pos="57000">
                    <a:srgbClr val="00DD00"/>
                  </a:gs>
                  <a:gs pos="83000">
                    <a:srgbClr val="FFFF00"/>
                  </a:gs>
                  <a:gs pos="38000">
                    <a:srgbClr val="4FCEE3"/>
                  </a:gs>
                </a:gsLst>
                <a:lin ang="0" scaled="0"/>
              </a:gradFill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44" name="Group 43"/>
              <p:cNvGrpSpPr/>
              <p:nvPr/>
            </p:nvGrpSpPr>
            <p:grpSpPr>
              <a:xfrm>
                <a:off x="6903831" y="2092953"/>
                <a:ext cx="143829" cy="822871"/>
                <a:chOff x="6903831" y="2092953"/>
                <a:chExt cx="143829" cy="822871"/>
              </a:xfrm>
            </p:grpSpPr>
            <p:cxnSp>
              <p:nvCxnSpPr>
                <p:cNvPr id="45" name="Straight Connector 44"/>
                <p:cNvCxnSpPr/>
                <p:nvPr/>
              </p:nvCxnSpPr>
              <p:spPr>
                <a:xfrm>
                  <a:off x="6903831" y="2092953"/>
                  <a:ext cx="0" cy="822871"/>
                </a:xfrm>
                <a:prstGeom prst="line">
                  <a:avLst/>
                </a:prstGeom>
                <a:ln w="28575" cmpd="sng"/>
              </p:spPr>
              <p:style>
                <a:lnRef idx="2">
                  <a:schemeClr val="dk1"/>
                </a:lnRef>
                <a:fillRef idx="0">
                  <a:schemeClr val="dk1"/>
                </a:fillRef>
                <a:effectRef idx="1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46" name="Straight Connector 45"/>
                <p:cNvCxnSpPr/>
                <p:nvPr/>
              </p:nvCxnSpPr>
              <p:spPr>
                <a:xfrm>
                  <a:off x="7047660" y="2092953"/>
                  <a:ext cx="0" cy="822871"/>
                </a:xfrm>
                <a:prstGeom prst="line">
                  <a:avLst/>
                </a:prstGeom>
                <a:ln w="28575" cmpd="sng"/>
              </p:spPr>
              <p:style>
                <a:lnRef idx="2">
                  <a:schemeClr val="dk1"/>
                </a:lnRef>
                <a:fillRef idx="0">
                  <a:schemeClr val="dk1"/>
                </a:fillRef>
                <a:effectRef idx="1">
                  <a:schemeClr val="dk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8" name="Group 7"/>
            <p:cNvGrpSpPr/>
            <p:nvPr/>
          </p:nvGrpSpPr>
          <p:grpSpPr>
            <a:xfrm>
              <a:off x="2761109" y="850055"/>
              <a:ext cx="3845399" cy="822871"/>
              <a:chOff x="5079503" y="3425993"/>
              <a:chExt cx="3845399" cy="822871"/>
            </a:xfrm>
          </p:grpSpPr>
          <p:sp>
            <p:nvSpPr>
              <p:cNvPr id="39" name="Rectangle 38"/>
              <p:cNvSpPr/>
              <p:nvPr/>
            </p:nvSpPr>
            <p:spPr>
              <a:xfrm>
                <a:off x="5079503" y="3425993"/>
                <a:ext cx="3845399" cy="822871"/>
              </a:xfrm>
              <a:prstGeom prst="rect">
                <a:avLst/>
              </a:prstGeom>
              <a:gradFill>
                <a:gsLst>
                  <a:gs pos="0">
                    <a:srgbClr val="660066"/>
                  </a:gs>
                  <a:gs pos="92000">
                    <a:srgbClr val="FF6600"/>
                  </a:gs>
                  <a:gs pos="17000">
                    <a:srgbClr val="0000FF"/>
                  </a:gs>
                  <a:gs pos="30000">
                    <a:srgbClr val="4FCEE3"/>
                  </a:gs>
                  <a:gs pos="75000">
                    <a:srgbClr val="FFFF00"/>
                  </a:gs>
                  <a:gs pos="100000">
                    <a:srgbClr val="FF0000"/>
                  </a:gs>
                  <a:gs pos="57000">
                    <a:srgbClr val="00DD00"/>
                  </a:gs>
                  <a:gs pos="83000">
                    <a:srgbClr val="FFFF00"/>
                  </a:gs>
                  <a:gs pos="38000">
                    <a:srgbClr val="4FCEE3"/>
                  </a:gs>
                </a:gsLst>
                <a:lin ang="0" scaled="0"/>
              </a:gradFill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40" name="Group 39"/>
              <p:cNvGrpSpPr/>
              <p:nvPr/>
            </p:nvGrpSpPr>
            <p:grpSpPr>
              <a:xfrm>
                <a:off x="7620000" y="3425993"/>
                <a:ext cx="143829" cy="822871"/>
                <a:chOff x="6903831" y="2092953"/>
                <a:chExt cx="143829" cy="822871"/>
              </a:xfrm>
            </p:grpSpPr>
            <p:cxnSp>
              <p:nvCxnSpPr>
                <p:cNvPr id="41" name="Straight Connector 40"/>
                <p:cNvCxnSpPr/>
                <p:nvPr/>
              </p:nvCxnSpPr>
              <p:spPr>
                <a:xfrm>
                  <a:off x="6903831" y="2092953"/>
                  <a:ext cx="0" cy="822871"/>
                </a:xfrm>
                <a:prstGeom prst="line">
                  <a:avLst/>
                </a:prstGeom>
                <a:ln w="28575" cmpd="sng"/>
              </p:spPr>
              <p:style>
                <a:lnRef idx="2">
                  <a:schemeClr val="dk1"/>
                </a:lnRef>
                <a:fillRef idx="0">
                  <a:schemeClr val="dk1"/>
                </a:fillRef>
                <a:effectRef idx="1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42" name="Straight Connector 41"/>
                <p:cNvCxnSpPr/>
                <p:nvPr/>
              </p:nvCxnSpPr>
              <p:spPr>
                <a:xfrm>
                  <a:off x="7047660" y="2092953"/>
                  <a:ext cx="0" cy="822871"/>
                </a:xfrm>
                <a:prstGeom prst="line">
                  <a:avLst/>
                </a:prstGeom>
                <a:ln w="28575" cmpd="sng"/>
              </p:spPr>
              <p:style>
                <a:lnRef idx="2">
                  <a:schemeClr val="dk1"/>
                </a:lnRef>
                <a:fillRef idx="0">
                  <a:schemeClr val="dk1"/>
                </a:fillRef>
                <a:effectRef idx="1">
                  <a:schemeClr val="dk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9" name="Group 8"/>
            <p:cNvGrpSpPr/>
            <p:nvPr/>
          </p:nvGrpSpPr>
          <p:grpSpPr>
            <a:xfrm>
              <a:off x="2761109" y="2567357"/>
              <a:ext cx="3845399" cy="822871"/>
              <a:chOff x="5079503" y="4723257"/>
              <a:chExt cx="3845399" cy="822871"/>
            </a:xfrm>
          </p:grpSpPr>
          <p:sp>
            <p:nvSpPr>
              <p:cNvPr id="35" name="Rectangle 34"/>
              <p:cNvSpPr/>
              <p:nvPr/>
            </p:nvSpPr>
            <p:spPr>
              <a:xfrm>
                <a:off x="5079503" y="4723257"/>
                <a:ext cx="3845399" cy="822871"/>
              </a:xfrm>
              <a:prstGeom prst="rect">
                <a:avLst/>
              </a:prstGeom>
              <a:gradFill>
                <a:gsLst>
                  <a:gs pos="0">
                    <a:srgbClr val="660066"/>
                  </a:gs>
                  <a:gs pos="92000">
                    <a:srgbClr val="FF6600"/>
                  </a:gs>
                  <a:gs pos="17000">
                    <a:srgbClr val="0000FF"/>
                  </a:gs>
                  <a:gs pos="30000">
                    <a:srgbClr val="4FCEE3"/>
                  </a:gs>
                  <a:gs pos="75000">
                    <a:srgbClr val="FFFF00"/>
                  </a:gs>
                  <a:gs pos="100000">
                    <a:srgbClr val="FF0000"/>
                  </a:gs>
                  <a:gs pos="57000">
                    <a:srgbClr val="00DD00"/>
                  </a:gs>
                  <a:gs pos="83000">
                    <a:srgbClr val="FFFF00"/>
                  </a:gs>
                  <a:gs pos="38000">
                    <a:srgbClr val="4FCEE3"/>
                  </a:gs>
                </a:gsLst>
                <a:lin ang="0" scaled="0"/>
              </a:gradFill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36" name="Group 35"/>
              <p:cNvGrpSpPr/>
              <p:nvPr/>
            </p:nvGrpSpPr>
            <p:grpSpPr>
              <a:xfrm>
                <a:off x="6484264" y="4723257"/>
                <a:ext cx="143829" cy="822871"/>
                <a:chOff x="6903831" y="2092953"/>
                <a:chExt cx="143829" cy="822871"/>
              </a:xfrm>
            </p:grpSpPr>
            <p:cxnSp>
              <p:nvCxnSpPr>
                <p:cNvPr id="37" name="Straight Connector 36"/>
                <p:cNvCxnSpPr/>
                <p:nvPr/>
              </p:nvCxnSpPr>
              <p:spPr>
                <a:xfrm>
                  <a:off x="6903831" y="2092953"/>
                  <a:ext cx="0" cy="822871"/>
                </a:xfrm>
                <a:prstGeom prst="line">
                  <a:avLst/>
                </a:prstGeom>
                <a:ln w="28575" cmpd="sng"/>
              </p:spPr>
              <p:style>
                <a:lnRef idx="2">
                  <a:schemeClr val="dk1"/>
                </a:lnRef>
                <a:fillRef idx="0">
                  <a:schemeClr val="dk1"/>
                </a:fillRef>
                <a:effectRef idx="1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38" name="Straight Connector 37"/>
                <p:cNvCxnSpPr/>
                <p:nvPr/>
              </p:nvCxnSpPr>
              <p:spPr>
                <a:xfrm>
                  <a:off x="7047660" y="2092953"/>
                  <a:ext cx="0" cy="822871"/>
                </a:xfrm>
                <a:prstGeom prst="line">
                  <a:avLst/>
                </a:prstGeom>
                <a:ln w="28575" cmpd="sng"/>
              </p:spPr>
              <p:style>
                <a:lnRef idx="2">
                  <a:schemeClr val="dk1"/>
                </a:lnRef>
                <a:fillRef idx="0">
                  <a:schemeClr val="dk1"/>
                </a:fillRef>
                <a:effectRef idx="1">
                  <a:schemeClr val="dk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10" name="Group 9"/>
            <p:cNvGrpSpPr/>
            <p:nvPr/>
          </p:nvGrpSpPr>
          <p:grpSpPr>
            <a:xfrm>
              <a:off x="2761109" y="1708708"/>
              <a:ext cx="3845399" cy="822871"/>
              <a:chOff x="5079503" y="2092953"/>
              <a:chExt cx="3845399" cy="822871"/>
            </a:xfrm>
          </p:grpSpPr>
          <p:sp>
            <p:nvSpPr>
              <p:cNvPr id="31" name="Rectangle 30"/>
              <p:cNvSpPr/>
              <p:nvPr/>
            </p:nvSpPr>
            <p:spPr>
              <a:xfrm>
                <a:off x="5079503" y="2092953"/>
                <a:ext cx="3845399" cy="822871"/>
              </a:xfrm>
              <a:prstGeom prst="rect">
                <a:avLst/>
              </a:prstGeom>
              <a:gradFill>
                <a:gsLst>
                  <a:gs pos="0">
                    <a:srgbClr val="660066"/>
                  </a:gs>
                  <a:gs pos="92000">
                    <a:srgbClr val="FF6600"/>
                  </a:gs>
                  <a:gs pos="17000">
                    <a:srgbClr val="0000FF"/>
                  </a:gs>
                  <a:gs pos="30000">
                    <a:srgbClr val="4FCEE3"/>
                  </a:gs>
                  <a:gs pos="75000">
                    <a:srgbClr val="FFFF00"/>
                  </a:gs>
                  <a:gs pos="100000">
                    <a:srgbClr val="FF0000"/>
                  </a:gs>
                  <a:gs pos="57000">
                    <a:srgbClr val="00DD00"/>
                  </a:gs>
                  <a:gs pos="83000">
                    <a:srgbClr val="FFFF00"/>
                  </a:gs>
                  <a:gs pos="38000">
                    <a:srgbClr val="4FCEE3"/>
                  </a:gs>
                </a:gsLst>
                <a:lin ang="0" scaled="0"/>
              </a:gradFill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32" name="Group 31"/>
              <p:cNvGrpSpPr/>
              <p:nvPr/>
            </p:nvGrpSpPr>
            <p:grpSpPr>
              <a:xfrm>
                <a:off x="6903831" y="2092953"/>
                <a:ext cx="143829" cy="822871"/>
                <a:chOff x="6903831" y="2092953"/>
                <a:chExt cx="143829" cy="822871"/>
              </a:xfrm>
            </p:grpSpPr>
            <p:cxnSp>
              <p:nvCxnSpPr>
                <p:cNvPr id="33" name="Straight Connector 32"/>
                <p:cNvCxnSpPr/>
                <p:nvPr/>
              </p:nvCxnSpPr>
              <p:spPr>
                <a:xfrm>
                  <a:off x="6903831" y="2092953"/>
                  <a:ext cx="0" cy="822871"/>
                </a:xfrm>
                <a:prstGeom prst="line">
                  <a:avLst/>
                </a:prstGeom>
                <a:ln w="28575" cmpd="sng"/>
              </p:spPr>
              <p:style>
                <a:lnRef idx="2">
                  <a:schemeClr val="dk1"/>
                </a:lnRef>
                <a:fillRef idx="0">
                  <a:schemeClr val="dk1"/>
                </a:fillRef>
                <a:effectRef idx="1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34" name="Straight Connector 33"/>
                <p:cNvCxnSpPr/>
                <p:nvPr/>
              </p:nvCxnSpPr>
              <p:spPr>
                <a:xfrm>
                  <a:off x="7047660" y="2092953"/>
                  <a:ext cx="0" cy="822871"/>
                </a:xfrm>
                <a:prstGeom prst="line">
                  <a:avLst/>
                </a:prstGeom>
                <a:ln w="28575" cmpd="sng"/>
              </p:spPr>
              <p:style>
                <a:lnRef idx="2">
                  <a:schemeClr val="dk1"/>
                </a:lnRef>
                <a:fillRef idx="0">
                  <a:schemeClr val="dk1"/>
                </a:fillRef>
                <a:effectRef idx="1">
                  <a:schemeClr val="dk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11" name="Group 10"/>
            <p:cNvGrpSpPr/>
            <p:nvPr/>
          </p:nvGrpSpPr>
          <p:grpSpPr>
            <a:xfrm>
              <a:off x="2761109" y="3423516"/>
              <a:ext cx="3845399" cy="822871"/>
              <a:chOff x="5079503" y="2092953"/>
              <a:chExt cx="3845399" cy="822871"/>
            </a:xfrm>
          </p:grpSpPr>
          <p:sp>
            <p:nvSpPr>
              <p:cNvPr id="27" name="Rectangle 26"/>
              <p:cNvSpPr/>
              <p:nvPr/>
            </p:nvSpPr>
            <p:spPr>
              <a:xfrm>
                <a:off x="5079503" y="2092953"/>
                <a:ext cx="3845399" cy="822871"/>
              </a:xfrm>
              <a:prstGeom prst="rect">
                <a:avLst/>
              </a:prstGeom>
              <a:gradFill>
                <a:gsLst>
                  <a:gs pos="0">
                    <a:srgbClr val="660066"/>
                  </a:gs>
                  <a:gs pos="92000">
                    <a:srgbClr val="FF6600"/>
                  </a:gs>
                  <a:gs pos="17000">
                    <a:srgbClr val="0000FF"/>
                  </a:gs>
                  <a:gs pos="30000">
                    <a:srgbClr val="4FCEE3"/>
                  </a:gs>
                  <a:gs pos="75000">
                    <a:srgbClr val="FFFF00"/>
                  </a:gs>
                  <a:gs pos="100000">
                    <a:srgbClr val="FF0000"/>
                  </a:gs>
                  <a:gs pos="57000">
                    <a:srgbClr val="00DD00"/>
                  </a:gs>
                  <a:gs pos="83000">
                    <a:srgbClr val="FFFF00"/>
                  </a:gs>
                  <a:gs pos="38000">
                    <a:srgbClr val="4FCEE3"/>
                  </a:gs>
                </a:gsLst>
                <a:lin ang="0" scaled="0"/>
              </a:gradFill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28" name="Group 27"/>
              <p:cNvGrpSpPr/>
              <p:nvPr/>
            </p:nvGrpSpPr>
            <p:grpSpPr>
              <a:xfrm>
                <a:off x="6903831" y="2092953"/>
                <a:ext cx="143829" cy="822871"/>
                <a:chOff x="6903831" y="2092953"/>
                <a:chExt cx="143829" cy="822871"/>
              </a:xfrm>
            </p:grpSpPr>
            <p:cxnSp>
              <p:nvCxnSpPr>
                <p:cNvPr id="29" name="Straight Connector 28"/>
                <p:cNvCxnSpPr/>
                <p:nvPr/>
              </p:nvCxnSpPr>
              <p:spPr>
                <a:xfrm>
                  <a:off x="6903831" y="2092953"/>
                  <a:ext cx="0" cy="822871"/>
                </a:xfrm>
                <a:prstGeom prst="line">
                  <a:avLst/>
                </a:prstGeom>
                <a:ln w="28575" cmpd="sng"/>
              </p:spPr>
              <p:style>
                <a:lnRef idx="2">
                  <a:schemeClr val="dk1"/>
                </a:lnRef>
                <a:fillRef idx="0">
                  <a:schemeClr val="dk1"/>
                </a:fillRef>
                <a:effectRef idx="1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30" name="Straight Connector 29"/>
                <p:cNvCxnSpPr/>
                <p:nvPr/>
              </p:nvCxnSpPr>
              <p:spPr>
                <a:xfrm>
                  <a:off x="7047660" y="2092953"/>
                  <a:ext cx="0" cy="822871"/>
                </a:xfrm>
                <a:prstGeom prst="line">
                  <a:avLst/>
                </a:prstGeom>
                <a:ln w="28575" cmpd="sng"/>
              </p:spPr>
              <p:style>
                <a:lnRef idx="2">
                  <a:schemeClr val="dk1"/>
                </a:lnRef>
                <a:fillRef idx="0">
                  <a:schemeClr val="dk1"/>
                </a:fillRef>
                <a:effectRef idx="1">
                  <a:schemeClr val="dk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12" name="Group 11"/>
            <p:cNvGrpSpPr/>
            <p:nvPr/>
          </p:nvGrpSpPr>
          <p:grpSpPr>
            <a:xfrm>
              <a:off x="2761109" y="4293968"/>
              <a:ext cx="3845399" cy="822871"/>
              <a:chOff x="5079503" y="3425993"/>
              <a:chExt cx="3845399" cy="822871"/>
            </a:xfrm>
          </p:grpSpPr>
          <p:sp>
            <p:nvSpPr>
              <p:cNvPr id="23" name="Rectangle 22"/>
              <p:cNvSpPr/>
              <p:nvPr/>
            </p:nvSpPr>
            <p:spPr>
              <a:xfrm>
                <a:off x="5079503" y="3425993"/>
                <a:ext cx="3845399" cy="822871"/>
              </a:xfrm>
              <a:prstGeom prst="rect">
                <a:avLst/>
              </a:prstGeom>
              <a:gradFill>
                <a:gsLst>
                  <a:gs pos="0">
                    <a:srgbClr val="660066"/>
                  </a:gs>
                  <a:gs pos="92000">
                    <a:srgbClr val="FF6600"/>
                  </a:gs>
                  <a:gs pos="17000">
                    <a:srgbClr val="0000FF"/>
                  </a:gs>
                  <a:gs pos="30000">
                    <a:srgbClr val="4FCEE3"/>
                  </a:gs>
                  <a:gs pos="75000">
                    <a:srgbClr val="FFFF00"/>
                  </a:gs>
                  <a:gs pos="100000">
                    <a:srgbClr val="FF0000"/>
                  </a:gs>
                  <a:gs pos="57000">
                    <a:srgbClr val="00DD00"/>
                  </a:gs>
                  <a:gs pos="83000">
                    <a:srgbClr val="FFFF00"/>
                  </a:gs>
                  <a:gs pos="38000">
                    <a:srgbClr val="4FCEE3"/>
                  </a:gs>
                </a:gsLst>
                <a:lin ang="0" scaled="0"/>
              </a:gradFill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24" name="Group 23"/>
              <p:cNvGrpSpPr/>
              <p:nvPr/>
            </p:nvGrpSpPr>
            <p:grpSpPr>
              <a:xfrm>
                <a:off x="7620000" y="3425993"/>
                <a:ext cx="143829" cy="822871"/>
                <a:chOff x="6903831" y="2092953"/>
                <a:chExt cx="143829" cy="822871"/>
              </a:xfrm>
            </p:grpSpPr>
            <p:cxnSp>
              <p:nvCxnSpPr>
                <p:cNvPr id="25" name="Straight Connector 24"/>
                <p:cNvCxnSpPr/>
                <p:nvPr/>
              </p:nvCxnSpPr>
              <p:spPr>
                <a:xfrm>
                  <a:off x="6903831" y="2092953"/>
                  <a:ext cx="0" cy="822871"/>
                </a:xfrm>
                <a:prstGeom prst="line">
                  <a:avLst/>
                </a:prstGeom>
                <a:ln w="28575" cmpd="sng"/>
              </p:spPr>
              <p:style>
                <a:lnRef idx="2">
                  <a:schemeClr val="dk1"/>
                </a:lnRef>
                <a:fillRef idx="0">
                  <a:schemeClr val="dk1"/>
                </a:fillRef>
                <a:effectRef idx="1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26" name="Straight Connector 25"/>
                <p:cNvCxnSpPr/>
                <p:nvPr/>
              </p:nvCxnSpPr>
              <p:spPr>
                <a:xfrm>
                  <a:off x="7047660" y="2092953"/>
                  <a:ext cx="0" cy="822871"/>
                </a:xfrm>
                <a:prstGeom prst="line">
                  <a:avLst/>
                </a:prstGeom>
                <a:ln w="28575" cmpd="sng"/>
              </p:spPr>
              <p:style>
                <a:lnRef idx="2">
                  <a:schemeClr val="dk1"/>
                </a:lnRef>
                <a:fillRef idx="0">
                  <a:schemeClr val="dk1"/>
                </a:fillRef>
                <a:effectRef idx="1">
                  <a:schemeClr val="dk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13" name="Group 12"/>
            <p:cNvGrpSpPr/>
            <p:nvPr/>
          </p:nvGrpSpPr>
          <p:grpSpPr>
            <a:xfrm>
              <a:off x="2769329" y="5159419"/>
              <a:ext cx="3845399" cy="822871"/>
              <a:chOff x="5079503" y="2092953"/>
              <a:chExt cx="3845399" cy="822871"/>
            </a:xfrm>
          </p:grpSpPr>
          <p:sp>
            <p:nvSpPr>
              <p:cNvPr id="19" name="Rectangle 18"/>
              <p:cNvSpPr/>
              <p:nvPr/>
            </p:nvSpPr>
            <p:spPr>
              <a:xfrm>
                <a:off x="5079503" y="2092953"/>
                <a:ext cx="3845399" cy="822871"/>
              </a:xfrm>
              <a:prstGeom prst="rect">
                <a:avLst/>
              </a:prstGeom>
              <a:gradFill>
                <a:gsLst>
                  <a:gs pos="0">
                    <a:srgbClr val="660066"/>
                  </a:gs>
                  <a:gs pos="92000">
                    <a:srgbClr val="FF6600"/>
                  </a:gs>
                  <a:gs pos="17000">
                    <a:srgbClr val="0000FF"/>
                  </a:gs>
                  <a:gs pos="30000">
                    <a:srgbClr val="4FCEE3"/>
                  </a:gs>
                  <a:gs pos="75000">
                    <a:srgbClr val="FFFF00"/>
                  </a:gs>
                  <a:gs pos="100000">
                    <a:srgbClr val="FF0000"/>
                  </a:gs>
                  <a:gs pos="57000">
                    <a:srgbClr val="00DD00"/>
                  </a:gs>
                  <a:gs pos="83000">
                    <a:srgbClr val="FFFF00"/>
                  </a:gs>
                  <a:gs pos="38000">
                    <a:srgbClr val="4FCEE3"/>
                  </a:gs>
                </a:gsLst>
                <a:lin ang="0" scaled="0"/>
              </a:gradFill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20" name="Group 19"/>
              <p:cNvGrpSpPr/>
              <p:nvPr/>
            </p:nvGrpSpPr>
            <p:grpSpPr>
              <a:xfrm>
                <a:off x="6903831" y="2092953"/>
                <a:ext cx="143829" cy="822871"/>
                <a:chOff x="6903831" y="2092953"/>
                <a:chExt cx="143829" cy="822871"/>
              </a:xfrm>
            </p:grpSpPr>
            <p:cxnSp>
              <p:nvCxnSpPr>
                <p:cNvPr id="21" name="Straight Connector 20"/>
                <p:cNvCxnSpPr/>
                <p:nvPr/>
              </p:nvCxnSpPr>
              <p:spPr>
                <a:xfrm>
                  <a:off x="6903831" y="2092953"/>
                  <a:ext cx="0" cy="822871"/>
                </a:xfrm>
                <a:prstGeom prst="line">
                  <a:avLst/>
                </a:prstGeom>
                <a:ln w="28575" cmpd="sng"/>
              </p:spPr>
              <p:style>
                <a:lnRef idx="2">
                  <a:schemeClr val="dk1"/>
                </a:lnRef>
                <a:fillRef idx="0">
                  <a:schemeClr val="dk1"/>
                </a:fillRef>
                <a:effectRef idx="1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22" name="Straight Connector 21"/>
                <p:cNvCxnSpPr/>
                <p:nvPr/>
              </p:nvCxnSpPr>
              <p:spPr>
                <a:xfrm>
                  <a:off x="7047660" y="2092953"/>
                  <a:ext cx="0" cy="822871"/>
                </a:xfrm>
                <a:prstGeom prst="line">
                  <a:avLst/>
                </a:prstGeom>
                <a:ln w="28575" cmpd="sng"/>
              </p:spPr>
              <p:style>
                <a:lnRef idx="2">
                  <a:schemeClr val="dk1"/>
                </a:lnRef>
                <a:fillRef idx="0">
                  <a:schemeClr val="dk1"/>
                </a:fillRef>
                <a:effectRef idx="1">
                  <a:schemeClr val="dk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14" name="Group 13"/>
            <p:cNvGrpSpPr/>
            <p:nvPr/>
          </p:nvGrpSpPr>
          <p:grpSpPr>
            <a:xfrm>
              <a:off x="2761109" y="6018066"/>
              <a:ext cx="3845399" cy="822871"/>
              <a:chOff x="5079503" y="4723257"/>
              <a:chExt cx="3845399" cy="822871"/>
            </a:xfrm>
          </p:grpSpPr>
          <p:sp>
            <p:nvSpPr>
              <p:cNvPr id="15" name="Rectangle 14"/>
              <p:cNvSpPr/>
              <p:nvPr/>
            </p:nvSpPr>
            <p:spPr>
              <a:xfrm>
                <a:off x="5079503" y="4723257"/>
                <a:ext cx="3845399" cy="822871"/>
              </a:xfrm>
              <a:prstGeom prst="rect">
                <a:avLst/>
              </a:prstGeom>
              <a:gradFill>
                <a:gsLst>
                  <a:gs pos="0">
                    <a:srgbClr val="660066"/>
                  </a:gs>
                  <a:gs pos="92000">
                    <a:srgbClr val="FF6600"/>
                  </a:gs>
                  <a:gs pos="17000">
                    <a:srgbClr val="0000FF"/>
                  </a:gs>
                  <a:gs pos="30000">
                    <a:srgbClr val="4FCEE3"/>
                  </a:gs>
                  <a:gs pos="75000">
                    <a:srgbClr val="FFFF00"/>
                  </a:gs>
                  <a:gs pos="100000">
                    <a:srgbClr val="FF0000"/>
                  </a:gs>
                  <a:gs pos="57000">
                    <a:srgbClr val="00DD00"/>
                  </a:gs>
                  <a:gs pos="83000">
                    <a:srgbClr val="FFFF00"/>
                  </a:gs>
                  <a:gs pos="38000">
                    <a:srgbClr val="4FCEE3"/>
                  </a:gs>
                </a:gsLst>
                <a:lin ang="0" scaled="0"/>
              </a:gradFill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16" name="Group 15"/>
              <p:cNvGrpSpPr/>
              <p:nvPr/>
            </p:nvGrpSpPr>
            <p:grpSpPr>
              <a:xfrm>
                <a:off x="6484264" y="4723257"/>
                <a:ext cx="143829" cy="822871"/>
                <a:chOff x="6903831" y="2092953"/>
                <a:chExt cx="143829" cy="822871"/>
              </a:xfrm>
            </p:grpSpPr>
            <p:cxnSp>
              <p:nvCxnSpPr>
                <p:cNvPr id="17" name="Straight Connector 16"/>
                <p:cNvCxnSpPr/>
                <p:nvPr/>
              </p:nvCxnSpPr>
              <p:spPr>
                <a:xfrm>
                  <a:off x="6903831" y="2092953"/>
                  <a:ext cx="0" cy="822871"/>
                </a:xfrm>
                <a:prstGeom prst="line">
                  <a:avLst/>
                </a:prstGeom>
                <a:ln w="28575" cmpd="sng"/>
              </p:spPr>
              <p:style>
                <a:lnRef idx="2">
                  <a:schemeClr val="dk1"/>
                </a:lnRef>
                <a:fillRef idx="0">
                  <a:schemeClr val="dk1"/>
                </a:fillRef>
                <a:effectRef idx="1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18" name="Straight Connector 17"/>
                <p:cNvCxnSpPr/>
                <p:nvPr/>
              </p:nvCxnSpPr>
              <p:spPr>
                <a:xfrm>
                  <a:off x="7047660" y="2092953"/>
                  <a:ext cx="0" cy="822871"/>
                </a:xfrm>
                <a:prstGeom prst="line">
                  <a:avLst/>
                </a:prstGeom>
                <a:ln w="28575" cmpd="sng"/>
              </p:spPr>
              <p:style>
                <a:lnRef idx="2">
                  <a:schemeClr val="dk1"/>
                </a:lnRef>
                <a:fillRef idx="0">
                  <a:schemeClr val="dk1"/>
                </a:fillRef>
                <a:effectRef idx="1">
                  <a:schemeClr val="dk1"/>
                </a:effectRef>
                <a:fontRef idx="minor">
                  <a:schemeClr val="tx1"/>
                </a:fontRef>
              </p:style>
            </p:cxnSp>
          </p:grpSp>
        </p:grpSp>
      </p:grpSp>
      <p:sp>
        <p:nvSpPr>
          <p:cNvPr id="47" name="Equal 46"/>
          <p:cNvSpPr/>
          <p:nvPr/>
        </p:nvSpPr>
        <p:spPr>
          <a:xfrm>
            <a:off x="2593411" y="4438558"/>
            <a:ext cx="1305647" cy="983600"/>
          </a:xfrm>
          <a:prstGeom prst="mathEqual">
            <a:avLst/>
          </a:prstGeom>
          <a:solidFill>
            <a:schemeClr val="tx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rgbClr val="000000"/>
                </a:solidFill>
              </a:ln>
              <a:solidFill>
                <a:schemeClr val="tx1"/>
              </a:solidFill>
            </a:endParaRPr>
          </a:p>
        </p:txBody>
      </p:sp>
      <p:grpSp>
        <p:nvGrpSpPr>
          <p:cNvPr id="52" name="Group 51"/>
          <p:cNvGrpSpPr/>
          <p:nvPr/>
        </p:nvGrpSpPr>
        <p:grpSpPr>
          <a:xfrm>
            <a:off x="3630774" y="3074347"/>
            <a:ext cx="5394240" cy="3747908"/>
            <a:chOff x="3648657" y="3351443"/>
            <a:chExt cx="5161727" cy="3399259"/>
          </a:xfrm>
        </p:grpSpPr>
        <p:pic>
          <p:nvPicPr>
            <p:cNvPr id="48" name="Picture 47" descr="perfect_curve.png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48657" y="3447910"/>
              <a:ext cx="5161727" cy="3165210"/>
            </a:xfrm>
            <a:prstGeom prst="rect">
              <a:avLst/>
            </a:prstGeom>
          </p:spPr>
        </p:pic>
        <p:sp>
          <p:nvSpPr>
            <p:cNvPr id="49" name="TextBox 48"/>
            <p:cNvSpPr txBox="1"/>
            <p:nvPr/>
          </p:nvSpPr>
          <p:spPr>
            <a:xfrm>
              <a:off x="5294129" y="3351443"/>
              <a:ext cx="2682836" cy="369332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FFFFFF"/>
              </a:solidFill>
            </a:ln>
          </p:spPr>
          <p:txBody>
            <a:bodyPr wrap="square" rtlCol="0">
              <a:spAutoFit/>
            </a:bodyPr>
            <a:lstStyle/>
            <a:p>
              <a:endParaRPr lang="en-US" dirty="0"/>
            </a:p>
          </p:txBody>
        </p:sp>
        <p:sp>
          <p:nvSpPr>
            <p:cNvPr id="50" name="TextBox 49"/>
            <p:cNvSpPr txBox="1"/>
            <p:nvPr/>
          </p:nvSpPr>
          <p:spPr>
            <a:xfrm rot="16200000">
              <a:off x="2730684" y="4711159"/>
              <a:ext cx="2866108" cy="461665"/>
            </a:xfrm>
            <a:prstGeom prst="rect">
              <a:avLst/>
            </a:prstGeom>
            <a:solidFill>
              <a:srgbClr val="FFFFFF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b="1" dirty="0" smtClean="0"/>
                <a:t>Radial Velocity (m/s)</a:t>
              </a:r>
              <a:endParaRPr lang="en-US" sz="2400" b="1" dirty="0"/>
            </a:p>
          </p:txBody>
        </p:sp>
        <p:sp>
          <p:nvSpPr>
            <p:cNvPr id="51" name="TextBox 50"/>
            <p:cNvSpPr txBox="1"/>
            <p:nvPr/>
          </p:nvSpPr>
          <p:spPr>
            <a:xfrm>
              <a:off x="5294129" y="6289037"/>
              <a:ext cx="2496776" cy="461665"/>
            </a:xfrm>
            <a:prstGeom prst="rect">
              <a:avLst/>
            </a:prstGeom>
            <a:solidFill>
              <a:srgbClr val="FFFFFF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b="1" dirty="0" smtClean="0"/>
                <a:t>Time (Days)</a:t>
              </a:r>
              <a:endParaRPr lang="en-US" sz="2400" b="1" dirty="0"/>
            </a:p>
          </p:txBody>
        </p:sp>
      </p:grp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98809046"/>
              </p:ext>
            </p:extLst>
          </p:nvPr>
        </p:nvGraphicFramePr>
        <p:xfrm>
          <a:off x="3398134" y="1273493"/>
          <a:ext cx="2307366" cy="178296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93" name="Equation" r:id="rId5" imgW="558800" imgH="431800" progId="Equation.3">
                  <p:embed/>
                </p:oleObj>
              </mc:Choice>
              <mc:Fallback>
                <p:oleObj name="Equation" r:id="rId5" imgW="558800" imgH="4318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398134" y="1273493"/>
                        <a:ext cx="2307366" cy="1782965"/>
                      </a:xfrm>
                      <a:prstGeom prst="rect">
                        <a:avLst/>
                      </a:prstGeom>
                      <a:ln>
                        <a:solidFill>
                          <a:schemeClr val="accent1"/>
                        </a:solidFill>
                      </a:ln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91718303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765028" y="1143522"/>
            <a:ext cx="7895092" cy="584776"/>
          </a:xfrm>
          <a:prstGeom prst="rect">
            <a:avLst/>
          </a:prstGeom>
          <a:noFill/>
          <a:ln>
            <a:solidFill>
              <a:srgbClr val="4F81BD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smtClean="0"/>
              <a:t>What should I get out of this?</a:t>
            </a:r>
            <a:endParaRPr lang="en-US" sz="32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765028" y="2272421"/>
            <a:ext cx="7895092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sz="2400" dirty="0" smtClean="0"/>
              <a:t>What scientific question is being addressed?</a:t>
            </a:r>
          </a:p>
          <a:p>
            <a:pPr marL="285750" indent="-285750">
              <a:buFont typeface="Arial"/>
              <a:buChar char="•"/>
            </a:pPr>
            <a:endParaRPr lang="en-US" sz="2400" dirty="0" smtClean="0"/>
          </a:p>
          <a:p>
            <a:pPr marL="285750" indent="-285750">
              <a:buFont typeface="Arial"/>
              <a:buChar char="•"/>
            </a:pPr>
            <a:r>
              <a:rPr lang="en-US" sz="2400" dirty="0" smtClean="0"/>
              <a:t>What is MINERVA?</a:t>
            </a:r>
          </a:p>
          <a:p>
            <a:pPr marL="285750" indent="-285750">
              <a:buFont typeface="Arial"/>
              <a:buChar char="•"/>
            </a:pPr>
            <a:endParaRPr lang="en-US" sz="2400" dirty="0" smtClean="0"/>
          </a:p>
          <a:p>
            <a:pPr marL="285750" indent="-285750">
              <a:buFont typeface="Arial"/>
              <a:buChar char="•"/>
            </a:pPr>
            <a:r>
              <a:rPr lang="en-US" sz="2400" b="1" dirty="0" smtClean="0">
                <a:solidFill>
                  <a:srgbClr val="4F81BD"/>
                </a:solidFill>
              </a:rPr>
              <a:t>How does research performed at UM relate to MINERVA?</a:t>
            </a:r>
          </a:p>
          <a:p>
            <a:endParaRPr lang="en-US" sz="2400" dirty="0" smtClean="0"/>
          </a:p>
          <a:p>
            <a:pPr marL="285750" indent="-285750">
              <a:buFont typeface="Arial"/>
              <a:buChar char="•"/>
            </a:pPr>
            <a:r>
              <a:rPr lang="en-US" sz="2400" dirty="0" smtClean="0"/>
              <a:t>What has been found out, so far</a:t>
            </a:r>
            <a:r>
              <a:rPr lang="en-US" sz="2400" dirty="0"/>
              <a:t>?</a:t>
            </a:r>
            <a:endParaRPr lang="en-US" sz="2400" dirty="0" smtClean="0"/>
          </a:p>
        </p:txBody>
      </p:sp>
    </p:spTree>
    <p:extLst>
      <p:ext uri="{BB962C8B-B14F-4D97-AF65-F5344CB8AC3E}">
        <p14:creationId xmlns:p14="http://schemas.microsoft.com/office/powerpoint/2010/main" val="375184621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97814" y="261165"/>
            <a:ext cx="8323508" cy="1384995"/>
          </a:xfrm>
          <a:prstGeom prst="rect">
            <a:avLst/>
          </a:prstGeom>
          <a:ln>
            <a:solidFill>
              <a:srgbClr val="4F81BD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n-US" sz="2800" dirty="0"/>
              <a:t>I am </a:t>
            </a:r>
            <a:r>
              <a:rPr lang="en-US" sz="2800" dirty="0" smtClean="0"/>
              <a:t>simulating MINERVA </a:t>
            </a:r>
            <a:r>
              <a:rPr lang="en-US" sz="2800" dirty="0"/>
              <a:t>observations to quantify </a:t>
            </a:r>
            <a:r>
              <a:rPr lang="en-US" sz="2800" dirty="0" smtClean="0"/>
              <a:t>our expected </a:t>
            </a:r>
            <a:r>
              <a:rPr lang="en-US" sz="2800" dirty="0" err="1"/>
              <a:t>exoplanet</a:t>
            </a:r>
            <a:r>
              <a:rPr lang="en-US" sz="2800" dirty="0"/>
              <a:t> yield and develop an observing </a:t>
            </a:r>
            <a:r>
              <a:rPr lang="en-US" sz="2800" dirty="0" smtClean="0"/>
              <a:t>strategy that will maximize yield.</a:t>
            </a:r>
            <a:endParaRPr lang="en-US" sz="2800" dirty="0"/>
          </a:p>
        </p:txBody>
      </p:sp>
      <p:sp>
        <p:nvSpPr>
          <p:cNvPr id="7" name="TextBox 6"/>
          <p:cNvSpPr txBox="1"/>
          <p:nvPr/>
        </p:nvSpPr>
        <p:spPr>
          <a:xfrm>
            <a:off x="83478" y="3021171"/>
            <a:ext cx="896613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 smtClean="0"/>
              <a:t>How many planets are </a:t>
            </a:r>
          </a:p>
          <a:p>
            <a:pPr algn="ctr"/>
            <a:r>
              <a:rPr lang="en-US" sz="4400" b="1" dirty="0" smtClean="0"/>
              <a:t>we going to detect?</a:t>
            </a:r>
          </a:p>
        </p:txBody>
      </p:sp>
    </p:spTree>
    <p:extLst>
      <p:ext uri="{BB962C8B-B14F-4D97-AF65-F5344CB8AC3E}">
        <p14:creationId xmlns:p14="http://schemas.microsoft.com/office/powerpoint/2010/main" val="138649936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kepler planets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992" t="2611" r="9769" b="11037"/>
          <a:stretch/>
        </p:blipFill>
        <p:spPr>
          <a:xfrm rot="10800000">
            <a:off x="4124314" y="1756424"/>
            <a:ext cx="4597008" cy="4498519"/>
          </a:xfrm>
          <a:prstGeom prst="rect">
            <a:avLst/>
          </a:prstGeom>
          <a:ln>
            <a:solidFill>
              <a:srgbClr val="4F81BD"/>
            </a:solidFill>
          </a:ln>
        </p:spPr>
      </p:pic>
      <p:sp>
        <p:nvSpPr>
          <p:cNvPr id="6" name="Rectangle 5"/>
          <p:cNvSpPr/>
          <p:nvPr/>
        </p:nvSpPr>
        <p:spPr>
          <a:xfrm>
            <a:off x="397814" y="305989"/>
            <a:ext cx="8323508" cy="954107"/>
          </a:xfrm>
          <a:prstGeom prst="rect">
            <a:avLst/>
          </a:prstGeom>
          <a:ln>
            <a:solidFill>
              <a:srgbClr val="4F81BD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n-US" sz="2800" i="1" dirty="0" err="1" smtClean="0"/>
              <a:t>Kepler</a:t>
            </a:r>
            <a:r>
              <a:rPr lang="en-US" sz="2800" dirty="0" smtClean="0"/>
              <a:t> mission statistics inform the </a:t>
            </a:r>
          </a:p>
          <a:p>
            <a:pPr algn="ctr"/>
            <a:r>
              <a:rPr lang="en-US" sz="2800" dirty="0" smtClean="0"/>
              <a:t>planet distribution used in my simulations. </a:t>
            </a:r>
            <a:endParaRPr lang="en-US" sz="2800" dirty="0"/>
          </a:p>
        </p:txBody>
      </p:sp>
      <p:sp>
        <p:nvSpPr>
          <p:cNvPr id="7" name="TextBox 6"/>
          <p:cNvSpPr txBox="1"/>
          <p:nvPr/>
        </p:nvSpPr>
        <p:spPr>
          <a:xfrm>
            <a:off x="254725" y="1629424"/>
            <a:ext cx="3756467" cy="48320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/>
              <a:buChar char="•"/>
            </a:pPr>
            <a:r>
              <a:rPr lang="en-US" sz="2800" i="1" dirty="0" err="1" smtClean="0"/>
              <a:t>Kepler</a:t>
            </a:r>
            <a:r>
              <a:rPr lang="en-US" sz="2800" i="1" dirty="0" smtClean="0"/>
              <a:t> </a:t>
            </a:r>
            <a:r>
              <a:rPr lang="en-US" sz="2800" dirty="0" smtClean="0"/>
              <a:t>planets are too far away to serve as biomarker targets for upcoming telescopes.</a:t>
            </a:r>
          </a:p>
          <a:p>
            <a:pPr marL="457200" indent="-457200">
              <a:buFont typeface="Arial"/>
              <a:buChar char="•"/>
            </a:pPr>
            <a:endParaRPr lang="en-US" sz="2800" i="1" dirty="0"/>
          </a:p>
          <a:p>
            <a:pPr marL="457200" indent="-457200">
              <a:buFont typeface="Arial"/>
              <a:buChar char="•"/>
            </a:pPr>
            <a:r>
              <a:rPr lang="en-US" sz="2800" dirty="0" smtClean="0"/>
              <a:t>With almost 1000 planet discoveries, provides important information on planet distributions.</a:t>
            </a:r>
          </a:p>
        </p:txBody>
      </p:sp>
    </p:spTree>
    <p:extLst>
      <p:ext uri="{BB962C8B-B14F-4D97-AF65-F5344CB8AC3E}">
        <p14:creationId xmlns:p14="http://schemas.microsoft.com/office/powerpoint/2010/main" val="72260090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28417" y="229492"/>
            <a:ext cx="2570494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/>
              <a:t>My code…</a:t>
            </a:r>
            <a:endParaRPr lang="en-US" sz="32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593187" y="4406256"/>
            <a:ext cx="8058966" cy="1815882"/>
          </a:xfrm>
          <a:prstGeom prst="rect">
            <a:avLst/>
          </a:prstGeom>
          <a:noFill/>
          <a:ln>
            <a:solidFill>
              <a:srgbClr val="4F81BD"/>
            </a:solidFill>
          </a:ln>
        </p:spPr>
        <p:txBody>
          <a:bodyPr wrap="square" rtlCol="0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sz="2800" dirty="0" smtClean="0"/>
              <a:t>Is specific to the MINERVA location on Mt. Hopkins.</a:t>
            </a:r>
          </a:p>
          <a:p>
            <a:pPr marL="285750" indent="-285750">
              <a:buFont typeface="Arial"/>
              <a:buChar char="•"/>
            </a:pPr>
            <a:r>
              <a:rPr lang="en-US" sz="2800" dirty="0" smtClean="0"/>
              <a:t>Assumes a three-year observing campaign.</a:t>
            </a:r>
          </a:p>
          <a:p>
            <a:pPr marL="285750" indent="-285750">
              <a:buFont typeface="Arial"/>
              <a:buChar char="•"/>
            </a:pPr>
            <a:r>
              <a:rPr lang="en-US" sz="2800" dirty="0" smtClean="0"/>
              <a:t>Relies on NASA </a:t>
            </a:r>
            <a:r>
              <a:rPr lang="en-US" sz="2800" i="1" dirty="0" err="1" smtClean="0"/>
              <a:t>Kepler</a:t>
            </a:r>
            <a:r>
              <a:rPr lang="en-US" sz="2800" i="1" dirty="0"/>
              <a:t> </a:t>
            </a:r>
            <a:r>
              <a:rPr lang="en-US" sz="2800" dirty="0" smtClean="0"/>
              <a:t>mission data for planet population statistics.</a:t>
            </a:r>
            <a:endParaRPr lang="en-US" sz="2800" dirty="0"/>
          </a:p>
        </p:txBody>
      </p:sp>
      <p:pic>
        <p:nvPicPr>
          <p:cNvPr id="6" name="Picture 5" descr="ridge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761" b="8132"/>
          <a:stretch/>
        </p:blipFill>
        <p:spPr>
          <a:xfrm>
            <a:off x="1295400" y="1040365"/>
            <a:ext cx="6540500" cy="30140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608177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765028" y="1143522"/>
            <a:ext cx="7895092" cy="584776"/>
          </a:xfrm>
          <a:prstGeom prst="rect">
            <a:avLst/>
          </a:prstGeom>
          <a:noFill/>
          <a:ln>
            <a:solidFill>
              <a:srgbClr val="4F81BD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smtClean="0"/>
              <a:t>What should I get out of this?</a:t>
            </a:r>
            <a:endParaRPr lang="en-US" sz="32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765028" y="2272421"/>
            <a:ext cx="7895092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sz="2400" dirty="0" smtClean="0"/>
              <a:t>What scientific question is being addressed?</a:t>
            </a:r>
          </a:p>
          <a:p>
            <a:pPr marL="285750" indent="-285750">
              <a:buFont typeface="Arial"/>
              <a:buChar char="•"/>
            </a:pPr>
            <a:endParaRPr lang="en-US" sz="2400" dirty="0" smtClean="0"/>
          </a:p>
          <a:p>
            <a:pPr marL="285750" indent="-285750">
              <a:buFont typeface="Arial"/>
              <a:buChar char="•"/>
            </a:pPr>
            <a:r>
              <a:rPr lang="en-US" sz="2400" dirty="0" smtClean="0"/>
              <a:t>What is MINERVA?</a:t>
            </a:r>
          </a:p>
          <a:p>
            <a:pPr marL="285750" indent="-285750">
              <a:buFont typeface="Arial"/>
              <a:buChar char="•"/>
            </a:pPr>
            <a:endParaRPr lang="en-US" sz="2400" dirty="0" smtClean="0"/>
          </a:p>
          <a:p>
            <a:pPr marL="285750" indent="-285750">
              <a:buFont typeface="Arial"/>
              <a:buChar char="•"/>
            </a:pPr>
            <a:r>
              <a:rPr lang="en-US" sz="2400" dirty="0" smtClean="0"/>
              <a:t>How does research performed at UM relate to MINERVA?</a:t>
            </a:r>
          </a:p>
          <a:p>
            <a:endParaRPr lang="en-US" sz="2400" dirty="0" smtClean="0"/>
          </a:p>
          <a:p>
            <a:pPr marL="285750" indent="-285750">
              <a:buFont typeface="Arial"/>
              <a:buChar char="•"/>
            </a:pPr>
            <a:r>
              <a:rPr lang="en-US" sz="2400" dirty="0" smtClean="0"/>
              <a:t>What has been found out, so far</a:t>
            </a:r>
            <a:r>
              <a:rPr lang="en-US" sz="2400" dirty="0"/>
              <a:t>?</a:t>
            </a:r>
            <a:endParaRPr lang="en-US" sz="2400" dirty="0" smtClean="0"/>
          </a:p>
        </p:txBody>
      </p:sp>
    </p:spTree>
    <p:extLst>
      <p:ext uri="{BB962C8B-B14F-4D97-AF65-F5344CB8AC3E}">
        <p14:creationId xmlns:p14="http://schemas.microsoft.com/office/powerpoint/2010/main" val="227472812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79653" y="2005058"/>
            <a:ext cx="7815996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 dirty="0" smtClean="0"/>
              <a:t>Simulating Radial Velocity Data for a Single Star</a:t>
            </a:r>
            <a:endParaRPr lang="en-US" sz="6000" b="1" dirty="0"/>
          </a:p>
        </p:txBody>
      </p:sp>
    </p:spTree>
    <p:extLst>
      <p:ext uri="{BB962C8B-B14F-4D97-AF65-F5344CB8AC3E}">
        <p14:creationId xmlns:p14="http://schemas.microsoft.com/office/powerpoint/2010/main" val="7044789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05829816"/>
              </p:ext>
            </p:extLst>
          </p:nvPr>
        </p:nvGraphicFramePr>
        <p:xfrm>
          <a:off x="1143003" y="2992042"/>
          <a:ext cx="6872943" cy="249935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317291"/>
                <a:gridCol w="3555652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>
                          <a:solidFill>
                            <a:schemeClr val="tx1"/>
                          </a:solidFill>
                        </a:rPr>
                        <a:t>Question</a:t>
                      </a:r>
                      <a:endParaRPr lang="en-US" sz="2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prstClr val="blac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blac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blac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blac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>
                          <a:solidFill>
                            <a:srgbClr val="000000"/>
                          </a:solidFill>
                        </a:rPr>
                        <a:t>Informed</a:t>
                      </a:r>
                      <a:r>
                        <a:rPr lang="en-US" sz="2800" baseline="0" dirty="0" smtClean="0">
                          <a:solidFill>
                            <a:srgbClr val="000000"/>
                          </a:solidFill>
                        </a:rPr>
                        <a:t> By:</a:t>
                      </a:r>
                      <a:endParaRPr lang="en-US" sz="2800" dirty="0">
                        <a:solidFill>
                          <a:srgbClr val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prstClr val="blac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blac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blac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blac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/>
                        <a:t>Is it dark?</a:t>
                      </a:r>
                      <a:endParaRPr lang="en-US" sz="2800" dirty="0"/>
                    </a:p>
                  </a:txBody>
                  <a:tcPr>
                    <a:lnL w="12700" cap="flat" cmpd="sng" algn="ctr">
                      <a:solidFill>
                        <a:prstClr val="blac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blac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blac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blac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/>
                        <a:t>Solar coordinates</a:t>
                      </a:r>
                      <a:endParaRPr lang="en-US" sz="2800" dirty="0"/>
                    </a:p>
                  </a:txBody>
                  <a:tcPr>
                    <a:lnL w="12700" cap="flat" cmpd="sng" algn="ctr">
                      <a:solidFill>
                        <a:prstClr val="blac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blac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blac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blac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/>
                        <a:t>Is</a:t>
                      </a:r>
                      <a:r>
                        <a:rPr lang="en-US" sz="2800" baseline="0" dirty="0" smtClean="0"/>
                        <a:t> the target up?</a:t>
                      </a:r>
                      <a:endParaRPr lang="en-US" sz="2800" dirty="0"/>
                    </a:p>
                  </a:txBody>
                  <a:tcPr>
                    <a:lnL w="12700" cap="flat" cmpd="sng" algn="ctr">
                      <a:solidFill>
                        <a:prstClr val="blac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blac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blac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blac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/>
                        <a:t>Target coordinates</a:t>
                      </a:r>
                      <a:endParaRPr lang="en-US" sz="2800" dirty="0"/>
                    </a:p>
                  </a:txBody>
                  <a:tcPr>
                    <a:lnL w="12700" cap="flat" cmpd="sng" algn="ctr">
                      <a:solidFill>
                        <a:prstClr val="blac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blac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blac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blac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/>
                        <a:t>Is it clear?</a:t>
                      </a:r>
                      <a:endParaRPr lang="en-US" sz="2800" dirty="0"/>
                    </a:p>
                  </a:txBody>
                  <a:tcPr anchor="ctr">
                    <a:lnL w="12700" cap="flat" cmpd="sng" algn="ctr">
                      <a:solidFill>
                        <a:prstClr val="blac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blac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blac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blac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/>
                        <a:t>Mt. Hopkins area</a:t>
                      </a:r>
                      <a:r>
                        <a:rPr lang="en-US" sz="2800" baseline="0" dirty="0" smtClean="0"/>
                        <a:t> weather data</a:t>
                      </a:r>
                      <a:endParaRPr lang="en-US" sz="2800" dirty="0"/>
                    </a:p>
                  </a:txBody>
                  <a:tcPr>
                    <a:lnL w="12700" cap="flat" cmpd="sng" algn="ctr">
                      <a:solidFill>
                        <a:prstClr val="blac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blac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blac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blac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13" name="TextBox 12"/>
          <p:cNvSpPr txBox="1"/>
          <p:nvPr/>
        </p:nvSpPr>
        <p:spPr>
          <a:xfrm>
            <a:off x="244809" y="306000"/>
            <a:ext cx="8746185" cy="2492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err="1">
                <a:solidFill>
                  <a:srgbClr val="4F81BD"/>
                </a:solidFill>
                <a:latin typeface="Courier New"/>
                <a:cs typeface="Courier New"/>
              </a:rPr>
              <a:t>t</a:t>
            </a:r>
            <a:r>
              <a:rPr lang="en-US" sz="2800" b="1" dirty="0" err="1" smtClean="0">
                <a:solidFill>
                  <a:srgbClr val="4F81BD"/>
                </a:solidFill>
                <a:latin typeface="Courier New"/>
                <a:cs typeface="Courier New"/>
              </a:rPr>
              <a:t>ime_sim</a:t>
            </a:r>
            <a:endParaRPr lang="en-US" sz="2800" dirty="0" smtClean="0">
              <a:cs typeface="Courier New"/>
            </a:endParaRPr>
          </a:p>
          <a:p>
            <a:pPr algn="ctr"/>
            <a:r>
              <a:rPr lang="en-US" sz="2800" dirty="0" smtClean="0">
                <a:cs typeface="Courier New"/>
              </a:rPr>
              <a:t>What are realistic observation times for a given target?</a:t>
            </a:r>
          </a:p>
          <a:p>
            <a:pPr algn="ctr"/>
            <a:endParaRPr lang="en-US" sz="2400" dirty="0" smtClean="0">
              <a:cs typeface="Courier New"/>
            </a:endParaRPr>
          </a:p>
          <a:p>
            <a:pPr algn="ctr"/>
            <a:r>
              <a:rPr lang="en-US" sz="2400" dirty="0" smtClean="0">
                <a:cs typeface="Courier New"/>
              </a:rPr>
              <a:t>Input: Target star </a:t>
            </a:r>
          </a:p>
          <a:p>
            <a:pPr algn="ctr"/>
            <a:r>
              <a:rPr lang="en-US" sz="2400" dirty="0" smtClean="0">
                <a:cs typeface="Courier New"/>
              </a:rPr>
              <a:t>Output: Final observation times </a:t>
            </a:r>
          </a:p>
          <a:p>
            <a:pPr algn="ctr"/>
            <a:r>
              <a:rPr lang="en-US" sz="2800" dirty="0" smtClean="0">
                <a:cs typeface="Courier New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09580179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44809" y="50138"/>
            <a:ext cx="8746185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err="1" smtClean="0">
                <a:solidFill>
                  <a:srgbClr val="4F81BD"/>
                </a:solidFill>
                <a:latin typeface="Courier New"/>
                <a:cs typeface="Courier New"/>
              </a:rPr>
              <a:t>Kepler_Eq</a:t>
            </a:r>
            <a:endParaRPr lang="en-US" sz="2800" dirty="0" smtClean="0">
              <a:cs typeface="Courier New"/>
            </a:endParaRPr>
          </a:p>
          <a:p>
            <a:pPr algn="ctr"/>
            <a:r>
              <a:rPr lang="en-US" sz="2800" dirty="0" smtClean="0">
                <a:cs typeface="Courier New"/>
              </a:rPr>
              <a:t>What is the radial velocity induced in our target? </a:t>
            </a:r>
          </a:p>
          <a:p>
            <a:pPr algn="ctr"/>
            <a:endParaRPr lang="en-US" sz="2800" dirty="0" smtClean="0">
              <a:cs typeface="Courier New"/>
            </a:endParaRPr>
          </a:p>
          <a:p>
            <a:pPr algn="ctr"/>
            <a:r>
              <a:rPr lang="en-US" sz="2400" dirty="0" smtClean="0">
                <a:cs typeface="Courier New"/>
              </a:rPr>
              <a:t>Input</a:t>
            </a:r>
            <a:r>
              <a:rPr lang="en-US" sz="2400" dirty="0" smtClean="0">
                <a:latin typeface="Courier New"/>
                <a:cs typeface="Courier New"/>
              </a:rPr>
              <a:t>:</a:t>
            </a:r>
            <a:r>
              <a:rPr lang="en-US" sz="2400" dirty="0" smtClean="0">
                <a:cs typeface="Courier New"/>
              </a:rPr>
              <a:t> Observation times &amp; orbital parameters</a:t>
            </a:r>
          </a:p>
          <a:p>
            <a:pPr algn="ctr"/>
            <a:r>
              <a:rPr lang="en-US" sz="2400" dirty="0" smtClean="0">
                <a:cs typeface="Courier New"/>
              </a:rPr>
              <a:t>Output: Radial velocity curve</a:t>
            </a:r>
            <a:endParaRPr lang="en-US" sz="2400" dirty="0">
              <a:cs typeface="Courier New"/>
            </a:endParaRPr>
          </a:p>
        </p:txBody>
      </p:sp>
      <p:pic>
        <p:nvPicPr>
          <p:cNvPr id="2" name="Picture 1" descr="Kep2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3363" y="2316900"/>
            <a:ext cx="6217609" cy="38126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851350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44809" y="50138"/>
            <a:ext cx="8746185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err="1" smtClean="0">
                <a:solidFill>
                  <a:srgbClr val="4F81BD"/>
                </a:solidFill>
                <a:latin typeface="Courier New"/>
                <a:cs typeface="Courier New"/>
              </a:rPr>
              <a:t>Kepler_Eq</a:t>
            </a:r>
            <a:endParaRPr lang="en-US" sz="2800" dirty="0" smtClean="0">
              <a:cs typeface="Courier New"/>
            </a:endParaRPr>
          </a:p>
          <a:p>
            <a:pPr algn="ctr"/>
            <a:r>
              <a:rPr lang="en-US" sz="2800" dirty="0" smtClean="0">
                <a:cs typeface="Courier New"/>
              </a:rPr>
              <a:t>What is the radial velocity induced in our target? </a:t>
            </a:r>
          </a:p>
          <a:p>
            <a:pPr algn="ctr"/>
            <a:endParaRPr lang="en-US" sz="2800" dirty="0" smtClean="0">
              <a:cs typeface="Courier New"/>
            </a:endParaRPr>
          </a:p>
          <a:p>
            <a:pPr algn="ctr"/>
            <a:r>
              <a:rPr lang="en-US" sz="2400" dirty="0" smtClean="0">
                <a:cs typeface="Courier New"/>
              </a:rPr>
              <a:t>Input</a:t>
            </a:r>
            <a:r>
              <a:rPr lang="en-US" sz="2400" dirty="0" smtClean="0">
                <a:latin typeface="Courier New"/>
                <a:cs typeface="Courier New"/>
              </a:rPr>
              <a:t>:</a:t>
            </a:r>
            <a:r>
              <a:rPr lang="en-US" sz="2400" dirty="0" smtClean="0">
                <a:cs typeface="Courier New"/>
              </a:rPr>
              <a:t> Observation times &amp; orbital parameters</a:t>
            </a:r>
          </a:p>
          <a:p>
            <a:pPr algn="ctr"/>
            <a:r>
              <a:rPr lang="en-US" sz="2400" dirty="0" smtClean="0">
                <a:cs typeface="Courier New"/>
              </a:rPr>
              <a:t>Output: Radial velocity curve</a:t>
            </a:r>
            <a:endParaRPr lang="en-US" sz="2400" dirty="0">
              <a:cs typeface="Courier New"/>
            </a:endParaRPr>
          </a:p>
        </p:txBody>
      </p:sp>
      <p:pic>
        <p:nvPicPr>
          <p:cNvPr id="2" name="Picture 1" descr="Kep2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3363" y="2316900"/>
            <a:ext cx="6217609" cy="3812685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780329" y="6012703"/>
            <a:ext cx="7803288" cy="523220"/>
          </a:xfrm>
          <a:prstGeom prst="rect">
            <a:avLst/>
          </a:prstGeom>
          <a:noFill/>
          <a:ln>
            <a:solidFill>
              <a:srgbClr val="4F81BD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/>
              <a:t>Wait, this is far too pretty to be real data.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47085870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Noisy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2565" y="1429804"/>
            <a:ext cx="7520745" cy="4611778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402565" y="316112"/>
            <a:ext cx="8562579" cy="954107"/>
          </a:xfrm>
          <a:prstGeom prst="rect">
            <a:avLst/>
          </a:prstGeom>
          <a:noFill/>
          <a:ln>
            <a:solidFill>
              <a:srgbClr val="4F81BD"/>
            </a:solidFill>
          </a:ln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Residuals (instrumental noise) are extracted from HARPS data and added to RV values returned by </a:t>
            </a:r>
            <a:r>
              <a:rPr lang="en-US" sz="2800" dirty="0" err="1" smtClean="0">
                <a:latin typeface="Courier New"/>
                <a:cs typeface="Courier New"/>
              </a:rPr>
              <a:t>Kepler_Eq</a:t>
            </a:r>
            <a:r>
              <a:rPr lang="en-US" sz="2800" dirty="0" smtClean="0">
                <a:latin typeface="Courier New"/>
                <a:cs typeface="Courier New"/>
              </a:rPr>
              <a:t>.</a:t>
            </a:r>
            <a:r>
              <a:rPr lang="en-US" sz="2800" dirty="0" smtClean="0"/>
              <a:t> </a:t>
            </a:r>
            <a:endParaRPr lang="en-US" sz="2800" dirty="0"/>
          </a:p>
        </p:txBody>
      </p:sp>
      <p:sp>
        <p:nvSpPr>
          <p:cNvPr id="5" name="TextBox 4"/>
          <p:cNvSpPr txBox="1"/>
          <p:nvPr/>
        </p:nvSpPr>
        <p:spPr>
          <a:xfrm>
            <a:off x="780329" y="6012703"/>
            <a:ext cx="7803288" cy="523220"/>
          </a:xfrm>
          <a:prstGeom prst="rect">
            <a:avLst/>
          </a:prstGeom>
          <a:noFill/>
          <a:ln>
            <a:solidFill>
              <a:srgbClr val="4F81BD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/>
              <a:t>Now it looks like science.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4303027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79653" y="2364799"/>
            <a:ext cx="781599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 dirty="0" smtClean="0"/>
              <a:t>Calculating Expected </a:t>
            </a:r>
            <a:r>
              <a:rPr lang="en-US" sz="6000" b="1" dirty="0" err="1" smtClean="0"/>
              <a:t>Exoplanet</a:t>
            </a:r>
            <a:r>
              <a:rPr lang="en-US" sz="6000" b="1" dirty="0" smtClean="0"/>
              <a:t> Yield</a:t>
            </a:r>
            <a:endParaRPr lang="en-US" sz="6000" b="1" dirty="0"/>
          </a:p>
        </p:txBody>
      </p:sp>
    </p:spTree>
    <p:extLst>
      <p:ext uri="{BB962C8B-B14F-4D97-AF65-F5344CB8AC3E}">
        <p14:creationId xmlns:p14="http://schemas.microsoft.com/office/powerpoint/2010/main" val="63177996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11368" y="115948"/>
            <a:ext cx="8209479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/>
              <a:t>For each of the MINERVA target stars,</a:t>
            </a:r>
          </a:p>
          <a:p>
            <a:pPr algn="ctr"/>
            <a:r>
              <a:rPr lang="en-US" sz="2800" dirty="0" smtClean="0"/>
              <a:t> I randomly select a planetary system from a distribution informed by </a:t>
            </a:r>
            <a:r>
              <a:rPr lang="en-US" sz="2800" i="1" dirty="0" err="1" smtClean="0"/>
              <a:t>Kepler</a:t>
            </a:r>
            <a:r>
              <a:rPr lang="en-US" sz="2800" dirty="0" smtClean="0"/>
              <a:t> statistics.</a:t>
            </a:r>
            <a:endParaRPr lang="en-US" sz="2800" dirty="0"/>
          </a:p>
        </p:txBody>
      </p:sp>
      <p:grpSp>
        <p:nvGrpSpPr>
          <p:cNvPr id="24" name="Group 23"/>
          <p:cNvGrpSpPr/>
          <p:nvPr/>
        </p:nvGrpSpPr>
        <p:grpSpPr>
          <a:xfrm>
            <a:off x="559468" y="2385244"/>
            <a:ext cx="1583568" cy="1299881"/>
            <a:chOff x="867399" y="1545249"/>
            <a:chExt cx="2506677" cy="2176757"/>
          </a:xfrm>
        </p:grpSpPr>
        <p:sp>
          <p:nvSpPr>
            <p:cNvPr id="5" name="Oval 4"/>
            <p:cNvSpPr/>
            <p:nvPr/>
          </p:nvSpPr>
          <p:spPr>
            <a:xfrm>
              <a:off x="1499455" y="1545249"/>
              <a:ext cx="1132242" cy="1132163"/>
            </a:xfrm>
            <a:prstGeom prst="ellipse">
              <a:avLst/>
            </a:prstGeom>
            <a:solidFill>
              <a:srgbClr val="FFFF00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Oval 8"/>
            <p:cNvSpPr/>
            <p:nvPr/>
          </p:nvSpPr>
          <p:spPr>
            <a:xfrm>
              <a:off x="1782515" y="3171224"/>
              <a:ext cx="566121" cy="550782"/>
            </a:xfrm>
            <a:prstGeom prst="ellipse">
              <a:avLst/>
            </a:prstGeom>
            <a:solidFill>
              <a:srgbClr val="3366FF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Oval 11"/>
            <p:cNvSpPr/>
            <p:nvPr/>
          </p:nvSpPr>
          <p:spPr>
            <a:xfrm>
              <a:off x="867399" y="3187120"/>
              <a:ext cx="376682" cy="397787"/>
            </a:xfrm>
            <a:prstGeom prst="ellipse">
              <a:avLst/>
            </a:prstGeom>
            <a:solidFill>
              <a:schemeClr val="accent3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77933C"/>
                </a:solidFill>
              </a:endParaRPr>
            </a:p>
          </p:txBody>
        </p:sp>
        <p:sp>
          <p:nvSpPr>
            <p:cNvPr id="13" name="Oval 12"/>
            <p:cNvSpPr/>
            <p:nvPr/>
          </p:nvSpPr>
          <p:spPr>
            <a:xfrm>
              <a:off x="2960355" y="3187120"/>
              <a:ext cx="413721" cy="427791"/>
            </a:xfrm>
            <a:prstGeom prst="ellipse">
              <a:avLst/>
            </a:prstGeom>
            <a:solidFill>
              <a:schemeClr val="bg2">
                <a:lumMod val="50000"/>
              </a:schemeClr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5" name="Straight Arrow Connector 14"/>
            <p:cNvCxnSpPr/>
            <p:nvPr/>
          </p:nvCxnSpPr>
          <p:spPr>
            <a:xfrm>
              <a:off x="2065576" y="2738612"/>
              <a:ext cx="0" cy="386715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Arrow Connector 16"/>
            <p:cNvCxnSpPr/>
            <p:nvPr/>
          </p:nvCxnSpPr>
          <p:spPr>
            <a:xfrm flipH="1">
              <a:off x="1218215" y="2545256"/>
              <a:ext cx="300182" cy="580071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Arrow Connector 17"/>
            <p:cNvCxnSpPr/>
            <p:nvPr/>
          </p:nvCxnSpPr>
          <p:spPr>
            <a:xfrm>
              <a:off x="2631697" y="2545254"/>
              <a:ext cx="328658" cy="580073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" name="Group 9"/>
          <p:cNvGrpSpPr/>
          <p:nvPr/>
        </p:nvGrpSpPr>
        <p:grpSpPr>
          <a:xfrm>
            <a:off x="7306584" y="2385244"/>
            <a:ext cx="715282" cy="1299881"/>
            <a:chOff x="6013309" y="1255861"/>
            <a:chExt cx="715282" cy="1299881"/>
          </a:xfrm>
        </p:grpSpPr>
        <p:sp>
          <p:nvSpPr>
            <p:cNvPr id="7" name="Oval 6"/>
            <p:cNvSpPr/>
            <p:nvPr/>
          </p:nvSpPr>
          <p:spPr>
            <a:xfrm>
              <a:off x="6013309" y="1255861"/>
              <a:ext cx="715282" cy="676087"/>
            </a:xfrm>
            <a:prstGeom prst="ellipse">
              <a:avLst/>
            </a:prstGeom>
            <a:solidFill>
              <a:srgbClr val="FFFF00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Oval 10"/>
            <p:cNvSpPr/>
            <p:nvPr/>
          </p:nvSpPr>
          <p:spPr>
            <a:xfrm>
              <a:off x="6216294" y="2226835"/>
              <a:ext cx="357641" cy="328907"/>
            </a:xfrm>
            <a:prstGeom prst="ellipse">
              <a:avLst/>
            </a:prstGeom>
            <a:solidFill>
              <a:srgbClr val="008000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25" name="Straight Arrow Connector 24"/>
            <p:cNvCxnSpPr/>
            <p:nvPr/>
          </p:nvCxnSpPr>
          <p:spPr>
            <a:xfrm>
              <a:off x="6390664" y="1974396"/>
              <a:ext cx="0" cy="230932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3" name="Picture 2" descr="No_plane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76228" y="1541190"/>
            <a:ext cx="4008284" cy="2457909"/>
          </a:xfrm>
          <a:prstGeom prst="rect">
            <a:avLst/>
          </a:prstGeom>
        </p:spPr>
      </p:pic>
      <p:pic>
        <p:nvPicPr>
          <p:cNvPr id="8" name="Picture 7" descr="System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5746" y="4140376"/>
            <a:ext cx="4179102" cy="2562657"/>
          </a:xfrm>
          <a:prstGeom prst="rect">
            <a:avLst/>
          </a:prstGeom>
        </p:spPr>
      </p:pic>
      <p:pic>
        <p:nvPicPr>
          <p:cNvPr id="14" name="Picture 13" descr="Single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64898" y="4140376"/>
            <a:ext cx="4179102" cy="2562657"/>
          </a:xfrm>
          <a:prstGeom prst="rect">
            <a:avLst/>
          </a:prstGeom>
        </p:spPr>
      </p:pic>
      <p:sp>
        <p:nvSpPr>
          <p:cNvPr id="6" name="Oval 5"/>
          <p:cNvSpPr/>
          <p:nvPr/>
        </p:nvSpPr>
        <p:spPr>
          <a:xfrm>
            <a:off x="4374814" y="4016988"/>
            <a:ext cx="715283" cy="676087"/>
          </a:xfrm>
          <a:prstGeom prst="ellipse">
            <a:avLst/>
          </a:prstGeom>
          <a:solidFill>
            <a:srgbClr val="FFFF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86302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11368" y="115948"/>
            <a:ext cx="8209479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/>
              <a:t>For each of the MINERVA target stars,</a:t>
            </a:r>
          </a:p>
          <a:p>
            <a:pPr algn="ctr"/>
            <a:r>
              <a:rPr lang="en-US" sz="2800" dirty="0" smtClean="0"/>
              <a:t> I randomly select a planetary system from a distribution informed by </a:t>
            </a:r>
            <a:r>
              <a:rPr lang="en-US" sz="2800" i="1" dirty="0" err="1" smtClean="0"/>
              <a:t>Kepler</a:t>
            </a:r>
            <a:r>
              <a:rPr lang="en-US" sz="2800" dirty="0" smtClean="0"/>
              <a:t> statistics.</a:t>
            </a:r>
            <a:endParaRPr lang="en-US" sz="2800" dirty="0"/>
          </a:p>
        </p:txBody>
      </p:sp>
      <p:grpSp>
        <p:nvGrpSpPr>
          <p:cNvPr id="24" name="Group 23"/>
          <p:cNvGrpSpPr/>
          <p:nvPr/>
        </p:nvGrpSpPr>
        <p:grpSpPr>
          <a:xfrm>
            <a:off x="559468" y="2385244"/>
            <a:ext cx="1583568" cy="1299881"/>
            <a:chOff x="867399" y="1545249"/>
            <a:chExt cx="2506677" cy="2176757"/>
          </a:xfrm>
        </p:grpSpPr>
        <p:sp>
          <p:nvSpPr>
            <p:cNvPr id="5" name="Oval 4"/>
            <p:cNvSpPr/>
            <p:nvPr/>
          </p:nvSpPr>
          <p:spPr>
            <a:xfrm>
              <a:off x="1499455" y="1545249"/>
              <a:ext cx="1132242" cy="1132163"/>
            </a:xfrm>
            <a:prstGeom prst="ellipse">
              <a:avLst/>
            </a:prstGeom>
            <a:solidFill>
              <a:srgbClr val="FFFF00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Oval 8"/>
            <p:cNvSpPr/>
            <p:nvPr/>
          </p:nvSpPr>
          <p:spPr>
            <a:xfrm>
              <a:off x="1782515" y="3171224"/>
              <a:ext cx="566121" cy="550782"/>
            </a:xfrm>
            <a:prstGeom prst="ellipse">
              <a:avLst/>
            </a:prstGeom>
            <a:solidFill>
              <a:srgbClr val="3366FF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Oval 11"/>
            <p:cNvSpPr/>
            <p:nvPr/>
          </p:nvSpPr>
          <p:spPr>
            <a:xfrm>
              <a:off x="867399" y="3187120"/>
              <a:ext cx="376682" cy="397787"/>
            </a:xfrm>
            <a:prstGeom prst="ellipse">
              <a:avLst/>
            </a:prstGeom>
            <a:solidFill>
              <a:schemeClr val="accent3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77933C"/>
                </a:solidFill>
              </a:endParaRPr>
            </a:p>
          </p:txBody>
        </p:sp>
        <p:sp>
          <p:nvSpPr>
            <p:cNvPr id="13" name="Oval 12"/>
            <p:cNvSpPr/>
            <p:nvPr/>
          </p:nvSpPr>
          <p:spPr>
            <a:xfrm>
              <a:off x="2960355" y="3187120"/>
              <a:ext cx="413721" cy="427791"/>
            </a:xfrm>
            <a:prstGeom prst="ellipse">
              <a:avLst/>
            </a:prstGeom>
            <a:solidFill>
              <a:schemeClr val="bg2">
                <a:lumMod val="50000"/>
              </a:schemeClr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5" name="Straight Arrow Connector 14"/>
            <p:cNvCxnSpPr/>
            <p:nvPr/>
          </p:nvCxnSpPr>
          <p:spPr>
            <a:xfrm>
              <a:off x="2065576" y="2738612"/>
              <a:ext cx="0" cy="386715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Arrow Connector 16"/>
            <p:cNvCxnSpPr/>
            <p:nvPr/>
          </p:nvCxnSpPr>
          <p:spPr>
            <a:xfrm flipH="1">
              <a:off x="1218215" y="2545256"/>
              <a:ext cx="300182" cy="580071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Arrow Connector 17"/>
            <p:cNvCxnSpPr/>
            <p:nvPr/>
          </p:nvCxnSpPr>
          <p:spPr>
            <a:xfrm>
              <a:off x="2631697" y="2545254"/>
              <a:ext cx="328658" cy="580073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" name="Group 9"/>
          <p:cNvGrpSpPr/>
          <p:nvPr/>
        </p:nvGrpSpPr>
        <p:grpSpPr>
          <a:xfrm>
            <a:off x="7306584" y="2385244"/>
            <a:ext cx="715282" cy="1299881"/>
            <a:chOff x="6013309" y="1255861"/>
            <a:chExt cx="715282" cy="1299881"/>
          </a:xfrm>
        </p:grpSpPr>
        <p:sp>
          <p:nvSpPr>
            <p:cNvPr id="7" name="Oval 6"/>
            <p:cNvSpPr/>
            <p:nvPr/>
          </p:nvSpPr>
          <p:spPr>
            <a:xfrm>
              <a:off x="6013309" y="1255861"/>
              <a:ext cx="715282" cy="676087"/>
            </a:xfrm>
            <a:prstGeom prst="ellipse">
              <a:avLst/>
            </a:prstGeom>
            <a:solidFill>
              <a:srgbClr val="FFFF00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Oval 10"/>
            <p:cNvSpPr/>
            <p:nvPr/>
          </p:nvSpPr>
          <p:spPr>
            <a:xfrm>
              <a:off x="6216294" y="2226835"/>
              <a:ext cx="357641" cy="328907"/>
            </a:xfrm>
            <a:prstGeom prst="ellipse">
              <a:avLst/>
            </a:prstGeom>
            <a:solidFill>
              <a:srgbClr val="008000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25" name="Straight Arrow Connector 24"/>
            <p:cNvCxnSpPr/>
            <p:nvPr/>
          </p:nvCxnSpPr>
          <p:spPr>
            <a:xfrm>
              <a:off x="6390664" y="1974396"/>
              <a:ext cx="0" cy="230932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3" name="Picture 2" descr="No_plane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76228" y="1541190"/>
            <a:ext cx="4008284" cy="2457909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5746" y="4140376"/>
            <a:ext cx="4179102" cy="2562656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64898" y="4140376"/>
            <a:ext cx="4179102" cy="2562656"/>
          </a:xfrm>
          <a:prstGeom prst="rect">
            <a:avLst/>
          </a:prstGeom>
        </p:spPr>
      </p:pic>
      <p:sp>
        <p:nvSpPr>
          <p:cNvPr id="6" name="Oval 5"/>
          <p:cNvSpPr/>
          <p:nvPr/>
        </p:nvSpPr>
        <p:spPr>
          <a:xfrm>
            <a:off x="4374814" y="4016988"/>
            <a:ext cx="715283" cy="676087"/>
          </a:xfrm>
          <a:prstGeom prst="ellipse">
            <a:avLst/>
          </a:prstGeom>
          <a:solidFill>
            <a:srgbClr val="FFFF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092055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98548" y="3843148"/>
            <a:ext cx="3283075" cy="2013205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1597474" y="376595"/>
            <a:ext cx="5807999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b="1" dirty="0" smtClean="0">
                <a:solidFill>
                  <a:srgbClr val="4F81BD"/>
                </a:solidFill>
                <a:latin typeface="Courier New"/>
                <a:cs typeface="Courier New"/>
              </a:rPr>
              <a:t> </a:t>
            </a:r>
            <a:r>
              <a:rPr lang="en-US" sz="2000" dirty="0" smtClean="0">
                <a:cs typeface="Courier New"/>
              </a:rPr>
              <a:t>(Jason Wright, Penn. State)</a:t>
            </a:r>
          </a:p>
          <a:p>
            <a:pPr algn="ctr"/>
            <a:r>
              <a:rPr lang="en-US" sz="2800" dirty="0" smtClean="0">
                <a:cs typeface="Courier New"/>
              </a:rPr>
              <a:t>Can our MINERVA planet detection code find these planets?</a:t>
            </a:r>
          </a:p>
          <a:p>
            <a:pPr algn="ctr"/>
            <a:endParaRPr lang="en-US" sz="2800" dirty="0">
              <a:cs typeface="Courier New"/>
            </a:endParaRPr>
          </a:p>
          <a:p>
            <a:pPr algn="ctr"/>
            <a:r>
              <a:rPr lang="en-US" sz="2400" dirty="0" smtClean="0">
                <a:cs typeface="Courier New"/>
              </a:rPr>
              <a:t>Input: Radial velocity data</a:t>
            </a:r>
          </a:p>
          <a:p>
            <a:pPr algn="ctr"/>
            <a:r>
              <a:rPr lang="en-US" sz="2400" dirty="0" smtClean="0">
                <a:cs typeface="Courier New"/>
              </a:rPr>
              <a:t>Output: Fit orbital parameters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488529" y="46254"/>
            <a:ext cx="20655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smtClean="0">
                <a:solidFill>
                  <a:srgbClr val="4F81BD"/>
                </a:solidFill>
                <a:latin typeface="Courier New"/>
                <a:cs typeface="Courier New"/>
              </a:rPr>
              <a:t>rv_lin</a:t>
            </a:r>
            <a:endParaRPr lang="en-US" sz="2800" dirty="0"/>
          </a:p>
        </p:txBody>
      </p:sp>
      <p:sp>
        <p:nvSpPr>
          <p:cNvPr id="7" name="Rectangle 6"/>
          <p:cNvSpPr/>
          <p:nvPr/>
        </p:nvSpPr>
        <p:spPr>
          <a:xfrm>
            <a:off x="5702114" y="3301297"/>
            <a:ext cx="566121" cy="335059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0" y="4131150"/>
            <a:ext cx="217268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solidFill>
                  <a:schemeClr val="accent1"/>
                </a:solidFill>
              </a:rPr>
              <a:t>I give my code</a:t>
            </a:r>
            <a:r>
              <a:rPr lang="en-US" sz="2400" b="1" dirty="0" smtClean="0">
                <a:solidFill>
                  <a:schemeClr val="accent1"/>
                </a:solidFill>
                <a:cs typeface="Courier New"/>
              </a:rPr>
              <a:t>:</a:t>
            </a:r>
            <a:endParaRPr lang="en-US" sz="2400" b="1" dirty="0" smtClean="0">
              <a:solidFill>
                <a:schemeClr val="accent1"/>
              </a:solidFill>
              <a:latin typeface="Courier New"/>
              <a:cs typeface="Courier New"/>
            </a:endParaRPr>
          </a:p>
          <a:p>
            <a:pPr algn="ctr"/>
            <a:r>
              <a:rPr lang="en-US" sz="2400" dirty="0" smtClean="0"/>
              <a:t>Star mass</a:t>
            </a:r>
          </a:p>
          <a:p>
            <a:pPr algn="ctr"/>
            <a:r>
              <a:rPr lang="en-US" sz="2400" dirty="0" smtClean="0"/>
              <a:t>Planet Mass</a:t>
            </a:r>
          </a:p>
          <a:p>
            <a:pPr algn="ctr"/>
            <a:r>
              <a:rPr lang="en-US" sz="2400" dirty="0" smtClean="0"/>
              <a:t>Orbital Period</a:t>
            </a:r>
            <a:endParaRPr lang="en-US" sz="2400" dirty="0"/>
          </a:p>
        </p:txBody>
      </p:sp>
      <p:cxnSp>
        <p:nvCxnSpPr>
          <p:cNvPr id="10" name="Straight Arrow Connector 9"/>
          <p:cNvCxnSpPr/>
          <p:nvPr/>
        </p:nvCxnSpPr>
        <p:spPr>
          <a:xfrm>
            <a:off x="5449020" y="4817177"/>
            <a:ext cx="1217413" cy="0"/>
          </a:xfrm>
          <a:prstGeom prst="straightConnector1">
            <a:avLst/>
          </a:prstGeom>
          <a:ln w="76200" cmpd="sng">
            <a:solidFill>
              <a:srgbClr val="00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6630661" y="4131150"/>
            <a:ext cx="289469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4F81BD"/>
                </a:solidFill>
                <a:latin typeface="Courier New"/>
                <a:cs typeface="Courier New"/>
              </a:rPr>
              <a:t>rv_lin </a:t>
            </a:r>
            <a:r>
              <a:rPr lang="en-US" sz="2400" b="1" dirty="0" smtClean="0">
                <a:solidFill>
                  <a:srgbClr val="4F81BD"/>
                </a:solidFill>
                <a:cs typeface="Courier New"/>
              </a:rPr>
              <a:t>returns:</a:t>
            </a:r>
            <a:endParaRPr lang="en-US" sz="2400" b="1" dirty="0">
              <a:solidFill>
                <a:srgbClr val="4F81BD"/>
              </a:solidFill>
              <a:latin typeface="Courier New"/>
              <a:cs typeface="Courier New"/>
            </a:endParaRPr>
          </a:p>
          <a:p>
            <a:r>
              <a:rPr lang="en-US" sz="2400" dirty="0" smtClean="0"/>
              <a:t>Fit star mass</a:t>
            </a:r>
          </a:p>
          <a:p>
            <a:r>
              <a:rPr lang="en-US" sz="2400" dirty="0" smtClean="0"/>
              <a:t>Fit planet </a:t>
            </a:r>
            <a:r>
              <a:rPr lang="en-US" sz="2400" dirty="0"/>
              <a:t>m</a:t>
            </a:r>
            <a:r>
              <a:rPr lang="en-US" sz="2400" dirty="0" smtClean="0"/>
              <a:t>ass</a:t>
            </a:r>
          </a:p>
          <a:p>
            <a:r>
              <a:rPr lang="en-US" sz="2400" dirty="0" smtClean="0"/>
              <a:t>Fit orbital </a:t>
            </a:r>
            <a:r>
              <a:rPr lang="en-US" sz="2400" dirty="0"/>
              <a:t>p</a:t>
            </a:r>
            <a:r>
              <a:rPr lang="en-US" sz="2400" dirty="0" smtClean="0"/>
              <a:t>eriod</a:t>
            </a:r>
            <a:endParaRPr lang="en-US" sz="2400" dirty="0"/>
          </a:p>
        </p:txBody>
      </p:sp>
      <p:cxnSp>
        <p:nvCxnSpPr>
          <p:cNvPr id="11" name="Straight Arrow Connector 10"/>
          <p:cNvCxnSpPr/>
          <p:nvPr/>
        </p:nvCxnSpPr>
        <p:spPr>
          <a:xfrm flipV="1">
            <a:off x="1918980" y="4817177"/>
            <a:ext cx="779524" cy="10858"/>
          </a:xfrm>
          <a:prstGeom prst="straightConnector1">
            <a:avLst/>
          </a:prstGeom>
          <a:ln w="76200" cmpd="sng">
            <a:solidFill>
              <a:srgbClr val="00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Rectangle 2"/>
          <p:cNvSpPr/>
          <p:nvPr/>
        </p:nvSpPr>
        <p:spPr>
          <a:xfrm>
            <a:off x="2298548" y="3317550"/>
            <a:ext cx="32604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 smtClean="0">
                <a:solidFill>
                  <a:srgbClr val="4F81BD"/>
                </a:solidFill>
                <a:cs typeface="Courier New"/>
              </a:rPr>
              <a:t>My code gives </a:t>
            </a:r>
            <a:r>
              <a:rPr lang="en-US" sz="2400" b="1" dirty="0" smtClean="0">
                <a:solidFill>
                  <a:srgbClr val="4F81BD"/>
                </a:solidFill>
                <a:latin typeface="Courier New"/>
                <a:cs typeface="Courier New"/>
              </a:rPr>
              <a:t>rv_lin</a:t>
            </a:r>
            <a:r>
              <a:rPr lang="en-US" sz="2400" b="1" dirty="0" smtClean="0">
                <a:solidFill>
                  <a:srgbClr val="4F81BD"/>
                </a:solidFill>
                <a:cs typeface="Courier New"/>
              </a:rPr>
              <a:t>:</a:t>
            </a:r>
            <a:endParaRPr lang="en-US" sz="2400" b="1" dirty="0">
              <a:solidFill>
                <a:srgbClr val="4F81BD"/>
              </a:solidFill>
              <a:latin typeface="Courier New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96562574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miss1 copy.pn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722" t="10002" r="18116" b="7846"/>
          <a:stretch/>
        </p:blipFill>
        <p:spPr>
          <a:xfrm rot="16200000">
            <a:off x="4506875" y="-1029361"/>
            <a:ext cx="3468248" cy="5573061"/>
          </a:xfrm>
          <a:prstGeom prst="rect">
            <a:avLst/>
          </a:prstGeom>
        </p:spPr>
      </p:pic>
      <p:pic>
        <p:nvPicPr>
          <p:cNvPr id="8" name="Picture 7" descr="miss2 copy.pdf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801" t="11045" r="17700" b="7585"/>
          <a:stretch/>
        </p:blipFill>
        <p:spPr>
          <a:xfrm rot="16200000">
            <a:off x="4481269" y="2315407"/>
            <a:ext cx="3519464" cy="5573062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769856" y="1818711"/>
            <a:ext cx="221838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/>
              <a:t>If </a:t>
            </a:r>
            <a:r>
              <a:rPr lang="en-US" sz="2400" dirty="0" smtClean="0">
                <a:latin typeface="Courier New"/>
                <a:cs typeface="Courier New"/>
              </a:rPr>
              <a:t>rv_lin </a:t>
            </a:r>
            <a:r>
              <a:rPr lang="en-US" sz="2400" dirty="0" smtClean="0">
                <a:cs typeface="Courier New"/>
              </a:rPr>
              <a:t>fit parameters do not match those initially entered into my code, the planet is recorded as undetected.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85728617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765028" y="1143522"/>
            <a:ext cx="7895092" cy="584776"/>
          </a:xfrm>
          <a:prstGeom prst="rect">
            <a:avLst/>
          </a:prstGeom>
          <a:noFill/>
          <a:ln>
            <a:solidFill>
              <a:srgbClr val="4F81BD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smtClean="0"/>
              <a:t>What should I get out of this?</a:t>
            </a:r>
            <a:endParaRPr lang="en-US" sz="32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765028" y="2272421"/>
            <a:ext cx="7895092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sz="2400" b="1" dirty="0" smtClean="0">
                <a:solidFill>
                  <a:schemeClr val="accent1"/>
                </a:solidFill>
              </a:rPr>
              <a:t>What scientific question is being addressed?</a:t>
            </a:r>
          </a:p>
          <a:p>
            <a:pPr marL="285750" indent="-285750">
              <a:buFont typeface="Arial"/>
              <a:buChar char="•"/>
            </a:pPr>
            <a:endParaRPr lang="en-US" sz="2400" dirty="0" smtClean="0"/>
          </a:p>
          <a:p>
            <a:pPr marL="285750" indent="-285750">
              <a:buFont typeface="Arial"/>
              <a:buChar char="•"/>
            </a:pPr>
            <a:r>
              <a:rPr lang="en-US" sz="2400" dirty="0" smtClean="0"/>
              <a:t>What is MINERVA?</a:t>
            </a:r>
          </a:p>
          <a:p>
            <a:pPr marL="285750" indent="-285750">
              <a:buFont typeface="Arial"/>
              <a:buChar char="•"/>
            </a:pPr>
            <a:endParaRPr lang="en-US" sz="2400" dirty="0" smtClean="0"/>
          </a:p>
          <a:p>
            <a:pPr marL="285750" indent="-285750">
              <a:buFont typeface="Arial"/>
              <a:buChar char="•"/>
            </a:pPr>
            <a:r>
              <a:rPr lang="en-US" sz="2400" dirty="0" smtClean="0"/>
              <a:t>How does research performed at UM relate to MINERVA?</a:t>
            </a:r>
          </a:p>
          <a:p>
            <a:endParaRPr lang="en-US" sz="2400" dirty="0" smtClean="0"/>
          </a:p>
          <a:p>
            <a:pPr marL="285750" indent="-285750">
              <a:buFont typeface="Arial"/>
              <a:buChar char="•"/>
            </a:pPr>
            <a:r>
              <a:rPr lang="en-US" sz="2400" dirty="0" smtClean="0"/>
              <a:t>What has been found out, so far</a:t>
            </a:r>
            <a:r>
              <a:rPr lang="en-US" sz="2400" dirty="0"/>
              <a:t>?</a:t>
            </a:r>
            <a:endParaRPr lang="en-US" sz="2400" dirty="0" smtClean="0"/>
          </a:p>
        </p:txBody>
      </p:sp>
    </p:spTree>
    <p:extLst>
      <p:ext uri="{BB962C8B-B14F-4D97-AF65-F5344CB8AC3E}">
        <p14:creationId xmlns:p14="http://schemas.microsoft.com/office/powerpoint/2010/main" val="375184621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find1 copy.pn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138" t="8959" r="16687" b="8108"/>
          <a:stretch/>
        </p:blipFill>
        <p:spPr>
          <a:xfrm rot="16200000">
            <a:off x="4422241" y="-1094115"/>
            <a:ext cx="3488112" cy="5573061"/>
          </a:xfrm>
          <a:prstGeom prst="rect">
            <a:avLst/>
          </a:prstGeom>
        </p:spPr>
      </p:pic>
      <p:pic>
        <p:nvPicPr>
          <p:cNvPr id="5" name="Picture 4" descr="find2 copy.pn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566" t="9220" r="18259" b="7586"/>
          <a:stretch/>
        </p:blipFill>
        <p:spPr>
          <a:xfrm rot="16200000">
            <a:off x="4427705" y="2338770"/>
            <a:ext cx="3477184" cy="557306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710091" y="1963604"/>
            <a:ext cx="221838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/>
              <a:t>If </a:t>
            </a:r>
            <a:r>
              <a:rPr lang="en-US" sz="2400" dirty="0">
                <a:latin typeface="Courier New"/>
                <a:cs typeface="Courier New"/>
              </a:rPr>
              <a:t>rv_lin </a:t>
            </a:r>
            <a:r>
              <a:rPr lang="en-US" sz="2400" dirty="0">
                <a:cs typeface="Courier New"/>
              </a:rPr>
              <a:t>fit parameters </a:t>
            </a:r>
            <a:r>
              <a:rPr lang="en-US" sz="2400" dirty="0" smtClean="0">
                <a:solidFill>
                  <a:srgbClr val="4F81BD"/>
                </a:solidFill>
                <a:cs typeface="Courier New"/>
              </a:rPr>
              <a:t>DO </a:t>
            </a:r>
          </a:p>
          <a:p>
            <a:pPr algn="ctr"/>
            <a:r>
              <a:rPr lang="en-US" sz="2400" dirty="0" smtClean="0">
                <a:cs typeface="Courier New"/>
              </a:rPr>
              <a:t>match the parameters initially entered, </a:t>
            </a:r>
            <a:r>
              <a:rPr lang="en-US" sz="2400" dirty="0" smtClean="0">
                <a:solidFill>
                  <a:schemeClr val="accent1"/>
                </a:solidFill>
                <a:cs typeface="Courier New"/>
              </a:rPr>
              <a:t>a planet is detected!</a:t>
            </a:r>
            <a:endParaRPr lang="en-US" sz="2400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723945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765028" y="1143522"/>
            <a:ext cx="7895092" cy="584776"/>
          </a:xfrm>
          <a:prstGeom prst="rect">
            <a:avLst/>
          </a:prstGeom>
          <a:noFill/>
          <a:ln>
            <a:solidFill>
              <a:srgbClr val="4F81BD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smtClean="0"/>
              <a:t>What should I get out of this?</a:t>
            </a:r>
            <a:endParaRPr lang="en-US" sz="32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765028" y="2272421"/>
            <a:ext cx="7895092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sz="2400" dirty="0" smtClean="0"/>
              <a:t>What scientific question is being addressed?</a:t>
            </a:r>
          </a:p>
          <a:p>
            <a:pPr marL="285750" indent="-285750">
              <a:buFont typeface="Arial"/>
              <a:buChar char="•"/>
            </a:pPr>
            <a:endParaRPr lang="en-US" sz="2400" dirty="0" smtClean="0"/>
          </a:p>
          <a:p>
            <a:pPr marL="285750" indent="-285750">
              <a:buFont typeface="Arial"/>
              <a:buChar char="•"/>
            </a:pPr>
            <a:r>
              <a:rPr lang="en-US" sz="2400" dirty="0" smtClean="0"/>
              <a:t>What is MINERVA?</a:t>
            </a:r>
          </a:p>
          <a:p>
            <a:pPr marL="285750" indent="-285750">
              <a:buFont typeface="Arial"/>
              <a:buChar char="•"/>
            </a:pPr>
            <a:endParaRPr lang="en-US" sz="2400" dirty="0" smtClean="0"/>
          </a:p>
          <a:p>
            <a:pPr marL="285750" indent="-285750">
              <a:buFont typeface="Arial"/>
              <a:buChar char="•"/>
            </a:pPr>
            <a:r>
              <a:rPr lang="en-US" sz="2400" dirty="0" smtClean="0"/>
              <a:t>How does research performed at UM relate to MINERVA?</a:t>
            </a:r>
          </a:p>
          <a:p>
            <a:endParaRPr lang="en-US" sz="2400" dirty="0" smtClean="0"/>
          </a:p>
          <a:p>
            <a:pPr marL="285750" indent="-285750">
              <a:buFont typeface="Arial"/>
              <a:buChar char="•"/>
            </a:pPr>
            <a:r>
              <a:rPr lang="en-US" sz="2400" b="1" dirty="0" smtClean="0">
                <a:solidFill>
                  <a:srgbClr val="4F81BD"/>
                </a:solidFill>
              </a:rPr>
              <a:t>What has been found out, so far</a:t>
            </a:r>
            <a:r>
              <a:rPr lang="en-US" sz="2400" b="1" dirty="0">
                <a:solidFill>
                  <a:srgbClr val="4F81BD"/>
                </a:solidFill>
              </a:rPr>
              <a:t>?</a:t>
            </a:r>
            <a:endParaRPr lang="en-US" sz="2400" b="1" dirty="0" smtClean="0">
              <a:solidFill>
                <a:srgbClr val="4F81B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184621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/>
          <p:cNvGrpSpPr/>
          <p:nvPr/>
        </p:nvGrpSpPr>
        <p:grpSpPr>
          <a:xfrm>
            <a:off x="983701" y="-83774"/>
            <a:ext cx="7136147" cy="6855012"/>
            <a:chOff x="1001587" y="2988"/>
            <a:chExt cx="7136147" cy="6855012"/>
          </a:xfrm>
        </p:grpSpPr>
        <p:pic>
          <p:nvPicPr>
            <p:cNvPr id="7" name="Picture 6" descr="host_index345_sims.ps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9038" t="15389" r="3886" b="19139"/>
            <a:stretch/>
          </p:blipFill>
          <p:spPr>
            <a:xfrm>
              <a:off x="1092696" y="2988"/>
              <a:ext cx="7045038" cy="6855012"/>
            </a:xfrm>
            <a:prstGeom prst="rect">
              <a:avLst/>
            </a:prstGeom>
          </p:spPr>
        </p:pic>
        <p:sp>
          <p:nvSpPr>
            <p:cNvPr id="8" name="TextBox 7"/>
            <p:cNvSpPr txBox="1"/>
            <p:nvPr/>
          </p:nvSpPr>
          <p:spPr>
            <a:xfrm>
              <a:off x="1206306" y="2587401"/>
              <a:ext cx="621209" cy="384559"/>
            </a:xfrm>
            <a:prstGeom prst="rect">
              <a:avLst/>
            </a:prstGeom>
            <a:solidFill>
              <a:srgbClr val="FFFFFF"/>
            </a:solidFill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2000" b="1" dirty="0" smtClean="0"/>
                <a:t>10</a:t>
              </a:r>
              <a:endParaRPr lang="en-US" sz="2000" b="1" dirty="0"/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1422410" y="6186152"/>
              <a:ext cx="621209" cy="400110"/>
            </a:xfrm>
            <a:prstGeom prst="rect">
              <a:avLst/>
            </a:prstGeom>
            <a:solidFill>
              <a:srgbClr val="FFFFFF"/>
            </a:solidFill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2000" b="1" dirty="0" smtClean="0"/>
                <a:t>1</a:t>
              </a:r>
              <a:endParaRPr lang="en-US" sz="2000" b="1" dirty="0"/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5626275" y="6188489"/>
              <a:ext cx="621209" cy="400110"/>
            </a:xfrm>
            <a:prstGeom prst="rect">
              <a:avLst/>
            </a:prstGeom>
            <a:solidFill>
              <a:srgbClr val="FFFFFF"/>
            </a:solidFill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2000" b="1" dirty="0" smtClean="0"/>
                <a:t>100</a:t>
              </a:r>
              <a:endParaRPr lang="en-US" sz="2000" b="1" dirty="0"/>
            </a:p>
          </p:txBody>
        </p:sp>
        <p:sp>
          <p:nvSpPr>
            <p:cNvPr id="5" name="TextBox 4"/>
            <p:cNvSpPr txBox="1"/>
            <p:nvPr/>
          </p:nvSpPr>
          <p:spPr>
            <a:xfrm rot="16200000">
              <a:off x="-574023" y="3081820"/>
              <a:ext cx="3612886" cy="461665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b="1" dirty="0" err="1" smtClean="0"/>
                <a:t>Exoplanet</a:t>
              </a:r>
              <a:r>
                <a:rPr lang="en-US" sz="2400" b="1" dirty="0" smtClean="0"/>
                <a:t> Mass (M</a:t>
              </a:r>
              <a:r>
                <a:rPr lang="en-US" sz="2400" b="1" baseline="-25000" dirty="0" smtClean="0"/>
                <a:t>E</a:t>
              </a:r>
              <a:r>
                <a:rPr lang="en-US" sz="2400" b="1" dirty="0" smtClean="0"/>
                <a:t>)</a:t>
              </a:r>
              <a:endParaRPr lang="en-US" sz="2400" b="1" dirty="0"/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1201235" y="5337740"/>
              <a:ext cx="621209" cy="400110"/>
            </a:xfrm>
            <a:prstGeom prst="rect">
              <a:avLst/>
            </a:prstGeom>
            <a:solidFill>
              <a:srgbClr val="FFFFFF"/>
            </a:solidFill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2000" b="1" dirty="0" smtClean="0"/>
                <a:t>1</a:t>
              </a:r>
              <a:endParaRPr lang="en-US" sz="2000" b="1" dirty="0"/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3506463" y="6188489"/>
              <a:ext cx="621209" cy="384559"/>
            </a:xfrm>
            <a:prstGeom prst="rect">
              <a:avLst/>
            </a:prstGeom>
            <a:solidFill>
              <a:srgbClr val="FFFFFF"/>
            </a:solidFill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2000" b="1" dirty="0" smtClean="0"/>
                <a:t>10</a:t>
              </a:r>
              <a:endParaRPr lang="en-US" sz="2000" b="1" dirty="0"/>
            </a:p>
          </p:txBody>
        </p:sp>
      </p:grpSp>
      <p:sp>
        <p:nvSpPr>
          <p:cNvPr id="2" name="Rectangle 1"/>
          <p:cNvSpPr/>
          <p:nvPr/>
        </p:nvSpPr>
        <p:spPr>
          <a:xfrm>
            <a:off x="2055615" y="164353"/>
            <a:ext cx="5190855" cy="5812117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/>
          <p:cNvSpPr txBox="1"/>
          <p:nvPr/>
        </p:nvSpPr>
        <p:spPr>
          <a:xfrm>
            <a:off x="2795572" y="6414223"/>
            <a:ext cx="3612886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/>
              <a:t>Period (Days)</a:t>
            </a:r>
            <a:endParaRPr lang="en-US" sz="2400" b="1" dirty="0"/>
          </a:p>
        </p:txBody>
      </p:sp>
      <p:sp>
        <p:nvSpPr>
          <p:cNvPr id="17" name="TextBox 16"/>
          <p:cNvSpPr txBox="1"/>
          <p:nvPr/>
        </p:nvSpPr>
        <p:spPr>
          <a:xfrm>
            <a:off x="7905423" y="3604"/>
            <a:ext cx="8763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err="1" smtClean="0"/>
              <a:t>T</a:t>
            </a:r>
            <a:r>
              <a:rPr lang="en-US" sz="2400" b="1" baseline="-25000" dirty="0" err="1" smtClean="0"/>
              <a:t>eq</a:t>
            </a:r>
            <a:endParaRPr lang="en-US" sz="2400" b="1" dirty="0"/>
          </a:p>
        </p:txBody>
      </p:sp>
      <p:sp>
        <p:nvSpPr>
          <p:cNvPr id="3" name="TextBox 2"/>
          <p:cNvSpPr txBox="1"/>
          <p:nvPr/>
        </p:nvSpPr>
        <p:spPr>
          <a:xfrm rot="5400000">
            <a:off x="7302234" y="2724843"/>
            <a:ext cx="19722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Habitable</a:t>
            </a:r>
          </a:p>
          <a:p>
            <a:pPr algn="ctr"/>
            <a:r>
              <a:rPr lang="en-US" dirty="0" smtClean="0"/>
              <a:t>|------------------|</a:t>
            </a:r>
            <a:endParaRPr lang="en-US" dirty="0"/>
          </a:p>
        </p:txBody>
      </p:sp>
      <p:sp>
        <p:nvSpPr>
          <p:cNvPr id="16" name="Rectangle 15"/>
          <p:cNvSpPr/>
          <p:nvPr/>
        </p:nvSpPr>
        <p:spPr>
          <a:xfrm>
            <a:off x="1888535" y="20629"/>
            <a:ext cx="480511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/>
              <a:buChar char="•"/>
            </a:pPr>
            <a:r>
              <a:rPr lang="en-US" sz="2000" b="1" u="sng" dirty="0"/>
              <a:t>Dots</a:t>
            </a:r>
            <a:r>
              <a:rPr lang="en-US" sz="2000" b="1" dirty="0"/>
              <a:t>- undetected planets</a:t>
            </a:r>
          </a:p>
          <a:p>
            <a:pPr marL="342900" indent="-342900">
              <a:buFont typeface="Arial"/>
              <a:buChar char="•"/>
            </a:pPr>
            <a:r>
              <a:rPr lang="en-US" sz="2000" b="1" u="sng" dirty="0" smtClean="0"/>
              <a:t>Squares</a:t>
            </a:r>
            <a:r>
              <a:rPr lang="en-US" sz="2000" b="1" dirty="0"/>
              <a:t>- planets detected by MINERVA</a:t>
            </a:r>
          </a:p>
          <a:p>
            <a:pPr marL="342900" indent="-342900">
              <a:buFont typeface="Arial"/>
              <a:buChar char="•"/>
            </a:pPr>
            <a:r>
              <a:rPr lang="en-US" sz="2000" b="1" u="sng" dirty="0" err="1" smtClean="0"/>
              <a:t>X’d</a:t>
            </a:r>
            <a:r>
              <a:rPr lang="en-US" sz="2000" b="1" u="sng" dirty="0" smtClean="0"/>
              <a:t> </a:t>
            </a:r>
            <a:r>
              <a:rPr lang="en-US" sz="2000" b="1" u="sng" dirty="0"/>
              <a:t>out</a:t>
            </a:r>
            <a:r>
              <a:rPr lang="en-US" sz="2000" b="1" dirty="0"/>
              <a:t>- would already be </a:t>
            </a:r>
            <a:endParaRPr lang="en-US" sz="2000" b="1" dirty="0" smtClean="0"/>
          </a:p>
          <a:p>
            <a:r>
              <a:rPr lang="en-US" sz="2000" b="1" dirty="0"/>
              <a:t> </a:t>
            </a:r>
            <a:r>
              <a:rPr lang="en-US" sz="2000" b="1" dirty="0" smtClean="0"/>
              <a:t>     detected </a:t>
            </a:r>
            <a:r>
              <a:rPr lang="en-US" sz="2000" b="1" dirty="0"/>
              <a:t>by </a:t>
            </a:r>
            <a:r>
              <a:rPr lang="en-US" sz="2000" b="1" dirty="0" smtClean="0"/>
              <a:t>Eta </a:t>
            </a:r>
            <a:r>
              <a:rPr lang="en-US" sz="2000" b="1" dirty="0"/>
              <a:t>Earth survey </a:t>
            </a:r>
            <a:endParaRPr lang="en-US" sz="2000" b="1" dirty="0" smtClean="0"/>
          </a:p>
          <a:p>
            <a:pPr marL="342900" indent="-342900">
              <a:buFont typeface="Arial"/>
              <a:buChar char="•"/>
            </a:pPr>
            <a:r>
              <a:rPr lang="en-US" sz="2000" b="1" u="sng" dirty="0" smtClean="0"/>
              <a:t>Color</a:t>
            </a:r>
            <a:r>
              <a:rPr lang="en-US" sz="2000" b="1" dirty="0" smtClean="0"/>
              <a:t> corresponds to </a:t>
            </a:r>
          </a:p>
          <a:p>
            <a:r>
              <a:rPr lang="en-US" sz="2000" b="1" dirty="0" smtClean="0"/>
              <a:t>      equilibrium temp</a:t>
            </a:r>
            <a:endParaRPr lang="en-US" sz="2000" b="1" dirty="0"/>
          </a:p>
        </p:txBody>
      </p:sp>
    </p:spTree>
    <p:extLst>
      <p:ext uri="{BB962C8B-B14F-4D97-AF65-F5344CB8AC3E}">
        <p14:creationId xmlns:p14="http://schemas.microsoft.com/office/powerpoint/2010/main" val="42634067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/>
          <p:cNvGrpSpPr/>
          <p:nvPr/>
        </p:nvGrpSpPr>
        <p:grpSpPr>
          <a:xfrm>
            <a:off x="983701" y="-83774"/>
            <a:ext cx="7136147" cy="6855012"/>
            <a:chOff x="1001587" y="2988"/>
            <a:chExt cx="7136147" cy="6855012"/>
          </a:xfrm>
        </p:grpSpPr>
        <p:pic>
          <p:nvPicPr>
            <p:cNvPr id="7" name="Picture 6" descr="host_index345_sims.ps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9038" t="15389" r="3886" b="19139"/>
            <a:stretch/>
          </p:blipFill>
          <p:spPr>
            <a:xfrm>
              <a:off x="1092696" y="2988"/>
              <a:ext cx="7045038" cy="6855012"/>
            </a:xfrm>
            <a:prstGeom prst="rect">
              <a:avLst/>
            </a:prstGeom>
          </p:spPr>
        </p:pic>
        <p:sp>
          <p:nvSpPr>
            <p:cNvPr id="8" name="TextBox 7"/>
            <p:cNvSpPr txBox="1"/>
            <p:nvPr/>
          </p:nvSpPr>
          <p:spPr>
            <a:xfrm>
              <a:off x="1206306" y="2587401"/>
              <a:ext cx="621209" cy="384559"/>
            </a:xfrm>
            <a:prstGeom prst="rect">
              <a:avLst/>
            </a:prstGeom>
            <a:solidFill>
              <a:srgbClr val="FFFFFF"/>
            </a:solidFill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2000" b="1" dirty="0" smtClean="0"/>
                <a:t>10</a:t>
              </a:r>
              <a:endParaRPr lang="en-US" sz="2000" b="1" dirty="0"/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1422410" y="6186152"/>
              <a:ext cx="621209" cy="400110"/>
            </a:xfrm>
            <a:prstGeom prst="rect">
              <a:avLst/>
            </a:prstGeom>
            <a:solidFill>
              <a:srgbClr val="FFFFFF"/>
            </a:solidFill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2000" b="1" dirty="0" smtClean="0"/>
                <a:t>1</a:t>
              </a:r>
              <a:endParaRPr lang="en-US" sz="2000" b="1" dirty="0"/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5626275" y="6188489"/>
              <a:ext cx="621209" cy="400110"/>
            </a:xfrm>
            <a:prstGeom prst="rect">
              <a:avLst/>
            </a:prstGeom>
            <a:solidFill>
              <a:srgbClr val="FFFFFF"/>
            </a:solidFill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2000" b="1" dirty="0" smtClean="0"/>
                <a:t>100</a:t>
              </a:r>
              <a:endParaRPr lang="en-US" sz="2000" b="1" dirty="0"/>
            </a:p>
          </p:txBody>
        </p:sp>
        <p:sp>
          <p:nvSpPr>
            <p:cNvPr id="5" name="TextBox 4"/>
            <p:cNvSpPr txBox="1"/>
            <p:nvPr/>
          </p:nvSpPr>
          <p:spPr>
            <a:xfrm rot="16200000">
              <a:off x="-574023" y="3081820"/>
              <a:ext cx="3612886" cy="461665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b="1" dirty="0" err="1" smtClean="0"/>
                <a:t>Exoplanet</a:t>
              </a:r>
              <a:r>
                <a:rPr lang="en-US" sz="2400" b="1" dirty="0" smtClean="0"/>
                <a:t> Mass (M</a:t>
              </a:r>
              <a:r>
                <a:rPr lang="en-US" sz="2400" b="1" baseline="-25000" dirty="0" smtClean="0"/>
                <a:t>E</a:t>
              </a:r>
              <a:r>
                <a:rPr lang="en-US" sz="2400" b="1" dirty="0" smtClean="0"/>
                <a:t>)</a:t>
              </a:r>
              <a:endParaRPr lang="en-US" sz="2400" b="1" dirty="0"/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1201235" y="5337740"/>
              <a:ext cx="621209" cy="400110"/>
            </a:xfrm>
            <a:prstGeom prst="rect">
              <a:avLst/>
            </a:prstGeom>
            <a:solidFill>
              <a:srgbClr val="FFFFFF"/>
            </a:solidFill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2000" b="1" dirty="0" smtClean="0"/>
                <a:t>1</a:t>
              </a:r>
              <a:endParaRPr lang="en-US" sz="2000" b="1" dirty="0"/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3506463" y="6188489"/>
              <a:ext cx="621209" cy="384559"/>
            </a:xfrm>
            <a:prstGeom prst="rect">
              <a:avLst/>
            </a:prstGeom>
            <a:solidFill>
              <a:srgbClr val="FFFFFF"/>
            </a:solidFill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2000" b="1" dirty="0" smtClean="0"/>
                <a:t>10</a:t>
              </a:r>
              <a:endParaRPr lang="en-US" sz="2000" b="1" dirty="0"/>
            </a:p>
          </p:txBody>
        </p:sp>
      </p:grpSp>
      <p:sp>
        <p:nvSpPr>
          <p:cNvPr id="15" name="TextBox 14"/>
          <p:cNvSpPr txBox="1"/>
          <p:nvPr/>
        </p:nvSpPr>
        <p:spPr>
          <a:xfrm>
            <a:off x="2795572" y="6414223"/>
            <a:ext cx="3612886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/>
              <a:t>Period (Days)</a:t>
            </a:r>
            <a:endParaRPr lang="en-US" sz="2400" b="1" dirty="0"/>
          </a:p>
        </p:txBody>
      </p:sp>
      <p:sp>
        <p:nvSpPr>
          <p:cNvPr id="16" name="Rectangle 15"/>
          <p:cNvSpPr/>
          <p:nvPr/>
        </p:nvSpPr>
        <p:spPr>
          <a:xfrm>
            <a:off x="1888535" y="20629"/>
            <a:ext cx="480511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/>
              <a:buChar char="•"/>
            </a:pPr>
            <a:r>
              <a:rPr lang="en-US" sz="2000" b="1" u="sng" dirty="0"/>
              <a:t>Dots</a:t>
            </a:r>
            <a:r>
              <a:rPr lang="en-US" sz="2000" b="1" dirty="0"/>
              <a:t>- undetected planets</a:t>
            </a:r>
          </a:p>
          <a:p>
            <a:pPr marL="342900" indent="-342900">
              <a:buFont typeface="Arial"/>
              <a:buChar char="•"/>
            </a:pPr>
            <a:r>
              <a:rPr lang="en-US" sz="2000" b="1" u="sng" dirty="0" smtClean="0"/>
              <a:t>Squares</a:t>
            </a:r>
            <a:r>
              <a:rPr lang="en-US" sz="2000" b="1" dirty="0"/>
              <a:t>- planets detected by MINERVA</a:t>
            </a:r>
          </a:p>
          <a:p>
            <a:pPr marL="342900" indent="-342900">
              <a:buFont typeface="Arial"/>
              <a:buChar char="•"/>
            </a:pPr>
            <a:r>
              <a:rPr lang="en-US" sz="2000" b="1" u="sng" dirty="0" err="1" smtClean="0"/>
              <a:t>X’d</a:t>
            </a:r>
            <a:r>
              <a:rPr lang="en-US" sz="2000" b="1" u="sng" dirty="0" smtClean="0"/>
              <a:t> </a:t>
            </a:r>
            <a:r>
              <a:rPr lang="en-US" sz="2000" b="1" u="sng" dirty="0"/>
              <a:t>out</a:t>
            </a:r>
            <a:r>
              <a:rPr lang="en-US" sz="2000" b="1" dirty="0"/>
              <a:t>- would already be </a:t>
            </a:r>
            <a:endParaRPr lang="en-US" sz="2000" b="1" dirty="0" smtClean="0"/>
          </a:p>
          <a:p>
            <a:r>
              <a:rPr lang="en-US" sz="2000" b="1" dirty="0"/>
              <a:t> </a:t>
            </a:r>
            <a:r>
              <a:rPr lang="en-US" sz="2000" b="1" dirty="0" smtClean="0"/>
              <a:t>     detected </a:t>
            </a:r>
            <a:r>
              <a:rPr lang="en-US" sz="2000" b="1" dirty="0"/>
              <a:t>by </a:t>
            </a:r>
            <a:r>
              <a:rPr lang="en-US" sz="2000" b="1" dirty="0" smtClean="0"/>
              <a:t>Eta </a:t>
            </a:r>
            <a:r>
              <a:rPr lang="en-US" sz="2000" b="1" dirty="0"/>
              <a:t>Earth survey </a:t>
            </a:r>
            <a:endParaRPr lang="en-US" sz="2000" b="1" dirty="0" smtClean="0"/>
          </a:p>
          <a:p>
            <a:pPr marL="342900" indent="-342900">
              <a:buFont typeface="Arial"/>
              <a:buChar char="•"/>
            </a:pPr>
            <a:r>
              <a:rPr lang="en-US" sz="2000" b="1" u="sng" dirty="0" smtClean="0"/>
              <a:t>Color</a:t>
            </a:r>
            <a:r>
              <a:rPr lang="en-US" sz="2000" b="1" dirty="0" smtClean="0"/>
              <a:t> corresponds to </a:t>
            </a:r>
          </a:p>
          <a:p>
            <a:r>
              <a:rPr lang="en-US" sz="2000" b="1" dirty="0" smtClean="0"/>
              <a:t>      equilibrium temp</a:t>
            </a:r>
            <a:endParaRPr lang="en-US" sz="2000" b="1" dirty="0"/>
          </a:p>
        </p:txBody>
      </p:sp>
      <p:sp>
        <p:nvSpPr>
          <p:cNvPr id="17" name="TextBox 16"/>
          <p:cNvSpPr txBox="1"/>
          <p:nvPr/>
        </p:nvSpPr>
        <p:spPr>
          <a:xfrm>
            <a:off x="7905423" y="3604"/>
            <a:ext cx="8763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err="1" smtClean="0"/>
              <a:t>T</a:t>
            </a:r>
            <a:r>
              <a:rPr lang="en-US" sz="2400" b="1" baseline="-25000" dirty="0" err="1" smtClean="0"/>
              <a:t>eq</a:t>
            </a:r>
            <a:endParaRPr lang="en-US" sz="2400" b="1" dirty="0"/>
          </a:p>
        </p:txBody>
      </p:sp>
      <p:sp>
        <p:nvSpPr>
          <p:cNvPr id="3" name="TextBox 2"/>
          <p:cNvSpPr txBox="1"/>
          <p:nvPr/>
        </p:nvSpPr>
        <p:spPr>
          <a:xfrm rot="5400000">
            <a:off x="7302234" y="2724843"/>
            <a:ext cx="19722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Habitable</a:t>
            </a:r>
          </a:p>
          <a:p>
            <a:pPr algn="ctr"/>
            <a:r>
              <a:rPr lang="en-US" dirty="0" smtClean="0"/>
              <a:t>|------------------|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1502129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/>
          <p:cNvGrpSpPr/>
          <p:nvPr/>
        </p:nvGrpSpPr>
        <p:grpSpPr>
          <a:xfrm>
            <a:off x="983701" y="-83774"/>
            <a:ext cx="7136147" cy="6855012"/>
            <a:chOff x="1001587" y="2988"/>
            <a:chExt cx="7136147" cy="6855012"/>
          </a:xfrm>
        </p:grpSpPr>
        <p:pic>
          <p:nvPicPr>
            <p:cNvPr id="7" name="Picture 6" descr="host_index345_sims.ps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9038" t="15389" r="3886" b="19139"/>
            <a:stretch/>
          </p:blipFill>
          <p:spPr>
            <a:xfrm>
              <a:off x="1092696" y="2988"/>
              <a:ext cx="7045038" cy="6855012"/>
            </a:xfrm>
            <a:prstGeom prst="rect">
              <a:avLst/>
            </a:prstGeom>
          </p:spPr>
        </p:pic>
        <p:sp>
          <p:nvSpPr>
            <p:cNvPr id="8" name="TextBox 7"/>
            <p:cNvSpPr txBox="1"/>
            <p:nvPr/>
          </p:nvSpPr>
          <p:spPr>
            <a:xfrm>
              <a:off x="1206306" y="2587401"/>
              <a:ext cx="621209" cy="384559"/>
            </a:xfrm>
            <a:prstGeom prst="rect">
              <a:avLst/>
            </a:prstGeom>
            <a:solidFill>
              <a:srgbClr val="FFFFFF"/>
            </a:solidFill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2000" b="1" dirty="0" smtClean="0"/>
                <a:t>10</a:t>
              </a:r>
              <a:endParaRPr lang="en-US" sz="2000" b="1" dirty="0"/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1422410" y="6186152"/>
              <a:ext cx="621209" cy="400110"/>
            </a:xfrm>
            <a:prstGeom prst="rect">
              <a:avLst/>
            </a:prstGeom>
            <a:solidFill>
              <a:srgbClr val="FFFFFF"/>
            </a:solidFill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2000" b="1" dirty="0" smtClean="0"/>
                <a:t>1</a:t>
              </a:r>
              <a:endParaRPr lang="en-US" sz="2000" b="1" dirty="0"/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5626275" y="6188489"/>
              <a:ext cx="621209" cy="400110"/>
            </a:xfrm>
            <a:prstGeom prst="rect">
              <a:avLst/>
            </a:prstGeom>
            <a:solidFill>
              <a:srgbClr val="FFFFFF"/>
            </a:solidFill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2000" b="1" dirty="0" smtClean="0"/>
                <a:t>100</a:t>
              </a:r>
              <a:endParaRPr lang="en-US" sz="2000" b="1" dirty="0"/>
            </a:p>
          </p:txBody>
        </p:sp>
        <p:sp>
          <p:nvSpPr>
            <p:cNvPr id="5" name="TextBox 4"/>
            <p:cNvSpPr txBox="1"/>
            <p:nvPr/>
          </p:nvSpPr>
          <p:spPr>
            <a:xfrm rot="16200000">
              <a:off x="-574023" y="3081820"/>
              <a:ext cx="3612886" cy="461665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b="1" dirty="0" err="1" smtClean="0"/>
                <a:t>Exoplanet</a:t>
              </a:r>
              <a:r>
                <a:rPr lang="en-US" sz="2400" b="1" dirty="0" smtClean="0"/>
                <a:t> Mass (M</a:t>
              </a:r>
              <a:r>
                <a:rPr lang="en-US" sz="2400" b="1" baseline="-25000" dirty="0" smtClean="0"/>
                <a:t>E</a:t>
              </a:r>
              <a:r>
                <a:rPr lang="en-US" sz="2400" b="1" dirty="0" smtClean="0"/>
                <a:t>)</a:t>
              </a:r>
              <a:endParaRPr lang="en-US" sz="2400" b="1" dirty="0"/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1201235" y="5337740"/>
              <a:ext cx="621209" cy="400110"/>
            </a:xfrm>
            <a:prstGeom prst="rect">
              <a:avLst/>
            </a:prstGeom>
            <a:solidFill>
              <a:srgbClr val="FFFFFF"/>
            </a:solidFill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2000" b="1" dirty="0" smtClean="0"/>
                <a:t>1</a:t>
              </a:r>
              <a:endParaRPr lang="en-US" sz="2000" b="1" dirty="0"/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3506463" y="6188489"/>
              <a:ext cx="621209" cy="384559"/>
            </a:xfrm>
            <a:prstGeom prst="rect">
              <a:avLst/>
            </a:prstGeom>
            <a:solidFill>
              <a:srgbClr val="FFFFFF"/>
            </a:solidFill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2000" b="1" dirty="0" smtClean="0"/>
                <a:t>10</a:t>
              </a:r>
              <a:endParaRPr lang="en-US" sz="2000" b="1" dirty="0"/>
            </a:p>
          </p:txBody>
        </p:sp>
      </p:grpSp>
      <p:sp>
        <p:nvSpPr>
          <p:cNvPr id="15" name="TextBox 14"/>
          <p:cNvSpPr txBox="1"/>
          <p:nvPr/>
        </p:nvSpPr>
        <p:spPr>
          <a:xfrm>
            <a:off x="2795572" y="6414223"/>
            <a:ext cx="3612886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/>
              <a:t>Period (Days)</a:t>
            </a:r>
            <a:endParaRPr lang="en-US" sz="2400" b="1" dirty="0"/>
          </a:p>
        </p:txBody>
      </p:sp>
      <p:sp>
        <p:nvSpPr>
          <p:cNvPr id="16" name="Rectangle 15"/>
          <p:cNvSpPr/>
          <p:nvPr/>
        </p:nvSpPr>
        <p:spPr>
          <a:xfrm>
            <a:off x="1888535" y="20629"/>
            <a:ext cx="469410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/>
              <a:buChar char="•"/>
            </a:pPr>
            <a:r>
              <a:rPr lang="en-US" sz="2000" b="1" u="sng" dirty="0"/>
              <a:t>Dots</a:t>
            </a:r>
            <a:r>
              <a:rPr lang="en-US" sz="2000" b="1" dirty="0"/>
              <a:t>- undetected planets</a:t>
            </a:r>
          </a:p>
          <a:p>
            <a:pPr marL="342900" indent="-342900">
              <a:buFont typeface="Arial"/>
              <a:buChar char="•"/>
            </a:pPr>
            <a:r>
              <a:rPr lang="en-US" sz="2000" b="1" u="sng" dirty="0" smtClean="0"/>
              <a:t>Squares</a:t>
            </a:r>
            <a:r>
              <a:rPr lang="en-US" sz="2000" b="1" dirty="0"/>
              <a:t>- planets detected </a:t>
            </a:r>
            <a:r>
              <a:rPr lang="en-US" sz="2000" b="1" dirty="0" smtClean="0"/>
              <a:t>by MINERVA</a:t>
            </a:r>
            <a:endParaRPr lang="en-US" sz="2000" b="1" dirty="0"/>
          </a:p>
          <a:p>
            <a:pPr marL="342900" indent="-342900">
              <a:buFont typeface="Arial"/>
              <a:buChar char="•"/>
            </a:pPr>
            <a:r>
              <a:rPr lang="en-US" sz="2000" b="1" u="sng" dirty="0" err="1" smtClean="0"/>
              <a:t>X’d</a:t>
            </a:r>
            <a:r>
              <a:rPr lang="en-US" sz="2000" b="1" u="sng" dirty="0" smtClean="0"/>
              <a:t> </a:t>
            </a:r>
            <a:r>
              <a:rPr lang="en-US" sz="2000" b="1" u="sng" dirty="0"/>
              <a:t>out</a:t>
            </a:r>
            <a:r>
              <a:rPr lang="en-US" sz="2000" b="1" dirty="0"/>
              <a:t>- would already be </a:t>
            </a:r>
            <a:endParaRPr lang="en-US" sz="2000" b="1" dirty="0" smtClean="0"/>
          </a:p>
          <a:p>
            <a:r>
              <a:rPr lang="en-US" sz="2000" b="1" dirty="0"/>
              <a:t> </a:t>
            </a:r>
            <a:r>
              <a:rPr lang="en-US" sz="2000" b="1" dirty="0" smtClean="0"/>
              <a:t>     detected </a:t>
            </a:r>
            <a:r>
              <a:rPr lang="en-US" sz="2000" b="1" dirty="0"/>
              <a:t>by </a:t>
            </a:r>
            <a:r>
              <a:rPr lang="en-US" sz="2000" b="1" dirty="0" smtClean="0"/>
              <a:t>Eta </a:t>
            </a:r>
            <a:r>
              <a:rPr lang="en-US" sz="2000" b="1" dirty="0"/>
              <a:t>Earth survey </a:t>
            </a:r>
            <a:endParaRPr lang="en-US" sz="2000" b="1" dirty="0" smtClean="0"/>
          </a:p>
          <a:p>
            <a:pPr marL="342900" indent="-342900">
              <a:buFont typeface="Arial"/>
              <a:buChar char="•"/>
            </a:pPr>
            <a:r>
              <a:rPr lang="en-US" sz="2000" b="1" u="sng" dirty="0" smtClean="0"/>
              <a:t>Color</a:t>
            </a:r>
            <a:r>
              <a:rPr lang="en-US" sz="2000" b="1" dirty="0" smtClean="0"/>
              <a:t> corresponds to </a:t>
            </a:r>
          </a:p>
          <a:p>
            <a:r>
              <a:rPr lang="en-US" sz="2000" b="1" dirty="0" smtClean="0"/>
              <a:t>      equilibrium temp</a:t>
            </a:r>
            <a:endParaRPr lang="en-US" sz="2000" b="1" dirty="0"/>
          </a:p>
        </p:txBody>
      </p:sp>
      <p:sp>
        <p:nvSpPr>
          <p:cNvPr id="17" name="TextBox 16"/>
          <p:cNvSpPr txBox="1"/>
          <p:nvPr/>
        </p:nvSpPr>
        <p:spPr>
          <a:xfrm>
            <a:off x="7905423" y="3604"/>
            <a:ext cx="8763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err="1" smtClean="0"/>
              <a:t>T</a:t>
            </a:r>
            <a:r>
              <a:rPr lang="en-US" sz="2400" b="1" baseline="-25000" dirty="0" err="1" smtClean="0"/>
              <a:t>eq</a:t>
            </a:r>
            <a:endParaRPr lang="en-US" sz="2400" b="1" dirty="0"/>
          </a:p>
        </p:txBody>
      </p:sp>
      <p:sp>
        <p:nvSpPr>
          <p:cNvPr id="2" name="Oval 1"/>
          <p:cNvSpPr/>
          <p:nvPr/>
        </p:nvSpPr>
        <p:spPr>
          <a:xfrm>
            <a:off x="5472986" y="2701162"/>
            <a:ext cx="357711" cy="393547"/>
          </a:xfrm>
          <a:prstGeom prst="ellipse">
            <a:avLst/>
          </a:prstGeom>
          <a:noFill/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6582637" y="2667858"/>
            <a:ext cx="357711" cy="393547"/>
          </a:xfrm>
          <a:prstGeom prst="ellipse">
            <a:avLst/>
          </a:prstGeom>
          <a:noFill/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Oval 17"/>
          <p:cNvSpPr/>
          <p:nvPr/>
        </p:nvSpPr>
        <p:spPr>
          <a:xfrm>
            <a:off x="6707835" y="2086526"/>
            <a:ext cx="357711" cy="393547"/>
          </a:xfrm>
          <a:prstGeom prst="ellipse">
            <a:avLst/>
          </a:prstGeom>
          <a:noFill/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781873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54377" y="718868"/>
            <a:ext cx="3408869" cy="1754327"/>
          </a:xfrm>
          <a:prstGeom prst="rect">
            <a:avLst/>
          </a:prstGeom>
          <a:noFill/>
          <a:ln>
            <a:solidFill>
              <a:srgbClr val="4F81BD"/>
            </a:solidFill>
          </a:ln>
        </p:spPr>
        <p:txBody>
          <a:bodyPr wrap="square" rtlCol="0">
            <a:spAutoFit/>
          </a:bodyPr>
          <a:lstStyle/>
          <a:p>
            <a:pPr algn="ctr"/>
            <a:endParaRPr lang="en-US" sz="3600" b="1" dirty="0" smtClean="0"/>
          </a:p>
          <a:p>
            <a:pPr algn="ctr"/>
            <a:r>
              <a:rPr lang="en-US" sz="3600" b="1" dirty="0" smtClean="0"/>
              <a:t>Results</a:t>
            </a:r>
          </a:p>
          <a:p>
            <a:pPr algn="ctr"/>
            <a:endParaRPr lang="en-US" sz="36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354377" y="3271665"/>
            <a:ext cx="3408869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/>
              <a:t>MINERVA is expected to detect 15±4 new </a:t>
            </a:r>
            <a:r>
              <a:rPr lang="en-US" sz="2800" dirty="0" err="1" smtClean="0"/>
              <a:t>exoplanets</a:t>
            </a:r>
            <a:r>
              <a:rPr lang="en-US" sz="2800" dirty="0" smtClean="0"/>
              <a:t>, </a:t>
            </a:r>
          </a:p>
          <a:p>
            <a:pPr algn="ctr"/>
            <a:r>
              <a:rPr lang="en-US" sz="2800" dirty="0" smtClean="0"/>
              <a:t>with 2.2±1.5 in the habitable zone. </a:t>
            </a:r>
            <a:endParaRPr lang="en-US" sz="2800" dirty="0"/>
          </a:p>
        </p:txBody>
      </p:sp>
      <p:pic>
        <p:nvPicPr>
          <p:cNvPr id="6" name="Picture 5" descr="host_index345_sims.ps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67" t="13294" b="19028"/>
          <a:stretch/>
        </p:blipFill>
        <p:spPr>
          <a:xfrm>
            <a:off x="3888445" y="508597"/>
            <a:ext cx="5253653" cy="5016018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4292542" y="5735556"/>
            <a:ext cx="4632740" cy="523220"/>
          </a:xfrm>
          <a:prstGeom prst="rect">
            <a:avLst/>
          </a:prstGeom>
          <a:noFill/>
          <a:ln>
            <a:solidFill>
              <a:srgbClr val="4F81BD"/>
            </a:solidFill>
          </a:ln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Typical case for expected yield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03321588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65028" y="294080"/>
            <a:ext cx="7895092" cy="584776"/>
          </a:xfrm>
          <a:prstGeom prst="rect">
            <a:avLst/>
          </a:prstGeom>
          <a:noFill/>
          <a:ln>
            <a:solidFill>
              <a:srgbClr val="4F81BD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smtClean="0"/>
              <a:t>The Takeaway</a:t>
            </a:r>
            <a:endParaRPr lang="en-US" sz="32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747142" y="1236626"/>
            <a:ext cx="7994852" cy="58169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en-US" sz="2400" dirty="0" smtClean="0"/>
              <a:t>Future telescopes need to know the locations of rocky, Earthlike </a:t>
            </a:r>
            <a:r>
              <a:rPr lang="en-US" sz="2400" dirty="0" err="1" smtClean="0"/>
              <a:t>exoplanets</a:t>
            </a:r>
            <a:r>
              <a:rPr lang="en-US" sz="2400" dirty="0"/>
              <a:t> </a:t>
            </a:r>
            <a:r>
              <a:rPr lang="en-US" sz="2400" dirty="0" smtClean="0"/>
              <a:t>to search them for biomarkers.</a:t>
            </a:r>
          </a:p>
          <a:p>
            <a:pPr marL="342900" indent="-342900">
              <a:buAutoNum type="arabicPeriod"/>
            </a:pPr>
            <a:endParaRPr lang="en-US" sz="2400" dirty="0"/>
          </a:p>
          <a:p>
            <a:pPr marL="342900" indent="-342900">
              <a:buAutoNum type="arabicPeriod"/>
            </a:pPr>
            <a:r>
              <a:rPr lang="en-US" sz="2400" dirty="0" smtClean="0"/>
              <a:t>MINERVA has the precision and observational frequency to detect these planets.</a:t>
            </a:r>
          </a:p>
          <a:p>
            <a:pPr marL="342900" indent="-342900">
              <a:buAutoNum type="arabicPeriod"/>
            </a:pPr>
            <a:endParaRPr lang="en-US" sz="2400" dirty="0"/>
          </a:p>
          <a:p>
            <a:pPr marL="342900" indent="-342900">
              <a:buFontTx/>
              <a:buAutoNum type="arabicPeriod"/>
            </a:pPr>
            <a:r>
              <a:rPr lang="en-US" sz="2400" dirty="0"/>
              <a:t>MINERVA is looking at </a:t>
            </a:r>
            <a:r>
              <a:rPr lang="en-US" sz="2400" u="sng" dirty="0"/>
              <a:t>nearby</a:t>
            </a:r>
            <a:r>
              <a:rPr lang="en-US" sz="2400" dirty="0"/>
              <a:t>  (less than 25 parsecs away) </a:t>
            </a:r>
            <a:r>
              <a:rPr lang="en-US" sz="2400" dirty="0" smtClean="0"/>
              <a:t>stars.</a:t>
            </a:r>
          </a:p>
          <a:p>
            <a:pPr marL="342900" indent="-342900">
              <a:buFontTx/>
              <a:buAutoNum type="arabicPeriod"/>
            </a:pPr>
            <a:endParaRPr lang="en-US" sz="2400" dirty="0"/>
          </a:p>
          <a:p>
            <a:pPr marL="342900" indent="-342900">
              <a:buFontTx/>
              <a:buAutoNum type="arabicPeriod"/>
            </a:pPr>
            <a:r>
              <a:rPr lang="en-US" sz="2400" dirty="0" smtClean="0"/>
              <a:t>MINERVA is expected to find </a:t>
            </a:r>
            <a:r>
              <a:rPr lang="en-US" sz="2400" dirty="0"/>
              <a:t>15±4 new </a:t>
            </a:r>
            <a:r>
              <a:rPr lang="en-US" sz="2400" dirty="0" err="1"/>
              <a:t>exoplanets</a:t>
            </a:r>
            <a:r>
              <a:rPr lang="en-US" sz="2400" dirty="0"/>
              <a:t>, </a:t>
            </a:r>
            <a:r>
              <a:rPr lang="en-US" sz="2400" dirty="0" smtClean="0"/>
              <a:t>with </a:t>
            </a:r>
            <a:r>
              <a:rPr lang="en-US" sz="2400" dirty="0"/>
              <a:t>2.2±1.5 in the habitable zone. </a:t>
            </a:r>
            <a:endParaRPr lang="en-US" sz="2400" dirty="0" smtClean="0"/>
          </a:p>
          <a:p>
            <a:pPr marL="342900" indent="-342900">
              <a:buFontTx/>
              <a:buAutoNum type="arabicPeriod"/>
            </a:pPr>
            <a:endParaRPr lang="en-US" sz="2400" dirty="0"/>
          </a:p>
          <a:p>
            <a:pPr marL="342900" indent="-342900">
              <a:buFontTx/>
              <a:buAutoNum type="arabicPeriod"/>
            </a:pPr>
            <a:r>
              <a:rPr lang="en-US" sz="2400" dirty="0" smtClean="0"/>
              <a:t>These will be some of the first targets for future telescopes like JWST and TMT.</a:t>
            </a:r>
            <a:endParaRPr lang="en-US" sz="2400" dirty="0"/>
          </a:p>
          <a:p>
            <a:pPr marL="342900" indent="-342900">
              <a:buFontTx/>
              <a:buAutoNum type="arabicPeriod"/>
            </a:pPr>
            <a:endParaRPr lang="en-US" dirty="0"/>
          </a:p>
          <a:p>
            <a:pPr marL="342900" indent="-342900">
              <a:buAutoNum type="arabicPeriod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5426310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65028" y="394393"/>
            <a:ext cx="7895092" cy="584776"/>
          </a:xfrm>
          <a:prstGeom prst="rect">
            <a:avLst/>
          </a:prstGeom>
          <a:noFill/>
          <a:ln>
            <a:solidFill>
              <a:srgbClr val="4F81BD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smtClean="0"/>
              <a:t>Acknowledgements</a:t>
            </a:r>
            <a:endParaRPr lang="en-US" sz="320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304057" y="1234305"/>
            <a:ext cx="8660118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sz="2800" dirty="0" smtClean="0"/>
              <a:t>Dr. Nate </a:t>
            </a:r>
            <a:r>
              <a:rPr lang="en-US" sz="2800" dirty="0" err="1" smtClean="0"/>
              <a:t>McCrady</a:t>
            </a:r>
            <a:r>
              <a:rPr lang="en-US" sz="2800" dirty="0"/>
              <a:t> </a:t>
            </a:r>
          </a:p>
          <a:p>
            <a:pPr marL="285750" indent="-285750">
              <a:buFont typeface="Arial"/>
              <a:buChar char="•"/>
            </a:pPr>
            <a:r>
              <a:rPr lang="en-US" sz="2800" dirty="0" smtClean="0"/>
              <a:t>UM MINERVA team: Connor Robinson, Dennis Price,  and Russell </a:t>
            </a:r>
            <a:r>
              <a:rPr lang="en-US" sz="2800" dirty="0" err="1" smtClean="0"/>
              <a:t>Stanbery</a:t>
            </a:r>
            <a:endParaRPr lang="en-US" sz="2800" dirty="0" smtClean="0"/>
          </a:p>
          <a:p>
            <a:pPr marL="285750" indent="-285750">
              <a:buFont typeface="Arial"/>
              <a:buChar char="•"/>
            </a:pPr>
            <a:r>
              <a:rPr lang="en-US" sz="2800" dirty="0" smtClean="0"/>
              <a:t>Jason Wright for the use of his code, rv_lin.</a:t>
            </a:r>
          </a:p>
          <a:p>
            <a:pPr marL="285750" indent="-285750">
              <a:buFont typeface="Arial"/>
              <a:buChar char="•"/>
            </a:pPr>
            <a:r>
              <a:rPr lang="en-US" sz="2800" dirty="0" smtClean="0"/>
              <a:t>All of you for supporting undergraduate research!</a:t>
            </a:r>
            <a:endParaRPr lang="en-US" sz="2800" dirty="0"/>
          </a:p>
        </p:txBody>
      </p:sp>
      <p:pic>
        <p:nvPicPr>
          <p:cNvPr id="6" name="Picture 5" descr="ack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476" b="19922"/>
          <a:stretch/>
        </p:blipFill>
        <p:spPr>
          <a:xfrm>
            <a:off x="1699130" y="3782803"/>
            <a:ext cx="6148988" cy="28896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48151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1495633" y="-71013"/>
            <a:ext cx="7798116" cy="6959662"/>
            <a:chOff x="983701" y="-83774"/>
            <a:chExt cx="7798116" cy="6959662"/>
          </a:xfrm>
        </p:grpSpPr>
        <p:grpSp>
          <p:nvGrpSpPr>
            <p:cNvPr id="13" name="Group 12"/>
            <p:cNvGrpSpPr/>
            <p:nvPr/>
          </p:nvGrpSpPr>
          <p:grpSpPr>
            <a:xfrm>
              <a:off x="983701" y="-83774"/>
              <a:ext cx="7135654" cy="6855012"/>
              <a:chOff x="1001587" y="2988"/>
              <a:chExt cx="7135654" cy="6855012"/>
            </a:xfrm>
          </p:grpSpPr>
          <p:pic>
            <p:nvPicPr>
              <p:cNvPr id="7" name="Picture 6" descr="host_index345_sims.ps"/>
              <p:cNvPicPr>
                <a:picLocks noChangeAspect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9038" t="15389" r="3886" b="19139"/>
              <a:stretch/>
            </p:blipFill>
            <p:spPr>
              <a:xfrm>
                <a:off x="1092203" y="2988"/>
                <a:ext cx="7045038" cy="6855012"/>
              </a:xfrm>
              <a:prstGeom prst="rect">
                <a:avLst/>
              </a:prstGeom>
            </p:spPr>
          </p:pic>
          <p:sp>
            <p:nvSpPr>
              <p:cNvPr id="8" name="TextBox 7"/>
              <p:cNvSpPr txBox="1"/>
              <p:nvPr/>
            </p:nvSpPr>
            <p:spPr>
              <a:xfrm>
                <a:off x="1152648" y="2587401"/>
                <a:ext cx="621209" cy="384559"/>
              </a:xfrm>
              <a:prstGeom prst="rect">
                <a:avLst/>
              </a:prstGeom>
              <a:solidFill>
                <a:srgbClr val="FFFFFF"/>
              </a:solidFill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en-US" sz="2000" b="1" dirty="0" smtClean="0"/>
                  <a:t>10</a:t>
                </a:r>
                <a:endParaRPr lang="en-US" sz="2000" b="1" dirty="0"/>
              </a:p>
            </p:txBody>
          </p:sp>
          <p:sp>
            <p:nvSpPr>
              <p:cNvPr id="9" name="TextBox 8"/>
              <p:cNvSpPr txBox="1"/>
              <p:nvPr/>
            </p:nvSpPr>
            <p:spPr>
              <a:xfrm>
                <a:off x="1422410" y="6186152"/>
                <a:ext cx="621209" cy="400110"/>
              </a:xfrm>
              <a:prstGeom prst="rect">
                <a:avLst/>
              </a:prstGeom>
              <a:solidFill>
                <a:srgbClr val="FFFFFF"/>
              </a:solidFill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en-US" sz="2000" b="1" dirty="0" smtClean="0"/>
                  <a:t>1</a:t>
                </a:r>
                <a:endParaRPr lang="en-US" sz="2000" b="1" dirty="0"/>
              </a:p>
            </p:txBody>
          </p:sp>
          <p:sp>
            <p:nvSpPr>
              <p:cNvPr id="11" name="TextBox 10"/>
              <p:cNvSpPr txBox="1"/>
              <p:nvPr/>
            </p:nvSpPr>
            <p:spPr>
              <a:xfrm>
                <a:off x="5626275" y="6188489"/>
                <a:ext cx="621209" cy="400110"/>
              </a:xfrm>
              <a:prstGeom prst="rect">
                <a:avLst/>
              </a:prstGeom>
              <a:solidFill>
                <a:srgbClr val="FFFFFF"/>
              </a:solidFill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en-US" sz="2000" b="1" dirty="0" smtClean="0"/>
                  <a:t>100</a:t>
                </a:r>
                <a:endParaRPr lang="en-US" sz="2000" b="1" dirty="0"/>
              </a:p>
            </p:txBody>
          </p:sp>
          <p:sp>
            <p:nvSpPr>
              <p:cNvPr id="5" name="TextBox 4"/>
              <p:cNvSpPr txBox="1"/>
              <p:nvPr/>
            </p:nvSpPr>
            <p:spPr>
              <a:xfrm rot="16200000">
                <a:off x="-574023" y="3081820"/>
                <a:ext cx="3612886" cy="461665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400" b="1" dirty="0" err="1" smtClean="0"/>
                  <a:t>Exoplanet</a:t>
                </a:r>
                <a:r>
                  <a:rPr lang="en-US" sz="2400" b="1" dirty="0" smtClean="0"/>
                  <a:t> Mass (M</a:t>
                </a:r>
                <a:r>
                  <a:rPr lang="en-US" sz="2400" b="1" baseline="-25000" dirty="0" smtClean="0"/>
                  <a:t>E</a:t>
                </a:r>
                <a:r>
                  <a:rPr lang="en-US" sz="2400" b="1" dirty="0" smtClean="0"/>
                  <a:t>)</a:t>
                </a:r>
                <a:endParaRPr lang="en-US" sz="2400" b="1" dirty="0"/>
              </a:p>
            </p:txBody>
          </p:sp>
          <p:sp>
            <p:nvSpPr>
              <p:cNvPr id="12" name="TextBox 11"/>
              <p:cNvSpPr txBox="1"/>
              <p:nvPr/>
            </p:nvSpPr>
            <p:spPr>
              <a:xfrm>
                <a:off x="1152648" y="5337740"/>
                <a:ext cx="621209" cy="400110"/>
              </a:xfrm>
              <a:prstGeom prst="rect">
                <a:avLst/>
              </a:prstGeom>
              <a:solidFill>
                <a:srgbClr val="FFFFFF"/>
              </a:solidFill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en-US" sz="2000" b="1" dirty="0" smtClean="0"/>
                  <a:t>1</a:t>
                </a:r>
                <a:endParaRPr lang="en-US" sz="2000" b="1" dirty="0"/>
              </a:p>
            </p:txBody>
          </p:sp>
          <p:sp>
            <p:nvSpPr>
              <p:cNvPr id="10" name="TextBox 9"/>
              <p:cNvSpPr txBox="1"/>
              <p:nvPr/>
            </p:nvSpPr>
            <p:spPr>
              <a:xfrm>
                <a:off x="3506463" y="6188489"/>
                <a:ext cx="621209" cy="384559"/>
              </a:xfrm>
              <a:prstGeom prst="rect">
                <a:avLst/>
              </a:prstGeom>
              <a:solidFill>
                <a:srgbClr val="FFFFFF"/>
              </a:solidFill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en-US" sz="2000" b="1" dirty="0" smtClean="0"/>
                  <a:t>10</a:t>
                </a:r>
                <a:endParaRPr lang="en-US" sz="2000" b="1" dirty="0"/>
              </a:p>
            </p:txBody>
          </p:sp>
        </p:grpSp>
        <p:grpSp>
          <p:nvGrpSpPr>
            <p:cNvPr id="3" name="Group 2"/>
            <p:cNvGrpSpPr/>
            <p:nvPr/>
          </p:nvGrpSpPr>
          <p:grpSpPr>
            <a:xfrm>
              <a:off x="1918417" y="3604"/>
              <a:ext cx="6863400" cy="6872284"/>
              <a:chOff x="1918417" y="3604"/>
              <a:chExt cx="6863400" cy="6872284"/>
            </a:xfrm>
          </p:grpSpPr>
          <p:sp>
            <p:nvSpPr>
              <p:cNvPr id="15" name="TextBox 14"/>
              <p:cNvSpPr txBox="1"/>
              <p:nvPr/>
            </p:nvSpPr>
            <p:spPr>
              <a:xfrm>
                <a:off x="2795572" y="6414223"/>
                <a:ext cx="3612886" cy="461665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400" b="1" dirty="0" smtClean="0"/>
                  <a:t>Period (Days)</a:t>
                </a:r>
                <a:endParaRPr lang="en-US" sz="2400" b="1" dirty="0"/>
              </a:p>
            </p:txBody>
          </p:sp>
          <p:sp>
            <p:nvSpPr>
              <p:cNvPr id="16" name="Rectangle 15"/>
              <p:cNvSpPr/>
              <p:nvPr/>
            </p:nvSpPr>
            <p:spPr>
              <a:xfrm>
                <a:off x="1918417" y="125216"/>
                <a:ext cx="4572000" cy="1938992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r>
                  <a:rPr lang="en-US" sz="2000" b="1" u="sng" dirty="0" smtClean="0"/>
                  <a:t>Squares</a:t>
                </a:r>
                <a:r>
                  <a:rPr lang="en-US" sz="2000" b="1" dirty="0"/>
                  <a:t>- planets detected by MINERVA</a:t>
                </a:r>
              </a:p>
              <a:p>
                <a:r>
                  <a:rPr lang="en-US" sz="2000" b="1" u="sng" dirty="0" err="1" smtClean="0"/>
                  <a:t>X’d</a:t>
                </a:r>
                <a:r>
                  <a:rPr lang="en-US" sz="2000" b="1" u="sng" dirty="0" smtClean="0"/>
                  <a:t> </a:t>
                </a:r>
                <a:r>
                  <a:rPr lang="en-US" sz="2000" b="1" u="sng" dirty="0"/>
                  <a:t>out</a:t>
                </a:r>
                <a:r>
                  <a:rPr lang="en-US" sz="2000" b="1" dirty="0"/>
                  <a:t>- would already be detected </a:t>
                </a:r>
                <a:r>
                  <a:rPr lang="en-US" sz="2000" b="1" dirty="0" smtClean="0"/>
                  <a:t>by Eta </a:t>
                </a:r>
                <a:r>
                  <a:rPr lang="en-US" sz="2000" b="1" dirty="0"/>
                  <a:t>Earth survey </a:t>
                </a:r>
                <a:endParaRPr lang="en-US" sz="2000" b="1" dirty="0" smtClean="0"/>
              </a:p>
              <a:p>
                <a:r>
                  <a:rPr lang="en-US" sz="2000" b="1" u="sng" dirty="0"/>
                  <a:t>Dots</a:t>
                </a:r>
                <a:r>
                  <a:rPr lang="en-US" sz="2000" b="1" dirty="0"/>
                  <a:t>- undetected </a:t>
                </a:r>
                <a:r>
                  <a:rPr lang="en-US" sz="2000" b="1" dirty="0" smtClean="0"/>
                  <a:t>planets</a:t>
                </a:r>
              </a:p>
              <a:p>
                <a:r>
                  <a:rPr lang="en-US" sz="2000" b="1" u="sng" dirty="0" smtClean="0"/>
                  <a:t>Circled</a:t>
                </a:r>
                <a:r>
                  <a:rPr lang="en-US" sz="2000" b="1" dirty="0" smtClean="0"/>
                  <a:t>-habitable zone planets</a:t>
                </a:r>
                <a:endParaRPr lang="en-US" sz="2000" b="1" u="sng" dirty="0"/>
              </a:p>
              <a:p>
                <a:endParaRPr lang="en-US" sz="2000" b="1" dirty="0"/>
              </a:p>
            </p:txBody>
          </p:sp>
          <p:sp>
            <p:nvSpPr>
              <p:cNvPr id="17" name="TextBox 16"/>
              <p:cNvSpPr txBox="1"/>
              <p:nvPr/>
            </p:nvSpPr>
            <p:spPr>
              <a:xfrm>
                <a:off x="7905423" y="3604"/>
                <a:ext cx="876394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400" b="1" dirty="0" err="1" smtClean="0"/>
                  <a:t>T</a:t>
                </a:r>
                <a:r>
                  <a:rPr lang="en-US" sz="2400" b="1" baseline="-25000" dirty="0" err="1" smtClean="0"/>
                  <a:t>eq</a:t>
                </a:r>
                <a:endParaRPr lang="en-US" sz="2400" b="1" dirty="0"/>
              </a:p>
            </p:txBody>
          </p:sp>
          <p:sp>
            <p:nvSpPr>
              <p:cNvPr id="2" name="Oval 1"/>
              <p:cNvSpPr/>
              <p:nvPr/>
            </p:nvSpPr>
            <p:spPr>
              <a:xfrm>
                <a:off x="5472986" y="2701162"/>
                <a:ext cx="357711" cy="393547"/>
              </a:xfrm>
              <a:prstGeom prst="ellipse">
                <a:avLst/>
              </a:prstGeom>
              <a:noFill/>
            </p:spPr>
            <p:style>
              <a:lnRef idx="1">
                <a:schemeClr val="dk1"/>
              </a:lnRef>
              <a:fillRef idx="3">
                <a:schemeClr val="dk1"/>
              </a:fillRef>
              <a:effectRef idx="2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" name="Oval 13"/>
              <p:cNvSpPr/>
              <p:nvPr/>
            </p:nvSpPr>
            <p:spPr>
              <a:xfrm>
                <a:off x="6582637" y="2667858"/>
                <a:ext cx="357711" cy="393547"/>
              </a:xfrm>
              <a:prstGeom prst="ellipse">
                <a:avLst/>
              </a:prstGeom>
              <a:noFill/>
            </p:spPr>
            <p:style>
              <a:lnRef idx="1">
                <a:schemeClr val="dk1"/>
              </a:lnRef>
              <a:fillRef idx="3">
                <a:schemeClr val="dk1"/>
              </a:fillRef>
              <a:effectRef idx="2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8" name="Oval 17"/>
              <p:cNvSpPr/>
              <p:nvPr/>
            </p:nvSpPr>
            <p:spPr>
              <a:xfrm>
                <a:off x="6707835" y="2086526"/>
                <a:ext cx="357711" cy="393547"/>
              </a:xfrm>
              <a:prstGeom prst="ellipse">
                <a:avLst/>
              </a:prstGeom>
              <a:noFill/>
            </p:spPr>
            <p:style>
              <a:lnRef idx="1">
                <a:schemeClr val="dk1"/>
              </a:lnRef>
              <a:fillRef idx="3">
                <a:schemeClr val="dk1"/>
              </a:fillRef>
              <a:effectRef idx="2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sp>
        <p:nvSpPr>
          <p:cNvPr id="6" name="TextBox 5"/>
          <p:cNvSpPr txBox="1"/>
          <p:nvPr/>
        </p:nvSpPr>
        <p:spPr>
          <a:xfrm>
            <a:off x="319408" y="478030"/>
            <a:ext cx="1637891" cy="830997"/>
          </a:xfrm>
          <a:prstGeom prst="rect">
            <a:avLst/>
          </a:prstGeom>
          <a:noFill/>
          <a:ln>
            <a:solidFill>
              <a:srgbClr val="4F81BD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400" dirty="0"/>
              <a:t>15±4 new </a:t>
            </a:r>
            <a:r>
              <a:rPr lang="en-US" sz="2400" dirty="0" err="1"/>
              <a:t>exoplanets</a:t>
            </a:r>
            <a:endParaRPr lang="en-US" sz="2400" dirty="0"/>
          </a:p>
        </p:txBody>
      </p:sp>
      <p:sp>
        <p:nvSpPr>
          <p:cNvPr id="19" name="TextBox 18"/>
          <p:cNvSpPr txBox="1"/>
          <p:nvPr/>
        </p:nvSpPr>
        <p:spPr>
          <a:xfrm>
            <a:off x="220544" y="5168772"/>
            <a:ext cx="1828015" cy="1200328"/>
          </a:xfrm>
          <a:prstGeom prst="rect">
            <a:avLst/>
          </a:prstGeom>
          <a:noFill/>
          <a:ln>
            <a:solidFill>
              <a:srgbClr val="4F81BD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400" dirty="0"/>
              <a:t>2.2±1.5 </a:t>
            </a:r>
            <a:r>
              <a:rPr lang="en-US" sz="2400" dirty="0" smtClean="0"/>
              <a:t>in </a:t>
            </a:r>
            <a:r>
              <a:rPr lang="en-US" sz="2400" dirty="0"/>
              <a:t>habitable zone</a:t>
            </a:r>
          </a:p>
        </p:txBody>
      </p:sp>
    </p:spTree>
    <p:extLst>
      <p:ext uri="{BB962C8B-B14F-4D97-AF65-F5344CB8AC3E}">
        <p14:creationId xmlns:p14="http://schemas.microsoft.com/office/powerpoint/2010/main" val="185184210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04919" y="443685"/>
            <a:ext cx="3350823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/>
              <a:t>The big question…</a:t>
            </a:r>
            <a:endParaRPr lang="en-US" sz="3200" dirty="0"/>
          </a:p>
        </p:txBody>
      </p:sp>
      <p:pic>
        <p:nvPicPr>
          <p:cNvPr id="5" name="Picture 4" descr="night sky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919" y="1635141"/>
            <a:ext cx="8241267" cy="3631313"/>
          </a:xfrm>
          <a:prstGeom prst="rect">
            <a:avLst/>
          </a:prstGeom>
          <a:ln>
            <a:solidFill>
              <a:srgbClr val="4F81BD"/>
            </a:solidFill>
          </a:ln>
        </p:spPr>
      </p:pic>
    </p:spTree>
    <p:extLst>
      <p:ext uri="{BB962C8B-B14F-4D97-AF65-F5344CB8AC3E}">
        <p14:creationId xmlns:p14="http://schemas.microsoft.com/office/powerpoint/2010/main" val="206036859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04919" y="443685"/>
            <a:ext cx="3350823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/>
              <a:t>The big question…</a:t>
            </a:r>
            <a:endParaRPr lang="en-US" sz="3200" dirty="0"/>
          </a:p>
        </p:txBody>
      </p:sp>
      <p:pic>
        <p:nvPicPr>
          <p:cNvPr id="5" name="Picture 4" descr="night sky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919" y="1635140"/>
            <a:ext cx="8241267" cy="3631313"/>
          </a:xfrm>
          <a:prstGeom prst="rect">
            <a:avLst/>
          </a:prstGeom>
          <a:ln>
            <a:solidFill>
              <a:srgbClr val="4F81BD"/>
            </a:solidFill>
          </a:ln>
        </p:spPr>
      </p:pic>
      <p:sp>
        <p:nvSpPr>
          <p:cNvPr id="6" name="TextBox 5"/>
          <p:cNvSpPr txBox="1"/>
          <p:nvPr/>
        </p:nvSpPr>
        <p:spPr>
          <a:xfrm>
            <a:off x="2916671" y="5633021"/>
            <a:ext cx="3350823" cy="646331"/>
          </a:xfrm>
          <a:prstGeom prst="rect">
            <a:avLst/>
          </a:prstGeom>
          <a:noFill/>
          <a:ln>
            <a:solidFill>
              <a:srgbClr val="4F81BD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smtClean="0"/>
              <a:t>Are We Alone?</a:t>
            </a:r>
            <a:endParaRPr 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38305085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>
            <a:grpSpLocks noChangeAspect="1"/>
          </p:cNvGrpSpPr>
          <p:nvPr/>
        </p:nvGrpSpPr>
        <p:grpSpPr>
          <a:xfrm>
            <a:off x="896350" y="1655663"/>
            <a:ext cx="7356755" cy="4627412"/>
            <a:chOff x="457202" y="2105721"/>
            <a:chExt cx="7243233" cy="4453468"/>
          </a:xfrm>
        </p:grpSpPr>
        <p:pic>
          <p:nvPicPr>
            <p:cNvPr id="5" name="Picture 4" descr="hab_zone.jpg"/>
            <p:cNvPicPr>
              <a:picLocks noChangeAspect="1"/>
            </p:cNvPicPr>
            <p:nvPr/>
          </p:nvPicPr>
          <p:blipFill>
            <a:blip r:embed="rId2">
              <a:alphaModFix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7202" y="2105721"/>
              <a:ext cx="7243233" cy="4453468"/>
            </a:xfrm>
            <a:prstGeom prst="rect">
              <a:avLst/>
            </a:prstGeom>
          </p:spPr>
        </p:pic>
        <p:sp>
          <p:nvSpPr>
            <p:cNvPr id="6" name="Oval 5"/>
            <p:cNvSpPr/>
            <p:nvPr/>
          </p:nvSpPr>
          <p:spPr>
            <a:xfrm>
              <a:off x="709373" y="3118933"/>
              <a:ext cx="1746503" cy="1750369"/>
            </a:xfrm>
            <a:prstGeom prst="ellipse">
              <a:avLst/>
            </a:prstGeom>
            <a:solidFill>
              <a:srgbClr val="FFFF00"/>
            </a:solidFill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Oval 6"/>
            <p:cNvSpPr/>
            <p:nvPr/>
          </p:nvSpPr>
          <p:spPr>
            <a:xfrm>
              <a:off x="3263286" y="4005196"/>
              <a:ext cx="557783" cy="553915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Oval 7"/>
            <p:cNvSpPr/>
            <p:nvPr/>
          </p:nvSpPr>
          <p:spPr>
            <a:xfrm>
              <a:off x="4624561" y="4182449"/>
              <a:ext cx="676656" cy="676656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n>
                  <a:solidFill>
                    <a:srgbClr val="000000"/>
                  </a:solidFill>
                </a:ln>
              </a:endParaRPr>
            </a:p>
          </p:txBody>
        </p:sp>
        <p:sp>
          <p:nvSpPr>
            <p:cNvPr id="9" name="Oval 8"/>
            <p:cNvSpPr/>
            <p:nvPr/>
          </p:nvSpPr>
          <p:spPr>
            <a:xfrm>
              <a:off x="6096192" y="4315390"/>
              <a:ext cx="1014984" cy="1014984"/>
            </a:xfrm>
            <a:prstGeom prst="ellipse">
              <a:avLst/>
            </a:prstGeom>
            <a:solidFill>
              <a:srgbClr val="0000FF"/>
            </a:solidFill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n>
                  <a:solidFill>
                    <a:srgbClr val="000000"/>
                  </a:solidFill>
                </a:ln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3048001" y="3584340"/>
              <a:ext cx="952500" cy="369332"/>
            </a:xfrm>
            <a:prstGeom prst="rect">
              <a:avLst/>
            </a:prstGeom>
            <a:solidFill>
              <a:schemeClr val="tx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 smtClean="0">
                  <a:solidFill>
                    <a:schemeClr val="bg1"/>
                  </a:solidFill>
                </a:rPr>
                <a:t>Too Hot</a:t>
              </a:r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4459817" y="3699362"/>
              <a:ext cx="1202266" cy="369332"/>
            </a:xfrm>
            <a:prstGeom prst="rect">
              <a:avLst/>
            </a:prstGeom>
            <a:solidFill>
              <a:schemeClr val="tx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 smtClean="0">
                  <a:solidFill>
                    <a:schemeClr val="bg1"/>
                  </a:solidFill>
                </a:rPr>
                <a:t>Just Right</a:t>
              </a:r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6063429" y="3820528"/>
              <a:ext cx="1037990" cy="369332"/>
            </a:xfrm>
            <a:prstGeom prst="rect">
              <a:avLst/>
            </a:prstGeom>
            <a:solidFill>
              <a:schemeClr val="tx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 smtClean="0">
                  <a:solidFill>
                    <a:schemeClr val="bg1"/>
                  </a:solidFill>
                </a:rPr>
                <a:t>Too Cold</a:t>
              </a:r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4064002" y="2770767"/>
              <a:ext cx="1946513" cy="369332"/>
            </a:xfrm>
            <a:prstGeom prst="rect">
              <a:avLst/>
            </a:prstGeom>
            <a:solidFill>
              <a:srgbClr val="000000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 smtClean="0">
                  <a:solidFill>
                    <a:srgbClr val="FFFFFF"/>
                  </a:solidFill>
                </a:rPr>
                <a:t>Habitable Zone</a:t>
              </a:r>
              <a:endParaRPr lang="en-US" dirty="0">
                <a:solidFill>
                  <a:srgbClr val="FFFFFF"/>
                </a:solidFill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4040473" y="5147525"/>
              <a:ext cx="1795283" cy="508938"/>
            </a:xfrm>
            <a:prstGeom prst="rect">
              <a:avLst/>
            </a:prstGeom>
            <a:solidFill>
              <a:srgbClr val="000000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 smtClean="0">
                  <a:solidFill>
                    <a:srgbClr val="FFFFFF"/>
                  </a:solidFill>
                </a:rPr>
                <a:t>Rocky, Earthlike planet</a:t>
              </a:r>
            </a:p>
          </p:txBody>
        </p:sp>
      </p:grpSp>
      <p:sp>
        <p:nvSpPr>
          <p:cNvPr id="15" name="TextBox 14"/>
          <p:cNvSpPr txBox="1"/>
          <p:nvPr/>
        </p:nvSpPr>
        <p:spPr>
          <a:xfrm>
            <a:off x="304799" y="341872"/>
            <a:ext cx="8534400" cy="1077218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/>
              <a:t>Rocky, Earthlike planets in the habitable zone have potential to sustain life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336178578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JWST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665" y="3369734"/>
            <a:ext cx="4769983" cy="3323725"/>
          </a:xfrm>
          <a:prstGeom prst="rect">
            <a:avLst/>
          </a:prstGeom>
        </p:spPr>
      </p:pic>
      <p:pic>
        <p:nvPicPr>
          <p:cNvPr id="5" name="Picture 4" descr="TMT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5334" y="217405"/>
            <a:ext cx="5266267" cy="2957132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5350935" y="2236212"/>
            <a:ext cx="364066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smtClean="0">
                <a:ln w="18415" cmpd="sng">
                  <a:noFill/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Thirty</a:t>
            </a:r>
            <a:r>
              <a:rPr lang="en-US" sz="2800" b="1" dirty="0" smtClean="0">
                <a:solidFill>
                  <a:srgbClr val="FFFFFF"/>
                </a:solidFill>
              </a:rPr>
              <a:t> Meter Telescope (TMT)</a:t>
            </a:r>
            <a:endParaRPr lang="en-US" sz="2800" b="1" dirty="0">
              <a:solidFill>
                <a:srgbClr val="FFFFFF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38665" y="3386667"/>
            <a:ext cx="476998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smtClean="0">
                <a:solidFill>
                  <a:schemeClr val="bg1"/>
                </a:solidFill>
              </a:rPr>
              <a:t>James Webb Space Telescope</a:t>
            </a:r>
          </a:p>
          <a:p>
            <a:pPr algn="ctr"/>
            <a:r>
              <a:rPr lang="en-US" sz="2800" b="1" dirty="0" smtClean="0">
                <a:solidFill>
                  <a:schemeClr val="bg1"/>
                </a:solidFill>
              </a:rPr>
              <a:t>(JWST)</a:t>
            </a:r>
            <a:endParaRPr lang="en-US" sz="2800" b="1" dirty="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38665" y="575732"/>
            <a:ext cx="3115734" cy="2308324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/>
              <a:t>Future telescopes like JWST and TMT will search rocky, Earthlike, habitable-zone planets for biomarkers indicating life.</a:t>
            </a:r>
            <a:endParaRPr lang="en-US" sz="2400" dirty="0"/>
          </a:p>
        </p:txBody>
      </p:sp>
      <p:sp>
        <p:nvSpPr>
          <p:cNvPr id="9" name="TextBox 8"/>
          <p:cNvSpPr txBox="1"/>
          <p:nvPr/>
        </p:nvSpPr>
        <p:spPr>
          <a:xfrm>
            <a:off x="5350935" y="3709664"/>
            <a:ext cx="3572934" cy="2677656"/>
          </a:xfrm>
          <a:prstGeom prst="rect">
            <a:avLst/>
          </a:prstGeom>
          <a:noFill/>
          <a:ln>
            <a:solidFill>
              <a:srgbClr val="4F81BD"/>
            </a:solidFill>
          </a:ln>
        </p:spPr>
        <p:txBody>
          <a:bodyPr wrap="square" rtlCol="0">
            <a:spAutoFit/>
          </a:bodyPr>
          <a:lstStyle/>
          <a:p>
            <a:pPr algn="ctr"/>
            <a:endParaRPr lang="en-US" sz="2400" dirty="0" smtClean="0"/>
          </a:p>
          <a:p>
            <a:pPr algn="ctr"/>
            <a:r>
              <a:rPr lang="en-US" sz="2400" dirty="0" smtClean="0"/>
              <a:t>But where </a:t>
            </a:r>
          </a:p>
          <a:p>
            <a:pPr algn="ctr"/>
            <a:r>
              <a:rPr lang="en-US" sz="2400" dirty="0"/>
              <a:t>w</a:t>
            </a:r>
            <a:r>
              <a:rPr lang="en-US" sz="2400" dirty="0" smtClean="0"/>
              <a:t>ill they </a:t>
            </a:r>
          </a:p>
          <a:p>
            <a:pPr algn="ctr"/>
            <a:r>
              <a:rPr lang="en-US" sz="2400" dirty="0"/>
              <a:t>p</a:t>
            </a:r>
            <a:r>
              <a:rPr lang="en-US" sz="2400" dirty="0" smtClean="0"/>
              <a:t>oint </a:t>
            </a:r>
          </a:p>
          <a:p>
            <a:pPr algn="ctr"/>
            <a:r>
              <a:rPr lang="en-US" sz="2400" dirty="0" smtClean="0"/>
              <a:t>the</a:t>
            </a:r>
          </a:p>
          <a:p>
            <a:pPr algn="ctr"/>
            <a:r>
              <a:rPr lang="en-US" sz="2400" dirty="0" smtClean="0"/>
              <a:t> telescopes?</a:t>
            </a:r>
          </a:p>
          <a:p>
            <a:pPr algn="ctr"/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56222702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862666" y="2402931"/>
            <a:ext cx="555413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600" dirty="0" smtClean="0"/>
              <a:t>MINERVA</a:t>
            </a:r>
          </a:p>
        </p:txBody>
      </p:sp>
    </p:spTree>
    <p:extLst>
      <p:ext uri="{BB962C8B-B14F-4D97-AF65-F5344CB8AC3E}">
        <p14:creationId xmlns:p14="http://schemas.microsoft.com/office/powerpoint/2010/main" val="379355113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765028" y="1143522"/>
            <a:ext cx="7895092" cy="584776"/>
          </a:xfrm>
          <a:prstGeom prst="rect">
            <a:avLst/>
          </a:prstGeom>
          <a:noFill/>
          <a:ln>
            <a:solidFill>
              <a:srgbClr val="4F81BD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smtClean="0"/>
              <a:t>What should I get out of this?</a:t>
            </a:r>
            <a:endParaRPr lang="en-US" sz="32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765028" y="2272421"/>
            <a:ext cx="7895092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sz="2400" dirty="0" smtClean="0"/>
              <a:t>What scientific question is being addressed?</a:t>
            </a:r>
          </a:p>
          <a:p>
            <a:pPr marL="285750" indent="-285750">
              <a:buFont typeface="Arial"/>
              <a:buChar char="•"/>
            </a:pPr>
            <a:endParaRPr lang="en-US" sz="2400" dirty="0" smtClean="0"/>
          </a:p>
          <a:p>
            <a:pPr marL="285750" indent="-285750">
              <a:buFont typeface="Arial"/>
              <a:buChar char="•"/>
            </a:pPr>
            <a:r>
              <a:rPr lang="en-US" sz="2400" b="1" dirty="0" smtClean="0">
                <a:solidFill>
                  <a:srgbClr val="4F81BD"/>
                </a:solidFill>
              </a:rPr>
              <a:t>What is MINERVA?</a:t>
            </a:r>
          </a:p>
          <a:p>
            <a:pPr marL="285750" indent="-285750">
              <a:buFont typeface="Arial"/>
              <a:buChar char="•"/>
            </a:pPr>
            <a:endParaRPr lang="en-US" sz="2400" dirty="0" smtClean="0"/>
          </a:p>
          <a:p>
            <a:pPr marL="285750" indent="-285750">
              <a:buFont typeface="Arial"/>
              <a:buChar char="•"/>
            </a:pPr>
            <a:r>
              <a:rPr lang="en-US" sz="2400" dirty="0" smtClean="0"/>
              <a:t>How does research performed at UM relate to MINERVA?</a:t>
            </a:r>
          </a:p>
          <a:p>
            <a:endParaRPr lang="en-US" sz="2400" dirty="0" smtClean="0"/>
          </a:p>
          <a:p>
            <a:pPr marL="285750" indent="-285750">
              <a:buFont typeface="Arial"/>
              <a:buChar char="•"/>
            </a:pPr>
            <a:r>
              <a:rPr lang="en-US" sz="2400" dirty="0" smtClean="0"/>
              <a:t>What has been found out, so far</a:t>
            </a:r>
            <a:r>
              <a:rPr lang="en-US" sz="2400" dirty="0"/>
              <a:t>?</a:t>
            </a:r>
            <a:endParaRPr lang="en-US" sz="2400" dirty="0" smtClean="0"/>
          </a:p>
        </p:txBody>
      </p:sp>
    </p:spTree>
    <p:extLst>
      <p:ext uri="{BB962C8B-B14F-4D97-AF65-F5344CB8AC3E}">
        <p14:creationId xmlns:p14="http://schemas.microsoft.com/office/powerpoint/2010/main" val="375184621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9556</TotalTime>
  <Words>1191</Words>
  <Application>Microsoft Macintosh PowerPoint</Application>
  <PresentationFormat>On-screen Show (4:3)</PresentationFormat>
  <Paragraphs>257</Paragraphs>
  <Slides>38</Slides>
  <Notes>3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38</vt:i4>
      </vt:variant>
    </vt:vector>
  </HeadingPairs>
  <TitlesOfParts>
    <vt:vector size="40" baseType="lpstr">
      <vt:lpstr>Office Theme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The University of Montana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Chani Nava</dc:creator>
  <cp:lastModifiedBy>Chani Nava</cp:lastModifiedBy>
  <cp:revision>134</cp:revision>
  <dcterms:created xsi:type="dcterms:W3CDTF">2014-03-11T02:23:54Z</dcterms:created>
  <dcterms:modified xsi:type="dcterms:W3CDTF">2014-04-07T20:46:09Z</dcterms:modified>
</cp:coreProperties>
</file>