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9" r:id="rId8"/>
    <p:sldId id="261" r:id="rId9"/>
    <p:sldId id="271" r:id="rId10"/>
    <p:sldId id="262" r:id="rId11"/>
    <p:sldId id="263" r:id="rId12"/>
    <p:sldId id="264" r:id="rId13"/>
    <p:sldId id="265" r:id="rId14"/>
    <p:sldId id="267" r:id="rId15"/>
    <p:sldId id="268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60"/>
  </p:normalViewPr>
  <p:slideViewPr>
    <p:cSldViewPr>
      <p:cViewPr varScale="1">
        <p:scale>
          <a:sx n="112" d="100"/>
          <a:sy n="112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35FE49-37D6-4C90-941C-9CB8B660171F}" type="datetimeFigureOut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10FFE25-6A75-44FC-BFB5-4FC7145DED9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Temporal and Spatial Trends of Benthic Biological Integrity in the Upper Clark Fork Basin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4780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Sean P. Sullivan</a:t>
            </a:r>
            <a:r>
              <a:rPr lang="en-US" sz="2000" baseline="30000" dirty="0" smtClean="0"/>
              <a:t>1</a:t>
            </a:r>
          </a:p>
          <a:p>
            <a:r>
              <a:rPr lang="en-US" sz="2000" dirty="0" smtClean="0"/>
              <a:t>Wease Bollman</a:t>
            </a:r>
            <a:r>
              <a:rPr lang="en-US" sz="2000" baseline="30000" dirty="0" smtClean="0"/>
              <a:t>1</a:t>
            </a:r>
          </a:p>
          <a:p>
            <a:r>
              <a:rPr lang="en-US" sz="2000" dirty="0" smtClean="0"/>
              <a:t>Daniel McGuire </a:t>
            </a:r>
            <a:r>
              <a:rPr lang="en-US" sz="2000" baseline="30000" dirty="0" smtClean="0"/>
              <a:t>2</a:t>
            </a:r>
          </a:p>
          <a:p>
            <a:r>
              <a:rPr lang="en-US" sz="2000" baseline="30000" dirty="0" smtClean="0"/>
              <a:t>1 </a:t>
            </a:r>
            <a:r>
              <a:rPr lang="en-US" sz="2000" dirty="0" smtClean="0"/>
              <a:t>Rhithron Associates, Inc. Missoula, Montana</a:t>
            </a:r>
          </a:p>
          <a:p>
            <a:r>
              <a:rPr lang="en-US" sz="2000" baseline="30000" dirty="0" smtClean="0"/>
              <a:t>2 </a:t>
            </a:r>
            <a:r>
              <a:rPr lang="en-US" sz="2000" dirty="0" smtClean="0"/>
              <a:t>McGuire Consulting, Espanola New Mexico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2895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Clark Fork Symposium Friday April 24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89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" y="-25399"/>
            <a:ext cx="7772400" cy="482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Trend Analysis- CFR nr. Galen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63986" y="1066800"/>
            <a:ext cx="287521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Extremely </a:t>
            </a:r>
            <a:r>
              <a:rPr lang="en-US" sz="2400" dirty="0" smtClean="0"/>
              <a:t>weak (R=0.2) </a:t>
            </a:r>
            <a:r>
              <a:rPr lang="en-US" sz="2400" dirty="0" smtClean="0"/>
              <a:t>but significant upward trends (p&gt;0.01).</a:t>
            </a:r>
          </a:p>
          <a:p>
            <a:r>
              <a:rPr lang="en-US" sz="2400" dirty="0" smtClean="0"/>
              <a:t>2011 decline due to high spring flow scour events?  </a:t>
            </a:r>
          </a:p>
          <a:p>
            <a:r>
              <a:rPr lang="en-US" sz="2400" dirty="0" smtClean="0"/>
              <a:t>Observing recovery from more limited recruitment?</a:t>
            </a:r>
          </a:p>
        </p:txBody>
      </p:sp>
      <p:pic>
        <p:nvPicPr>
          <p:cNvPr id="3075" name="Picture 3" descr="H:\Clark Fork Symposium\TrendClarkForknrGale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" y="685800"/>
            <a:ext cx="5930119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210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76200"/>
            <a:ext cx="8229600" cy="2587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Trend Analysis  Clark Fork  at Deer Lodge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2286000" cy="52117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Strong positive significant  </a:t>
            </a:r>
            <a:r>
              <a:rPr lang="en-US" sz="2000" dirty="0" smtClean="0"/>
              <a:t>trend over time</a:t>
            </a:r>
            <a:r>
              <a:rPr lang="en-US" sz="2000" dirty="0" smtClean="0"/>
              <a:t>.</a:t>
            </a:r>
          </a:p>
          <a:p>
            <a:pPr lvl="1"/>
            <a:r>
              <a:rPr lang="en-US" sz="1600" dirty="0" smtClean="0"/>
              <a:t>p=&gt;0.01</a:t>
            </a:r>
            <a:endParaRPr lang="en-US" sz="1600" dirty="0" smtClean="0"/>
          </a:p>
          <a:p>
            <a:r>
              <a:rPr lang="en-US" sz="2000" dirty="0" smtClean="0"/>
              <a:t>Recent years have  had instream/ near stream construction likely affecting local community.</a:t>
            </a:r>
          </a:p>
          <a:p>
            <a:r>
              <a:rPr lang="en-US" sz="2000" dirty="0" smtClean="0"/>
              <a:t>Limiting factor still appears to be ‘metals’ related.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098" name="Picture 2" descr="H:\Clark Fork Symposium\Trend_CFR_Deer_Lod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57200"/>
            <a:ext cx="6671733" cy="60142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564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" y="0"/>
            <a:ext cx="8229600" cy="381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Trend Analysis Clark Fork at </a:t>
            </a:r>
            <a:r>
              <a:rPr lang="en-US" sz="3200" dirty="0" smtClean="0">
                <a:solidFill>
                  <a:schemeClr val="tx1"/>
                </a:solidFill>
              </a:rPr>
              <a:t>Turah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1066800"/>
            <a:ext cx="2438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 significant  Trend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=0.47</a:t>
            </a:r>
            <a:endParaRPr lang="en-US" dirty="0" smtClean="0"/>
          </a:p>
          <a:p>
            <a:r>
              <a:rPr lang="en-US" dirty="0" smtClean="0"/>
              <a:t>All but a few years are un impaired.</a:t>
            </a:r>
          </a:p>
          <a:p>
            <a:r>
              <a:rPr lang="en-US" dirty="0" smtClean="0"/>
              <a:t>Impaired years correlated to Metals impacts</a:t>
            </a:r>
            <a:endParaRPr lang="en-US" dirty="0"/>
          </a:p>
        </p:txBody>
      </p:sp>
      <p:pic>
        <p:nvPicPr>
          <p:cNvPr id="5122" name="Picture 2" descr="H:\Clark Fork Symposium\Trend_CFR_Turah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381000"/>
            <a:ext cx="6637867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460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Longitudinal Gradient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0"/>
            <a:ext cx="4312249" cy="558055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7" name="Picture 3" descr="H:\Clark Fork Symposium\5yearsummary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143000"/>
            <a:ext cx="5029200" cy="558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6461948"/>
            <a:ext cx="358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produced by Judy Rosenbaum (RESPEC)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61670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10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Temporal Trends:</a:t>
            </a:r>
          </a:p>
          <a:p>
            <a:r>
              <a:rPr lang="en-US" dirty="0" smtClean="0"/>
              <a:t>Upper river trends indicate  slow and steady improvement in biotic integrity.  Region most susceptible to ‘natural’ disturbance regimes.</a:t>
            </a:r>
          </a:p>
          <a:p>
            <a:r>
              <a:rPr lang="en-US" dirty="0" smtClean="0"/>
              <a:t>Middle river shows strong positive trends in biotic integrity scores.  Nutrients and metals still having  some effect on community structure.</a:t>
            </a:r>
          </a:p>
          <a:p>
            <a:r>
              <a:rPr lang="en-US" dirty="0" smtClean="0"/>
              <a:t>Lower river shows little improvements, but relatively least impacted reach.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63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Spatial Trends</a:t>
            </a:r>
          </a:p>
          <a:p>
            <a:r>
              <a:rPr lang="en-US" dirty="0" smtClean="0"/>
              <a:t>No statistically significant trend</a:t>
            </a:r>
          </a:p>
          <a:p>
            <a:r>
              <a:rPr lang="en-US" dirty="0" smtClean="0"/>
              <a:t>Observationally that the river generally improves in biotic integrity with increased distance from “source”. </a:t>
            </a:r>
          </a:p>
          <a:p>
            <a:r>
              <a:rPr lang="en-US" dirty="0" smtClean="0"/>
              <a:t>Mid river shows a decline in IBI scores, further investigation coming in 2015.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352800"/>
            <a:ext cx="3710980" cy="3168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86200"/>
            <a:ext cx="3066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666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Increased harmonization of monitoring efforts and data in the basin has reduced duplication and increased data </a:t>
            </a:r>
            <a:r>
              <a:rPr lang="en-US" sz="2400" dirty="0" smtClean="0"/>
              <a:t>compatibility</a:t>
            </a:r>
            <a:endParaRPr lang="en-US" sz="2400" dirty="0" smtClean="0"/>
          </a:p>
          <a:p>
            <a:r>
              <a:rPr lang="en-US" sz="2400" dirty="0" smtClean="0"/>
              <a:t>Refining </a:t>
            </a:r>
            <a:r>
              <a:rPr lang="en-US" sz="2400" dirty="0" smtClean="0"/>
              <a:t>the tools </a:t>
            </a:r>
            <a:r>
              <a:rPr lang="en-US" sz="2400" dirty="0" smtClean="0"/>
              <a:t>for measuring biotic </a:t>
            </a:r>
            <a:r>
              <a:rPr lang="en-US" sz="2400" dirty="0" smtClean="0"/>
              <a:t>integrity</a:t>
            </a:r>
            <a:r>
              <a:rPr lang="en-US" sz="2400" dirty="0" smtClean="0"/>
              <a:t>.</a:t>
            </a:r>
          </a:p>
          <a:p>
            <a:pPr lvl="1"/>
            <a:r>
              <a:rPr lang="en-US" sz="2000" dirty="0" smtClean="0"/>
              <a:t>Re calibration of currently used indices</a:t>
            </a:r>
          </a:p>
          <a:p>
            <a:pPr lvl="1"/>
            <a:r>
              <a:rPr lang="en-US" dirty="0" smtClean="0"/>
              <a:t>Use of additional regional indices (O:E) to compare to least impacted streams</a:t>
            </a:r>
          </a:p>
          <a:p>
            <a:r>
              <a:rPr lang="en-US" sz="2400" dirty="0" smtClean="0"/>
              <a:t>Similar analyses with Algal communities</a:t>
            </a:r>
          </a:p>
          <a:p>
            <a:pPr lvl="1"/>
            <a:r>
              <a:rPr lang="en-US" sz="2000" dirty="0" smtClean="0"/>
              <a:t>Diatom and Soft bodied algae</a:t>
            </a:r>
          </a:p>
          <a:p>
            <a:pPr lvl="2"/>
            <a:r>
              <a:rPr lang="en-US" dirty="0" smtClean="0"/>
              <a:t>Algal biovolume estimates</a:t>
            </a:r>
            <a:endParaRPr lang="en-US" sz="1800" dirty="0" smtClean="0"/>
          </a:p>
          <a:p>
            <a:pPr lvl="2"/>
            <a:r>
              <a:rPr lang="en-US" sz="1800" dirty="0" smtClean="0"/>
              <a:t>Nutrient Increaser Taxa ( </a:t>
            </a:r>
            <a:r>
              <a:rPr lang="en-US" sz="1800" dirty="0" smtClean="0"/>
              <a:t>Teply</a:t>
            </a:r>
            <a:r>
              <a:rPr lang="en-US" sz="1800" dirty="0" smtClean="0"/>
              <a:t> and </a:t>
            </a:r>
            <a:r>
              <a:rPr lang="en-US" sz="1800" dirty="0" smtClean="0"/>
              <a:t>Bahls</a:t>
            </a:r>
            <a:r>
              <a:rPr lang="en-US" sz="1800" dirty="0" smtClean="0"/>
              <a:t>, 2006)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046469"/>
            <a:ext cx="1005840" cy="232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9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of benthic community sampling in the Clark Fork Basin.</a:t>
            </a:r>
          </a:p>
          <a:p>
            <a:r>
              <a:rPr lang="en-US" dirty="0" smtClean="0"/>
              <a:t>Current monitoring efforts across multiple agencies.</a:t>
            </a:r>
          </a:p>
          <a:p>
            <a:r>
              <a:rPr lang="en-US" dirty="0" smtClean="0"/>
              <a:t>Trend analysis at sentinel sites in the basin.</a:t>
            </a:r>
          </a:p>
          <a:p>
            <a:r>
              <a:rPr lang="en-US" dirty="0" smtClean="0"/>
              <a:t>Current longitudinal gradient of biological integrity.</a:t>
            </a:r>
          </a:p>
          <a:p>
            <a:r>
              <a:rPr lang="en-US" dirty="0" smtClean="0"/>
              <a:t>Conclusions and</a:t>
            </a:r>
            <a:r>
              <a:rPr lang="en-US" dirty="0"/>
              <a:t> f</a:t>
            </a:r>
            <a:r>
              <a:rPr lang="en-US" dirty="0" smtClean="0"/>
              <a:t>uture directions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267200"/>
            <a:ext cx="2917952" cy="2188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267200"/>
            <a:ext cx="3026866" cy="227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2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41 years of Bioassessment in the CFR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88" y="1752601"/>
            <a:ext cx="4205745" cy="35814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Community analyses dates back to 1972 ( Canton and Chadwick, 1986*)</a:t>
            </a:r>
          </a:p>
          <a:p>
            <a:r>
              <a:rPr lang="en-US" sz="2400" dirty="0" smtClean="0"/>
              <a:t>Historical data focused on  SBC and upper river.</a:t>
            </a:r>
          </a:p>
          <a:p>
            <a:r>
              <a:rPr lang="en-US" sz="2400" dirty="0" smtClean="0"/>
              <a:t>State programs pick up sampling in the early to Mid –eighties</a:t>
            </a:r>
          </a:p>
          <a:p>
            <a:r>
              <a:rPr lang="en-US" sz="2400" dirty="0" smtClean="0"/>
              <a:t>Federal and State programs ‘annually’ to present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6400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*Clark Fork Symposium (1985)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25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Recent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Federal monitoring program sampling </a:t>
            </a:r>
          </a:p>
          <a:p>
            <a:pPr lvl="1"/>
            <a:r>
              <a:rPr lang="en-US" dirty="0" smtClean="0"/>
              <a:t>36 sampling sites from </a:t>
            </a:r>
            <a:r>
              <a:rPr lang="en-US" dirty="0" smtClean="0"/>
              <a:t>Blacktail</a:t>
            </a:r>
            <a:r>
              <a:rPr lang="en-US" dirty="0" smtClean="0"/>
              <a:t> Creek to Thompson Falls Reservoir.</a:t>
            </a:r>
          </a:p>
          <a:p>
            <a:r>
              <a:rPr lang="en-US" dirty="0" smtClean="0"/>
              <a:t>State Monitoring Program(s)</a:t>
            </a:r>
          </a:p>
          <a:p>
            <a:pPr lvl="1"/>
            <a:r>
              <a:rPr lang="en-US" dirty="0" smtClean="0"/>
              <a:t>15 sites in the CFOU</a:t>
            </a:r>
          </a:p>
          <a:p>
            <a:pPr lvl="1"/>
            <a:r>
              <a:rPr lang="en-US" dirty="0" smtClean="0"/>
              <a:t>17 sites in SSTOU</a:t>
            </a:r>
          </a:p>
          <a:p>
            <a:pPr lvl="1"/>
            <a:endParaRPr lang="en-US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47800"/>
            <a:ext cx="4343400" cy="466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149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Heterogeneity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525" y="1371599"/>
            <a:ext cx="6224075" cy="5318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371600"/>
            <a:ext cx="3733800" cy="452596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Field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Quantitative v. semi quantitative</a:t>
            </a:r>
          </a:p>
          <a:p>
            <a:pPr lvl="2"/>
            <a:r>
              <a:rPr lang="en-US" dirty="0" smtClean="0"/>
              <a:t>Level of effort</a:t>
            </a:r>
          </a:p>
          <a:p>
            <a:pPr lvl="2"/>
            <a:r>
              <a:rPr lang="en-US" dirty="0" smtClean="0"/>
              <a:t>Habitats</a:t>
            </a:r>
          </a:p>
          <a:p>
            <a:pPr lvl="1"/>
            <a:r>
              <a:rPr lang="en-US" dirty="0" smtClean="0"/>
              <a:t>Lab:</a:t>
            </a:r>
          </a:p>
          <a:p>
            <a:pPr lvl="2"/>
            <a:r>
              <a:rPr lang="en-US" dirty="0" smtClean="0"/>
              <a:t>Subsampling v. whole sample analysis.</a:t>
            </a:r>
          </a:p>
          <a:p>
            <a:pPr lvl="2"/>
            <a:r>
              <a:rPr lang="en-US" dirty="0" smtClean="0"/>
              <a:t>Taxonomic targets</a:t>
            </a:r>
          </a:p>
          <a:p>
            <a:pPr lvl="1"/>
            <a:r>
              <a:rPr lang="en-US" dirty="0" smtClean="0"/>
              <a:t>Interpretation:</a:t>
            </a:r>
          </a:p>
          <a:p>
            <a:pPr lvl="2"/>
            <a:r>
              <a:rPr lang="en-US" dirty="0" smtClean="0"/>
              <a:t>11 </a:t>
            </a:r>
            <a:r>
              <a:rPr lang="en-US" dirty="0" smtClean="0"/>
              <a:t>historic </a:t>
            </a:r>
            <a:r>
              <a:rPr lang="en-US" dirty="0" smtClean="0"/>
              <a:t>indices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08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Methods/ Lab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Field Method</a:t>
            </a:r>
          </a:p>
          <a:p>
            <a:pPr lvl="1"/>
            <a:r>
              <a:rPr lang="en-US" dirty="0" smtClean="0"/>
              <a:t>4 replicate modified Hess samples ( 0.1m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Targeted Riffles</a:t>
            </a:r>
          </a:p>
          <a:p>
            <a:r>
              <a:rPr lang="en-US" dirty="0" smtClean="0"/>
              <a:t>Laboratory</a:t>
            </a:r>
          </a:p>
          <a:p>
            <a:pPr lvl="1"/>
            <a:r>
              <a:rPr lang="en-US" dirty="0" smtClean="0"/>
              <a:t>No sub-sampling in Lab</a:t>
            </a:r>
          </a:p>
          <a:p>
            <a:pPr lvl="1"/>
            <a:r>
              <a:rPr lang="en-US" dirty="0" smtClean="0"/>
              <a:t>Lowest Practical Taxonomic Level</a:t>
            </a:r>
          </a:p>
          <a:p>
            <a:pPr lvl="2"/>
            <a:r>
              <a:rPr lang="en-US" i="1" dirty="0" smtClean="0"/>
              <a:t>Hydropsyche</a:t>
            </a:r>
            <a:r>
              <a:rPr lang="en-US" dirty="0" smtClean="0"/>
              <a:t> ( </a:t>
            </a:r>
            <a:r>
              <a:rPr lang="en-US" i="1" dirty="0" smtClean="0"/>
              <a:t>s.s.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s.l</a:t>
            </a:r>
            <a:r>
              <a:rPr lang="en-US" dirty="0" smtClean="0"/>
              <a:t>.) to species</a:t>
            </a:r>
          </a:p>
          <a:p>
            <a:pPr lvl="2"/>
            <a:r>
              <a:rPr lang="en-US" dirty="0" smtClean="0"/>
              <a:t>Chironomidae- Genus / species grp.</a:t>
            </a:r>
          </a:p>
          <a:p>
            <a:pPr lvl="2"/>
            <a:r>
              <a:rPr lang="en-US" dirty="0" smtClean="0"/>
              <a:t>Oligochaeta to Family</a:t>
            </a:r>
          </a:p>
          <a:p>
            <a:pPr lvl="1"/>
            <a:r>
              <a:rPr lang="en-US" dirty="0" smtClean="0"/>
              <a:t>10 % Taxonomic and Sorting QC</a:t>
            </a:r>
          </a:p>
          <a:p>
            <a:pPr lvl="1"/>
            <a:r>
              <a:rPr lang="en-US" dirty="0" smtClean="0"/>
              <a:t>Synoptic Reference Collections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962400"/>
            <a:ext cx="3074069" cy="2642865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438400"/>
            <a:ext cx="2217738" cy="2483866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85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01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Analysis 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3352"/>
            <a:ext cx="3429000" cy="47183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Indices </a:t>
            </a:r>
          </a:p>
          <a:p>
            <a:pPr lvl="1"/>
            <a:r>
              <a:rPr lang="en-US" dirty="0" smtClean="0"/>
              <a:t>MVFP(Bollman,1998)</a:t>
            </a:r>
          </a:p>
          <a:p>
            <a:pPr lvl="1"/>
            <a:r>
              <a:rPr lang="en-US" dirty="0" smtClean="0"/>
              <a:t>MT Foothills (</a:t>
            </a:r>
            <a:r>
              <a:rPr lang="en-US" dirty="0" smtClean="0"/>
              <a:t>Bukantis</a:t>
            </a:r>
            <a:r>
              <a:rPr lang="en-US" dirty="0" smtClean="0"/>
              <a:t>, 1998)</a:t>
            </a:r>
          </a:p>
          <a:p>
            <a:pPr lvl="1"/>
            <a:r>
              <a:rPr lang="en-US" dirty="0" smtClean="0"/>
              <a:t>B-IBI (Karr,1996)</a:t>
            </a:r>
          </a:p>
          <a:p>
            <a:pPr lvl="1"/>
            <a:r>
              <a:rPr lang="en-US" dirty="0" smtClean="0"/>
              <a:t>Montana MMI (Jessup, 2006)</a:t>
            </a:r>
          </a:p>
          <a:p>
            <a:pPr lvl="1"/>
            <a:r>
              <a:rPr lang="en-US" dirty="0" smtClean="0"/>
              <a:t>Montana O:E (Hawkins 2006)</a:t>
            </a:r>
          </a:p>
          <a:p>
            <a:pPr lvl="1"/>
            <a:r>
              <a:rPr lang="en-US" dirty="0" smtClean="0"/>
              <a:t>Montana O:E (Feldman </a:t>
            </a:r>
            <a:r>
              <a:rPr lang="en-US" i="1" dirty="0" smtClean="0"/>
              <a:t>et al</a:t>
            </a:r>
            <a:r>
              <a:rPr lang="en-US" dirty="0" smtClean="0"/>
              <a:t>., 2012)</a:t>
            </a:r>
          </a:p>
          <a:p>
            <a:pPr lvl="1"/>
            <a:r>
              <a:rPr lang="en-US" dirty="0" smtClean="0"/>
              <a:t>Metals Tolerance Index (McGuire, 1998)</a:t>
            </a:r>
          </a:p>
          <a:p>
            <a:pPr lvl="1"/>
            <a:r>
              <a:rPr lang="en-US" dirty="0" smtClean="0"/>
              <a:t>“</a:t>
            </a:r>
            <a:r>
              <a:rPr lang="en-US" dirty="0" smtClean="0"/>
              <a:t>Hilsenhoff</a:t>
            </a:r>
            <a:r>
              <a:rPr lang="en-US" dirty="0" smtClean="0"/>
              <a:t>” Biotic Index (McGuire, 1998)</a:t>
            </a:r>
          </a:p>
          <a:p>
            <a:pPr lvl="1"/>
            <a:r>
              <a:rPr lang="en-US" dirty="0" smtClean="0"/>
              <a:t>Index of Biological Integrity (McGuire, 1998)</a:t>
            </a:r>
          </a:p>
          <a:p>
            <a:pPr lvl="2"/>
            <a:r>
              <a:rPr lang="en-US" dirty="0" smtClean="0"/>
              <a:t>Organic pollution subset</a:t>
            </a:r>
          </a:p>
          <a:p>
            <a:pPr lvl="2"/>
            <a:r>
              <a:rPr lang="en-US" dirty="0" smtClean="0"/>
              <a:t>Metals pollution subset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524000"/>
            <a:ext cx="5032083" cy="496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594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Harmonization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406300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3900" y="1208415"/>
            <a:ext cx="4076700" cy="321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4419600"/>
            <a:ext cx="708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Field Methods homogenized to  4 replicate modified Hess samples in targeted Riffles.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Laboratory Methods homogenized to full sample identification and enumeration.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Taxonomic harmonization is still in progress with continued QA/QC between analysts.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Interpretation harmonization to McGuire IBI and subsets.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3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Historical Trend Analysis</a:t>
            </a:r>
          </a:p>
          <a:p>
            <a:pPr lvl="1"/>
            <a:r>
              <a:rPr lang="en-US" dirty="0" smtClean="0"/>
              <a:t>Combine historical and current data</a:t>
            </a:r>
          </a:p>
          <a:p>
            <a:pPr lvl="1"/>
            <a:r>
              <a:rPr lang="en-US" dirty="0" smtClean="0"/>
              <a:t>Three ‘sentinel’ locations</a:t>
            </a:r>
          </a:p>
          <a:p>
            <a:pPr lvl="1"/>
            <a:r>
              <a:rPr lang="en-US" dirty="0" smtClean="0"/>
              <a:t>Mann – Kendall Non- Parametric Trend Test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Spatial Trend</a:t>
            </a:r>
          </a:p>
          <a:p>
            <a:pPr lvl="1"/>
            <a:r>
              <a:rPr lang="en-US" dirty="0" smtClean="0"/>
              <a:t>5 year mean ( 2010-2014</a:t>
            </a:r>
          </a:p>
          <a:p>
            <a:pPr lvl="1"/>
            <a:r>
              <a:rPr lang="en-US" dirty="0" smtClean="0"/>
              <a:t>10 sites</a:t>
            </a:r>
          </a:p>
          <a:p>
            <a:pPr lvl="2"/>
            <a:r>
              <a:rPr lang="en-US" dirty="0" smtClean="0"/>
              <a:t>Silver Bow Creek- </a:t>
            </a:r>
            <a:r>
              <a:rPr lang="en-US" dirty="0" smtClean="0"/>
              <a:t>Turah</a:t>
            </a:r>
            <a:endParaRPr lang="en-US" dirty="0" smtClean="0"/>
          </a:p>
          <a:p>
            <a:pPr lvl="1"/>
            <a:r>
              <a:rPr lang="en-US" dirty="0" smtClean="0"/>
              <a:t>Mann-Kendall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7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793</TotalTime>
  <Words>690</Words>
  <Application>Microsoft Office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Temporal and Spatial Trends of Benthic Biological Integrity in the Upper Clark Fork Basin</vt:lpstr>
      <vt:lpstr>Outline</vt:lpstr>
      <vt:lpstr>41 years of Bioassessment in the CFR</vt:lpstr>
      <vt:lpstr>More Recent Efforts</vt:lpstr>
      <vt:lpstr>Method Heterogeneity</vt:lpstr>
      <vt:lpstr>Field Methods/ Lab Methods</vt:lpstr>
      <vt:lpstr>Data Analysis Methods</vt:lpstr>
      <vt:lpstr>Data Harmonization</vt:lpstr>
      <vt:lpstr>Trend Analyses</vt:lpstr>
      <vt:lpstr>Trend Analysis- CFR nr. Galen</vt:lpstr>
      <vt:lpstr>Trend Analysis  Clark Fork  at Deer Lodge</vt:lpstr>
      <vt:lpstr>Trend Analysis Clark Fork at Turah</vt:lpstr>
      <vt:lpstr>Longitudinal Gradient</vt:lpstr>
      <vt:lpstr>Conclusions</vt:lpstr>
      <vt:lpstr>Conclusions</vt:lpstr>
      <vt:lpstr>Discussion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Temporal and Spatial Trends of Benthic Biological Integrity in the Upper Clark Fork Basin</dc:title>
  <dc:creator>Sean Sullivan</dc:creator>
  <cp:lastModifiedBy>Sean Sullivan</cp:lastModifiedBy>
  <cp:revision>35</cp:revision>
  <dcterms:created xsi:type="dcterms:W3CDTF">2015-04-09T14:52:53Z</dcterms:created>
  <dcterms:modified xsi:type="dcterms:W3CDTF">2015-04-21T21:51:53Z</dcterms:modified>
</cp:coreProperties>
</file>