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27" r:id="rId2"/>
    <p:sldId id="375" r:id="rId3"/>
    <p:sldId id="376" r:id="rId4"/>
    <p:sldId id="351" r:id="rId5"/>
    <p:sldId id="373" r:id="rId6"/>
    <p:sldId id="374" r:id="rId7"/>
    <p:sldId id="311" r:id="rId8"/>
    <p:sldId id="329" r:id="rId9"/>
    <p:sldId id="272" r:id="rId10"/>
    <p:sldId id="330" r:id="rId11"/>
    <p:sldId id="271" r:id="rId12"/>
    <p:sldId id="275" r:id="rId13"/>
    <p:sldId id="307" r:id="rId14"/>
    <p:sldId id="355" r:id="rId15"/>
    <p:sldId id="352" r:id="rId16"/>
    <p:sldId id="365" r:id="rId17"/>
    <p:sldId id="297" r:id="rId18"/>
    <p:sldId id="308" r:id="rId19"/>
    <p:sldId id="345" r:id="rId20"/>
    <p:sldId id="377" r:id="rId21"/>
    <p:sldId id="354" r:id="rId22"/>
    <p:sldId id="361" r:id="rId23"/>
    <p:sldId id="357" r:id="rId24"/>
    <p:sldId id="309" r:id="rId25"/>
    <p:sldId id="338" r:id="rId26"/>
    <p:sldId id="328" r:id="rId27"/>
    <p:sldId id="372" r:id="rId28"/>
    <p:sldId id="368" r:id="rId29"/>
    <p:sldId id="378" r:id="rId30"/>
    <p:sldId id="371" r:id="rId31"/>
    <p:sldId id="369" r:id="rId32"/>
    <p:sldId id="370" r:id="rId33"/>
    <p:sldId id="344" r:id="rId34"/>
    <p:sldId id="367" r:id="rId35"/>
    <p:sldId id="336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Char char="•"/>
      <a:defRPr b="1" i="1" kern="1200">
        <a:solidFill>
          <a:srgbClr val="FFFF00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Char char="•"/>
      <a:defRPr b="1" i="1" kern="1200">
        <a:solidFill>
          <a:srgbClr val="FFFF00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Char char="•"/>
      <a:defRPr b="1" i="1" kern="1200">
        <a:solidFill>
          <a:srgbClr val="FFFF00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Char char="•"/>
      <a:defRPr b="1" i="1" kern="1200">
        <a:solidFill>
          <a:srgbClr val="FFFF00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Char char="•"/>
      <a:defRPr b="1" i="1" kern="1200">
        <a:solidFill>
          <a:srgbClr val="FFFF00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i="1" kern="1200">
        <a:solidFill>
          <a:srgbClr val="FFFF00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i="1" kern="1200">
        <a:solidFill>
          <a:srgbClr val="FFFF00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i="1" kern="1200">
        <a:solidFill>
          <a:srgbClr val="FFFF00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i="1" kern="1200">
        <a:solidFill>
          <a:srgbClr val="FFFF00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00FF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8FA6"/>
    <a:srgbClr val="F25C87"/>
    <a:srgbClr val="479B99"/>
    <a:srgbClr val="FFFF00"/>
    <a:srgbClr val="469B9B"/>
    <a:srgbClr val="A0D2D2"/>
    <a:srgbClr val="2559FF"/>
    <a:srgbClr val="FF00FF"/>
    <a:srgbClr val="72BEBC"/>
    <a:srgbClr val="4FAB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6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8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26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2CD92AB-2801-41BD-871F-2846203F9203}" type="datetimeFigureOut">
              <a:rPr lang="en-US"/>
              <a:pPr>
                <a:defRPr/>
              </a:pPr>
              <a:t>10/17/2014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9BFC769-8EB6-454D-9327-6155E1F77B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2987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C1D83-3ACB-417B-B01E-1652F3D575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699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6EF75-F9CD-4EF9-A9DD-8A89C991F1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668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D9A33-CBDC-49E0-BFF9-E0FF27854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86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5F2CF-D0E4-475F-A63A-46359005C9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7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2A800-0595-4974-A2FF-981DD8DBD6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088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E34DA-3F65-449F-8296-3EB3C2A836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05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EE25C-5111-4013-9FA0-4B5D6B502C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881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3E388-1610-4003-8025-76E7C1D75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568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5F720-A788-45DE-9ABD-26A1483C0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329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26FA8-7D31-4F73-A664-970437DBD2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195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70D8D-8470-45FD-B0CE-5FAC7AC1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4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FF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Tx/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93BE228-837B-406A-A587-A27C0B4F6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01" y="1918160"/>
            <a:ext cx="7795260" cy="475488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737145" y="120557"/>
            <a:ext cx="749245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 smtClean="0"/>
              <a:t>Dots to Data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Manufacturing Digital Seismic Traces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 from Scanned Images of the 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Paper Sign Bit Sections </a:t>
            </a:r>
            <a:r>
              <a:rPr lang="en-US" sz="2000" dirty="0"/>
              <a:t>from </a:t>
            </a:r>
            <a:r>
              <a:rPr lang="en-US" sz="2000" dirty="0" smtClean="0"/>
              <a:t>the 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1970 </a:t>
            </a:r>
            <a:r>
              <a:rPr lang="en-US" sz="2000" dirty="0"/>
              <a:t>Flathead </a:t>
            </a:r>
            <a:r>
              <a:rPr lang="en-US" sz="2000" dirty="0" smtClean="0"/>
              <a:t>Lake Seismic Survey </a:t>
            </a:r>
            <a:endParaRPr lang="en-US" sz="2000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864241" y="5312658"/>
            <a:ext cx="2568331" cy="126188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/>
          <a:extLst/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000" i="0" dirty="0">
                <a:solidFill>
                  <a:srgbClr val="0070C0"/>
                </a:solidFill>
              </a:rPr>
              <a:t>Bob </a:t>
            </a:r>
            <a:r>
              <a:rPr lang="en-US" sz="2000" i="0" dirty="0" err="1">
                <a:solidFill>
                  <a:srgbClr val="0070C0"/>
                </a:solidFill>
              </a:rPr>
              <a:t>Lankston</a:t>
            </a:r>
            <a:endParaRPr lang="en-US" sz="2000" i="0" dirty="0">
              <a:solidFill>
                <a:srgbClr val="0070C0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sz="1600" i="0" dirty="0">
                <a:solidFill>
                  <a:srgbClr val="0070C0"/>
                </a:solidFill>
              </a:rPr>
              <a:t>Geoscience Integrations</a:t>
            </a:r>
          </a:p>
          <a:p>
            <a:pPr algn="ctr" eaLnBrk="1" hangingPunct="1">
              <a:buFontTx/>
              <a:buNone/>
            </a:pPr>
            <a:r>
              <a:rPr lang="en-US" sz="1600" i="0" dirty="0">
                <a:solidFill>
                  <a:srgbClr val="0070C0"/>
                </a:solidFill>
              </a:rPr>
              <a:t>Missoula, MT</a:t>
            </a:r>
          </a:p>
          <a:p>
            <a:pPr algn="ctr" eaLnBrk="1" hangingPunct="1">
              <a:buFontTx/>
              <a:buNone/>
            </a:pPr>
            <a:endParaRPr lang="en-US" sz="1200" i="0" dirty="0">
              <a:solidFill>
                <a:srgbClr val="0070C0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sz="1200" b="0" dirty="0">
                <a:solidFill>
                  <a:srgbClr val="0070C0"/>
                </a:solidFill>
              </a:rPr>
              <a:t>www.geogrations.com/Academic</a:t>
            </a:r>
          </a:p>
        </p:txBody>
      </p:sp>
      <p:grpSp>
        <p:nvGrpSpPr>
          <p:cNvPr id="2053" name="Group 17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2054" name="Text Box 5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2055" name="Freeform 8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6" name="Freeform 9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7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730401" y="2615691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Finley Point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/>
          <p:cNvCxnSpPr>
            <a:stCxn id="3" idx="3"/>
          </p:cNvCxnSpPr>
          <p:nvPr/>
        </p:nvCxnSpPr>
        <p:spPr bwMode="auto">
          <a:xfrm flipV="1">
            <a:off x="4928165" y="2615691"/>
            <a:ext cx="576342" cy="153889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7321096" y="2151014"/>
            <a:ext cx="1211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Entrance to Polson Bay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 flipH="1">
            <a:off x="6853287" y="2674234"/>
            <a:ext cx="703136" cy="784928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Arrow Connector 5"/>
          <p:cNvCxnSpPr/>
          <p:nvPr/>
        </p:nvCxnSpPr>
        <p:spPr bwMode="auto">
          <a:xfrm flipH="1">
            <a:off x="1903446" y="3486944"/>
            <a:ext cx="1147665" cy="531753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00CC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9"/>
          <p:cNvSpPr txBox="1"/>
          <p:nvPr/>
        </p:nvSpPr>
        <p:spPr>
          <a:xfrm rot="19622216">
            <a:off x="2204776" y="346632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00CC00"/>
                </a:solidFill>
              </a:rPr>
              <a:t>N</a:t>
            </a:r>
            <a:endParaRPr lang="en-US" i="0" dirty="0">
              <a:solidFill>
                <a:srgbClr val="00CC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483373" y="1907810"/>
            <a:ext cx="3129214" cy="1457293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 flipV="1">
            <a:off x="842057" y="1979924"/>
            <a:ext cx="4208399" cy="2286494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4864241" y="1933731"/>
            <a:ext cx="0" cy="856615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/>
          <p:cNvSpPr txBox="1"/>
          <p:nvPr/>
        </p:nvSpPr>
        <p:spPr>
          <a:xfrm rot="19622216">
            <a:off x="914249" y="410058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None/>
            </a:pPr>
            <a:r>
              <a:rPr lang="en-US" i="0" dirty="0" smtClean="0">
                <a:solidFill>
                  <a:schemeClr val="bg1"/>
                </a:solidFill>
              </a:rPr>
              <a:t>R</a:t>
            </a:r>
            <a:endParaRPr lang="en-US" i="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800000">
            <a:off x="7342583" y="329363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chemeClr val="bg1"/>
                </a:solidFill>
              </a:rPr>
              <a:t>K</a:t>
            </a:r>
            <a:endParaRPr lang="en-US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64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2"/>
          <p:cNvGrpSpPr>
            <a:grpSpLocks/>
          </p:cNvGrpSpPr>
          <p:nvPr/>
        </p:nvGrpSpPr>
        <p:grpSpPr bwMode="auto">
          <a:xfrm>
            <a:off x="976313" y="1314450"/>
            <a:ext cx="3556000" cy="5305425"/>
            <a:chOff x="615" y="828"/>
            <a:chExt cx="2240" cy="3342"/>
          </a:xfrm>
        </p:grpSpPr>
        <p:pic>
          <p:nvPicPr>
            <p:cNvPr id="22" name="Picture 12" descr="V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" y="828"/>
              <a:ext cx="2240" cy="2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 Box 20"/>
            <p:cNvSpPr txBox="1">
              <a:spLocks noChangeArrowheads="1"/>
            </p:cNvSpPr>
            <p:nvPr/>
          </p:nvSpPr>
          <p:spPr bwMode="auto">
            <a:xfrm>
              <a:off x="844" y="3793"/>
              <a:ext cx="1845" cy="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i="0"/>
                <a:t>Oscillographic Recorder with Variable Area</a:t>
              </a:r>
            </a:p>
          </p:txBody>
        </p:sp>
      </p:grpSp>
      <p:grpSp>
        <p:nvGrpSpPr>
          <p:cNvPr id="16386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16393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16394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5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6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512763" y="301625"/>
            <a:ext cx="80772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 smtClean="0"/>
              <a:t>Threshold of Facsimile Recording</a:t>
            </a:r>
          </a:p>
          <a:p>
            <a:pPr algn="ctr" eaLnBrk="1" hangingPunct="1">
              <a:buFontTx/>
              <a:buNone/>
            </a:pPr>
            <a:r>
              <a:rPr lang="en-US" dirty="0"/>
              <a:t>Sign Bit (+ or - )</a:t>
            </a:r>
          </a:p>
        </p:txBody>
      </p:sp>
      <p:pic>
        <p:nvPicPr>
          <p:cNvPr id="18" name="Picture 13" descr="Dots_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1314450"/>
            <a:ext cx="3556000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4884738" y="6021388"/>
            <a:ext cx="2928937" cy="59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i="0" dirty="0" smtClean="0"/>
              <a:t>Sign Bit Rendering</a:t>
            </a:r>
            <a:endParaRPr lang="en-US" altLang="en-US" i="0" dirty="0"/>
          </a:p>
        </p:txBody>
      </p:sp>
      <p:sp>
        <p:nvSpPr>
          <p:cNvPr id="2" name="TextBox 1"/>
          <p:cNvSpPr txBox="1"/>
          <p:nvPr/>
        </p:nvSpPr>
        <p:spPr>
          <a:xfrm>
            <a:off x="3023858" y="3638078"/>
            <a:ext cx="72327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FF0000"/>
                </a:solidFill>
              </a:rPr>
              <a:t>Easy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76661" y="4905469"/>
            <a:ext cx="13901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FF0000"/>
                </a:solidFill>
              </a:rPr>
              <a:t>Impossible</a:t>
            </a:r>
          </a:p>
        </p:txBody>
      </p:sp>
      <p:cxnSp>
        <p:nvCxnSpPr>
          <p:cNvPr id="4" name="Straight Arrow Connector 3"/>
          <p:cNvCxnSpPr>
            <a:stCxn id="2" idx="3"/>
          </p:cNvCxnSpPr>
          <p:nvPr/>
        </p:nvCxnSpPr>
        <p:spPr bwMode="auto">
          <a:xfrm>
            <a:off x="3747133" y="3822744"/>
            <a:ext cx="987829" cy="0"/>
          </a:xfrm>
          <a:prstGeom prst="straightConnector1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Arrow Connector 16"/>
          <p:cNvCxnSpPr/>
          <p:nvPr/>
        </p:nvCxnSpPr>
        <p:spPr bwMode="auto">
          <a:xfrm flipH="1">
            <a:off x="4288832" y="5090135"/>
            <a:ext cx="987829" cy="0"/>
          </a:xfrm>
          <a:prstGeom prst="straightConnector1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81182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3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15369" name="Text Box 14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15370" name="Freeform 15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71" name="Freeform 16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72" name="Freeform 17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2368902" y="849313"/>
            <a:ext cx="44379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i="0" dirty="0" err="1"/>
              <a:t>Magnecord</a:t>
            </a:r>
            <a:r>
              <a:rPr lang="en-US" i="0" dirty="0"/>
              <a:t> 1024 Stereo </a:t>
            </a:r>
            <a:r>
              <a:rPr lang="en-US" i="0" dirty="0" smtClean="0"/>
              <a:t>Tape Recorder</a:t>
            </a:r>
            <a:endParaRPr lang="en-US" i="0" dirty="0"/>
          </a:p>
        </p:txBody>
      </p:sp>
      <p:pic>
        <p:nvPicPr>
          <p:cNvPr id="15364" name="Picture 8" descr="image02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486"/>
          <a:stretch/>
        </p:blipFill>
        <p:spPr bwMode="auto">
          <a:xfrm>
            <a:off x="2640012" y="1487732"/>
            <a:ext cx="5212515" cy="5265462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25413" y="1441450"/>
            <a:ext cx="2292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dirty="0"/>
              <a:t>7 in reels, ¼ in tape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125413" y="2038539"/>
            <a:ext cx="2514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dirty="0"/>
              <a:t>2 stereo record/playback </a:t>
            </a:r>
            <a:r>
              <a:rPr lang="en-US" dirty="0" smtClean="0"/>
              <a:t>amplifiers</a:t>
            </a:r>
            <a:endParaRPr lang="en-US" dirty="0"/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138113" y="4537146"/>
            <a:ext cx="25019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0" rIns="0" bIns="0"/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This was not a typical </a:t>
            </a:r>
            <a:r>
              <a:rPr lang="en-US" sz="1600" dirty="0" smtClean="0"/>
              <a:t>marine seismic </a:t>
            </a:r>
            <a:r>
              <a:rPr lang="en-US" sz="1600" dirty="0"/>
              <a:t>recorder for 1970</a:t>
            </a:r>
          </a:p>
        </p:txBody>
      </p:sp>
      <p:sp>
        <p:nvSpPr>
          <p:cNvPr id="15368" name="Text Box 12"/>
          <p:cNvSpPr txBox="1">
            <a:spLocks noChangeArrowheads="1"/>
          </p:cNvSpPr>
          <p:nvPr/>
        </p:nvSpPr>
        <p:spPr bwMode="auto">
          <a:xfrm>
            <a:off x="512763" y="301625"/>
            <a:ext cx="807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/>
              <a:t>1970 Flathead Lake Operations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67079" y="5655557"/>
            <a:ext cx="8419722" cy="97384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lIns="91440" tIns="0" rIns="0" bIns="0"/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 smtClean="0"/>
              <a:t>… but it captured the full waveform data that could be processed and displayed after 	data </a:t>
            </a:r>
            <a:r>
              <a:rPr lang="en-US" sz="1600" dirty="0" err="1" smtClean="0"/>
              <a:t>acquistion</a:t>
            </a:r>
            <a:endParaRPr lang="en-US" sz="1600" dirty="0" smtClean="0"/>
          </a:p>
          <a:p>
            <a:pPr eaLnBrk="1" hangingPunct="1">
              <a:buFontTx/>
              <a:buNone/>
            </a:pPr>
            <a:endParaRPr lang="en-US" sz="1600" dirty="0"/>
          </a:p>
          <a:p>
            <a:pPr eaLnBrk="1" hangingPunct="1">
              <a:buFontTx/>
              <a:buNone/>
            </a:pPr>
            <a:r>
              <a:rPr lang="en-US" sz="1600" dirty="0"/>
              <a:t>a</a:t>
            </a:r>
            <a:r>
              <a:rPr lang="en-US" sz="1600" dirty="0" smtClean="0"/>
              <a:t>nd it is the entry point the dots to data story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2" descr="BWLineE_rot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" t="2994" r="2023" b="23582"/>
          <a:stretch>
            <a:fillRect/>
          </a:stretch>
        </p:blipFill>
        <p:spPr bwMode="auto">
          <a:xfrm>
            <a:off x="241300" y="1435100"/>
            <a:ext cx="8791575" cy="5073650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2110244" y="585370"/>
            <a:ext cx="4896149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000" i="0" dirty="0" smtClean="0"/>
              <a:t>Line </a:t>
            </a:r>
            <a:r>
              <a:rPr lang="en-US" sz="2000" i="0" dirty="0"/>
              <a:t>E </a:t>
            </a:r>
            <a:r>
              <a:rPr lang="en-US" sz="2000" i="0" dirty="0" smtClean="0"/>
              <a:t>1970’s </a:t>
            </a:r>
            <a:r>
              <a:rPr lang="en-US" sz="2000" i="0" dirty="0" err="1" smtClean="0"/>
              <a:t>Prahl</a:t>
            </a:r>
            <a:r>
              <a:rPr lang="en-US" sz="2000" i="0" dirty="0" smtClean="0"/>
              <a:t> Analog Processing</a:t>
            </a:r>
          </a:p>
          <a:p>
            <a:pPr algn="ctr" eaLnBrk="1" hangingPunct="1">
              <a:buFontTx/>
              <a:buNone/>
            </a:pPr>
            <a:r>
              <a:rPr lang="en-US" sz="1600" dirty="0" err="1" smtClean="0"/>
              <a:t>Bandpass</a:t>
            </a:r>
            <a:r>
              <a:rPr lang="en-US" sz="1600" dirty="0" smtClean="0"/>
              <a:t> Filtering and AGC</a:t>
            </a:r>
          </a:p>
          <a:p>
            <a:pPr algn="ctr" eaLnBrk="1" hangingPunct="1">
              <a:buFontTx/>
              <a:buNone/>
            </a:pPr>
            <a:r>
              <a:rPr lang="en-US" sz="1600" dirty="0" smtClean="0"/>
              <a:t>Sign Bit Rendering</a:t>
            </a:r>
            <a:endParaRPr lang="en-US" sz="1600" dirty="0"/>
          </a:p>
        </p:txBody>
      </p:sp>
      <p:sp>
        <p:nvSpPr>
          <p:cNvPr id="21522" name="Freeform 18"/>
          <p:cNvSpPr>
            <a:spLocks/>
          </p:cNvSpPr>
          <p:nvPr/>
        </p:nvSpPr>
        <p:spPr bwMode="auto">
          <a:xfrm>
            <a:off x="749300" y="2120900"/>
            <a:ext cx="1419225" cy="1470025"/>
          </a:xfrm>
          <a:custGeom>
            <a:avLst/>
            <a:gdLst>
              <a:gd name="T0" fmla="*/ 0 w 894"/>
              <a:gd name="T1" fmla="*/ 0 h 926"/>
              <a:gd name="T2" fmla="*/ 126007813 w 894"/>
              <a:gd name="T3" fmla="*/ 851812813 h 926"/>
              <a:gd name="T4" fmla="*/ 151209375 w 894"/>
              <a:gd name="T5" fmla="*/ 1769149688 h 926"/>
              <a:gd name="T6" fmla="*/ 773688763 w 894"/>
              <a:gd name="T7" fmla="*/ 1907759075 h 926"/>
              <a:gd name="T8" fmla="*/ 1005543138 w 894"/>
              <a:gd name="T9" fmla="*/ 2147483647 h 926"/>
              <a:gd name="T10" fmla="*/ 1582658125 w 894"/>
              <a:gd name="T11" fmla="*/ 2142132813 h 926"/>
              <a:gd name="T12" fmla="*/ 1900197813 w 894"/>
              <a:gd name="T13" fmla="*/ 1098788125 h 926"/>
              <a:gd name="T14" fmla="*/ 2147483647 w 894"/>
              <a:gd name="T15" fmla="*/ 597277825 h 9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94" h="926">
                <a:moveTo>
                  <a:pt x="0" y="0"/>
                </a:moveTo>
                <a:cubicBezTo>
                  <a:pt x="19" y="115"/>
                  <a:pt x="40" y="221"/>
                  <a:pt x="50" y="338"/>
                </a:cubicBezTo>
                <a:cubicBezTo>
                  <a:pt x="60" y="455"/>
                  <a:pt x="17" y="632"/>
                  <a:pt x="60" y="702"/>
                </a:cubicBezTo>
                <a:cubicBezTo>
                  <a:pt x="103" y="772"/>
                  <a:pt x="251" y="725"/>
                  <a:pt x="307" y="757"/>
                </a:cubicBezTo>
                <a:cubicBezTo>
                  <a:pt x="363" y="789"/>
                  <a:pt x="346" y="879"/>
                  <a:pt x="399" y="894"/>
                </a:cubicBezTo>
                <a:cubicBezTo>
                  <a:pt x="452" y="909"/>
                  <a:pt x="569" y="926"/>
                  <a:pt x="628" y="850"/>
                </a:cubicBezTo>
                <a:cubicBezTo>
                  <a:pt x="687" y="774"/>
                  <a:pt x="710" y="538"/>
                  <a:pt x="754" y="436"/>
                </a:cubicBezTo>
                <a:cubicBezTo>
                  <a:pt x="798" y="334"/>
                  <a:pt x="865" y="278"/>
                  <a:pt x="894" y="237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1523" name="Freeform 19"/>
          <p:cNvSpPr>
            <a:spLocks/>
          </p:cNvSpPr>
          <p:nvPr/>
        </p:nvSpPr>
        <p:spPr bwMode="auto">
          <a:xfrm>
            <a:off x="388938" y="1797050"/>
            <a:ext cx="8578850" cy="1200169"/>
          </a:xfrm>
          <a:custGeom>
            <a:avLst/>
            <a:gdLst>
              <a:gd name="T0" fmla="*/ 0 w 5404"/>
              <a:gd name="T1" fmla="*/ 0 h 753"/>
              <a:gd name="T2" fmla="*/ 536794075 w 5404"/>
              <a:gd name="T3" fmla="*/ 380544547 h 753"/>
              <a:gd name="T4" fmla="*/ 768648450 w 5404"/>
              <a:gd name="T5" fmla="*/ 599797438 h 753"/>
              <a:gd name="T6" fmla="*/ 1186994388 w 5404"/>
              <a:gd name="T7" fmla="*/ 682963423 h 753"/>
              <a:gd name="T8" fmla="*/ 2147483647 w 5404"/>
              <a:gd name="T9" fmla="*/ 776208450 h 753"/>
              <a:gd name="T10" fmla="*/ 2147483647 w 5404"/>
              <a:gd name="T11" fmla="*/ 567036187 h 753"/>
              <a:gd name="T12" fmla="*/ 2147483647 w 5404"/>
              <a:gd name="T13" fmla="*/ 357862337 h 753"/>
              <a:gd name="T14" fmla="*/ 2147483647 w 5404"/>
              <a:gd name="T15" fmla="*/ 330141401 h 753"/>
              <a:gd name="T16" fmla="*/ 2147483647 w 5404"/>
              <a:gd name="T17" fmla="*/ 317539820 h 753"/>
              <a:gd name="T18" fmla="*/ 2147483647 w 5404"/>
              <a:gd name="T19" fmla="*/ 534273348 h 753"/>
              <a:gd name="T20" fmla="*/ 2147483647 w 5404"/>
              <a:gd name="T21" fmla="*/ 703124682 h 753"/>
              <a:gd name="T22" fmla="*/ 2147483647 w 5404"/>
              <a:gd name="T23" fmla="*/ 814011603 h 753"/>
              <a:gd name="T24" fmla="*/ 2147483647 w 5404"/>
              <a:gd name="T25" fmla="*/ 912296944 h 753"/>
              <a:gd name="T26" fmla="*/ 2147483647 w 5404"/>
              <a:gd name="T27" fmla="*/ 1355844630 h 753"/>
              <a:gd name="T28" fmla="*/ 2147483647 w 5404"/>
              <a:gd name="T29" fmla="*/ 1494454075 h 753"/>
              <a:gd name="T30" fmla="*/ 2147483647 w 5404"/>
              <a:gd name="T31" fmla="*/ 1897679244 h 753"/>
              <a:gd name="T32" fmla="*/ 2147483647 w 5404"/>
              <a:gd name="T33" fmla="*/ 1880037349 h 753"/>
              <a:gd name="T34" fmla="*/ 2147483647 w 5404"/>
              <a:gd name="T35" fmla="*/ 1484373446 h 753"/>
              <a:gd name="T36" fmla="*/ 2147483647 w 5404"/>
              <a:gd name="T37" fmla="*/ 1340723686 h 753"/>
              <a:gd name="T38" fmla="*/ 2147483647 w 5404"/>
              <a:gd name="T39" fmla="*/ 1146672367 h 753"/>
              <a:gd name="T40" fmla="*/ 2147483647 w 5404"/>
              <a:gd name="T41" fmla="*/ 1018143551 h 753"/>
              <a:gd name="T42" fmla="*/ 2147483647 w 5404"/>
              <a:gd name="T43" fmla="*/ 945059783 h 753"/>
              <a:gd name="T44" fmla="*/ 2147483647 w 5404"/>
              <a:gd name="T45" fmla="*/ 889616322 h 753"/>
              <a:gd name="T46" fmla="*/ 2147483647 w 5404"/>
              <a:gd name="T47" fmla="*/ 970261356 h 753"/>
              <a:gd name="T48" fmla="*/ 2147483647 w 5404"/>
              <a:gd name="T49" fmla="*/ 849293805 h 753"/>
              <a:gd name="T50" fmla="*/ 2147483647 w 5404"/>
              <a:gd name="T51" fmla="*/ 627519962 h 753"/>
              <a:gd name="T52" fmla="*/ 2147483647 w 5404"/>
              <a:gd name="T53" fmla="*/ 330141401 h 75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connsiteX0" fmla="*/ 0 w 10000"/>
              <a:gd name="connsiteY0" fmla="*/ 0 h 10000"/>
              <a:gd name="connsiteX1" fmla="*/ 394 w 10000"/>
              <a:gd name="connsiteY1" fmla="*/ 2005 h 10000"/>
              <a:gd name="connsiteX2" fmla="*/ 564 w 10000"/>
              <a:gd name="connsiteY2" fmla="*/ 3161 h 10000"/>
              <a:gd name="connsiteX3" fmla="*/ 872 w 10000"/>
              <a:gd name="connsiteY3" fmla="*/ 3599 h 10000"/>
              <a:gd name="connsiteX4" fmla="*/ 1590 w 10000"/>
              <a:gd name="connsiteY4" fmla="*/ 4090 h 10000"/>
              <a:gd name="connsiteX5" fmla="*/ 1999 w 10000"/>
              <a:gd name="connsiteY5" fmla="*/ 2988 h 10000"/>
              <a:gd name="connsiteX6" fmla="*/ 2206 w 10000"/>
              <a:gd name="connsiteY6" fmla="*/ 1886 h 10000"/>
              <a:gd name="connsiteX7" fmla="*/ 2840 w 10000"/>
              <a:gd name="connsiteY7" fmla="*/ 1740 h 10000"/>
              <a:gd name="connsiteX8" fmla="*/ 3555 w 10000"/>
              <a:gd name="connsiteY8" fmla="*/ 1673 h 10000"/>
              <a:gd name="connsiteX9" fmla="*/ 3977 w 10000"/>
              <a:gd name="connsiteY9" fmla="*/ 2815 h 10000"/>
              <a:gd name="connsiteX10" fmla="*/ 4338 w 10000"/>
              <a:gd name="connsiteY10" fmla="*/ 3705 h 10000"/>
              <a:gd name="connsiteX11" fmla="*/ 4589 w 10000"/>
              <a:gd name="connsiteY11" fmla="*/ 4290 h 10000"/>
              <a:gd name="connsiteX12" fmla="*/ 4941 w 10000"/>
              <a:gd name="connsiteY12" fmla="*/ 4807 h 10000"/>
              <a:gd name="connsiteX13" fmla="*/ 5296 w 10000"/>
              <a:gd name="connsiteY13" fmla="*/ 7145 h 10000"/>
              <a:gd name="connsiteX14" fmla="*/ 5527 w 10000"/>
              <a:gd name="connsiteY14" fmla="*/ 7875 h 10000"/>
              <a:gd name="connsiteX15" fmla="*/ 5888 w 10000"/>
              <a:gd name="connsiteY15" fmla="*/ 10000 h 10000"/>
              <a:gd name="connsiteX16" fmla="*/ 6593 w 10000"/>
              <a:gd name="connsiteY16" fmla="*/ 9907 h 10000"/>
              <a:gd name="connsiteX17" fmla="*/ 7008 w 10000"/>
              <a:gd name="connsiteY17" fmla="*/ 7822 h 10000"/>
              <a:gd name="connsiteX18" fmla="*/ 7209 w 10000"/>
              <a:gd name="connsiteY18" fmla="*/ 7065 h 10000"/>
              <a:gd name="connsiteX19" fmla="*/ 7387 w 10000"/>
              <a:gd name="connsiteY19" fmla="*/ 6042 h 10000"/>
              <a:gd name="connsiteX20" fmla="*/ 7868 w 10000"/>
              <a:gd name="connsiteY20" fmla="*/ 5365 h 10000"/>
              <a:gd name="connsiteX21" fmla="*/ 8459 w 10000"/>
              <a:gd name="connsiteY21" fmla="*/ 4980 h 10000"/>
              <a:gd name="connsiteX22" fmla="*/ 8588 w 10000"/>
              <a:gd name="connsiteY22" fmla="*/ 4688 h 10000"/>
              <a:gd name="connsiteX23" fmla="*/ 8849 w 10000"/>
              <a:gd name="connsiteY23" fmla="*/ 5113 h 10000"/>
              <a:gd name="connsiteX24" fmla="*/ 9371 w 10000"/>
              <a:gd name="connsiteY24" fmla="*/ 4475 h 10000"/>
              <a:gd name="connsiteX25" fmla="*/ 9644 w 10000"/>
              <a:gd name="connsiteY25" fmla="*/ 2597 h 10000"/>
              <a:gd name="connsiteX26" fmla="*/ 10000 w 10000"/>
              <a:gd name="connsiteY26" fmla="*/ 1740 h 10000"/>
              <a:gd name="connsiteX0" fmla="*/ 0 w 10000"/>
              <a:gd name="connsiteY0" fmla="*/ 0 h 10000"/>
              <a:gd name="connsiteX1" fmla="*/ 394 w 10000"/>
              <a:gd name="connsiteY1" fmla="*/ 2005 h 10000"/>
              <a:gd name="connsiteX2" fmla="*/ 564 w 10000"/>
              <a:gd name="connsiteY2" fmla="*/ 3161 h 10000"/>
              <a:gd name="connsiteX3" fmla="*/ 872 w 10000"/>
              <a:gd name="connsiteY3" fmla="*/ 3599 h 10000"/>
              <a:gd name="connsiteX4" fmla="*/ 1590 w 10000"/>
              <a:gd name="connsiteY4" fmla="*/ 4090 h 10000"/>
              <a:gd name="connsiteX5" fmla="*/ 1999 w 10000"/>
              <a:gd name="connsiteY5" fmla="*/ 2988 h 10000"/>
              <a:gd name="connsiteX6" fmla="*/ 2206 w 10000"/>
              <a:gd name="connsiteY6" fmla="*/ 1886 h 10000"/>
              <a:gd name="connsiteX7" fmla="*/ 2840 w 10000"/>
              <a:gd name="connsiteY7" fmla="*/ 1740 h 10000"/>
              <a:gd name="connsiteX8" fmla="*/ 3555 w 10000"/>
              <a:gd name="connsiteY8" fmla="*/ 1673 h 10000"/>
              <a:gd name="connsiteX9" fmla="*/ 3977 w 10000"/>
              <a:gd name="connsiteY9" fmla="*/ 2815 h 10000"/>
              <a:gd name="connsiteX10" fmla="*/ 4338 w 10000"/>
              <a:gd name="connsiteY10" fmla="*/ 3705 h 10000"/>
              <a:gd name="connsiteX11" fmla="*/ 4589 w 10000"/>
              <a:gd name="connsiteY11" fmla="*/ 4290 h 10000"/>
              <a:gd name="connsiteX12" fmla="*/ 4941 w 10000"/>
              <a:gd name="connsiteY12" fmla="*/ 4807 h 10000"/>
              <a:gd name="connsiteX13" fmla="*/ 5296 w 10000"/>
              <a:gd name="connsiteY13" fmla="*/ 7145 h 10000"/>
              <a:gd name="connsiteX14" fmla="*/ 5527 w 10000"/>
              <a:gd name="connsiteY14" fmla="*/ 7875 h 10000"/>
              <a:gd name="connsiteX15" fmla="*/ 5888 w 10000"/>
              <a:gd name="connsiteY15" fmla="*/ 10000 h 10000"/>
              <a:gd name="connsiteX16" fmla="*/ 6593 w 10000"/>
              <a:gd name="connsiteY16" fmla="*/ 9907 h 10000"/>
              <a:gd name="connsiteX17" fmla="*/ 7008 w 10000"/>
              <a:gd name="connsiteY17" fmla="*/ 7822 h 10000"/>
              <a:gd name="connsiteX18" fmla="*/ 7209 w 10000"/>
              <a:gd name="connsiteY18" fmla="*/ 7065 h 10000"/>
              <a:gd name="connsiteX19" fmla="*/ 7387 w 10000"/>
              <a:gd name="connsiteY19" fmla="*/ 6042 h 10000"/>
              <a:gd name="connsiteX20" fmla="*/ 7868 w 10000"/>
              <a:gd name="connsiteY20" fmla="*/ 5365 h 10000"/>
              <a:gd name="connsiteX21" fmla="*/ 8459 w 10000"/>
              <a:gd name="connsiteY21" fmla="*/ 4980 h 10000"/>
              <a:gd name="connsiteX22" fmla="*/ 8588 w 10000"/>
              <a:gd name="connsiteY22" fmla="*/ 4688 h 10000"/>
              <a:gd name="connsiteX23" fmla="*/ 8849 w 10000"/>
              <a:gd name="connsiteY23" fmla="*/ 5113 h 10000"/>
              <a:gd name="connsiteX24" fmla="*/ 9371 w 10000"/>
              <a:gd name="connsiteY24" fmla="*/ 4475 h 10000"/>
              <a:gd name="connsiteX25" fmla="*/ 9644 w 10000"/>
              <a:gd name="connsiteY25" fmla="*/ 2597 h 10000"/>
              <a:gd name="connsiteX26" fmla="*/ 9832 w 10000"/>
              <a:gd name="connsiteY26" fmla="*/ 3183 h 10000"/>
              <a:gd name="connsiteX27" fmla="*/ 10000 w 10000"/>
              <a:gd name="connsiteY27" fmla="*/ 1740 h 10000"/>
              <a:gd name="connsiteX0" fmla="*/ 0 w 10000"/>
              <a:gd name="connsiteY0" fmla="*/ 0 h 10279"/>
              <a:gd name="connsiteX1" fmla="*/ 394 w 10000"/>
              <a:gd name="connsiteY1" fmla="*/ 2005 h 10279"/>
              <a:gd name="connsiteX2" fmla="*/ 564 w 10000"/>
              <a:gd name="connsiteY2" fmla="*/ 3161 h 10279"/>
              <a:gd name="connsiteX3" fmla="*/ 872 w 10000"/>
              <a:gd name="connsiteY3" fmla="*/ 3599 h 10279"/>
              <a:gd name="connsiteX4" fmla="*/ 1590 w 10000"/>
              <a:gd name="connsiteY4" fmla="*/ 4090 h 10279"/>
              <a:gd name="connsiteX5" fmla="*/ 1999 w 10000"/>
              <a:gd name="connsiteY5" fmla="*/ 2988 h 10279"/>
              <a:gd name="connsiteX6" fmla="*/ 2206 w 10000"/>
              <a:gd name="connsiteY6" fmla="*/ 1886 h 10279"/>
              <a:gd name="connsiteX7" fmla="*/ 2840 w 10000"/>
              <a:gd name="connsiteY7" fmla="*/ 1740 h 10279"/>
              <a:gd name="connsiteX8" fmla="*/ 3555 w 10000"/>
              <a:gd name="connsiteY8" fmla="*/ 1673 h 10279"/>
              <a:gd name="connsiteX9" fmla="*/ 3977 w 10000"/>
              <a:gd name="connsiteY9" fmla="*/ 2815 h 10279"/>
              <a:gd name="connsiteX10" fmla="*/ 4338 w 10000"/>
              <a:gd name="connsiteY10" fmla="*/ 3705 h 10279"/>
              <a:gd name="connsiteX11" fmla="*/ 4589 w 10000"/>
              <a:gd name="connsiteY11" fmla="*/ 4290 h 10279"/>
              <a:gd name="connsiteX12" fmla="*/ 4941 w 10000"/>
              <a:gd name="connsiteY12" fmla="*/ 4807 h 10279"/>
              <a:gd name="connsiteX13" fmla="*/ 5296 w 10000"/>
              <a:gd name="connsiteY13" fmla="*/ 7145 h 10279"/>
              <a:gd name="connsiteX14" fmla="*/ 5527 w 10000"/>
              <a:gd name="connsiteY14" fmla="*/ 7875 h 10279"/>
              <a:gd name="connsiteX15" fmla="*/ 5910 w 10000"/>
              <a:gd name="connsiteY15" fmla="*/ 10279 h 10279"/>
              <a:gd name="connsiteX16" fmla="*/ 6593 w 10000"/>
              <a:gd name="connsiteY16" fmla="*/ 9907 h 10279"/>
              <a:gd name="connsiteX17" fmla="*/ 7008 w 10000"/>
              <a:gd name="connsiteY17" fmla="*/ 7822 h 10279"/>
              <a:gd name="connsiteX18" fmla="*/ 7209 w 10000"/>
              <a:gd name="connsiteY18" fmla="*/ 7065 h 10279"/>
              <a:gd name="connsiteX19" fmla="*/ 7387 w 10000"/>
              <a:gd name="connsiteY19" fmla="*/ 6042 h 10279"/>
              <a:gd name="connsiteX20" fmla="*/ 7868 w 10000"/>
              <a:gd name="connsiteY20" fmla="*/ 5365 h 10279"/>
              <a:gd name="connsiteX21" fmla="*/ 8459 w 10000"/>
              <a:gd name="connsiteY21" fmla="*/ 4980 h 10279"/>
              <a:gd name="connsiteX22" fmla="*/ 8588 w 10000"/>
              <a:gd name="connsiteY22" fmla="*/ 4688 h 10279"/>
              <a:gd name="connsiteX23" fmla="*/ 8849 w 10000"/>
              <a:gd name="connsiteY23" fmla="*/ 5113 h 10279"/>
              <a:gd name="connsiteX24" fmla="*/ 9371 w 10000"/>
              <a:gd name="connsiteY24" fmla="*/ 4475 h 10279"/>
              <a:gd name="connsiteX25" fmla="*/ 9644 w 10000"/>
              <a:gd name="connsiteY25" fmla="*/ 2597 h 10279"/>
              <a:gd name="connsiteX26" fmla="*/ 9832 w 10000"/>
              <a:gd name="connsiteY26" fmla="*/ 3183 h 10279"/>
              <a:gd name="connsiteX27" fmla="*/ 10000 w 10000"/>
              <a:gd name="connsiteY27" fmla="*/ 1740 h 10279"/>
              <a:gd name="connsiteX0" fmla="*/ 0 w 10000"/>
              <a:gd name="connsiteY0" fmla="*/ 0 h 10040"/>
              <a:gd name="connsiteX1" fmla="*/ 394 w 10000"/>
              <a:gd name="connsiteY1" fmla="*/ 2005 h 10040"/>
              <a:gd name="connsiteX2" fmla="*/ 564 w 10000"/>
              <a:gd name="connsiteY2" fmla="*/ 3161 h 10040"/>
              <a:gd name="connsiteX3" fmla="*/ 872 w 10000"/>
              <a:gd name="connsiteY3" fmla="*/ 3599 h 10040"/>
              <a:gd name="connsiteX4" fmla="*/ 1590 w 10000"/>
              <a:gd name="connsiteY4" fmla="*/ 4090 h 10040"/>
              <a:gd name="connsiteX5" fmla="*/ 1999 w 10000"/>
              <a:gd name="connsiteY5" fmla="*/ 2988 h 10040"/>
              <a:gd name="connsiteX6" fmla="*/ 2206 w 10000"/>
              <a:gd name="connsiteY6" fmla="*/ 1886 h 10040"/>
              <a:gd name="connsiteX7" fmla="*/ 2840 w 10000"/>
              <a:gd name="connsiteY7" fmla="*/ 1740 h 10040"/>
              <a:gd name="connsiteX8" fmla="*/ 3555 w 10000"/>
              <a:gd name="connsiteY8" fmla="*/ 1673 h 10040"/>
              <a:gd name="connsiteX9" fmla="*/ 3977 w 10000"/>
              <a:gd name="connsiteY9" fmla="*/ 2815 h 10040"/>
              <a:gd name="connsiteX10" fmla="*/ 4338 w 10000"/>
              <a:gd name="connsiteY10" fmla="*/ 3705 h 10040"/>
              <a:gd name="connsiteX11" fmla="*/ 4589 w 10000"/>
              <a:gd name="connsiteY11" fmla="*/ 4290 h 10040"/>
              <a:gd name="connsiteX12" fmla="*/ 4941 w 10000"/>
              <a:gd name="connsiteY12" fmla="*/ 4807 h 10040"/>
              <a:gd name="connsiteX13" fmla="*/ 5296 w 10000"/>
              <a:gd name="connsiteY13" fmla="*/ 7145 h 10040"/>
              <a:gd name="connsiteX14" fmla="*/ 5527 w 10000"/>
              <a:gd name="connsiteY14" fmla="*/ 7875 h 10040"/>
              <a:gd name="connsiteX15" fmla="*/ 5916 w 10000"/>
              <a:gd name="connsiteY15" fmla="*/ 10040 h 10040"/>
              <a:gd name="connsiteX16" fmla="*/ 6593 w 10000"/>
              <a:gd name="connsiteY16" fmla="*/ 9907 h 10040"/>
              <a:gd name="connsiteX17" fmla="*/ 7008 w 10000"/>
              <a:gd name="connsiteY17" fmla="*/ 7822 h 10040"/>
              <a:gd name="connsiteX18" fmla="*/ 7209 w 10000"/>
              <a:gd name="connsiteY18" fmla="*/ 7065 h 10040"/>
              <a:gd name="connsiteX19" fmla="*/ 7387 w 10000"/>
              <a:gd name="connsiteY19" fmla="*/ 6042 h 10040"/>
              <a:gd name="connsiteX20" fmla="*/ 7868 w 10000"/>
              <a:gd name="connsiteY20" fmla="*/ 5365 h 10040"/>
              <a:gd name="connsiteX21" fmla="*/ 8459 w 10000"/>
              <a:gd name="connsiteY21" fmla="*/ 4980 h 10040"/>
              <a:gd name="connsiteX22" fmla="*/ 8588 w 10000"/>
              <a:gd name="connsiteY22" fmla="*/ 4688 h 10040"/>
              <a:gd name="connsiteX23" fmla="*/ 8849 w 10000"/>
              <a:gd name="connsiteY23" fmla="*/ 5113 h 10040"/>
              <a:gd name="connsiteX24" fmla="*/ 9371 w 10000"/>
              <a:gd name="connsiteY24" fmla="*/ 4475 h 10040"/>
              <a:gd name="connsiteX25" fmla="*/ 9644 w 10000"/>
              <a:gd name="connsiteY25" fmla="*/ 2597 h 10040"/>
              <a:gd name="connsiteX26" fmla="*/ 9832 w 10000"/>
              <a:gd name="connsiteY26" fmla="*/ 3183 h 10040"/>
              <a:gd name="connsiteX27" fmla="*/ 10000 w 10000"/>
              <a:gd name="connsiteY27" fmla="*/ 1740 h 10040"/>
              <a:gd name="connsiteX0" fmla="*/ 0 w 10000"/>
              <a:gd name="connsiteY0" fmla="*/ 0 h 10040"/>
              <a:gd name="connsiteX1" fmla="*/ 394 w 10000"/>
              <a:gd name="connsiteY1" fmla="*/ 2005 h 10040"/>
              <a:gd name="connsiteX2" fmla="*/ 564 w 10000"/>
              <a:gd name="connsiteY2" fmla="*/ 3161 h 10040"/>
              <a:gd name="connsiteX3" fmla="*/ 872 w 10000"/>
              <a:gd name="connsiteY3" fmla="*/ 3599 h 10040"/>
              <a:gd name="connsiteX4" fmla="*/ 1590 w 10000"/>
              <a:gd name="connsiteY4" fmla="*/ 4090 h 10040"/>
              <a:gd name="connsiteX5" fmla="*/ 1999 w 10000"/>
              <a:gd name="connsiteY5" fmla="*/ 2988 h 10040"/>
              <a:gd name="connsiteX6" fmla="*/ 2206 w 10000"/>
              <a:gd name="connsiteY6" fmla="*/ 1886 h 10040"/>
              <a:gd name="connsiteX7" fmla="*/ 2840 w 10000"/>
              <a:gd name="connsiteY7" fmla="*/ 1740 h 10040"/>
              <a:gd name="connsiteX8" fmla="*/ 3555 w 10000"/>
              <a:gd name="connsiteY8" fmla="*/ 1673 h 10040"/>
              <a:gd name="connsiteX9" fmla="*/ 3977 w 10000"/>
              <a:gd name="connsiteY9" fmla="*/ 2815 h 10040"/>
              <a:gd name="connsiteX10" fmla="*/ 4338 w 10000"/>
              <a:gd name="connsiteY10" fmla="*/ 3705 h 10040"/>
              <a:gd name="connsiteX11" fmla="*/ 4589 w 10000"/>
              <a:gd name="connsiteY11" fmla="*/ 4290 h 10040"/>
              <a:gd name="connsiteX12" fmla="*/ 4941 w 10000"/>
              <a:gd name="connsiteY12" fmla="*/ 4807 h 10040"/>
              <a:gd name="connsiteX13" fmla="*/ 5296 w 10000"/>
              <a:gd name="connsiteY13" fmla="*/ 7145 h 10040"/>
              <a:gd name="connsiteX14" fmla="*/ 5527 w 10000"/>
              <a:gd name="connsiteY14" fmla="*/ 7875 h 10040"/>
              <a:gd name="connsiteX15" fmla="*/ 5916 w 10000"/>
              <a:gd name="connsiteY15" fmla="*/ 10040 h 10040"/>
              <a:gd name="connsiteX16" fmla="*/ 6593 w 10000"/>
              <a:gd name="connsiteY16" fmla="*/ 9907 h 10040"/>
              <a:gd name="connsiteX17" fmla="*/ 7008 w 10000"/>
              <a:gd name="connsiteY17" fmla="*/ 7822 h 10040"/>
              <a:gd name="connsiteX18" fmla="*/ 7209 w 10000"/>
              <a:gd name="connsiteY18" fmla="*/ 7065 h 10040"/>
              <a:gd name="connsiteX19" fmla="*/ 7387 w 10000"/>
              <a:gd name="connsiteY19" fmla="*/ 6042 h 10040"/>
              <a:gd name="connsiteX20" fmla="*/ 7868 w 10000"/>
              <a:gd name="connsiteY20" fmla="*/ 5365 h 10040"/>
              <a:gd name="connsiteX21" fmla="*/ 8074 w 10000"/>
              <a:gd name="connsiteY21" fmla="*/ 4967 h 10040"/>
              <a:gd name="connsiteX22" fmla="*/ 8459 w 10000"/>
              <a:gd name="connsiteY22" fmla="*/ 4980 h 10040"/>
              <a:gd name="connsiteX23" fmla="*/ 8588 w 10000"/>
              <a:gd name="connsiteY23" fmla="*/ 4688 h 10040"/>
              <a:gd name="connsiteX24" fmla="*/ 8849 w 10000"/>
              <a:gd name="connsiteY24" fmla="*/ 5113 h 10040"/>
              <a:gd name="connsiteX25" fmla="*/ 9371 w 10000"/>
              <a:gd name="connsiteY25" fmla="*/ 4475 h 10040"/>
              <a:gd name="connsiteX26" fmla="*/ 9644 w 10000"/>
              <a:gd name="connsiteY26" fmla="*/ 2597 h 10040"/>
              <a:gd name="connsiteX27" fmla="*/ 9832 w 10000"/>
              <a:gd name="connsiteY27" fmla="*/ 3183 h 10040"/>
              <a:gd name="connsiteX28" fmla="*/ 10000 w 10000"/>
              <a:gd name="connsiteY28" fmla="*/ 1740 h 10040"/>
              <a:gd name="connsiteX0" fmla="*/ 0 w 10000"/>
              <a:gd name="connsiteY0" fmla="*/ 0 h 10040"/>
              <a:gd name="connsiteX1" fmla="*/ 394 w 10000"/>
              <a:gd name="connsiteY1" fmla="*/ 2005 h 10040"/>
              <a:gd name="connsiteX2" fmla="*/ 564 w 10000"/>
              <a:gd name="connsiteY2" fmla="*/ 3161 h 10040"/>
              <a:gd name="connsiteX3" fmla="*/ 872 w 10000"/>
              <a:gd name="connsiteY3" fmla="*/ 3599 h 10040"/>
              <a:gd name="connsiteX4" fmla="*/ 1590 w 10000"/>
              <a:gd name="connsiteY4" fmla="*/ 4090 h 10040"/>
              <a:gd name="connsiteX5" fmla="*/ 1999 w 10000"/>
              <a:gd name="connsiteY5" fmla="*/ 2988 h 10040"/>
              <a:gd name="connsiteX6" fmla="*/ 2206 w 10000"/>
              <a:gd name="connsiteY6" fmla="*/ 1886 h 10040"/>
              <a:gd name="connsiteX7" fmla="*/ 2840 w 10000"/>
              <a:gd name="connsiteY7" fmla="*/ 1740 h 10040"/>
              <a:gd name="connsiteX8" fmla="*/ 3555 w 10000"/>
              <a:gd name="connsiteY8" fmla="*/ 1673 h 10040"/>
              <a:gd name="connsiteX9" fmla="*/ 3977 w 10000"/>
              <a:gd name="connsiteY9" fmla="*/ 2815 h 10040"/>
              <a:gd name="connsiteX10" fmla="*/ 4338 w 10000"/>
              <a:gd name="connsiteY10" fmla="*/ 3705 h 10040"/>
              <a:gd name="connsiteX11" fmla="*/ 4589 w 10000"/>
              <a:gd name="connsiteY11" fmla="*/ 4290 h 10040"/>
              <a:gd name="connsiteX12" fmla="*/ 4941 w 10000"/>
              <a:gd name="connsiteY12" fmla="*/ 4807 h 10040"/>
              <a:gd name="connsiteX13" fmla="*/ 5296 w 10000"/>
              <a:gd name="connsiteY13" fmla="*/ 7145 h 10040"/>
              <a:gd name="connsiteX14" fmla="*/ 5527 w 10000"/>
              <a:gd name="connsiteY14" fmla="*/ 7875 h 10040"/>
              <a:gd name="connsiteX15" fmla="*/ 5916 w 10000"/>
              <a:gd name="connsiteY15" fmla="*/ 10040 h 10040"/>
              <a:gd name="connsiteX16" fmla="*/ 6593 w 10000"/>
              <a:gd name="connsiteY16" fmla="*/ 9907 h 10040"/>
              <a:gd name="connsiteX17" fmla="*/ 7008 w 10000"/>
              <a:gd name="connsiteY17" fmla="*/ 7822 h 10040"/>
              <a:gd name="connsiteX18" fmla="*/ 7203 w 10000"/>
              <a:gd name="connsiteY18" fmla="*/ 7304 h 10040"/>
              <a:gd name="connsiteX19" fmla="*/ 7387 w 10000"/>
              <a:gd name="connsiteY19" fmla="*/ 6042 h 10040"/>
              <a:gd name="connsiteX20" fmla="*/ 7868 w 10000"/>
              <a:gd name="connsiteY20" fmla="*/ 5365 h 10040"/>
              <a:gd name="connsiteX21" fmla="*/ 8074 w 10000"/>
              <a:gd name="connsiteY21" fmla="*/ 4967 h 10040"/>
              <a:gd name="connsiteX22" fmla="*/ 8459 w 10000"/>
              <a:gd name="connsiteY22" fmla="*/ 4980 h 10040"/>
              <a:gd name="connsiteX23" fmla="*/ 8588 w 10000"/>
              <a:gd name="connsiteY23" fmla="*/ 4688 h 10040"/>
              <a:gd name="connsiteX24" fmla="*/ 8849 w 10000"/>
              <a:gd name="connsiteY24" fmla="*/ 5113 h 10040"/>
              <a:gd name="connsiteX25" fmla="*/ 9371 w 10000"/>
              <a:gd name="connsiteY25" fmla="*/ 4475 h 10040"/>
              <a:gd name="connsiteX26" fmla="*/ 9644 w 10000"/>
              <a:gd name="connsiteY26" fmla="*/ 2597 h 10040"/>
              <a:gd name="connsiteX27" fmla="*/ 9832 w 10000"/>
              <a:gd name="connsiteY27" fmla="*/ 3183 h 10040"/>
              <a:gd name="connsiteX28" fmla="*/ 10000 w 10000"/>
              <a:gd name="connsiteY28" fmla="*/ 1740 h 10040"/>
              <a:gd name="connsiteX0" fmla="*/ 0 w 10000"/>
              <a:gd name="connsiteY0" fmla="*/ 0 h 10040"/>
              <a:gd name="connsiteX1" fmla="*/ 394 w 10000"/>
              <a:gd name="connsiteY1" fmla="*/ 2005 h 10040"/>
              <a:gd name="connsiteX2" fmla="*/ 564 w 10000"/>
              <a:gd name="connsiteY2" fmla="*/ 3161 h 10040"/>
              <a:gd name="connsiteX3" fmla="*/ 872 w 10000"/>
              <a:gd name="connsiteY3" fmla="*/ 3599 h 10040"/>
              <a:gd name="connsiteX4" fmla="*/ 1590 w 10000"/>
              <a:gd name="connsiteY4" fmla="*/ 4090 h 10040"/>
              <a:gd name="connsiteX5" fmla="*/ 1921 w 10000"/>
              <a:gd name="connsiteY5" fmla="*/ 3108 h 10040"/>
              <a:gd name="connsiteX6" fmla="*/ 2206 w 10000"/>
              <a:gd name="connsiteY6" fmla="*/ 1886 h 10040"/>
              <a:gd name="connsiteX7" fmla="*/ 2840 w 10000"/>
              <a:gd name="connsiteY7" fmla="*/ 1740 h 10040"/>
              <a:gd name="connsiteX8" fmla="*/ 3555 w 10000"/>
              <a:gd name="connsiteY8" fmla="*/ 1673 h 10040"/>
              <a:gd name="connsiteX9" fmla="*/ 3977 w 10000"/>
              <a:gd name="connsiteY9" fmla="*/ 2815 h 10040"/>
              <a:gd name="connsiteX10" fmla="*/ 4338 w 10000"/>
              <a:gd name="connsiteY10" fmla="*/ 3705 h 10040"/>
              <a:gd name="connsiteX11" fmla="*/ 4589 w 10000"/>
              <a:gd name="connsiteY11" fmla="*/ 4290 h 10040"/>
              <a:gd name="connsiteX12" fmla="*/ 4941 w 10000"/>
              <a:gd name="connsiteY12" fmla="*/ 4807 h 10040"/>
              <a:gd name="connsiteX13" fmla="*/ 5296 w 10000"/>
              <a:gd name="connsiteY13" fmla="*/ 7145 h 10040"/>
              <a:gd name="connsiteX14" fmla="*/ 5527 w 10000"/>
              <a:gd name="connsiteY14" fmla="*/ 7875 h 10040"/>
              <a:gd name="connsiteX15" fmla="*/ 5916 w 10000"/>
              <a:gd name="connsiteY15" fmla="*/ 10040 h 10040"/>
              <a:gd name="connsiteX16" fmla="*/ 6593 w 10000"/>
              <a:gd name="connsiteY16" fmla="*/ 9907 h 10040"/>
              <a:gd name="connsiteX17" fmla="*/ 7008 w 10000"/>
              <a:gd name="connsiteY17" fmla="*/ 7822 h 10040"/>
              <a:gd name="connsiteX18" fmla="*/ 7203 w 10000"/>
              <a:gd name="connsiteY18" fmla="*/ 7304 h 10040"/>
              <a:gd name="connsiteX19" fmla="*/ 7387 w 10000"/>
              <a:gd name="connsiteY19" fmla="*/ 6042 h 10040"/>
              <a:gd name="connsiteX20" fmla="*/ 7868 w 10000"/>
              <a:gd name="connsiteY20" fmla="*/ 5365 h 10040"/>
              <a:gd name="connsiteX21" fmla="*/ 8074 w 10000"/>
              <a:gd name="connsiteY21" fmla="*/ 4967 h 10040"/>
              <a:gd name="connsiteX22" fmla="*/ 8459 w 10000"/>
              <a:gd name="connsiteY22" fmla="*/ 4980 h 10040"/>
              <a:gd name="connsiteX23" fmla="*/ 8588 w 10000"/>
              <a:gd name="connsiteY23" fmla="*/ 4688 h 10040"/>
              <a:gd name="connsiteX24" fmla="*/ 8849 w 10000"/>
              <a:gd name="connsiteY24" fmla="*/ 5113 h 10040"/>
              <a:gd name="connsiteX25" fmla="*/ 9371 w 10000"/>
              <a:gd name="connsiteY25" fmla="*/ 4475 h 10040"/>
              <a:gd name="connsiteX26" fmla="*/ 9644 w 10000"/>
              <a:gd name="connsiteY26" fmla="*/ 2597 h 10040"/>
              <a:gd name="connsiteX27" fmla="*/ 9832 w 10000"/>
              <a:gd name="connsiteY27" fmla="*/ 3183 h 10040"/>
              <a:gd name="connsiteX28" fmla="*/ 10000 w 10000"/>
              <a:gd name="connsiteY28" fmla="*/ 1740 h 10040"/>
              <a:gd name="connsiteX0" fmla="*/ 0 w 10000"/>
              <a:gd name="connsiteY0" fmla="*/ 0 h 10040"/>
              <a:gd name="connsiteX1" fmla="*/ 394 w 10000"/>
              <a:gd name="connsiteY1" fmla="*/ 2005 h 10040"/>
              <a:gd name="connsiteX2" fmla="*/ 564 w 10000"/>
              <a:gd name="connsiteY2" fmla="*/ 3161 h 10040"/>
              <a:gd name="connsiteX3" fmla="*/ 866 w 10000"/>
              <a:gd name="connsiteY3" fmla="*/ 3758 h 10040"/>
              <a:gd name="connsiteX4" fmla="*/ 1590 w 10000"/>
              <a:gd name="connsiteY4" fmla="*/ 4090 h 10040"/>
              <a:gd name="connsiteX5" fmla="*/ 1921 w 10000"/>
              <a:gd name="connsiteY5" fmla="*/ 3108 h 10040"/>
              <a:gd name="connsiteX6" fmla="*/ 2206 w 10000"/>
              <a:gd name="connsiteY6" fmla="*/ 1886 h 10040"/>
              <a:gd name="connsiteX7" fmla="*/ 2840 w 10000"/>
              <a:gd name="connsiteY7" fmla="*/ 1740 h 10040"/>
              <a:gd name="connsiteX8" fmla="*/ 3555 w 10000"/>
              <a:gd name="connsiteY8" fmla="*/ 1673 h 10040"/>
              <a:gd name="connsiteX9" fmla="*/ 3977 w 10000"/>
              <a:gd name="connsiteY9" fmla="*/ 2815 h 10040"/>
              <a:gd name="connsiteX10" fmla="*/ 4338 w 10000"/>
              <a:gd name="connsiteY10" fmla="*/ 3705 h 10040"/>
              <a:gd name="connsiteX11" fmla="*/ 4589 w 10000"/>
              <a:gd name="connsiteY11" fmla="*/ 4290 h 10040"/>
              <a:gd name="connsiteX12" fmla="*/ 4941 w 10000"/>
              <a:gd name="connsiteY12" fmla="*/ 4807 h 10040"/>
              <a:gd name="connsiteX13" fmla="*/ 5296 w 10000"/>
              <a:gd name="connsiteY13" fmla="*/ 7145 h 10040"/>
              <a:gd name="connsiteX14" fmla="*/ 5527 w 10000"/>
              <a:gd name="connsiteY14" fmla="*/ 7875 h 10040"/>
              <a:gd name="connsiteX15" fmla="*/ 5916 w 10000"/>
              <a:gd name="connsiteY15" fmla="*/ 10040 h 10040"/>
              <a:gd name="connsiteX16" fmla="*/ 6593 w 10000"/>
              <a:gd name="connsiteY16" fmla="*/ 9907 h 10040"/>
              <a:gd name="connsiteX17" fmla="*/ 7008 w 10000"/>
              <a:gd name="connsiteY17" fmla="*/ 7822 h 10040"/>
              <a:gd name="connsiteX18" fmla="*/ 7203 w 10000"/>
              <a:gd name="connsiteY18" fmla="*/ 7304 h 10040"/>
              <a:gd name="connsiteX19" fmla="*/ 7387 w 10000"/>
              <a:gd name="connsiteY19" fmla="*/ 6042 h 10040"/>
              <a:gd name="connsiteX20" fmla="*/ 7868 w 10000"/>
              <a:gd name="connsiteY20" fmla="*/ 5365 h 10040"/>
              <a:gd name="connsiteX21" fmla="*/ 8074 w 10000"/>
              <a:gd name="connsiteY21" fmla="*/ 4967 h 10040"/>
              <a:gd name="connsiteX22" fmla="*/ 8459 w 10000"/>
              <a:gd name="connsiteY22" fmla="*/ 4980 h 10040"/>
              <a:gd name="connsiteX23" fmla="*/ 8588 w 10000"/>
              <a:gd name="connsiteY23" fmla="*/ 4688 h 10040"/>
              <a:gd name="connsiteX24" fmla="*/ 8849 w 10000"/>
              <a:gd name="connsiteY24" fmla="*/ 5113 h 10040"/>
              <a:gd name="connsiteX25" fmla="*/ 9371 w 10000"/>
              <a:gd name="connsiteY25" fmla="*/ 4475 h 10040"/>
              <a:gd name="connsiteX26" fmla="*/ 9644 w 10000"/>
              <a:gd name="connsiteY26" fmla="*/ 2597 h 10040"/>
              <a:gd name="connsiteX27" fmla="*/ 9832 w 10000"/>
              <a:gd name="connsiteY27" fmla="*/ 3183 h 10040"/>
              <a:gd name="connsiteX28" fmla="*/ 10000 w 10000"/>
              <a:gd name="connsiteY28" fmla="*/ 1740 h 10040"/>
              <a:gd name="connsiteX0" fmla="*/ 0 w 10000"/>
              <a:gd name="connsiteY0" fmla="*/ 0 h 10040"/>
              <a:gd name="connsiteX1" fmla="*/ 394 w 10000"/>
              <a:gd name="connsiteY1" fmla="*/ 2005 h 10040"/>
              <a:gd name="connsiteX2" fmla="*/ 564 w 10000"/>
              <a:gd name="connsiteY2" fmla="*/ 3161 h 10040"/>
              <a:gd name="connsiteX3" fmla="*/ 866 w 10000"/>
              <a:gd name="connsiteY3" fmla="*/ 3758 h 10040"/>
              <a:gd name="connsiteX4" fmla="*/ 1646 w 10000"/>
              <a:gd name="connsiteY4" fmla="*/ 3970 h 10040"/>
              <a:gd name="connsiteX5" fmla="*/ 1921 w 10000"/>
              <a:gd name="connsiteY5" fmla="*/ 3108 h 10040"/>
              <a:gd name="connsiteX6" fmla="*/ 2206 w 10000"/>
              <a:gd name="connsiteY6" fmla="*/ 1886 h 10040"/>
              <a:gd name="connsiteX7" fmla="*/ 2840 w 10000"/>
              <a:gd name="connsiteY7" fmla="*/ 1740 h 10040"/>
              <a:gd name="connsiteX8" fmla="*/ 3555 w 10000"/>
              <a:gd name="connsiteY8" fmla="*/ 1673 h 10040"/>
              <a:gd name="connsiteX9" fmla="*/ 3977 w 10000"/>
              <a:gd name="connsiteY9" fmla="*/ 2815 h 10040"/>
              <a:gd name="connsiteX10" fmla="*/ 4338 w 10000"/>
              <a:gd name="connsiteY10" fmla="*/ 3705 h 10040"/>
              <a:gd name="connsiteX11" fmla="*/ 4589 w 10000"/>
              <a:gd name="connsiteY11" fmla="*/ 4290 h 10040"/>
              <a:gd name="connsiteX12" fmla="*/ 4941 w 10000"/>
              <a:gd name="connsiteY12" fmla="*/ 4807 h 10040"/>
              <a:gd name="connsiteX13" fmla="*/ 5296 w 10000"/>
              <a:gd name="connsiteY13" fmla="*/ 7145 h 10040"/>
              <a:gd name="connsiteX14" fmla="*/ 5527 w 10000"/>
              <a:gd name="connsiteY14" fmla="*/ 7875 h 10040"/>
              <a:gd name="connsiteX15" fmla="*/ 5916 w 10000"/>
              <a:gd name="connsiteY15" fmla="*/ 10040 h 10040"/>
              <a:gd name="connsiteX16" fmla="*/ 6593 w 10000"/>
              <a:gd name="connsiteY16" fmla="*/ 9907 h 10040"/>
              <a:gd name="connsiteX17" fmla="*/ 7008 w 10000"/>
              <a:gd name="connsiteY17" fmla="*/ 7822 h 10040"/>
              <a:gd name="connsiteX18" fmla="*/ 7203 w 10000"/>
              <a:gd name="connsiteY18" fmla="*/ 7304 h 10040"/>
              <a:gd name="connsiteX19" fmla="*/ 7387 w 10000"/>
              <a:gd name="connsiteY19" fmla="*/ 6042 h 10040"/>
              <a:gd name="connsiteX20" fmla="*/ 7868 w 10000"/>
              <a:gd name="connsiteY20" fmla="*/ 5365 h 10040"/>
              <a:gd name="connsiteX21" fmla="*/ 8074 w 10000"/>
              <a:gd name="connsiteY21" fmla="*/ 4967 h 10040"/>
              <a:gd name="connsiteX22" fmla="*/ 8459 w 10000"/>
              <a:gd name="connsiteY22" fmla="*/ 4980 h 10040"/>
              <a:gd name="connsiteX23" fmla="*/ 8588 w 10000"/>
              <a:gd name="connsiteY23" fmla="*/ 4688 h 10040"/>
              <a:gd name="connsiteX24" fmla="*/ 8849 w 10000"/>
              <a:gd name="connsiteY24" fmla="*/ 5113 h 10040"/>
              <a:gd name="connsiteX25" fmla="*/ 9371 w 10000"/>
              <a:gd name="connsiteY25" fmla="*/ 4475 h 10040"/>
              <a:gd name="connsiteX26" fmla="*/ 9644 w 10000"/>
              <a:gd name="connsiteY26" fmla="*/ 2597 h 10040"/>
              <a:gd name="connsiteX27" fmla="*/ 9832 w 10000"/>
              <a:gd name="connsiteY27" fmla="*/ 3183 h 10040"/>
              <a:gd name="connsiteX28" fmla="*/ 10000 w 10000"/>
              <a:gd name="connsiteY28" fmla="*/ 1740 h 10040"/>
              <a:gd name="connsiteX0" fmla="*/ 0 w 10000"/>
              <a:gd name="connsiteY0" fmla="*/ 0 h 10040"/>
              <a:gd name="connsiteX1" fmla="*/ 394 w 10000"/>
              <a:gd name="connsiteY1" fmla="*/ 2005 h 10040"/>
              <a:gd name="connsiteX2" fmla="*/ 564 w 10000"/>
              <a:gd name="connsiteY2" fmla="*/ 3161 h 10040"/>
              <a:gd name="connsiteX3" fmla="*/ 866 w 10000"/>
              <a:gd name="connsiteY3" fmla="*/ 3758 h 10040"/>
              <a:gd name="connsiteX4" fmla="*/ 1646 w 10000"/>
              <a:gd name="connsiteY4" fmla="*/ 3970 h 10040"/>
              <a:gd name="connsiteX5" fmla="*/ 1921 w 10000"/>
              <a:gd name="connsiteY5" fmla="*/ 3108 h 10040"/>
              <a:gd name="connsiteX6" fmla="*/ 2206 w 10000"/>
              <a:gd name="connsiteY6" fmla="*/ 1886 h 10040"/>
              <a:gd name="connsiteX7" fmla="*/ 2840 w 10000"/>
              <a:gd name="connsiteY7" fmla="*/ 1740 h 10040"/>
              <a:gd name="connsiteX8" fmla="*/ 3555 w 10000"/>
              <a:gd name="connsiteY8" fmla="*/ 1673 h 10040"/>
              <a:gd name="connsiteX9" fmla="*/ 3977 w 10000"/>
              <a:gd name="connsiteY9" fmla="*/ 2815 h 10040"/>
              <a:gd name="connsiteX10" fmla="*/ 4338 w 10000"/>
              <a:gd name="connsiteY10" fmla="*/ 3705 h 10040"/>
              <a:gd name="connsiteX11" fmla="*/ 4589 w 10000"/>
              <a:gd name="connsiteY11" fmla="*/ 4290 h 10040"/>
              <a:gd name="connsiteX12" fmla="*/ 4941 w 10000"/>
              <a:gd name="connsiteY12" fmla="*/ 4807 h 10040"/>
              <a:gd name="connsiteX13" fmla="*/ 5296 w 10000"/>
              <a:gd name="connsiteY13" fmla="*/ 7145 h 10040"/>
              <a:gd name="connsiteX14" fmla="*/ 5527 w 10000"/>
              <a:gd name="connsiteY14" fmla="*/ 7875 h 10040"/>
              <a:gd name="connsiteX15" fmla="*/ 5916 w 10000"/>
              <a:gd name="connsiteY15" fmla="*/ 10040 h 10040"/>
              <a:gd name="connsiteX16" fmla="*/ 6593 w 10000"/>
              <a:gd name="connsiteY16" fmla="*/ 9907 h 10040"/>
              <a:gd name="connsiteX17" fmla="*/ 7008 w 10000"/>
              <a:gd name="connsiteY17" fmla="*/ 7822 h 10040"/>
              <a:gd name="connsiteX18" fmla="*/ 7203 w 10000"/>
              <a:gd name="connsiteY18" fmla="*/ 7304 h 10040"/>
              <a:gd name="connsiteX19" fmla="*/ 7387 w 10000"/>
              <a:gd name="connsiteY19" fmla="*/ 6042 h 10040"/>
              <a:gd name="connsiteX20" fmla="*/ 7868 w 10000"/>
              <a:gd name="connsiteY20" fmla="*/ 5365 h 10040"/>
              <a:gd name="connsiteX21" fmla="*/ 8074 w 10000"/>
              <a:gd name="connsiteY21" fmla="*/ 4967 h 10040"/>
              <a:gd name="connsiteX22" fmla="*/ 8459 w 10000"/>
              <a:gd name="connsiteY22" fmla="*/ 4980 h 10040"/>
              <a:gd name="connsiteX23" fmla="*/ 8588 w 10000"/>
              <a:gd name="connsiteY23" fmla="*/ 4688 h 10040"/>
              <a:gd name="connsiteX24" fmla="*/ 8849 w 10000"/>
              <a:gd name="connsiteY24" fmla="*/ 5113 h 10040"/>
              <a:gd name="connsiteX25" fmla="*/ 9371 w 10000"/>
              <a:gd name="connsiteY25" fmla="*/ 4475 h 10040"/>
              <a:gd name="connsiteX26" fmla="*/ 9644 w 10000"/>
              <a:gd name="connsiteY26" fmla="*/ 2597 h 10040"/>
              <a:gd name="connsiteX27" fmla="*/ 9832 w 10000"/>
              <a:gd name="connsiteY27" fmla="*/ 3183 h 10040"/>
              <a:gd name="connsiteX28" fmla="*/ 10000 w 10000"/>
              <a:gd name="connsiteY28" fmla="*/ 1740 h 1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000" h="10040">
                <a:moveTo>
                  <a:pt x="0" y="0"/>
                </a:moveTo>
                <a:cubicBezTo>
                  <a:pt x="65" y="332"/>
                  <a:pt x="300" y="1474"/>
                  <a:pt x="394" y="2005"/>
                </a:cubicBezTo>
                <a:cubicBezTo>
                  <a:pt x="489" y="2537"/>
                  <a:pt x="485" y="2895"/>
                  <a:pt x="564" y="3161"/>
                </a:cubicBezTo>
                <a:cubicBezTo>
                  <a:pt x="644" y="3426"/>
                  <a:pt x="686" y="3623"/>
                  <a:pt x="866" y="3758"/>
                </a:cubicBezTo>
                <a:cubicBezTo>
                  <a:pt x="1046" y="3893"/>
                  <a:pt x="1481" y="4357"/>
                  <a:pt x="1646" y="3970"/>
                </a:cubicBezTo>
                <a:cubicBezTo>
                  <a:pt x="1811" y="3583"/>
                  <a:pt x="1819" y="3480"/>
                  <a:pt x="1921" y="3108"/>
                </a:cubicBezTo>
                <a:cubicBezTo>
                  <a:pt x="2022" y="2736"/>
                  <a:pt x="2053" y="2114"/>
                  <a:pt x="2206" y="1886"/>
                </a:cubicBezTo>
                <a:cubicBezTo>
                  <a:pt x="2359" y="1658"/>
                  <a:pt x="2617" y="1780"/>
                  <a:pt x="2840" y="1740"/>
                </a:cubicBezTo>
                <a:cubicBezTo>
                  <a:pt x="3064" y="1700"/>
                  <a:pt x="3366" y="1501"/>
                  <a:pt x="3555" y="1673"/>
                </a:cubicBezTo>
                <a:cubicBezTo>
                  <a:pt x="3744" y="1846"/>
                  <a:pt x="3847" y="2483"/>
                  <a:pt x="3977" y="2815"/>
                </a:cubicBezTo>
                <a:cubicBezTo>
                  <a:pt x="4106" y="3147"/>
                  <a:pt x="4236" y="3466"/>
                  <a:pt x="4338" y="3705"/>
                </a:cubicBezTo>
                <a:cubicBezTo>
                  <a:pt x="4439" y="3944"/>
                  <a:pt x="4489" y="4104"/>
                  <a:pt x="4589" y="4290"/>
                </a:cubicBezTo>
                <a:cubicBezTo>
                  <a:pt x="4689" y="4475"/>
                  <a:pt x="4822" y="4329"/>
                  <a:pt x="4941" y="4807"/>
                </a:cubicBezTo>
                <a:cubicBezTo>
                  <a:pt x="5059" y="5286"/>
                  <a:pt x="5198" y="6640"/>
                  <a:pt x="5296" y="7145"/>
                </a:cubicBezTo>
                <a:cubicBezTo>
                  <a:pt x="5394" y="7649"/>
                  <a:pt x="5424" y="7393"/>
                  <a:pt x="5527" y="7875"/>
                </a:cubicBezTo>
                <a:cubicBezTo>
                  <a:pt x="5630" y="8357"/>
                  <a:pt x="5739" y="9708"/>
                  <a:pt x="5916" y="10040"/>
                </a:cubicBezTo>
                <a:cubicBezTo>
                  <a:pt x="6151" y="10009"/>
                  <a:pt x="6358" y="9938"/>
                  <a:pt x="6593" y="9907"/>
                </a:cubicBezTo>
                <a:cubicBezTo>
                  <a:pt x="6780" y="9548"/>
                  <a:pt x="6906" y="8256"/>
                  <a:pt x="7008" y="7822"/>
                </a:cubicBezTo>
                <a:cubicBezTo>
                  <a:pt x="7110" y="7388"/>
                  <a:pt x="7141" y="7596"/>
                  <a:pt x="7203" y="7304"/>
                </a:cubicBezTo>
                <a:cubicBezTo>
                  <a:pt x="7266" y="7012"/>
                  <a:pt x="7276" y="6365"/>
                  <a:pt x="7387" y="6042"/>
                </a:cubicBezTo>
                <a:cubicBezTo>
                  <a:pt x="7498" y="5719"/>
                  <a:pt x="7754" y="5544"/>
                  <a:pt x="7868" y="5365"/>
                </a:cubicBezTo>
                <a:cubicBezTo>
                  <a:pt x="7983" y="5186"/>
                  <a:pt x="7976" y="5031"/>
                  <a:pt x="8074" y="4967"/>
                </a:cubicBezTo>
                <a:cubicBezTo>
                  <a:pt x="8172" y="4903"/>
                  <a:pt x="8373" y="5026"/>
                  <a:pt x="8459" y="4980"/>
                </a:cubicBezTo>
                <a:cubicBezTo>
                  <a:pt x="8545" y="4934"/>
                  <a:pt x="8523" y="4661"/>
                  <a:pt x="8588" y="4688"/>
                </a:cubicBezTo>
                <a:cubicBezTo>
                  <a:pt x="8653" y="4714"/>
                  <a:pt x="8719" y="5153"/>
                  <a:pt x="8849" y="5113"/>
                </a:cubicBezTo>
                <a:cubicBezTo>
                  <a:pt x="8979" y="5073"/>
                  <a:pt x="9221" y="4781"/>
                  <a:pt x="9371" y="4475"/>
                </a:cubicBezTo>
                <a:cubicBezTo>
                  <a:pt x="9499" y="4086"/>
                  <a:pt x="9516" y="2986"/>
                  <a:pt x="9644" y="2597"/>
                </a:cubicBezTo>
                <a:cubicBezTo>
                  <a:pt x="9721" y="2224"/>
                  <a:pt x="9773" y="3326"/>
                  <a:pt x="9832" y="3183"/>
                </a:cubicBezTo>
                <a:cubicBezTo>
                  <a:pt x="9891" y="3040"/>
                  <a:pt x="9972" y="1823"/>
                  <a:pt x="10000" y="174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1524" name="Freeform 20"/>
          <p:cNvSpPr>
            <a:spLocks/>
          </p:cNvSpPr>
          <p:nvPr/>
        </p:nvSpPr>
        <p:spPr bwMode="auto">
          <a:xfrm>
            <a:off x="4783138" y="3235325"/>
            <a:ext cx="593725" cy="1595438"/>
          </a:xfrm>
          <a:custGeom>
            <a:avLst/>
            <a:gdLst>
              <a:gd name="T0" fmla="*/ 0 w 374"/>
              <a:gd name="T1" fmla="*/ 0 h 1005"/>
              <a:gd name="T2" fmla="*/ 231854375 w 374"/>
              <a:gd name="T3" fmla="*/ 574595805 h 1005"/>
              <a:gd name="T4" fmla="*/ 675401875 w 374"/>
              <a:gd name="T5" fmla="*/ 955140312 h 1005"/>
              <a:gd name="T6" fmla="*/ 942538438 w 374"/>
              <a:gd name="T7" fmla="*/ 2147483647 h 100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" h="1005">
                <a:moveTo>
                  <a:pt x="0" y="0"/>
                </a:moveTo>
                <a:lnTo>
                  <a:pt x="92" y="228"/>
                </a:lnTo>
                <a:lnTo>
                  <a:pt x="268" y="379"/>
                </a:lnTo>
                <a:cubicBezTo>
                  <a:pt x="315" y="508"/>
                  <a:pt x="352" y="875"/>
                  <a:pt x="374" y="1005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1525" name="Freeform 21"/>
          <p:cNvSpPr>
            <a:spLocks/>
          </p:cNvSpPr>
          <p:nvPr/>
        </p:nvSpPr>
        <p:spPr bwMode="auto">
          <a:xfrm>
            <a:off x="6415577" y="2368550"/>
            <a:ext cx="2153748" cy="4024763"/>
          </a:xfrm>
          <a:custGeom>
            <a:avLst/>
            <a:gdLst>
              <a:gd name="T0" fmla="*/ 2147483647 w 1226"/>
              <a:gd name="T1" fmla="*/ 0 h 1698"/>
              <a:gd name="T2" fmla="*/ 2147483647 w 1226"/>
              <a:gd name="T3" fmla="*/ 761087188 h 1698"/>
              <a:gd name="T4" fmla="*/ 2147483647 w 1226"/>
              <a:gd name="T5" fmla="*/ 1459171263 h 1698"/>
              <a:gd name="T6" fmla="*/ 2081649063 w 1226"/>
              <a:gd name="T7" fmla="*/ 1018143125 h 1698"/>
              <a:gd name="T8" fmla="*/ 1862396263 w 1226"/>
              <a:gd name="T9" fmla="*/ 463708750 h 1698"/>
              <a:gd name="T10" fmla="*/ 1620461263 w 1226"/>
              <a:gd name="T11" fmla="*/ 892135313 h 1698"/>
              <a:gd name="T12" fmla="*/ 1449090638 w 1226"/>
              <a:gd name="T13" fmla="*/ 1570058138 h 1698"/>
              <a:gd name="T14" fmla="*/ 1247478138 w 1226"/>
              <a:gd name="T15" fmla="*/ 1842235013 h 1698"/>
              <a:gd name="T16" fmla="*/ 967740000 w 1226"/>
              <a:gd name="T17" fmla="*/ 1507053438 h 1698"/>
              <a:gd name="T18" fmla="*/ 670361563 w 1226"/>
              <a:gd name="T19" fmla="*/ 929938450 h 1698"/>
              <a:gd name="T20" fmla="*/ 410786263 w 1226"/>
              <a:gd name="T21" fmla="*/ 1189513750 h 1698"/>
              <a:gd name="T22" fmla="*/ 355342825 w 1226"/>
              <a:gd name="T23" fmla="*/ 1786791575 h 1698"/>
              <a:gd name="T24" fmla="*/ 262096250 w 1226"/>
              <a:gd name="T25" fmla="*/ 2147483647 h 1698"/>
              <a:gd name="T26" fmla="*/ 148690013 w 1226"/>
              <a:gd name="T27" fmla="*/ 2147483647 h 1698"/>
              <a:gd name="T28" fmla="*/ 75604688 w 1226"/>
              <a:gd name="T29" fmla="*/ 2147483647 h 1698"/>
              <a:gd name="T30" fmla="*/ 0 w 1226"/>
              <a:gd name="T31" fmla="*/ 2147483647 h 169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connsiteX0" fmla="*/ 11066 w 11066"/>
              <a:gd name="connsiteY0" fmla="*/ 0 h 14931"/>
              <a:gd name="connsiteX1" fmla="*/ 9443 w 11066"/>
              <a:gd name="connsiteY1" fmla="*/ 1779 h 14931"/>
              <a:gd name="connsiteX2" fmla="*/ 8154 w 11066"/>
              <a:gd name="connsiteY2" fmla="*/ 3410 h 14931"/>
              <a:gd name="connsiteX3" fmla="*/ 7803 w 11066"/>
              <a:gd name="connsiteY3" fmla="*/ 2379 h 14931"/>
              <a:gd name="connsiteX4" fmla="*/ 7094 w 11066"/>
              <a:gd name="connsiteY4" fmla="*/ 1084 h 14931"/>
              <a:gd name="connsiteX5" fmla="*/ 6311 w 11066"/>
              <a:gd name="connsiteY5" fmla="*/ 2085 h 14931"/>
              <a:gd name="connsiteX6" fmla="*/ 5756 w 11066"/>
              <a:gd name="connsiteY6" fmla="*/ 3669 h 14931"/>
              <a:gd name="connsiteX7" fmla="*/ 5104 w 11066"/>
              <a:gd name="connsiteY7" fmla="*/ 4305 h 14931"/>
              <a:gd name="connsiteX8" fmla="*/ 4198 w 11066"/>
              <a:gd name="connsiteY8" fmla="*/ 3522 h 14931"/>
              <a:gd name="connsiteX9" fmla="*/ 3236 w 11066"/>
              <a:gd name="connsiteY9" fmla="*/ 2173 h 14931"/>
              <a:gd name="connsiteX10" fmla="*/ 2396 w 11066"/>
              <a:gd name="connsiteY10" fmla="*/ 2780 h 14931"/>
              <a:gd name="connsiteX11" fmla="*/ 2216 w 11066"/>
              <a:gd name="connsiteY11" fmla="*/ 4176 h 14931"/>
              <a:gd name="connsiteX12" fmla="*/ 1914 w 11066"/>
              <a:gd name="connsiteY12" fmla="*/ 5218 h 14931"/>
              <a:gd name="connsiteX13" fmla="*/ 1547 w 11066"/>
              <a:gd name="connsiteY13" fmla="*/ 6608 h 14931"/>
              <a:gd name="connsiteX14" fmla="*/ 1311 w 11066"/>
              <a:gd name="connsiteY14" fmla="*/ 8351 h 14931"/>
              <a:gd name="connsiteX15" fmla="*/ 0 w 11066"/>
              <a:gd name="connsiteY15" fmla="*/ 14931 h 1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066" h="14931">
                <a:moveTo>
                  <a:pt x="11066" y="0"/>
                </a:moveTo>
                <a:cubicBezTo>
                  <a:pt x="10797" y="289"/>
                  <a:pt x="9924" y="1213"/>
                  <a:pt x="9443" y="1779"/>
                </a:cubicBezTo>
                <a:cubicBezTo>
                  <a:pt x="8962" y="2344"/>
                  <a:pt x="8423" y="3310"/>
                  <a:pt x="8154" y="3410"/>
                </a:cubicBezTo>
                <a:cubicBezTo>
                  <a:pt x="7885" y="3510"/>
                  <a:pt x="7983" y="2768"/>
                  <a:pt x="7803" y="2379"/>
                </a:cubicBezTo>
                <a:cubicBezTo>
                  <a:pt x="7624" y="1991"/>
                  <a:pt x="7338" y="1131"/>
                  <a:pt x="7094" y="1084"/>
                </a:cubicBezTo>
                <a:cubicBezTo>
                  <a:pt x="6849" y="1037"/>
                  <a:pt x="6531" y="1655"/>
                  <a:pt x="6311" y="2085"/>
                </a:cubicBezTo>
                <a:cubicBezTo>
                  <a:pt x="6090" y="2515"/>
                  <a:pt x="5960" y="3298"/>
                  <a:pt x="5756" y="3669"/>
                </a:cubicBezTo>
                <a:cubicBezTo>
                  <a:pt x="5552" y="4040"/>
                  <a:pt x="5365" y="4329"/>
                  <a:pt x="5104" y="4305"/>
                </a:cubicBezTo>
                <a:cubicBezTo>
                  <a:pt x="4843" y="4282"/>
                  <a:pt x="4508" y="3875"/>
                  <a:pt x="4198" y="3522"/>
                </a:cubicBezTo>
                <a:cubicBezTo>
                  <a:pt x="3888" y="3168"/>
                  <a:pt x="3537" y="2297"/>
                  <a:pt x="3236" y="2173"/>
                </a:cubicBezTo>
                <a:cubicBezTo>
                  <a:pt x="2934" y="2049"/>
                  <a:pt x="2567" y="2444"/>
                  <a:pt x="2396" y="2780"/>
                </a:cubicBezTo>
                <a:cubicBezTo>
                  <a:pt x="2224" y="3115"/>
                  <a:pt x="2298" y="3769"/>
                  <a:pt x="2216" y="4176"/>
                </a:cubicBezTo>
                <a:cubicBezTo>
                  <a:pt x="2135" y="4582"/>
                  <a:pt x="2028" y="4812"/>
                  <a:pt x="1914" y="5218"/>
                </a:cubicBezTo>
                <a:cubicBezTo>
                  <a:pt x="1800" y="5624"/>
                  <a:pt x="1645" y="6084"/>
                  <a:pt x="1547" y="6608"/>
                </a:cubicBezTo>
                <a:cubicBezTo>
                  <a:pt x="1449" y="7132"/>
                  <a:pt x="1392" y="7786"/>
                  <a:pt x="1311" y="8351"/>
                </a:cubicBezTo>
                <a:cubicBezTo>
                  <a:pt x="1229" y="8916"/>
                  <a:pt x="49" y="14589"/>
                  <a:pt x="0" y="14931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grpSp>
        <p:nvGrpSpPr>
          <p:cNvPr id="22537" name="Group 24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22538" name="Text Box 25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22539" name="Freeform 26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0" name="Freeform 27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1" name="Freeform 28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95075" y="152155"/>
            <a:ext cx="8726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400" i="0" dirty="0" smtClean="0"/>
              <a:t>1970-2005 Interpretation </a:t>
            </a:r>
            <a:r>
              <a:rPr lang="en-US" sz="2400" i="0" dirty="0"/>
              <a:t>and </a:t>
            </a:r>
            <a:r>
              <a:rPr lang="en-US" sz="2400" i="0" dirty="0" smtClean="0"/>
              <a:t>Reporting</a:t>
            </a:r>
            <a:endParaRPr lang="en-US" sz="2400" i="0" dirty="0"/>
          </a:p>
        </p:txBody>
      </p:sp>
      <p:sp>
        <p:nvSpPr>
          <p:cNvPr id="33" name="TextBox 32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Interpretations</a:t>
            </a:r>
            <a:endParaRPr lang="en-US" sz="1200" i="0" dirty="0"/>
          </a:p>
        </p:txBody>
      </p:sp>
      <p:sp>
        <p:nvSpPr>
          <p:cNvPr id="35" name="TextBox 34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9657" y="103822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W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686801" y="10316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9300" y="5159529"/>
            <a:ext cx="5310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err="1" smtClean="0">
                <a:solidFill>
                  <a:srgbClr val="FF0000"/>
                </a:solidFill>
              </a:rPr>
              <a:t>Wold</a:t>
            </a:r>
            <a:r>
              <a:rPr lang="en-US" i="0" dirty="0" smtClean="0">
                <a:solidFill>
                  <a:srgbClr val="FF0000"/>
                </a:solidFill>
              </a:rPr>
              <a:t>… depth to “basement” and normal faults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 flipV="1">
            <a:off x="1822421" y="3590925"/>
            <a:ext cx="884565" cy="1568604"/>
          </a:xfrm>
          <a:prstGeom prst="straightConnector1">
            <a:avLst/>
          </a:prstGeom>
          <a:solidFill>
            <a:schemeClr val="bg1"/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/>
          <p:cNvCxnSpPr/>
          <p:nvPr/>
        </p:nvCxnSpPr>
        <p:spPr bwMode="auto">
          <a:xfrm flipV="1">
            <a:off x="5080000" y="4380931"/>
            <a:ext cx="1570527" cy="851972"/>
          </a:xfrm>
          <a:prstGeom prst="straightConnector1">
            <a:avLst/>
          </a:prstGeom>
          <a:solidFill>
            <a:schemeClr val="bg1"/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/>
          <p:cNvSpPr txBox="1"/>
          <p:nvPr/>
        </p:nvSpPr>
        <p:spPr>
          <a:xfrm>
            <a:off x="5080000" y="2027802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err="1" smtClean="0">
                <a:solidFill>
                  <a:srgbClr val="0000FF"/>
                </a:solidFill>
              </a:rPr>
              <a:t>Prahl</a:t>
            </a:r>
            <a:r>
              <a:rPr lang="en-US" i="0" dirty="0" smtClean="0">
                <a:solidFill>
                  <a:srgbClr val="0000FF"/>
                </a:solidFill>
              </a:rPr>
              <a:t>… bathymetry</a:t>
            </a:r>
          </a:p>
        </p:txBody>
      </p:sp>
      <p:cxnSp>
        <p:nvCxnSpPr>
          <p:cNvPr id="29" name="Straight Arrow Connector 28"/>
          <p:cNvCxnSpPr/>
          <p:nvPr/>
        </p:nvCxnSpPr>
        <p:spPr bwMode="auto">
          <a:xfrm flipH="1">
            <a:off x="5468490" y="2368550"/>
            <a:ext cx="590918" cy="628669"/>
          </a:xfrm>
          <a:prstGeom prst="straightConnector1">
            <a:avLst/>
          </a:prstGeom>
          <a:solidFill>
            <a:schemeClr val="bg1"/>
          </a:solidFill>
          <a:ln w="34925" cap="flat" cmpd="sng" algn="ctr">
            <a:solidFill>
              <a:srgbClr val="0000FF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2" grpId="0" animBg="1"/>
      <p:bldP spid="21523" grpId="0" animBg="1"/>
      <p:bldP spid="21524" grpId="0" animBg="1"/>
      <p:bldP spid="21525" grpId="0" animBg="1"/>
      <p:bldP spid="3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/>
          <p:cNvSpPr txBox="1">
            <a:spLocks noChangeArrowheads="1"/>
          </p:cNvSpPr>
          <p:nvPr/>
        </p:nvSpPr>
        <p:spPr bwMode="auto">
          <a:xfrm>
            <a:off x="2472652" y="624763"/>
            <a:ext cx="41713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000" i="0" dirty="0" smtClean="0"/>
              <a:t>Hofmann Interpretation </a:t>
            </a:r>
            <a:r>
              <a:rPr lang="en-US" sz="2000" i="0" dirty="0"/>
              <a:t>of Line </a:t>
            </a:r>
            <a:r>
              <a:rPr lang="en-US" sz="2000" i="0" dirty="0" smtClean="0"/>
              <a:t>P</a:t>
            </a:r>
            <a:endParaRPr lang="en-US" sz="2000" i="0" dirty="0"/>
          </a:p>
        </p:txBody>
      </p:sp>
      <p:grpSp>
        <p:nvGrpSpPr>
          <p:cNvPr id="23566" name="Group 18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23568" name="Text Box 19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23569" name="Freeform 20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70" name="Freeform 21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71" name="Freeform 22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95075" y="152155"/>
            <a:ext cx="8726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400" i="0" dirty="0" smtClean="0"/>
              <a:t>1970-2005 Interpretation </a:t>
            </a:r>
            <a:r>
              <a:rPr lang="en-US" sz="2400" i="0" dirty="0"/>
              <a:t>and </a:t>
            </a:r>
            <a:r>
              <a:rPr lang="en-US" sz="2400" i="0" dirty="0" smtClean="0"/>
              <a:t>Reporting</a:t>
            </a:r>
            <a:endParaRPr lang="en-US" sz="2400" i="0" dirty="0"/>
          </a:p>
        </p:txBody>
      </p:sp>
      <p:sp>
        <p:nvSpPr>
          <p:cNvPr id="34" name="TextBox 33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Interpretations</a:t>
            </a:r>
            <a:endParaRPr lang="en-US" sz="1200" i="0" dirty="0"/>
          </a:p>
        </p:txBody>
      </p:sp>
      <p:sp>
        <p:nvSpPr>
          <p:cNvPr id="36" name="TextBox 35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067" y="1045722"/>
            <a:ext cx="4198505" cy="50750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26471" y="1012194"/>
            <a:ext cx="3153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rgbClr val="FF0000"/>
                </a:solidFill>
              </a:rPr>
              <a:t>N-S Line West of Wild Horse Island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2531343" y="6153147"/>
            <a:ext cx="412622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 anchor="ctr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dirty="0">
                <a:solidFill>
                  <a:schemeClr val="bg1"/>
                </a:solidFill>
              </a:rPr>
              <a:t>From </a:t>
            </a:r>
            <a:r>
              <a:rPr lang="en-US" sz="1200" dirty="0" smtClean="0">
                <a:solidFill>
                  <a:schemeClr val="bg1"/>
                </a:solidFill>
              </a:rPr>
              <a:t>Hofmann et al., 2006, Sedimentary Geology (Fig. 3)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62533" y="2100404"/>
            <a:ext cx="1467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err="1" smtClean="0">
                <a:solidFill>
                  <a:schemeClr val="bg1"/>
                </a:solidFill>
              </a:rPr>
              <a:t>Kogan</a:t>
            </a:r>
            <a:r>
              <a:rPr lang="en-US" i="0" dirty="0" smtClean="0">
                <a:solidFill>
                  <a:schemeClr val="bg1"/>
                </a:solidFill>
              </a:rPr>
              <a:t> Data</a:t>
            </a:r>
          </a:p>
          <a:p>
            <a:pPr lvl="1"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sparker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762533" y="4208352"/>
            <a:ext cx="21810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err="1" smtClean="0">
                <a:solidFill>
                  <a:schemeClr val="bg1"/>
                </a:solidFill>
              </a:rPr>
              <a:t>Wold</a:t>
            </a:r>
            <a:r>
              <a:rPr lang="en-US" i="0" dirty="0" smtClean="0">
                <a:solidFill>
                  <a:schemeClr val="bg1"/>
                </a:solidFill>
              </a:rPr>
              <a:t>-Crosby Data</a:t>
            </a:r>
          </a:p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	air gun</a:t>
            </a:r>
          </a:p>
        </p:txBody>
      </p:sp>
    </p:spTree>
    <p:extLst>
      <p:ext uri="{BB962C8B-B14F-4D97-AF65-F5344CB8AC3E}">
        <p14:creationId xmlns:p14="http://schemas.microsoft.com/office/powerpoint/2010/main" val="370427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46"/>
          <a:stretch/>
        </p:blipFill>
        <p:spPr>
          <a:xfrm>
            <a:off x="369826" y="1443150"/>
            <a:ext cx="8429687" cy="4957650"/>
          </a:xfrm>
          <a:prstGeom prst="rect">
            <a:avLst/>
          </a:prstGeom>
        </p:spPr>
      </p:pic>
      <p:sp>
        <p:nvSpPr>
          <p:cNvPr id="23554" name="Text Box 6"/>
          <p:cNvSpPr txBox="1">
            <a:spLocks noChangeArrowheads="1"/>
          </p:cNvSpPr>
          <p:nvPr/>
        </p:nvSpPr>
        <p:spPr bwMode="auto">
          <a:xfrm>
            <a:off x="2515701" y="6116921"/>
            <a:ext cx="371646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 anchor="ctr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dirty="0">
                <a:solidFill>
                  <a:schemeClr val="tx1"/>
                </a:solidFill>
              </a:rPr>
              <a:t>From </a:t>
            </a:r>
            <a:r>
              <a:rPr lang="en-US" sz="1200" dirty="0" smtClean="0">
                <a:solidFill>
                  <a:schemeClr val="tx1"/>
                </a:solidFill>
              </a:rPr>
              <a:t>Hofmann et al., 2006, Sedimentary Geology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3555" name="Text Box 7"/>
          <p:cNvSpPr txBox="1">
            <a:spLocks noChangeArrowheads="1"/>
          </p:cNvSpPr>
          <p:nvPr/>
        </p:nvSpPr>
        <p:spPr bwMode="auto">
          <a:xfrm>
            <a:off x="2489652" y="943450"/>
            <a:ext cx="41713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000" i="0" dirty="0" smtClean="0"/>
              <a:t>Hofmann Interpretation </a:t>
            </a:r>
            <a:r>
              <a:rPr lang="en-US" sz="2000" i="0" dirty="0"/>
              <a:t>of Line </a:t>
            </a:r>
            <a:r>
              <a:rPr lang="en-US" sz="2000" i="0" dirty="0" smtClean="0"/>
              <a:t>P</a:t>
            </a:r>
            <a:endParaRPr lang="en-US" sz="2000" i="0" dirty="0"/>
          </a:p>
        </p:txBody>
      </p:sp>
      <p:grpSp>
        <p:nvGrpSpPr>
          <p:cNvPr id="23566" name="Group 18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23568" name="Text Box 19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23569" name="Freeform 20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70" name="Freeform 21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71" name="Freeform 22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95075" y="152155"/>
            <a:ext cx="8726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400" i="0" dirty="0" smtClean="0"/>
              <a:t>1970-2005 Interpretation </a:t>
            </a:r>
            <a:r>
              <a:rPr lang="en-US" sz="2400" i="0" dirty="0"/>
              <a:t>and </a:t>
            </a:r>
            <a:r>
              <a:rPr lang="en-US" sz="2400" i="0" dirty="0" smtClean="0"/>
              <a:t>Reporting</a:t>
            </a:r>
            <a:endParaRPr lang="en-US" sz="2400" i="0" dirty="0"/>
          </a:p>
        </p:txBody>
      </p:sp>
      <p:sp>
        <p:nvSpPr>
          <p:cNvPr id="2" name="TextBox 1"/>
          <p:cNvSpPr txBox="1"/>
          <p:nvPr/>
        </p:nvSpPr>
        <p:spPr>
          <a:xfrm>
            <a:off x="1198563" y="1477796"/>
            <a:ext cx="4012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N-S Line West of Wild Horse Island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93560" y="6054417"/>
            <a:ext cx="16983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Time (</a:t>
            </a:r>
            <a:r>
              <a:rPr lang="en-US" sz="1200" dirty="0" err="1" smtClean="0">
                <a:solidFill>
                  <a:srgbClr val="FF0000"/>
                </a:solidFill>
              </a:rPr>
              <a:t>ms</a:t>
            </a:r>
            <a:r>
              <a:rPr lang="en-US" sz="1200" dirty="0" smtClean="0">
                <a:solidFill>
                  <a:srgbClr val="FF0000"/>
                </a:solidFill>
              </a:rPr>
              <a:t>), not depth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flipV="1">
            <a:off x="4232635" y="5897880"/>
            <a:ext cx="4152751" cy="0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Box 7"/>
          <p:cNvSpPr txBox="1"/>
          <p:nvPr/>
        </p:nvSpPr>
        <p:spPr>
          <a:xfrm>
            <a:off x="6881566" y="5583695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~65 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35841" y="5243735"/>
            <a:ext cx="2177199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A – glacial deposits</a:t>
            </a:r>
          </a:p>
          <a:p>
            <a:pPr>
              <a:buNone/>
            </a:pPr>
            <a:r>
              <a:rPr lang="en-US" sz="1200" dirty="0" smtClean="0">
                <a:solidFill>
                  <a:srgbClr val="FF0000"/>
                </a:solidFill>
              </a:rPr>
              <a:t>B-F – various lake deposits</a:t>
            </a:r>
            <a:endParaRPr lang="en-US" sz="1200" dirty="0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233905" y="1877942"/>
            <a:ext cx="402961" cy="2338373"/>
            <a:chOff x="8799513" y="1847128"/>
            <a:chExt cx="402961" cy="2338373"/>
          </a:xfrm>
        </p:grpSpPr>
        <p:sp>
          <p:nvSpPr>
            <p:cNvPr id="5" name="Rectangle 4"/>
            <p:cNvSpPr/>
            <p:nvPr/>
          </p:nvSpPr>
          <p:spPr bwMode="auto">
            <a:xfrm>
              <a:off x="8799513" y="1847128"/>
              <a:ext cx="402961" cy="2338373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n-US" sz="1800" b="1" i="1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850604" y="2112009"/>
              <a:ext cx="298159" cy="1954427"/>
              <a:chOff x="8121727" y="2121436"/>
              <a:chExt cx="298159" cy="1954427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8221114" y="2121436"/>
                <a:ext cx="198772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rIns="0" rtlCol="0">
                <a:spAutoFit/>
              </a:bodyPr>
              <a:lstStyle/>
              <a:p>
                <a:pPr algn="r">
                  <a:buNone/>
                </a:pPr>
                <a:r>
                  <a:rPr lang="en-US" sz="1400" dirty="0" smtClean="0">
                    <a:solidFill>
                      <a:srgbClr val="FF0000"/>
                    </a:solidFill>
                  </a:rPr>
                  <a:t>25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221114" y="2670319"/>
                <a:ext cx="198772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rIns="0" rtlCol="0">
                <a:spAutoFit/>
              </a:bodyPr>
              <a:lstStyle/>
              <a:p>
                <a:pPr algn="r">
                  <a:buNone/>
                </a:pPr>
                <a:r>
                  <a:rPr lang="en-US" sz="1400" dirty="0" smtClean="0">
                    <a:solidFill>
                      <a:srgbClr val="FF0000"/>
                    </a:solidFill>
                  </a:rPr>
                  <a:t>50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221114" y="3219202"/>
                <a:ext cx="198772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rIns="0" rtlCol="0">
                <a:spAutoFit/>
              </a:bodyPr>
              <a:lstStyle/>
              <a:p>
                <a:pPr algn="r">
                  <a:buNone/>
                </a:pPr>
                <a:r>
                  <a:rPr lang="en-US" sz="1400" dirty="0">
                    <a:solidFill>
                      <a:srgbClr val="FF0000"/>
                    </a:solidFill>
                  </a:rPr>
                  <a:t>7</a:t>
                </a:r>
                <a:r>
                  <a:rPr lang="en-US" sz="1400" dirty="0" smtClean="0">
                    <a:solidFill>
                      <a:srgbClr val="FF0000"/>
                    </a:solidFill>
                  </a:rPr>
                  <a:t>5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8121727" y="3768086"/>
                <a:ext cx="298159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rIns="0" rtlCol="0">
                <a:spAutoFit/>
              </a:bodyPr>
              <a:lstStyle/>
              <a:p>
                <a:pPr algn="r">
                  <a:buNone/>
                </a:pPr>
                <a:r>
                  <a:rPr lang="en-US" sz="1400" dirty="0" smtClean="0">
                    <a:solidFill>
                      <a:srgbClr val="FF0000"/>
                    </a:solidFill>
                  </a:rPr>
                  <a:t>100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8232594" y="4112108"/>
            <a:ext cx="402961" cy="2338373"/>
            <a:chOff x="8799513" y="1847128"/>
            <a:chExt cx="402961" cy="2338373"/>
          </a:xfrm>
        </p:grpSpPr>
        <p:sp>
          <p:nvSpPr>
            <p:cNvPr id="27" name="Rectangle 26"/>
            <p:cNvSpPr/>
            <p:nvPr/>
          </p:nvSpPr>
          <p:spPr bwMode="auto">
            <a:xfrm>
              <a:off x="8799513" y="1847128"/>
              <a:ext cx="402961" cy="2338373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n-US" sz="1800" b="1" i="1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8850604" y="2112009"/>
              <a:ext cx="298159" cy="1954427"/>
              <a:chOff x="8121727" y="2121436"/>
              <a:chExt cx="298159" cy="1954427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8221114" y="2121436"/>
                <a:ext cx="198772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rIns="0" rtlCol="0">
                <a:spAutoFit/>
              </a:bodyPr>
              <a:lstStyle/>
              <a:p>
                <a:pPr algn="r">
                  <a:buNone/>
                </a:pPr>
                <a:r>
                  <a:rPr lang="en-US" sz="1400" dirty="0" smtClean="0">
                    <a:solidFill>
                      <a:srgbClr val="FF0000"/>
                    </a:solidFill>
                  </a:rPr>
                  <a:t>25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8221114" y="2670319"/>
                <a:ext cx="198772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rIns="0" rtlCol="0">
                <a:spAutoFit/>
              </a:bodyPr>
              <a:lstStyle/>
              <a:p>
                <a:pPr algn="r">
                  <a:buNone/>
                </a:pPr>
                <a:r>
                  <a:rPr lang="en-US" sz="1400" dirty="0" smtClean="0">
                    <a:solidFill>
                      <a:srgbClr val="FF0000"/>
                    </a:solidFill>
                  </a:rPr>
                  <a:t>50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8221114" y="3219202"/>
                <a:ext cx="198772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rIns="0" rtlCol="0">
                <a:spAutoFit/>
              </a:bodyPr>
              <a:lstStyle/>
              <a:p>
                <a:pPr algn="r">
                  <a:buNone/>
                </a:pPr>
                <a:r>
                  <a:rPr lang="en-US" sz="1400" dirty="0">
                    <a:solidFill>
                      <a:srgbClr val="FF0000"/>
                    </a:solidFill>
                  </a:rPr>
                  <a:t>7</a:t>
                </a:r>
                <a:r>
                  <a:rPr lang="en-US" sz="1400" dirty="0" smtClean="0">
                    <a:solidFill>
                      <a:srgbClr val="FF0000"/>
                    </a:solidFill>
                  </a:rPr>
                  <a:t>5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8121727" y="3768086"/>
                <a:ext cx="298159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rIns="0" rtlCol="0">
                <a:spAutoFit/>
              </a:bodyPr>
              <a:lstStyle/>
              <a:p>
                <a:pPr algn="r">
                  <a:buNone/>
                </a:pPr>
                <a:r>
                  <a:rPr lang="en-US" sz="1400" dirty="0" smtClean="0">
                    <a:solidFill>
                      <a:srgbClr val="FF0000"/>
                    </a:solidFill>
                  </a:rPr>
                  <a:t>100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Interpretations</a:t>
            </a:r>
            <a:endParaRPr lang="en-US" sz="1200" i="0" dirty="0"/>
          </a:p>
        </p:txBody>
      </p:sp>
      <p:sp>
        <p:nvSpPr>
          <p:cNvPr id="36" name="TextBox 35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3919537" y="2490788"/>
            <a:ext cx="2833687" cy="233558"/>
          </a:xfrm>
          <a:custGeom>
            <a:avLst/>
            <a:gdLst>
              <a:gd name="connsiteX0" fmla="*/ 0 w 1966912"/>
              <a:gd name="connsiteY0" fmla="*/ 57150 h 138112"/>
              <a:gd name="connsiteX1" fmla="*/ 204787 w 1966912"/>
              <a:gd name="connsiteY1" fmla="*/ 114300 h 138112"/>
              <a:gd name="connsiteX2" fmla="*/ 342900 w 1966912"/>
              <a:gd name="connsiteY2" fmla="*/ 138112 h 138112"/>
              <a:gd name="connsiteX3" fmla="*/ 638175 w 1966912"/>
              <a:gd name="connsiteY3" fmla="*/ 114300 h 138112"/>
              <a:gd name="connsiteX4" fmla="*/ 857250 w 1966912"/>
              <a:gd name="connsiteY4" fmla="*/ 119062 h 138112"/>
              <a:gd name="connsiteX5" fmla="*/ 1066800 w 1966912"/>
              <a:gd name="connsiteY5" fmla="*/ 119062 h 138112"/>
              <a:gd name="connsiteX6" fmla="*/ 1400175 w 1966912"/>
              <a:gd name="connsiteY6" fmla="*/ 80962 h 138112"/>
              <a:gd name="connsiteX7" fmla="*/ 1647825 w 1966912"/>
              <a:gd name="connsiteY7" fmla="*/ 47625 h 138112"/>
              <a:gd name="connsiteX8" fmla="*/ 1776412 w 1966912"/>
              <a:gd name="connsiteY8" fmla="*/ 38100 h 138112"/>
              <a:gd name="connsiteX9" fmla="*/ 1966912 w 1966912"/>
              <a:gd name="connsiteY9" fmla="*/ 0 h 138112"/>
              <a:gd name="connsiteX0" fmla="*/ 0 w 2833687"/>
              <a:gd name="connsiteY0" fmla="*/ 0 h 236239"/>
              <a:gd name="connsiteX1" fmla="*/ 1071562 w 2833687"/>
              <a:gd name="connsiteY1" fmla="*/ 209550 h 236239"/>
              <a:gd name="connsiteX2" fmla="*/ 1209675 w 2833687"/>
              <a:gd name="connsiteY2" fmla="*/ 233362 h 236239"/>
              <a:gd name="connsiteX3" fmla="*/ 1504950 w 2833687"/>
              <a:gd name="connsiteY3" fmla="*/ 209550 h 236239"/>
              <a:gd name="connsiteX4" fmla="*/ 1724025 w 2833687"/>
              <a:gd name="connsiteY4" fmla="*/ 214312 h 236239"/>
              <a:gd name="connsiteX5" fmla="*/ 1933575 w 2833687"/>
              <a:gd name="connsiteY5" fmla="*/ 214312 h 236239"/>
              <a:gd name="connsiteX6" fmla="*/ 2266950 w 2833687"/>
              <a:gd name="connsiteY6" fmla="*/ 176212 h 236239"/>
              <a:gd name="connsiteX7" fmla="*/ 2514600 w 2833687"/>
              <a:gd name="connsiteY7" fmla="*/ 142875 h 236239"/>
              <a:gd name="connsiteX8" fmla="*/ 2643187 w 2833687"/>
              <a:gd name="connsiteY8" fmla="*/ 133350 h 236239"/>
              <a:gd name="connsiteX9" fmla="*/ 2833687 w 2833687"/>
              <a:gd name="connsiteY9" fmla="*/ 95250 h 236239"/>
              <a:gd name="connsiteX0" fmla="*/ 0 w 2833687"/>
              <a:gd name="connsiteY0" fmla="*/ 0 h 233558"/>
              <a:gd name="connsiteX1" fmla="*/ 461963 w 2833687"/>
              <a:gd name="connsiteY1" fmla="*/ 66675 h 233558"/>
              <a:gd name="connsiteX2" fmla="*/ 1071562 w 2833687"/>
              <a:gd name="connsiteY2" fmla="*/ 209550 h 233558"/>
              <a:gd name="connsiteX3" fmla="*/ 1209675 w 2833687"/>
              <a:gd name="connsiteY3" fmla="*/ 233362 h 233558"/>
              <a:gd name="connsiteX4" fmla="*/ 1504950 w 2833687"/>
              <a:gd name="connsiteY4" fmla="*/ 209550 h 233558"/>
              <a:gd name="connsiteX5" fmla="*/ 1724025 w 2833687"/>
              <a:gd name="connsiteY5" fmla="*/ 214312 h 233558"/>
              <a:gd name="connsiteX6" fmla="*/ 1933575 w 2833687"/>
              <a:gd name="connsiteY6" fmla="*/ 214312 h 233558"/>
              <a:gd name="connsiteX7" fmla="*/ 2266950 w 2833687"/>
              <a:gd name="connsiteY7" fmla="*/ 176212 h 233558"/>
              <a:gd name="connsiteX8" fmla="*/ 2514600 w 2833687"/>
              <a:gd name="connsiteY8" fmla="*/ 142875 h 233558"/>
              <a:gd name="connsiteX9" fmla="*/ 2643187 w 2833687"/>
              <a:gd name="connsiteY9" fmla="*/ 133350 h 233558"/>
              <a:gd name="connsiteX10" fmla="*/ 2833687 w 2833687"/>
              <a:gd name="connsiteY10" fmla="*/ 95250 h 23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3687" h="233558">
                <a:moveTo>
                  <a:pt x="0" y="0"/>
                </a:moveTo>
                <a:cubicBezTo>
                  <a:pt x="76994" y="16669"/>
                  <a:pt x="283369" y="31750"/>
                  <a:pt x="461963" y="66675"/>
                </a:cubicBezTo>
                <a:cubicBezTo>
                  <a:pt x="640557" y="101600"/>
                  <a:pt x="946943" y="181769"/>
                  <a:pt x="1071562" y="209550"/>
                </a:cubicBezTo>
                <a:cubicBezTo>
                  <a:pt x="1196181" y="237331"/>
                  <a:pt x="1137444" y="233362"/>
                  <a:pt x="1209675" y="233362"/>
                </a:cubicBezTo>
                <a:cubicBezTo>
                  <a:pt x="1281906" y="233362"/>
                  <a:pt x="1419225" y="212725"/>
                  <a:pt x="1504950" y="209550"/>
                </a:cubicBezTo>
                <a:cubicBezTo>
                  <a:pt x="1590675" y="206375"/>
                  <a:pt x="1652588" y="213518"/>
                  <a:pt x="1724025" y="214312"/>
                </a:cubicBezTo>
                <a:cubicBezTo>
                  <a:pt x="1795462" y="215106"/>
                  <a:pt x="1843088" y="220662"/>
                  <a:pt x="1933575" y="214312"/>
                </a:cubicBezTo>
                <a:cubicBezTo>
                  <a:pt x="2024062" y="207962"/>
                  <a:pt x="2170113" y="188118"/>
                  <a:pt x="2266950" y="176212"/>
                </a:cubicBezTo>
                <a:cubicBezTo>
                  <a:pt x="2363787" y="164306"/>
                  <a:pt x="2451894" y="150019"/>
                  <a:pt x="2514600" y="142875"/>
                </a:cubicBezTo>
                <a:cubicBezTo>
                  <a:pt x="2577306" y="135731"/>
                  <a:pt x="2590006" y="141287"/>
                  <a:pt x="2643187" y="133350"/>
                </a:cubicBezTo>
                <a:cubicBezTo>
                  <a:pt x="2696368" y="125413"/>
                  <a:pt x="2765027" y="110331"/>
                  <a:pt x="2833687" y="95250"/>
                </a:cubicBezTo>
              </a:path>
            </a:pathLst>
          </a:custGeom>
          <a:noFill/>
          <a:ln w="63500" cap="flat" cmpd="sng" algn="ctr">
            <a:solidFill>
              <a:srgbClr val="FF0000">
                <a:alpha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2357435" y="2019347"/>
            <a:ext cx="5872162" cy="1569208"/>
          </a:xfrm>
          <a:custGeom>
            <a:avLst/>
            <a:gdLst>
              <a:gd name="connsiteX0" fmla="*/ 2057400 w 2057400"/>
              <a:gd name="connsiteY0" fmla="*/ 0 h 1343025"/>
              <a:gd name="connsiteX1" fmla="*/ 1890712 w 2057400"/>
              <a:gd name="connsiteY1" fmla="*/ 9525 h 1343025"/>
              <a:gd name="connsiteX2" fmla="*/ 1709737 w 2057400"/>
              <a:gd name="connsiteY2" fmla="*/ 33338 h 1343025"/>
              <a:gd name="connsiteX3" fmla="*/ 1600200 w 2057400"/>
              <a:gd name="connsiteY3" fmla="*/ 152400 h 1343025"/>
              <a:gd name="connsiteX4" fmla="*/ 1443037 w 2057400"/>
              <a:gd name="connsiteY4" fmla="*/ 309563 h 1343025"/>
              <a:gd name="connsiteX5" fmla="*/ 1290637 w 2057400"/>
              <a:gd name="connsiteY5" fmla="*/ 452438 h 1343025"/>
              <a:gd name="connsiteX6" fmla="*/ 1190625 w 2057400"/>
              <a:gd name="connsiteY6" fmla="*/ 590550 h 1343025"/>
              <a:gd name="connsiteX7" fmla="*/ 1085850 w 2057400"/>
              <a:gd name="connsiteY7" fmla="*/ 785813 h 1343025"/>
              <a:gd name="connsiteX8" fmla="*/ 938212 w 2057400"/>
              <a:gd name="connsiteY8" fmla="*/ 957263 h 1343025"/>
              <a:gd name="connsiteX9" fmla="*/ 742950 w 2057400"/>
              <a:gd name="connsiteY9" fmla="*/ 1190625 h 1343025"/>
              <a:gd name="connsiteX10" fmla="*/ 695325 w 2057400"/>
              <a:gd name="connsiteY10" fmla="*/ 1233488 h 1343025"/>
              <a:gd name="connsiteX11" fmla="*/ 461962 w 2057400"/>
              <a:gd name="connsiteY11" fmla="*/ 1319213 h 1343025"/>
              <a:gd name="connsiteX12" fmla="*/ 195262 w 2057400"/>
              <a:gd name="connsiteY12" fmla="*/ 1328738 h 1343025"/>
              <a:gd name="connsiteX13" fmla="*/ 0 w 2057400"/>
              <a:gd name="connsiteY13" fmla="*/ 1343025 h 1343025"/>
              <a:gd name="connsiteX0" fmla="*/ 3690937 w 3690937"/>
              <a:gd name="connsiteY0" fmla="*/ 0 h 1343931"/>
              <a:gd name="connsiteX1" fmla="*/ 3524249 w 3690937"/>
              <a:gd name="connsiteY1" fmla="*/ 9525 h 1343931"/>
              <a:gd name="connsiteX2" fmla="*/ 3343274 w 3690937"/>
              <a:gd name="connsiteY2" fmla="*/ 33338 h 1343931"/>
              <a:gd name="connsiteX3" fmla="*/ 3233737 w 3690937"/>
              <a:gd name="connsiteY3" fmla="*/ 152400 h 1343931"/>
              <a:gd name="connsiteX4" fmla="*/ 3076574 w 3690937"/>
              <a:gd name="connsiteY4" fmla="*/ 309563 h 1343931"/>
              <a:gd name="connsiteX5" fmla="*/ 2924174 w 3690937"/>
              <a:gd name="connsiteY5" fmla="*/ 452438 h 1343931"/>
              <a:gd name="connsiteX6" fmla="*/ 2824162 w 3690937"/>
              <a:gd name="connsiteY6" fmla="*/ 590550 h 1343931"/>
              <a:gd name="connsiteX7" fmla="*/ 2719387 w 3690937"/>
              <a:gd name="connsiteY7" fmla="*/ 785813 h 1343931"/>
              <a:gd name="connsiteX8" fmla="*/ 2571749 w 3690937"/>
              <a:gd name="connsiteY8" fmla="*/ 957263 h 1343931"/>
              <a:gd name="connsiteX9" fmla="*/ 2376487 w 3690937"/>
              <a:gd name="connsiteY9" fmla="*/ 1190625 h 1343931"/>
              <a:gd name="connsiteX10" fmla="*/ 2328862 w 3690937"/>
              <a:gd name="connsiteY10" fmla="*/ 1233488 h 1343931"/>
              <a:gd name="connsiteX11" fmla="*/ 2095499 w 3690937"/>
              <a:gd name="connsiteY11" fmla="*/ 1319213 h 1343931"/>
              <a:gd name="connsiteX12" fmla="*/ 1828799 w 3690937"/>
              <a:gd name="connsiteY12" fmla="*/ 1328738 h 1343931"/>
              <a:gd name="connsiteX13" fmla="*/ 0 w 3690937"/>
              <a:gd name="connsiteY13" fmla="*/ 1128713 h 1343931"/>
              <a:gd name="connsiteX0" fmla="*/ 3690937 w 3690937"/>
              <a:gd name="connsiteY0" fmla="*/ 0 h 1331753"/>
              <a:gd name="connsiteX1" fmla="*/ 3524249 w 3690937"/>
              <a:gd name="connsiteY1" fmla="*/ 9525 h 1331753"/>
              <a:gd name="connsiteX2" fmla="*/ 3343274 w 3690937"/>
              <a:gd name="connsiteY2" fmla="*/ 33338 h 1331753"/>
              <a:gd name="connsiteX3" fmla="*/ 3233737 w 3690937"/>
              <a:gd name="connsiteY3" fmla="*/ 152400 h 1331753"/>
              <a:gd name="connsiteX4" fmla="*/ 3076574 w 3690937"/>
              <a:gd name="connsiteY4" fmla="*/ 309563 h 1331753"/>
              <a:gd name="connsiteX5" fmla="*/ 2924174 w 3690937"/>
              <a:gd name="connsiteY5" fmla="*/ 452438 h 1331753"/>
              <a:gd name="connsiteX6" fmla="*/ 2824162 w 3690937"/>
              <a:gd name="connsiteY6" fmla="*/ 590550 h 1331753"/>
              <a:gd name="connsiteX7" fmla="*/ 2719387 w 3690937"/>
              <a:gd name="connsiteY7" fmla="*/ 785813 h 1331753"/>
              <a:gd name="connsiteX8" fmla="*/ 2571749 w 3690937"/>
              <a:gd name="connsiteY8" fmla="*/ 957263 h 1331753"/>
              <a:gd name="connsiteX9" fmla="*/ 2376487 w 3690937"/>
              <a:gd name="connsiteY9" fmla="*/ 1190625 h 1331753"/>
              <a:gd name="connsiteX10" fmla="*/ 2328862 w 3690937"/>
              <a:gd name="connsiteY10" fmla="*/ 1233488 h 1331753"/>
              <a:gd name="connsiteX11" fmla="*/ 2095499 w 3690937"/>
              <a:gd name="connsiteY11" fmla="*/ 1319213 h 1331753"/>
              <a:gd name="connsiteX12" fmla="*/ 1828799 w 3690937"/>
              <a:gd name="connsiteY12" fmla="*/ 1328738 h 1331753"/>
              <a:gd name="connsiteX13" fmla="*/ 261937 w 3690937"/>
              <a:gd name="connsiteY13" fmla="*/ 1294257 h 1331753"/>
              <a:gd name="connsiteX14" fmla="*/ 0 w 3690937"/>
              <a:gd name="connsiteY14" fmla="*/ 1128713 h 1331753"/>
              <a:gd name="connsiteX0" fmla="*/ 3690937 w 3690937"/>
              <a:gd name="connsiteY0" fmla="*/ 0 h 1413634"/>
              <a:gd name="connsiteX1" fmla="*/ 3524249 w 3690937"/>
              <a:gd name="connsiteY1" fmla="*/ 9525 h 1413634"/>
              <a:gd name="connsiteX2" fmla="*/ 3343274 w 3690937"/>
              <a:gd name="connsiteY2" fmla="*/ 33338 h 1413634"/>
              <a:gd name="connsiteX3" fmla="*/ 3233737 w 3690937"/>
              <a:gd name="connsiteY3" fmla="*/ 152400 h 1413634"/>
              <a:gd name="connsiteX4" fmla="*/ 3076574 w 3690937"/>
              <a:gd name="connsiteY4" fmla="*/ 309563 h 1413634"/>
              <a:gd name="connsiteX5" fmla="*/ 2924174 w 3690937"/>
              <a:gd name="connsiteY5" fmla="*/ 452438 h 1413634"/>
              <a:gd name="connsiteX6" fmla="*/ 2824162 w 3690937"/>
              <a:gd name="connsiteY6" fmla="*/ 590550 h 1413634"/>
              <a:gd name="connsiteX7" fmla="*/ 2719387 w 3690937"/>
              <a:gd name="connsiteY7" fmla="*/ 785813 h 1413634"/>
              <a:gd name="connsiteX8" fmla="*/ 2571749 w 3690937"/>
              <a:gd name="connsiteY8" fmla="*/ 957263 h 1413634"/>
              <a:gd name="connsiteX9" fmla="*/ 2376487 w 3690937"/>
              <a:gd name="connsiteY9" fmla="*/ 1190625 h 1413634"/>
              <a:gd name="connsiteX10" fmla="*/ 2328862 w 3690937"/>
              <a:gd name="connsiteY10" fmla="*/ 1233488 h 1413634"/>
              <a:gd name="connsiteX11" fmla="*/ 2095499 w 3690937"/>
              <a:gd name="connsiteY11" fmla="*/ 1319213 h 1413634"/>
              <a:gd name="connsiteX12" fmla="*/ 1828799 w 3690937"/>
              <a:gd name="connsiteY12" fmla="*/ 1328738 h 1413634"/>
              <a:gd name="connsiteX13" fmla="*/ 376237 w 3690937"/>
              <a:gd name="connsiteY13" fmla="*/ 1413320 h 1413634"/>
              <a:gd name="connsiteX14" fmla="*/ 261937 w 3690937"/>
              <a:gd name="connsiteY14" fmla="*/ 1294257 h 1413634"/>
              <a:gd name="connsiteX15" fmla="*/ 0 w 3690937"/>
              <a:gd name="connsiteY15" fmla="*/ 1128713 h 1413634"/>
              <a:gd name="connsiteX0" fmla="*/ 3690937 w 3690937"/>
              <a:gd name="connsiteY0" fmla="*/ 0 h 1543010"/>
              <a:gd name="connsiteX1" fmla="*/ 3524249 w 3690937"/>
              <a:gd name="connsiteY1" fmla="*/ 9525 h 1543010"/>
              <a:gd name="connsiteX2" fmla="*/ 3343274 w 3690937"/>
              <a:gd name="connsiteY2" fmla="*/ 33338 h 1543010"/>
              <a:gd name="connsiteX3" fmla="*/ 3233737 w 3690937"/>
              <a:gd name="connsiteY3" fmla="*/ 152400 h 1543010"/>
              <a:gd name="connsiteX4" fmla="*/ 3076574 w 3690937"/>
              <a:gd name="connsiteY4" fmla="*/ 309563 h 1543010"/>
              <a:gd name="connsiteX5" fmla="*/ 2924174 w 3690937"/>
              <a:gd name="connsiteY5" fmla="*/ 452438 h 1543010"/>
              <a:gd name="connsiteX6" fmla="*/ 2824162 w 3690937"/>
              <a:gd name="connsiteY6" fmla="*/ 590550 h 1543010"/>
              <a:gd name="connsiteX7" fmla="*/ 2719387 w 3690937"/>
              <a:gd name="connsiteY7" fmla="*/ 785813 h 1543010"/>
              <a:gd name="connsiteX8" fmla="*/ 2571749 w 3690937"/>
              <a:gd name="connsiteY8" fmla="*/ 957263 h 1543010"/>
              <a:gd name="connsiteX9" fmla="*/ 2376487 w 3690937"/>
              <a:gd name="connsiteY9" fmla="*/ 1190625 h 1543010"/>
              <a:gd name="connsiteX10" fmla="*/ 2328862 w 3690937"/>
              <a:gd name="connsiteY10" fmla="*/ 1233488 h 1543010"/>
              <a:gd name="connsiteX11" fmla="*/ 2095499 w 3690937"/>
              <a:gd name="connsiteY11" fmla="*/ 1319213 h 1543010"/>
              <a:gd name="connsiteX12" fmla="*/ 1828799 w 3690937"/>
              <a:gd name="connsiteY12" fmla="*/ 1328738 h 1543010"/>
              <a:gd name="connsiteX13" fmla="*/ 547687 w 3690937"/>
              <a:gd name="connsiteY13" fmla="*/ 1541906 h 1543010"/>
              <a:gd name="connsiteX14" fmla="*/ 376237 w 3690937"/>
              <a:gd name="connsiteY14" fmla="*/ 1413320 h 1543010"/>
              <a:gd name="connsiteX15" fmla="*/ 261937 w 3690937"/>
              <a:gd name="connsiteY15" fmla="*/ 1294257 h 1543010"/>
              <a:gd name="connsiteX16" fmla="*/ 0 w 3690937"/>
              <a:gd name="connsiteY16" fmla="*/ 1128713 h 1543010"/>
              <a:gd name="connsiteX0" fmla="*/ 3690937 w 3690937"/>
              <a:gd name="connsiteY0" fmla="*/ 0 h 1541910"/>
              <a:gd name="connsiteX1" fmla="*/ 3524249 w 3690937"/>
              <a:gd name="connsiteY1" fmla="*/ 9525 h 1541910"/>
              <a:gd name="connsiteX2" fmla="*/ 3343274 w 3690937"/>
              <a:gd name="connsiteY2" fmla="*/ 33338 h 1541910"/>
              <a:gd name="connsiteX3" fmla="*/ 3233737 w 3690937"/>
              <a:gd name="connsiteY3" fmla="*/ 152400 h 1541910"/>
              <a:gd name="connsiteX4" fmla="*/ 3076574 w 3690937"/>
              <a:gd name="connsiteY4" fmla="*/ 309563 h 1541910"/>
              <a:gd name="connsiteX5" fmla="*/ 2924174 w 3690937"/>
              <a:gd name="connsiteY5" fmla="*/ 452438 h 1541910"/>
              <a:gd name="connsiteX6" fmla="*/ 2824162 w 3690937"/>
              <a:gd name="connsiteY6" fmla="*/ 590550 h 1541910"/>
              <a:gd name="connsiteX7" fmla="*/ 2719387 w 3690937"/>
              <a:gd name="connsiteY7" fmla="*/ 785813 h 1541910"/>
              <a:gd name="connsiteX8" fmla="*/ 2571749 w 3690937"/>
              <a:gd name="connsiteY8" fmla="*/ 957263 h 1541910"/>
              <a:gd name="connsiteX9" fmla="*/ 2376487 w 3690937"/>
              <a:gd name="connsiteY9" fmla="*/ 1190625 h 1541910"/>
              <a:gd name="connsiteX10" fmla="*/ 2328862 w 3690937"/>
              <a:gd name="connsiteY10" fmla="*/ 1233488 h 1541910"/>
              <a:gd name="connsiteX11" fmla="*/ 2095499 w 3690937"/>
              <a:gd name="connsiteY11" fmla="*/ 1319213 h 1541910"/>
              <a:gd name="connsiteX12" fmla="*/ 1828799 w 3690937"/>
              <a:gd name="connsiteY12" fmla="*/ 1328738 h 1541910"/>
              <a:gd name="connsiteX13" fmla="*/ 1366837 w 3690937"/>
              <a:gd name="connsiteY13" fmla="*/ 1375219 h 1541910"/>
              <a:gd name="connsiteX14" fmla="*/ 547687 w 3690937"/>
              <a:gd name="connsiteY14" fmla="*/ 1541906 h 1541910"/>
              <a:gd name="connsiteX15" fmla="*/ 376237 w 3690937"/>
              <a:gd name="connsiteY15" fmla="*/ 1413320 h 1541910"/>
              <a:gd name="connsiteX16" fmla="*/ 261937 w 3690937"/>
              <a:gd name="connsiteY16" fmla="*/ 1294257 h 1541910"/>
              <a:gd name="connsiteX17" fmla="*/ 0 w 3690937"/>
              <a:gd name="connsiteY17" fmla="*/ 1128713 h 1541910"/>
              <a:gd name="connsiteX0" fmla="*/ 3690937 w 3690937"/>
              <a:gd name="connsiteY0" fmla="*/ 0 h 1543490"/>
              <a:gd name="connsiteX1" fmla="*/ 3524249 w 3690937"/>
              <a:gd name="connsiteY1" fmla="*/ 9525 h 1543490"/>
              <a:gd name="connsiteX2" fmla="*/ 3343274 w 3690937"/>
              <a:gd name="connsiteY2" fmla="*/ 33338 h 1543490"/>
              <a:gd name="connsiteX3" fmla="*/ 3233737 w 3690937"/>
              <a:gd name="connsiteY3" fmla="*/ 152400 h 1543490"/>
              <a:gd name="connsiteX4" fmla="*/ 3076574 w 3690937"/>
              <a:gd name="connsiteY4" fmla="*/ 309563 h 1543490"/>
              <a:gd name="connsiteX5" fmla="*/ 2924174 w 3690937"/>
              <a:gd name="connsiteY5" fmla="*/ 452438 h 1543490"/>
              <a:gd name="connsiteX6" fmla="*/ 2824162 w 3690937"/>
              <a:gd name="connsiteY6" fmla="*/ 590550 h 1543490"/>
              <a:gd name="connsiteX7" fmla="*/ 2719387 w 3690937"/>
              <a:gd name="connsiteY7" fmla="*/ 785813 h 1543490"/>
              <a:gd name="connsiteX8" fmla="*/ 2571749 w 3690937"/>
              <a:gd name="connsiteY8" fmla="*/ 957263 h 1543490"/>
              <a:gd name="connsiteX9" fmla="*/ 2376487 w 3690937"/>
              <a:gd name="connsiteY9" fmla="*/ 1190625 h 1543490"/>
              <a:gd name="connsiteX10" fmla="*/ 2328862 w 3690937"/>
              <a:gd name="connsiteY10" fmla="*/ 1233488 h 1543490"/>
              <a:gd name="connsiteX11" fmla="*/ 2095499 w 3690937"/>
              <a:gd name="connsiteY11" fmla="*/ 1319213 h 1543490"/>
              <a:gd name="connsiteX12" fmla="*/ 1828799 w 3690937"/>
              <a:gd name="connsiteY12" fmla="*/ 1328738 h 1543490"/>
              <a:gd name="connsiteX13" fmla="*/ 1366837 w 3690937"/>
              <a:gd name="connsiteY13" fmla="*/ 1375219 h 1543490"/>
              <a:gd name="connsiteX14" fmla="*/ 1109662 w 3690937"/>
              <a:gd name="connsiteY14" fmla="*/ 1475231 h 1543490"/>
              <a:gd name="connsiteX15" fmla="*/ 547687 w 3690937"/>
              <a:gd name="connsiteY15" fmla="*/ 1541906 h 1543490"/>
              <a:gd name="connsiteX16" fmla="*/ 376237 w 3690937"/>
              <a:gd name="connsiteY16" fmla="*/ 1413320 h 1543490"/>
              <a:gd name="connsiteX17" fmla="*/ 261937 w 3690937"/>
              <a:gd name="connsiteY17" fmla="*/ 1294257 h 1543490"/>
              <a:gd name="connsiteX18" fmla="*/ 0 w 3690937"/>
              <a:gd name="connsiteY18" fmla="*/ 1128713 h 1543490"/>
              <a:gd name="connsiteX0" fmla="*/ 3690937 w 3690937"/>
              <a:gd name="connsiteY0" fmla="*/ 0 h 1569491"/>
              <a:gd name="connsiteX1" fmla="*/ 3524249 w 3690937"/>
              <a:gd name="connsiteY1" fmla="*/ 9525 h 1569491"/>
              <a:gd name="connsiteX2" fmla="*/ 3343274 w 3690937"/>
              <a:gd name="connsiteY2" fmla="*/ 33338 h 1569491"/>
              <a:gd name="connsiteX3" fmla="*/ 3233737 w 3690937"/>
              <a:gd name="connsiteY3" fmla="*/ 152400 h 1569491"/>
              <a:gd name="connsiteX4" fmla="*/ 3076574 w 3690937"/>
              <a:gd name="connsiteY4" fmla="*/ 309563 h 1569491"/>
              <a:gd name="connsiteX5" fmla="*/ 2924174 w 3690937"/>
              <a:gd name="connsiteY5" fmla="*/ 452438 h 1569491"/>
              <a:gd name="connsiteX6" fmla="*/ 2824162 w 3690937"/>
              <a:gd name="connsiteY6" fmla="*/ 590550 h 1569491"/>
              <a:gd name="connsiteX7" fmla="*/ 2719387 w 3690937"/>
              <a:gd name="connsiteY7" fmla="*/ 785813 h 1569491"/>
              <a:gd name="connsiteX8" fmla="*/ 2571749 w 3690937"/>
              <a:gd name="connsiteY8" fmla="*/ 957263 h 1569491"/>
              <a:gd name="connsiteX9" fmla="*/ 2376487 w 3690937"/>
              <a:gd name="connsiteY9" fmla="*/ 1190625 h 1569491"/>
              <a:gd name="connsiteX10" fmla="*/ 2328862 w 3690937"/>
              <a:gd name="connsiteY10" fmla="*/ 1233488 h 1569491"/>
              <a:gd name="connsiteX11" fmla="*/ 2095499 w 3690937"/>
              <a:gd name="connsiteY11" fmla="*/ 1319213 h 1569491"/>
              <a:gd name="connsiteX12" fmla="*/ 1828799 w 3690937"/>
              <a:gd name="connsiteY12" fmla="*/ 1328738 h 1569491"/>
              <a:gd name="connsiteX13" fmla="*/ 1366837 w 3690937"/>
              <a:gd name="connsiteY13" fmla="*/ 1375219 h 1569491"/>
              <a:gd name="connsiteX14" fmla="*/ 1109662 w 3690937"/>
              <a:gd name="connsiteY14" fmla="*/ 1475231 h 1569491"/>
              <a:gd name="connsiteX15" fmla="*/ 828675 w 3690937"/>
              <a:gd name="connsiteY15" fmla="*/ 1565719 h 1569491"/>
              <a:gd name="connsiteX16" fmla="*/ 547687 w 3690937"/>
              <a:gd name="connsiteY16" fmla="*/ 1541906 h 1569491"/>
              <a:gd name="connsiteX17" fmla="*/ 376237 w 3690937"/>
              <a:gd name="connsiteY17" fmla="*/ 1413320 h 1569491"/>
              <a:gd name="connsiteX18" fmla="*/ 261937 w 3690937"/>
              <a:gd name="connsiteY18" fmla="*/ 1294257 h 1569491"/>
              <a:gd name="connsiteX19" fmla="*/ 0 w 3690937"/>
              <a:gd name="connsiteY19" fmla="*/ 1128713 h 1569491"/>
              <a:gd name="connsiteX0" fmla="*/ 3690937 w 3690937"/>
              <a:gd name="connsiteY0" fmla="*/ 0 h 1569208"/>
              <a:gd name="connsiteX1" fmla="*/ 3524249 w 3690937"/>
              <a:gd name="connsiteY1" fmla="*/ 9525 h 1569208"/>
              <a:gd name="connsiteX2" fmla="*/ 3343274 w 3690937"/>
              <a:gd name="connsiteY2" fmla="*/ 33338 h 1569208"/>
              <a:gd name="connsiteX3" fmla="*/ 3233737 w 3690937"/>
              <a:gd name="connsiteY3" fmla="*/ 152400 h 1569208"/>
              <a:gd name="connsiteX4" fmla="*/ 3076574 w 3690937"/>
              <a:gd name="connsiteY4" fmla="*/ 309563 h 1569208"/>
              <a:gd name="connsiteX5" fmla="*/ 2924174 w 3690937"/>
              <a:gd name="connsiteY5" fmla="*/ 452438 h 1569208"/>
              <a:gd name="connsiteX6" fmla="*/ 2824162 w 3690937"/>
              <a:gd name="connsiteY6" fmla="*/ 590550 h 1569208"/>
              <a:gd name="connsiteX7" fmla="*/ 2719387 w 3690937"/>
              <a:gd name="connsiteY7" fmla="*/ 785813 h 1569208"/>
              <a:gd name="connsiteX8" fmla="*/ 2571749 w 3690937"/>
              <a:gd name="connsiteY8" fmla="*/ 957263 h 1569208"/>
              <a:gd name="connsiteX9" fmla="*/ 2376487 w 3690937"/>
              <a:gd name="connsiteY9" fmla="*/ 1190625 h 1569208"/>
              <a:gd name="connsiteX10" fmla="*/ 2328862 w 3690937"/>
              <a:gd name="connsiteY10" fmla="*/ 1233488 h 1569208"/>
              <a:gd name="connsiteX11" fmla="*/ 2095499 w 3690937"/>
              <a:gd name="connsiteY11" fmla="*/ 1319213 h 1569208"/>
              <a:gd name="connsiteX12" fmla="*/ 1828799 w 3690937"/>
              <a:gd name="connsiteY12" fmla="*/ 1328738 h 1569208"/>
              <a:gd name="connsiteX13" fmla="*/ 1366837 w 3690937"/>
              <a:gd name="connsiteY13" fmla="*/ 1375219 h 1569208"/>
              <a:gd name="connsiteX14" fmla="*/ 1109662 w 3690937"/>
              <a:gd name="connsiteY14" fmla="*/ 1475231 h 1569208"/>
              <a:gd name="connsiteX15" fmla="*/ 828675 w 3690937"/>
              <a:gd name="connsiteY15" fmla="*/ 1565719 h 1569208"/>
              <a:gd name="connsiteX16" fmla="*/ 547687 w 3690937"/>
              <a:gd name="connsiteY16" fmla="*/ 1541906 h 1569208"/>
              <a:gd name="connsiteX17" fmla="*/ 452437 w 3690937"/>
              <a:gd name="connsiteY17" fmla="*/ 1499044 h 1569208"/>
              <a:gd name="connsiteX18" fmla="*/ 376237 w 3690937"/>
              <a:gd name="connsiteY18" fmla="*/ 1413320 h 1569208"/>
              <a:gd name="connsiteX19" fmla="*/ 261937 w 3690937"/>
              <a:gd name="connsiteY19" fmla="*/ 1294257 h 1569208"/>
              <a:gd name="connsiteX20" fmla="*/ 0 w 3690937"/>
              <a:gd name="connsiteY20" fmla="*/ 1128713 h 1569208"/>
              <a:gd name="connsiteX0" fmla="*/ 3690937 w 3690937"/>
              <a:gd name="connsiteY0" fmla="*/ 0 h 1569208"/>
              <a:gd name="connsiteX1" fmla="*/ 3524249 w 3690937"/>
              <a:gd name="connsiteY1" fmla="*/ 9525 h 1569208"/>
              <a:gd name="connsiteX2" fmla="*/ 3343274 w 3690937"/>
              <a:gd name="connsiteY2" fmla="*/ 33338 h 1569208"/>
              <a:gd name="connsiteX3" fmla="*/ 3233737 w 3690937"/>
              <a:gd name="connsiteY3" fmla="*/ 152400 h 1569208"/>
              <a:gd name="connsiteX4" fmla="*/ 3076574 w 3690937"/>
              <a:gd name="connsiteY4" fmla="*/ 309563 h 1569208"/>
              <a:gd name="connsiteX5" fmla="*/ 2924174 w 3690937"/>
              <a:gd name="connsiteY5" fmla="*/ 452438 h 1569208"/>
              <a:gd name="connsiteX6" fmla="*/ 2824162 w 3690937"/>
              <a:gd name="connsiteY6" fmla="*/ 590550 h 1569208"/>
              <a:gd name="connsiteX7" fmla="*/ 2719387 w 3690937"/>
              <a:gd name="connsiteY7" fmla="*/ 785813 h 1569208"/>
              <a:gd name="connsiteX8" fmla="*/ 2571749 w 3690937"/>
              <a:gd name="connsiteY8" fmla="*/ 957263 h 1569208"/>
              <a:gd name="connsiteX9" fmla="*/ 2376487 w 3690937"/>
              <a:gd name="connsiteY9" fmla="*/ 1190625 h 1569208"/>
              <a:gd name="connsiteX10" fmla="*/ 2328862 w 3690937"/>
              <a:gd name="connsiteY10" fmla="*/ 1233488 h 1569208"/>
              <a:gd name="connsiteX11" fmla="*/ 2095499 w 3690937"/>
              <a:gd name="connsiteY11" fmla="*/ 1319213 h 1569208"/>
              <a:gd name="connsiteX12" fmla="*/ 1828799 w 3690937"/>
              <a:gd name="connsiteY12" fmla="*/ 1328738 h 1569208"/>
              <a:gd name="connsiteX13" fmla="*/ 1366837 w 3690937"/>
              <a:gd name="connsiteY13" fmla="*/ 1375219 h 1569208"/>
              <a:gd name="connsiteX14" fmla="*/ 1109662 w 3690937"/>
              <a:gd name="connsiteY14" fmla="*/ 1475231 h 1569208"/>
              <a:gd name="connsiteX15" fmla="*/ 828675 w 3690937"/>
              <a:gd name="connsiteY15" fmla="*/ 1565719 h 1569208"/>
              <a:gd name="connsiteX16" fmla="*/ 547687 w 3690937"/>
              <a:gd name="connsiteY16" fmla="*/ 1541906 h 1569208"/>
              <a:gd name="connsiteX17" fmla="*/ 452437 w 3690937"/>
              <a:gd name="connsiteY17" fmla="*/ 1499044 h 1569208"/>
              <a:gd name="connsiteX18" fmla="*/ 376237 w 3690937"/>
              <a:gd name="connsiteY18" fmla="*/ 1413320 h 1569208"/>
              <a:gd name="connsiteX19" fmla="*/ 261937 w 3690937"/>
              <a:gd name="connsiteY19" fmla="*/ 1294257 h 1569208"/>
              <a:gd name="connsiteX20" fmla="*/ 100012 w 3690937"/>
              <a:gd name="connsiteY20" fmla="*/ 1165669 h 1569208"/>
              <a:gd name="connsiteX21" fmla="*/ 0 w 3690937"/>
              <a:gd name="connsiteY21" fmla="*/ 1128713 h 1569208"/>
              <a:gd name="connsiteX0" fmla="*/ 3743325 w 3743325"/>
              <a:gd name="connsiteY0" fmla="*/ 0 h 1569208"/>
              <a:gd name="connsiteX1" fmla="*/ 3576637 w 3743325"/>
              <a:gd name="connsiteY1" fmla="*/ 9525 h 1569208"/>
              <a:gd name="connsiteX2" fmla="*/ 3395662 w 3743325"/>
              <a:gd name="connsiteY2" fmla="*/ 33338 h 1569208"/>
              <a:gd name="connsiteX3" fmla="*/ 3286125 w 3743325"/>
              <a:gd name="connsiteY3" fmla="*/ 152400 h 1569208"/>
              <a:gd name="connsiteX4" fmla="*/ 3128962 w 3743325"/>
              <a:gd name="connsiteY4" fmla="*/ 309563 h 1569208"/>
              <a:gd name="connsiteX5" fmla="*/ 2976562 w 3743325"/>
              <a:gd name="connsiteY5" fmla="*/ 452438 h 1569208"/>
              <a:gd name="connsiteX6" fmla="*/ 2876550 w 3743325"/>
              <a:gd name="connsiteY6" fmla="*/ 590550 h 1569208"/>
              <a:gd name="connsiteX7" fmla="*/ 2771775 w 3743325"/>
              <a:gd name="connsiteY7" fmla="*/ 785813 h 1569208"/>
              <a:gd name="connsiteX8" fmla="*/ 2624137 w 3743325"/>
              <a:gd name="connsiteY8" fmla="*/ 957263 h 1569208"/>
              <a:gd name="connsiteX9" fmla="*/ 2428875 w 3743325"/>
              <a:gd name="connsiteY9" fmla="*/ 1190625 h 1569208"/>
              <a:gd name="connsiteX10" fmla="*/ 2381250 w 3743325"/>
              <a:gd name="connsiteY10" fmla="*/ 1233488 h 1569208"/>
              <a:gd name="connsiteX11" fmla="*/ 2147887 w 3743325"/>
              <a:gd name="connsiteY11" fmla="*/ 1319213 h 1569208"/>
              <a:gd name="connsiteX12" fmla="*/ 1881187 w 3743325"/>
              <a:gd name="connsiteY12" fmla="*/ 1328738 h 1569208"/>
              <a:gd name="connsiteX13" fmla="*/ 1419225 w 3743325"/>
              <a:gd name="connsiteY13" fmla="*/ 1375219 h 1569208"/>
              <a:gd name="connsiteX14" fmla="*/ 1162050 w 3743325"/>
              <a:gd name="connsiteY14" fmla="*/ 1475231 h 1569208"/>
              <a:gd name="connsiteX15" fmla="*/ 881063 w 3743325"/>
              <a:gd name="connsiteY15" fmla="*/ 1565719 h 1569208"/>
              <a:gd name="connsiteX16" fmla="*/ 600075 w 3743325"/>
              <a:gd name="connsiteY16" fmla="*/ 1541906 h 1569208"/>
              <a:gd name="connsiteX17" fmla="*/ 504825 w 3743325"/>
              <a:gd name="connsiteY17" fmla="*/ 1499044 h 1569208"/>
              <a:gd name="connsiteX18" fmla="*/ 428625 w 3743325"/>
              <a:gd name="connsiteY18" fmla="*/ 1413320 h 1569208"/>
              <a:gd name="connsiteX19" fmla="*/ 314325 w 3743325"/>
              <a:gd name="connsiteY19" fmla="*/ 1294257 h 1569208"/>
              <a:gd name="connsiteX20" fmla="*/ 152400 w 3743325"/>
              <a:gd name="connsiteY20" fmla="*/ 1165669 h 1569208"/>
              <a:gd name="connsiteX21" fmla="*/ 0 w 3743325"/>
              <a:gd name="connsiteY21" fmla="*/ 1085851 h 1569208"/>
              <a:gd name="connsiteX0" fmla="*/ 4133850 w 4133850"/>
              <a:gd name="connsiteY0" fmla="*/ 0 h 1569208"/>
              <a:gd name="connsiteX1" fmla="*/ 3967162 w 4133850"/>
              <a:gd name="connsiteY1" fmla="*/ 9525 h 1569208"/>
              <a:gd name="connsiteX2" fmla="*/ 3786187 w 4133850"/>
              <a:gd name="connsiteY2" fmla="*/ 33338 h 1569208"/>
              <a:gd name="connsiteX3" fmla="*/ 3676650 w 4133850"/>
              <a:gd name="connsiteY3" fmla="*/ 152400 h 1569208"/>
              <a:gd name="connsiteX4" fmla="*/ 3519487 w 4133850"/>
              <a:gd name="connsiteY4" fmla="*/ 309563 h 1569208"/>
              <a:gd name="connsiteX5" fmla="*/ 3367087 w 4133850"/>
              <a:gd name="connsiteY5" fmla="*/ 452438 h 1569208"/>
              <a:gd name="connsiteX6" fmla="*/ 3267075 w 4133850"/>
              <a:gd name="connsiteY6" fmla="*/ 590550 h 1569208"/>
              <a:gd name="connsiteX7" fmla="*/ 3162300 w 4133850"/>
              <a:gd name="connsiteY7" fmla="*/ 785813 h 1569208"/>
              <a:gd name="connsiteX8" fmla="*/ 3014662 w 4133850"/>
              <a:gd name="connsiteY8" fmla="*/ 957263 h 1569208"/>
              <a:gd name="connsiteX9" fmla="*/ 2819400 w 4133850"/>
              <a:gd name="connsiteY9" fmla="*/ 1190625 h 1569208"/>
              <a:gd name="connsiteX10" fmla="*/ 2771775 w 4133850"/>
              <a:gd name="connsiteY10" fmla="*/ 1233488 h 1569208"/>
              <a:gd name="connsiteX11" fmla="*/ 2538412 w 4133850"/>
              <a:gd name="connsiteY11" fmla="*/ 1319213 h 1569208"/>
              <a:gd name="connsiteX12" fmla="*/ 2271712 w 4133850"/>
              <a:gd name="connsiteY12" fmla="*/ 1328738 h 1569208"/>
              <a:gd name="connsiteX13" fmla="*/ 1809750 w 4133850"/>
              <a:gd name="connsiteY13" fmla="*/ 1375219 h 1569208"/>
              <a:gd name="connsiteX14" fmla="*/ 1552575 w 4133850"/>
              <a:gd name="connsiteY14" fmla="*/ 1475231 h 1569208"/>
              <a:gd name="connsiteX15" fmla="*/ 1271588 w 4133850"/>
              <a:gd name="connsiteY15" fmla="*/ 1565719 h 1569208"/>
              <a:gd name="connsiteX16" fmla="*/ 990600 w 4133850"/>
              <a:gd name="connsiteY16" fmla="*/ 1541906 h 1569208"/>
              <a:gd name="connsiteX17" fmla="*/ 895350 w 4133850"/>
              <a:gd name="connsiteY17" fmla="*/ 1499044 h 1569208"/>
              <a:gd name="connsiteX18" fmla="*/ 819150 w 4133850"/>
              <a:gd name="connsiteY18" fmla="*/ 1413320 h 1569208"/>
              <a:gd name="connsiteX19" fmla="*/ 704850 w 4133850"/>
              <a:gd name="connsiteY19" fmla="*/ 1294257 h 1569208"/>
              <a:gd name="connsiteX20" fmla="*/ 542925 w 4133850"/>
              <a:gd name="connsiteY20" fmla="*/ 1165669 h 1569208"/>
              <a:gd name="connsiteX21" fmla="*/ 0 w 4133850"/>
              <a:gd name="connsiteY21" fmla="*/ 1023939 h 1569208"/>
              <a:gd name="connsiteX0" fmla="*/ 4133850 w 4133850"/>
              <a:gd name="connsiteY0" fmla="*/ 0 h 1569208"/>
              <a:gd name="connsiteX1" fmla="*/ 3967162 w 4133850"/>
              <a:gd name="connsiteY1" fmla="*/ 9525 h 1569208"/>
              <a:gd name="connsiteX2" fmla="*/ 3786187 w 4133850"/>
              <a:gd name="connsiteY2" fmla="*/ 33338 h 1569208"/>
              <a:gd name="connsiteX3" fmla="*/ 3676650 w 4133850"/>
              <a:gd name="connsiteY3" fmla="*/ 152400 h 1569208"/>
              <a:gd name="connsiteX4" fmla="*/ 3519487 w 4133850"/>
              <a:gd name="connsiteY4" fmla="*/ 309563 h 1569208"/>
              <a:gd name="connsiteX5" fmla="*/ 3367087 w 4133850"/>
              <a:gd name="connsiteY5" fmla="*/ 452438 h 1569208"/>
              <a:gd name="connsiteX6" fmla="*/ 3267075 w 4133850"/>
              <a:gd name="connsiteY6" fmla="*/ 590550 h 1569208"/>
              <a:gd name="connsiteX7" fmla="*/ 3162300 w 4133850"/>
              <a:gd name="connsiteY7" fmla="*/ 785813 h 1569208"/>
              <a:gd name="connsiteX8" fmla="*/ 3014662 w 4133850"/>
              <a:gd name="connsiteY8" fmla="*/ 957263 h 1569208"/>
              <a:gd name="connsiteX9" fmla="*/ 2819400 w 4133850"/>
              <a:gd name="connsiteY9" fmla="*/ 1190625 h 1569208"/>
              <a:gd name="connsiteX10" fmla="*/ 2771775 w 4133850"/>
              <a:gd name="connsiteY10" fmla="*/ 1233488 h 1569208"/>
              <a:gd name="connsiteX11" fmla="*/ 2538412 w 4133850"/>
              <a:gd name="connsiteY11" fmla="*/ 1319213 h 1569208"/>
              <a:gd name="connsiteX12" fmla="*/ 2271712 w 4133850"/>
              <a:gd name="connsiteY12" fmla="*/ 1328738 h 1569208"/>
              <a:gd name="connsiteX13" fmla="*/ 1809750 w 4133850"/>
              <a:gd name="connsiteY13" fmla="*/ 1375219 h 1569208"/>
              <a:gd name="connsiteX14" fmla="*/ 1552575 w 4133850"/>
              <a:gd name="connsiteY14" fmla="*/ 1475231 h 1569208"/>
              <a:gd name="connsiteX15" fmla="*/ 1271588 w 4133850"/>
              <a:gd name="connsiteY15" fmla="*/ 1565719 h 1569208"/>
              <a:gd name="connsiteX16" fmla="*/ 990600 w 4133850"/>
              <a:gd name="connsiteY16" fmla="*/ 1541906 h 1569208"/>
              <a:gd name="connsiteX17" fmla="*/ 895350 w 4133850"/>
              <a:gd name="connsiteY17" fmla="*/ 1499044 h 1569208"/>
              <a:gd name="connsiteX18" fmla="*/ 819150 w 4133850"/>
              <a:gd name="connsiteY18" fmla="*/ 1413320 h 1569208"/>
              <a:gd name="connsiteX19" fmla="*/ 704850 w 4133850"/>
              <a:gd name="connsiteY19" fmla="*/ 1294257 h 1569208"/>
              <a:gd name="connsiteX20" fmla="*/ 542925 w 4133850"/>
              <a:gd name="connsiteY20" fmla="*/ 1165669 h 1569208"/>
              <a:gd name="connsiteX21" fmla="*/ 185739 w 4133850"/>
              <a:gd name="connsiteY21" fmla="*/ 1100423 h 1569208"/>
              <a:gd name="connsiteX22" fmla="*/ 0 w 4133850"/>
              <a:gd name="connsiteY22" fmla="*/ 1023939 h 1569208"/>
              <a:gd name="connsiteX0" fmla="*/ 4133850 w 4133850"/>
              <a:gd name="connsiteY0" fmla="*/ 0 h 1569208"/>
              <a:gd name="connsiteX1" fmla="*/ 3967162 w 4133850"/>
              <a:gd name="connsiteY1" fmla="*/ 9525 h 1569208"/>
              <a:gd name="connsiteX2" fmla="*/ 3786187 w 4133850"/>
              <a:gd name="connsiteY2" fmla="*/ 33338 h 1569208"/>
              <a:gd name="connsiteX3" fmla="*/ 3676650 w 4133850"/>
              <a:gd name="connsiteY3" fmla="*/ 152400 h 1569208"/>
              <a:gd name="connsiteX4" fmla="*/ 3519487 w 4133850"/>
              <a:gd name="connsiteY4" fmla="*/ 309563 h 1569208"/>
              <a:gd name="connsiteX5" fmla="*/ 3367087 w 4133850"/>
              <a:gd name="connsiteY5" fmla="*/ 452438 h 1569208"/>
              <a:gd name="connsiteX6" fmla="*/ 3267075 w 4133850"/>
              <a:gd name="connsiteY6" fmla="*/ 590550 h 1569208"/>
              <a:gd name="connsiteX7" fmla="*/ 3162300 w 4133850"/>
              <a:gd name="connsiteY7" fmla="*/ 785813 h 1569208"/>
              <a:gd name="connsiteX8" fmla="*/ 3014662 w 4133850"/>
              <a:gd name="connsiteY8" fmla="*/ 957263 h 1569208"/>
              <a:gd name="connsiteX9" fmla="*/ 2819400 w 4133850"/>
              <a:gd name="connsiteY9" fmla="*/ 1190625 h 1569208"/>
              <a:gd name="connsiteX10" fmla="*/ 2771775 w 4133850"/>
              <a:gd name="connsiteY10" fmla="*/ 1233488 h 1569208"/>
              <a:gd name="connsiteX11" fmla="*/ 2538412 w 4133850"/>
              <a:gd name="connsiteY11" fmla="*/ 1319213 h 1569208"/>
              <a:gd name="connsiteX12" fmla="*/ 2271712 w 4133850"/>
              <a:gd name="connsiteY12" fmla="*/ 1328738 h 1569208"/>
              <a:gd name="connsiteX13" fmla="*/ 1809750 w 4133850"/>
              <a:gd name="connsiteY13" fmla="*/ 1375219 h 1569208"/>
              <a:gd name="connsiteX14" fmla="*/ 1552575 w 4133850"/>
              <a:gd name="connsiteY14" fmla="*/ 1475231 h 1569208"/>
              <a:gd name="connsiteX15" fmla="*/ 1271588 w 4133850"/>
              <a:gd name="connsiteY15" fmla="*/ 1565719 h 1569208"/>
              <a:gd name="connsiteX16" fmla="*/ 990600 w 4133850"/>
              <a:gd name="connsiteY16" fmla="*/ 1541906 h 1569208"/>
              <a:gd name="connsiteX17" fmla="*/ 895350 w 4133850"/>
              <a:gd name="connsiteY17" fmla="*/ 1499044 h 1569208"/>
              <a:gd name="connsiteX18" fmla="*/ 819150 w 4133850"/>
              <a:gd name="connsiteY18" fmla="*/ 1413320 h 1569208"/>
              <a:gd name="connsiteX19" fmla="*/ 704850 w 4133850"/>
              <a:gd name="connsiteY19" fmla="*/ 1294257 h 1569208"/>
              <a:gd name="connsiteX20" fmla="*/ 542925 w 4133850"/>
              <a:gd name="connsiteY20" fmla="*/ 1165669 h 1569208"/>
              <a:gd name="connsiteX21" fmla="*/ 357189 w 4133850"/>
              <a:gd name="connsiteY21" fmla="*/ 1090898 h 1569208"/>
              <a:gd name="connsiteX22" fmla="*/ 185739 w 4133850"/>
              <a:gd name="connsiteY22" fmla="*/ 1100423 h 1569208"/>
              <a:gd name="connsiteX23" fmla="*/ 0 w 4133850"/>
              <a:gd name="connsiteY23" fmla="*/ 1023939 h 1569208"/>
              <a:gd name="connsiteX0" fmla="*/ 4133850 w 4133850"/>
              <a:gd name="connsiteY0" fmla="*/ 0 h 1569208"/>
              <a:gd name="connsiteX1" fmla="*/ 3967162 w 4133850"/>
              <a:gd name="connsiteY1" fmla="*/ 9525 h 1569208"/>
              <a:gd name="connsiteX2" fmla="*/ 3786187 w 4133850"/>
              <a:gd name="connsiteY2" fmla="*/ 33338 h 1569208"/>
              <a:gd name="connsiteX3" fmla="*/ 3676650 w 4133850"/>
              <a:gd name="connsiteY3" fmla="*/ 152400 h 1569208"/>
              <a:gd name="connsiteX4" fmla="*/ 3519487 w 4133850"/>
              <a:gd name="connsiteY4" fmla="*/ 309563 h 1569208"/>
              <a:gd name="connsiteX5" fmla="*/ 3367087 w 4133850"/>
              <a:gd name="connsiteY5" fmla="*/ 452438 h 1569208"/>
              <a:gd name="connsiteX6" fmla="*/ 3267075 w 4133850"/>
              <a:gd name="connsiteY6" fmla="*/ 590550 h 1569208"/>
              <a:gd name="connsiteX7" fmla="*/ 3162300 w 4133850"/>
              <a:gd name="connsiteY7" fmla="*/ 785813 h 1569208"/>
              <a:gd name="connsiteX8" fmla="*/ 3014662 w 4133850"/>
              <a:gd name="connsiteY8" fmla="*/ 957263 h 1569208"/>
              <a:gd name="connsiteX9" fmla="*/ 2819400 w 4133850"/>
              <a:gd name="connsiteY9" fmla="*/ 1190625 h 1569208"/>
              <a:gd name="connsiteX10" fmla="*/ 2771775 w 4133850"/>
              <a:gd name="connsiteY10" fmla="*/ 1233488 h 1569208"/>
              <a:gd name="connsiteX11" fmla="*/ 2538412 w 4133850"/>
              <a:gd name="connsiteY11" fmla="*/ 1319213 h 1569208"/>
              <a:gd name="connsiteX12" fmla="*/ 2271712 w 4133850"/>
              <a:gd name="connsiteY12" fmla="*/ 1328738 h 1569208"/>
              <a:gd name="connsiteX13" fmla="*/ 1809750 w 4133850"/>
              <a:gd name="connsiteY13" fmla="*/ 1375219 h 1569208"/>
              <a:gd name="connsiteX14" fmla="*/ 1552575 w 4133850"/>
              <a:gd name="connsiteY14" fmla="*/ 1475231 h 1569208"/>
              <a:gd name="connsiteX15" fmla="*/ 1271588 w 4133850"/>
              <a:gd name="connsiteY15" fmla="*/ 1565719 h 1569208"/>
              <a:gd name="connsiteX16" fmla="*/ 990600 w 4133850"/>
              <a:gd name="connsiteY16" fmla="*/ 1541906 h 1569208"/>
              <a:gd name="connsiteX17" fmla="*/ 895350 w 4133850"/>
              <a:gd name="connsiteY17" fmla="*/ 1499044 h 1569208"/>
              <a:gd name="connsiteX18" fmla="*/ 819150 w 4133850"/>
              <a:gd name="connsiteY18" fmla="*/ 1413320 h 1569208"/>
              <a:gd name="connsiteX19" fmla="*/ 704850 w 4133850"/>
              <a:gd name="connsiteY19" fmla="*/ 1294257 h 1569208"/>
              <a:gd name="connsiteX20" fmla="*/ 542925 w 4133850"/>
              <a:gd name="connsiteY20" fmla="*/ 1165669 h 1569208"/>
              <a:gd name="connsiteX21" fmla="*/ 357189 w 4133850"/>
              <a:gd name="connsiteY21" fmla="*/ 1090898 h 1569208"/>
              <a:gd name="connsiteX22" fmla="*/ 185739 w 4133850"/>
              <a:gd name="connsiteY22" fmla="*/ 1052798 h 1569208"/>
              <a:gd name="connsiteX23" fmla="*/ 0 w 4133850"/>
              <a:gd name="connsiteY23" fmla="*/ 1023939 h 1569208"/>
              <a:gd name="connsiteX0" fmla="*/ 4133850 w 4133850"/>
              <a:gd name="connsiteY0" fmla="*/ 0 h 1569208"/>
              <a:gd name="connsiteX1" fmla="*/ 3967162 w 4133850"/>
              <a:gd name="connsiteY1" fmla="*/ 9525 h 1569208"/>
              <a:gd name="connsiteX2" fmla="*/ 3786187 w 4133850"/>
              <a:gd name="connsiteY2" fmla="*/ 33338 h 1569208"/>
              <a:gd name="connsiteX3" fmla="*/ 3676650 w 4133850"/>
              <a:gd name="connsiteY3" fmla="*/ 152400 h 1569208"/>
              <a:gd name="connsiteX4" fmla="*/ 3519487 w 4133850"/>
              <a:gd name="connsiteY4" fmla="*/ 309563 h 1569208"/>
              <a:gd name="connsiteX5" fmla="*/ 3367087 w 4133850"/>
              <a:gd name="connsiteY5" fmla="*/ 452438 h 1569208"/>
              <a:gd name="connsiteX6" fmla="*/ 3267075 w 4133850"/>
              <a:gd name="connsiteY6" fmla="*/ 590550 h 1569208"/>
              <a:gd name="connsiteX7" fmla="*/ 3162300 w 4133850"/>
              <a:gd name="connsiteY7" fmla="*/ 785813 h 1569208"/>
              <a:gd name="connsiteX8" fmla="*/ 3014662 w 4133850"/>
              <a:gd name="connsiteY8" fmla="*/ 957263 h 1569208"/>
              <a:gd name="connsiteX9" fmla="*/ 2819400 w 4133850"/>
              <a:gd name="connsiteY9" fmla="*/ 1190625 h 1569208"/>
              <a:gd name="connsiteX10" fmla="*/ 2771775 w 4133850"/>
              <a:gd name="connsiteY10" fmla="*/ 1233488 h 1569208"/>
              <a:gd name="connsiteX11" fmla="*/ 2538412 w 4133850"/>
              <a:gd name="connsiteY11" fmla="*/ 1319213 h 1569208"/>
              <a:gd name="connsiteX12" fmla="*/ 2271712 w 4133850"/>
              <a:gd name="connsiteY12" fmla="*/ 1328738 h 1569208"/>
              <a:gd name="connsiteX13" fmla="*/ 1809750 w 4133850"/>
              <a:gd name="connsiteY13" fmla="*/ 1375219 h 1569208"/>
              <a:gd name="connsiteX14" fmla="*/ 1552575 w 4133850"/>
              <a:gd name="connsiteY14" fmla="*/ 1475231 h 1569208"/>
              <a:gd name="connsiteX15" fmla="*/ 1271588 w 4133850"/>
              <a:gd name="connsiteY15" fmla="*/ 1565719 h 1569208"/>
              <a:gd name="connsiteX16" fmla="*/ 990600 w 4133850"/>
              <a:gd name="connsiteY16" fmla="*/ 1541906 h 1569208"/>
              <a:gd name="connsiteX17" fmla="*/ 895350 w 4133850"/>
              <a:gd name="connsiteY17" fmla="*/ 1499044 h 1569208"/>
              <a:gd name="connsiteX18" fmla="*/ 819150 w 4133850"/>
              <a:gd name="connsiteY18" fmla="*/ 1413320 h 1569208"/>
              <a:gd name="connsiteX19" fmla="*/ 704850 w 4133850"/>
              <a:gd name="connsiteY19" fmla="*/ 1294257 h 1569208"/>
              <a:gd name="connsiteX20" fmla="*/ 542925 w 4133850"/>
              <a:gd name="connsiteY20" fmla="*/ 1165669 h 1569208"/>
              <a:gd name="connsiteX21" fmla="*/ 404814 w 4133850"/>
              <a:gd name="connsiteY21" fmla="*/ 1081373 h 1569208"/>
              <a:gd name="connsiteX22" fmla="*/ 185739 w 4133850"/>
              <a:gd name="connsiteY22" fmla="*/ 1052798 h 1569208"/>
              <a:gd name="connsiteX23" fmla="*/ 0 w 4133850"/>
              <a:gd name="connsiteY23" fmla="*/ 1023939 h 1569208"/>
              <a:gd name="connsiteX0" fmla="*/ 4133850 w 4133850"/>
              <a:gd name="connsiteY0" fmla="*/ 0 h 1569208"/>
              <a:gd name="connsiteX1" fmla="*/ 3967162 w 4133850"/>
              <a:gd name="connsiteY1" fmla="*/ 9525 h 1569208"/>
              <a:gd name="connsiteX2" fmla="*/ 3786187 w 4133850"/>
              <a:gd name="connsiteY2" fmla="*/ 33338 h 1569208"/>
              <a:gd name="connsiteX3" fmla="*/ 3676650 w 4133850"/>
              <a:gd name="connsiteY3" fmla="*/ 152400 h 1569208"/>
              <a:gd name="connsiteX4" fmla="*/ 3519487 w 4133850"/>
              <a:gd name="connsiteY4" fmla="*/ 309563 h 1569208"/>
              <a:gd name="connsiteX5" fmla="*/ 3367087 w 4133850"/>
              <a:gd name="connsiteY5" fmla="*/ 452438 h 1569208"/>
              <a:gd name="connsiteX6" fmla="*/ 3267075 w 4133850"/>
              <a:gd name="connsiteY6" fmla="*/ 590550 h 1569208"/>
              <a:gd name="connsiteX7" fmla="*/ 3162300 w 4133850"/>
              <a:gd name="connsiteY7" fmla="*/ 785813 h 1569208"/>
              <a:gd name="connsiteX8" fmla="*/ 3014662 w 4133850"/>
              <a:gd name="connsiteY8" fmla="*/ 957263 h 1569208"/>
              <a:gd name="connsiteX9" fmla="*/ 2819400 w 4133850"/>
              <a:gd name="connsiteY9" fmla="*/ 1190625 h 1569208"/>
              <a:gd name="connsiteX10" fmla="*/ 2771775 w 4133850"/>
              <a:gd name="connsiteY10" fmla="*/ 1233488 h 1569208"/>
              <a:gd name="connsiteX11" fmla="*/ 2538412 w 4133850"/>
              <a:gd name="connsiteY11" fmla="*/ 1319213 h 1569208"/>
              <a:gd name="connsiteX12" fmla="*/ 2271712 w 4133850"/>
              <a:gd name="connsiteY12" fmla="*/ 1328738 h 1569208"/>
              <a:gd name="connsiteX13" fmla="*/ 1809750 w 4133850"/>
              <a:gd name="connsiteY13" fmla="*/ 1375219 h 1569208"/>
              <a:gd name="connsiteX14" fmla="*/ 1552575 w 4133850"/>
              <a:gd name="connsiteY14" fmla="*/ 1475231 h 1569208"/>
              <a:gd name="connsiteX15" fmla="*/ 1271588 w 4133850"/>
              <a:gd name="connsiteY15" fmla="*/ 1565719 h 1569208"/>
              <a:gd name="connsiteX16" fmla="*/ 990600 w 4133850"/>
              <a:gd name="connsiteY16" fmla="*/ 1541906 h 1569208"/>
              <a:gd name="connsiteX17" fmla="*/ 895350 w 4133850"/>
              <a:gd name="connsiteY17" fmla="*/ 1499044 h 1569208"/>
              <a:gd name="connsiteX18" fmla="*/ 819150 w 4133850"/>
              <a:gd name="connsiteY18" fmla="*/ 1413320 h 1569208"/>
              <a:gd name="connsiteX19" fmla="*/ 704850 w 4133850"/>
              <a:gd name="connsiteY19" fmla="*/ 1294257 h 1569208"/>
              <a:gd name="connsiteX20" fmla="*/ 561975 w 4133850"/>
              <a:gd name="connsiteY20" fmla="*/ 1170431 h 1569208"/>
              <a:gd name="connsiteX21" fmla="*/ 404814 w 4133850"/>
              <a:gd name="connsiteY21" fmla="*/ 1081373 h 1569208"/>
              <a:gd name="connsiteX22" fmla="*/ 185739 w 4133850"/>
              <a:gd name="connsiteY22" fmla="*/ 1052798 h 1569208"/>
              <a:gd name="connsiteX23" fmla="*/ 0 w 4133850"/>
              <a:gd name="connsiteY23" fmla="*/ 1023939 h 1569208"/>
              <a:gd name="connsiteX0" fmla="*/ 4581525 w 4581525"/>
              <a:gd name="connsiteY0" fmla="*/ 0 h 1569208"/>
              <a:gd name="connsiteX1" fmla="*/ 4414837 w 4581525"/>
              <a:gd name="connsiteY1" fmla="*/ 9525 h 1569208"/>
              <a:gd name="connsiteX2" fmla="*/ 4233862 w 4581525"/>
              <a:gd name="connsiteY2" fmla="*/ 33338 h 1569208"/>
              <a:gd name="connsiteX3" fmla="*/ 4124325 w 4581525"/>
              <a:gd name="connsiteY3" fmla="*/ 152400 h 1569208"/>
              <a:gd name="connsiteX4" fmla="*/ 3967162 w 4581525"/>
              <a:gd name="connsiteY4" fmla="*/ 309563 h 1569208"/>
              <a:gd name="connsiteX5" fmla="*/ 3814762 w 4581525"/>
              <a:gd name="connsiteY5" fmla="*/ 452438 h 1569208"/>
              <a:gd name="connsiteX6" fmla="*/ 3714750 w 4581525"/>
              <a:gd name="connsiteY6" fmla="*/ 590550 h 1569208"/>
              <a:gd name="connsiteX7" fmla="*/ 3609975 w 4581525"/>
              <a:gd name="connsiteY7" fmla="*/ 785813 h 1569208"/>
              <a:gd name="connsiteX8" fmla="*/ 3462337 w 4581525"/>
              <a:gd name="connsiteY8" fmla="*/ 957263 h 1569208"/>
              <a:gd name="connsiteX9" fmla="*/ 3267075 w 4581525"/>
              <a:gd name="connsiteY9" fmla="*/ 1190625 h 1569208"/>
              <a:gd name="connsiteX10" fmla="*/ 3219450 w 4581525"/>
              <a:gd name="connsiteY10" fmla="*/ 1233488 h 1569208"/>
              <a:gd name="connsiteX11" fmla="*/ 2986087 w 4581525"/>
              <a:gd name="connsiteY11" fmla="*/ 1319213 h 1569208"/>
              <a:gd name="connsiteX12" fmla="*/ 2719387 w 4581525"/>
              <a:gd name="connsiteY12" fmla="*/ 1328738 h 1569208"/>
              <a:gd name="connsiteX13" fmla="*/ 2257425 w 4581525"/>
              <a:gd name="connsiteY13" fmla="*/ 1375219 h 1569208"/>
              <a:gd name="connsiteX14" fmla="*/ 2000250 w 4581525"/>
              <a:gd name="connsiteY14" fmla="*/ 1475231 h 1569208"/>
              <a:gd name="connsiteX15" fmla="*/ 1719263 w 4581525"/>
              <a:gd name="connsiteY15" fmla="*/ 1565719 h 1569208"/>
              <a:gd name="connsiteX16" fmla="*/ 1438275 w 4581525"/>
              <a:gd name="connsiteY16" fmla="*/ 1541906 h 1569208"/>
              <a:gd name="connsiteX17" fmla="*/ 1343025 w 4581525"/>
              <a:gd name="connsiteY17" fmla="*/ 1499044 h 1569208"/>
              <a:gd name="connsiteX18" fmla="*/ 1266825 w 4581525"/>
              <a:gd name="connsiteY18" fmla="*/ 1413320 h 1569208"/>
              <a:gd name="connsiteX19" fmla="*/ 1152525 w 4581525"/>
              <a:gd name="connsiteY19" fmla="*/ 1294257 h 1569208"/>
              <a:gd name="connsiteX20" fmla="*/ 1009650 w 4581525"/>
              <a:gd name="connsiteY20" fmla="*/ 1170431 h 1569208"/>
              <a:gd name="connsiteX21" fmla="*/ 852489 w 4581525"/>
              <a:gd name="connsiteY21" fmla="*/ 1081373 h 1569208"/>
              <a:gd name="connsiteX22" fmla="*/ 633414 w 4581525"/>
              <a:gd name="connsiteY22" fmla="*/ 1052798 h 1569208"/>
              <a:gd name="connsiteX23" fmla="*/ 0 w 4581525"/>
              <a:gd name="connsiteY23" fmla="*/ 695327 h 1569208"/>
              <a:gd name="connsiteX0" fmla="*/ 4581525 w 4581525"/>
              <a:gd name="connsiteY0" fmla="*/ 0 h 1569208"/>
              <a:gd name="connsiteX1" fmla="*/ 4414837 w 4581525"/>
              <a:gd name="connsiteY1" fmla="*/ 9525 h 1569208"/>
              <a:gd name="connsiteX2" fmla="*/ 4233862 w 4581525"/>
              <a:gd name="connsiteY2" fmla="*/ 33338 h 1569208"/>
              <a:gd name="connsiteX3" fmla="*/ 4124325 w 4581525"/>
              <a:gd name="connsiteY3" fmla="*/ 152400 h 1569208"/>
              <a:gd name="connsiteX4" fmla="*/ 3967162 w 4581525"/>
              <a:gd name="connsiteY4" fmla="*/ 309563 h 1569208"/>
              <a:gd name="connsiteX5" fmla="*/ 3814762 w 4581525"/>
              <a:gd name="connsiteY5" fmla="*/ 452438 h 1569208"/>
              <a:gd name="connsiteX6" fmla="*/ 3714750 w 4581525"/>
              <a:gd name="connsiteY6" fmla="*/ 590550 h 1569208"/>
              <a:gd name="connsiteX7" fmla="*/ 3609975 w 4581525"/>
              <a:gd name="connsiteY7" fmla="*/ 785813 h 1569208"/>
              <a:gd name="connsiteX8" fmla="*/ 3462337 w 4581525"/>
              <a:gd name="connsiteY8" fmla="*/ 957263 h 1569208"/>
              <a:gd name="connsiteX9" fmla="*/ 3267075 w 4581525"/>
              <a:gd name="connsiteY9" fmla="*/ 1190625 h 1569208"/>
              <a:gd name="connsiteX10" fmla="*/ 3219450 w 4581525"/>
              <a:gd name="connsiteY10" fmla="*/ 1233488 h 1569208"/>
              <a:gd name="connsiteX11" fmla="*/ 2986087 w 4581525"/>
              <a:gd name="connsiteY11" fmla="*/ 1319213 h 1569208"/>
              <a:gd name="connsiteX12" fmla="*/ 2719387 w 4581525"/>
              <a:gd name="connsiteY12" fmla="*/ 1328738 h 1569208"/>
              <a:gd name="connsiteX13" fmla="*/ 2257425 w 4581525"/>
              <a:gd name="connsiteY13" fmla="*/ 1375219 h 1569208"/>
              <a:gd name="connsiteX14" fmla="*/ 2000250 w 4581525"/>
              <a:gd name="connsiteY14" fmla="*/ 1475231 h 1569208"/>
              <a:gd name="connsiteX15" fmla="*/ 1719263 w 4581525"/>
              <a:gd name="connsiteY15" fmla="*/ 1565719 h 1569208"/>
              <a:gd name="connsiteX16" fmla="*/ 1438275 w 4581525"/>
              <a:gd name="connsiteY16" fmla="*/ 1541906 h 1569208"/>
              <a:gd name="connsiteX17" fmla="*/ 1343025 w 4581525"/>
              <a:gd name="connsiteY17" fmla="*/ 1499044 h 1569208"/>
              <a:gd name="connsiteX18" fmla="*/ 1266825 w 4581525"/>
              <a:gd name="connsiteY18" fmla="*/ 1413320 h 1569208"/>
              <a:gd name="connsiteX19" fmla="*/ 1152525 w 4581525"/>
              <a:gd name="connsiteY19" fmla="*/ 1294257 h 1569208"/>
              <a:gd name="connsiteX20" fmla="*/ 1009650 w 4581525"/>
              <a:gd name="connsiteY20" fmla="*/ 1170431 h 1569208"/>
              <a:gd name="connsiteX21" fmla="*/ 852489 w 4581525"/>
              <a:gd name="connsiteY21" fmla="*/ 1081373 h 1569208"/>
              <a:gd name="connsiteX22" fmla="*/ 633414 w 4581525"/>
              <a:gd name="connsiteY22" fmla="*/ 1052798 h 1569208"/>
              <a:gd name="connsiteX23" fmla="*/ 266702 w 4581525"/>
              <a:gd name="connsiteY23" fmla="*/ 996089 h 1569208"/>
              <a:gd name="connsiteX24" fmla="*/ 0 w 4581525"/>
              <a:gd name="connsiteY24" fmla="*/ 695327 h 1569208"/>
              <a:gd name="connsiteX0" fmla="*/ 4581525 w 4581525"/>
              <a:gd name="connsiteY0" fmla="*/ 0 h 1569208"/>
              <a:gd name="connsiteX1" fmla="*/ 4414837 w 4581525"/>
              <a:gd name="connsiteY1" fmla="*/ 9525 h 1569208"/>
              <a:gd name="connsiteX2" fmla="*/ 4233862 w 4581525"/>
              <a:gd name="connsiteY2" fmla="*/ 33338 h 1569208"/>
              <a:gd name="connsiteX3" fmla="*/ 4124325 w 4581525"/>
              <a:gd name="connsiteY3" fmla="*/ 152400 h 1569208"/>
              <a:gd name="connsiteX4" fmla="*/ 3967162 w 4581525"/>
              <a:gd name="connsiteY4" fmla="*/ 309563 h 1569208"/>
              <a:gd name="connsiteX5" fmla="*/ 3814762 w 4581525"/>
              <a:gd name="connsiteY5" fmla="*/ 452438 h 1569208"/>
              <a:gd name="connsiteX6" fmla="*/ 3714750 w 4581525"/>
              <a:gd name="connsiteY6" fmla="*/ 590550 h 1569208"/>
              <a:gd name="connsiteX7" fmla="*/ 3609975 w 4581525"/>
              <a:gd name="connsiteY7" fmla="*/ 785813 h 1569208"/>
              <a:gd name="connsiteX8" fmla="*/ 3462337 w 4581525"/>
              <a:gd name="connsiteY8" fmla="*/ 957263 h 1569208"/>
              <a:gd name="connsiteX9" fmla="*/ 3267075 w 4581525"/>
              <a:gd name="connsiteY9" fmla="*/ 1190625 h 1569208"/>
              <a:gd name="connsiteX10" fmla="*/ 3219450 w 4581525"/>
              <a:gd name="connsiteY10" fmla="*/ 1233488 h 1569208"/>
              <a:gd name="connsiteX11" fmla="*/ 2986087 w 4581525"/>
              <a:gd name="connsiteY11" fmla="*/ 1319213 h 1569208"/>
              <a:gd name="connsiteX12" fmla="*/ 2719387 w 4581525"/>
              <a:gd name="connsiteY12" fmla="*/ 1328738 h 1569208"/>
              <a:gd name="connsiteX13" fmla="*/ 2257425 w 4581525"/>
              <a:gd name="connsiteY13" fmla="*/ 1375219 h 1569208"/>
              <a:gd name="connsiteX14" fmla="*/ 2000250 w 4581525"/>
              <a:gd name="connsiteY14" fmla="*/ 1475231 h 1569208"/>
              <a:gd name="connsiteX15" fmla="*/ 1719263 w 4581525"/>
              <a:gd name="connsiteY15" fmla="*/ 1565719 h 1569208"/>
              <a:gd name="connsiteX16" fmla="*/ 1438275 w 4581525"/>
              <a:gd name="connsiteY16" fmla="*/ 1541906 h 1569208"/>
              <a:gd name="connsiteX17" fmla="*/ 1343025 w 4581525"/>
              <a:gd name="connsiteY17" fmla="*/ 1499044 h 1569208"/>
              <a:gd name="connsiteX18" fmla="*/ 1266825 w 4581525"/>
              <a:gd name="connsiteY18" fmla="*/ 1413320 h 1569208"/>
              <a:gd name="connsiteX19" fmla="*/ 1152525 w 4581525"/>
              <a:gd name="connsiteY19" fmla="*/ 1294257 h 1569208"/>
              <a:gd name="connsiteX20" fmla="*/ 1009650 w 4581525"/>
              <a:gd name="connsiteY20" fmla="*/ 1170431 h 1569208"/>
              <a:gd name="connsiteX21" fmla="*/ 852489 w 4581525"/>
              <a:gd name="connsiteY21" fmla="*/ 1081373 h 1569208"/>
              <a:gd name="connsiteX22" fmla="*/ 633414 w 4581525"/>
              <a:gd name="connsiteY22" fmla="*/ 1052798 h 1569208"/>
              <a:gd name="connsiteX23" fmla="*/ 266702 w 4581525"/>
              <a:gd name="connsiteY23" fmla="*/ 996089 h 1569208"/>
              <a:gd name="connsiteX24" fmla="*/ 138115 w 4581525"/>
              <a:gd name="connsiteY24" fmla="*/ 834164 h 1569208"/>
              <a:gd name="connsiteX25" fmla="*/ 0 w 4581525"/>
              <a:gd name="connsiteY25" fmla="*/ 695327 h 1569208"/>
              <a:gd name="connsiteX0" fmla="*/ 4581525 w 4581525"/>
              <a:gd name="connsiteY0" fmla="*/ 0 h 1569208"/>
              <a:gd name="connsiteX1" fmla="*/ 4414837 w 4581525"/>
              <a:gd name="connsiteY1" fmla="*/ 9525 h 1569208"/>
              <a:gd name="connsiteX2" fmla="*/ 4233862 w 4581525"/>
              <a:gd name="connsiteY2" fmla="*/ 33338 h 1569208"/>
              <a:gd name="connsiteX3" fmla="*/ 4124325 w 4581525"/>
              <a:gd name="connsiteY3" fmla="*/ 152400 h 1569208"/>
              <a:gd name="connsiteX4" fmla="*/ 3967162 w 4581525"/>
              <a:gd name="connsiteY4" fmla="*/ 309563 h 1569208"/>
              <a:gd name="connsiteX5" fmla="*/ 3814762 w 4581525"/>
              <a:gd name="connsiteY5" fmla="*/ 452438 h 1569208"/>
              <a:gd name="connsiteX6" fmla="*/ 3714750 w 4581525"/>
              <a:gd name="connsiteY6" fmla="*/ 590550 h 1569208"/>
              <a:gd name="connsiteX7" fmla="*/ 3609975 w 4581525"/>
              <a:gd name="connsiteY7" fmla="*/ 785813 h 1569208"/>
              <a:gd name="connsiteX8" fmla="*/ 3462337 w 4581525"/>
              <a:gd name="connsiteY8" fmla="*/ 957263 h 1569208"/>
              <a:gd name="connsiteX9" fmla="*/ 3267075 w 4581525"/>
              <a:gd name="connsiteY9" fmla="*/ 1190625 h 1569208"/>
              <a:gd name="connsiteX10" fmla="*/ 3219450 w 4581525"/>
              <a:gd name="connsiteY10" fmla="*/ 1233488 h 1569208"/>
              <a:gd name="connsiteX11" fmla="*/ 2986087 w 4581525"/>
              <a:gd name="connsiteY11" fmla="*/ 1319213 h 1569208"/>
              <a:gd name="connsiteX12" fmla="*/ 2719387 w 4581525"/>
              <a:gd name="connsiteY12" fmla="*/ 1328738 h 1569208"/>
              <a:gd name="connsiteX13" fmla="*/ 2257425 w 4581525"/>
              <a:gd name="connsiteY13" fmla="*/ 1375219 h 1569208"/>
              <a:gd name="connsiteX14" fmla="*/ 2000250 w 4581525"/>
              <a:gd name="connsiteY14" fmla="*/ 1475231 h 1569208"/>
              <a:gd name="connsiteX15" fmla="*/ 1719263 w 4581525"/>
              <a:gd name="connsiteY15" fmla="*/ 1565719 h 1569208"/>
              <a:gd name="connsiteX16" fmla="*/ 1438275 w 4581525"/>
              <a:gd name="connsiteY16" fmla="*/ 1541906 h 1569208"/>
              <a:gd name="connsiteX17" fmla="*/ 1343025 w 4581525"/>
              <a:gd name="connsiteY17" fmla="*/ 1499044 h 1569208"/>
              <a:gd name="connsiteX18" fmla="*/ 1266825 w 4581525"/>
              <a:gd name="connsiteY18" fmla="*/ 1413320 h 1569208"/>
              <a:gd name="connsiteX19" fmla="*/ 1152525 w 4581525"/>
              <a:gd name="connsiteY19" fmla="*/ 1294257 h 1569208"/>
              <a:gd name="connsiteX20" fmla="*/ 1009650 w 4581525"/>
              <a:gd name="connsiteY20" fmla="*/ 1170431 h 1569208"/>
              <a:gd name="connsiteX21" fmla="*/ 852489 w 4581525"/>
              <a:gd name="connsiteY21" fmla="*/ 1081373 h 1569208"/>
              <a:gd name="connsiteX22" fmla="*/ 733427 w 4581525"/>
              <a:gd name="connsiteY22" fmla="*/ 1043714 h 1569208"/>
              <a:gd name="connsiteX23" fmla="*/ 633414 w 4581525"/>
              <a:gd name="connsiteY23" fmla="*/ 1052798 h 1569208"/>
              <a:gd name="connsiteX24" fmla="*/ 266702 w 4581525"/>
              <a:gd name="connsiteY24" fmla="*/ 996089 h 1569208"/>
              <a:gd name="connsiteX25" fmla="*/ 138115 w 4581525"/>
              <a:gd name="connsiteY25" fmla="*/ 834164 h 1569208"/>
              <a:gd name="connsiteX26" fmla="*/ 0 w 4581525"/>
              <a:gd name="connsiteY26" fmla="*/ 695327 h 1569208"/>
              <a:gd name="connsiteX0" fmla="*/ 4581525 w 4581525"/>
              <a:gd name="connsiteY0" fmla="*/ 0 h 1569208"/>
              <a:gd name="connsiteX1" fmla="*/ 4414837 w 4581525"/>
              <a:gd name="connsiteY1" fmla="*/ 9525 h 1569208"/>
              <a:gd name="connsiteX2" fmla="*/ 4233862 w 4581525"/>
              <a:gd name="connsiteY2" fmla="*/ 33338 h 1569208"/>
              <a:gd name="connsiteX3" fmla="*/ 4124325 w 4581525"/>
              <a:gd name="connsiteY3" fmla="*/ 152400 h 1569208"/>
              <a:gd name="connsiteX4" fmla="*/ 3967162 w 4581525"/>
              <a:gd name="connsiteY4" fmla="*/ 309563 h 1569208"/>
              <a:gd name="connsiteX5" fmla="*/ 3814762 w 4581525"/>
              <a:gd name="connsiteY5" fmla="*/ 452438 h 1569208"/>
              <a:gd name="connsiteX6" fmla="*/ 3714750 w 4581525"/>
              <a:gd name="connsiteY6" fmla="*/ 590550 h 1569208"/>
              <a:gd name="connsiteX7" fmla="*/ 3609975 w 4581525"/>
              <a:gd name="connsiteY7" fmla="*/ 785813 h 1569208"/>
              <a:gd name="connsiteX8" fmla="*/ 3462337 w 4581525"/>
              <a:gd name="connsiteY8" fmla="*/ 957263 h 1569208"/>
              <a:gd name="connsiteX9" fmla="*/ 3267075 w 4581525"/>
              <a:gd name="connsiteY9" fmla="*/ 1190625 h 1569208"/>
              <a:gd name="connsiteX10" fmla="*/ 3219450 w 4581525"/>
              <a:gd name="connsiteY10" fmla="*/ 1233488 h 1569208"/>
              <a:gd name="connsiteX11" fmla="*/ 2986087 w 4581525"/>
              <a:gd name="connsiteY11" fmla="*/ 1319213 h 1569208"/>
              <a:gd name="connsiteX12" fmla="*/ 2719387 w 4581525"/>
              <a:gd name="connsiteY12" fmla="*/ 1328738 h 1569208"/>
              <a:gd name="connsiteX13" fmla="*/ 2257425 w 4581525"/>
              <a:gd name="connsiteY13" fmla="*/ 1375219 h 1569208"/>
              <a:gd name="connsiteX14" fmla="*/ 2000250 w 4581525"/>
              <a:gd name="connsiteY14" fmla="*/ 1475231 h 1569208"/>
              <a:gd name="connsiteX15" fmla="*/ 1719263 w 4581525"/>
              <a:gd name="connsiteY15" fmla="*/ 1565719 h 1569208"/>
              <a:gd name="connsiteX16" fmla="*/ 1438275 w 4581525"/>
              <a:gd name="connsiteY16" fmla="*/ 1541906 h 1569208"/>
              <a:gd name="connsiteX17" fmla="*/ 1343025 w 4581525"/>
              <a:gd name="connsiteY17" fmla="*/ 1499044 h 1569208"/>
              <a:gd name="connsiteX18" fmla="*/ 1266825 w 4581525"/>
              <a:gd name="connsiteY18" fmla="*/ 1413320 h 1569208"/>
              <a:gd name="connsiteX19" fmla="*/ 1152525 w 4581525"/>
              <a:gd name="connsiteY19" fmla="*/ 1294257 h 1569208"/>
              <a:gd name="connsiteX20" fmla="*/ 1009650 w 4581525"/>
              <a:gd name="connsiteY20" fmla="*/ 1170431 h 1569208"/>
              <a:gd name="connsiteX21" fmla="*/ 852489 w 4581525"/>
              <a:gd name="connsiteY21" fmla="*/ 1081373 h 1569208"/>
              <a:gd name="connsiteX22" fmla="*/ 733427 w 4581525"/>
              <a:gd name="connsiteY22" fmla="*/ 1043714 h 1569208"/>
              <a:gd name="connsiteX23" fmla="*/ 490539 w 4581525"/>
              <a:gd name="connsiteY23" fmla="*/ 1038510 h 1569208"/>
              <a:gd name="connsiteX24" fmla="*/ 266702 w 4581525"/>
              <a:gd name="connsiteY24" fmla="*/ 996089 h 1569208"/>
              <a:gd name="connsiteX25" fmla="*/ 138115 w 4581525"/>
              <a:gd name="connsiteY25" fmla="*/ 834164 h 1569208"/>
              <a:gd name="connsiteX26" fmla="*/ 0 w 4581525"/>
              <a:gd name="connsiteY26" fmla="*/ 695327 h 1569208"/>
              <a:gd name="connsiteX0" fmla="*/ 4581525 w 4581525"/>
              <a:gd name="connsiteY0" fmla="*/ 0 h 1569208"/>
              <a:gd name="connsiteX1" fmla="*/ 4414837 w 4581525"/>
              <a:gd name="connsiteY1" fmla="*/ 9525 h 1569208"/>
              <a:gd name="connsiteX2" fmla="*/ 4233862 w 4581525"/>
              <a:gd name="connsiteY2" fmla="*/ 33338 h 1569208"/>
              <a:gd name="connsiteX3" fmla="*/ 4124325 w 4581525"/>
              <a:gd name="connsiteY3" fmla="*/ 152400 h 1569208"/>
              <a:gd name="connsiteX4" fmla="*/ 3967162 w 4581525"/>
              <a:gd name="connsiteY4" fmla="*/ 309563 h 1569208"/>
              <a:gd name="connsiteX5" fmla="*/ 3814762 w 4581525"/>
              <a:gd name="connsiteY5" fmla="*/ 452438 h 1569208"/>
              <a:gd name="connsiteX6" fmla="*/ 3714750 w 4581525"/>
              <a:gd name="connsiteY6" fmla="*/ 590550 h 1569208"/>
              <a:gd name="connsiteX7" fmla="*/ 3609975 w 4581525"/>
              <a:gd name="connsiteY7" fmla="*/ 785813 h 1569208"/>
              <a:gd name="connsiteX8" fmla="*/ 3462337 w 4581525"/>
              <a:gd name="connsiteY8" fmla="*/ 957263 h 1569208"/>
              <a:gd name="connsiteX9" fmla="*/ 3290888 w 4581525"/>
              <a:gd name="connsiteY9" fmla="*/ 1138237 h 1569208"/>
              <a:gd name="connsiteX10" fmla="*/ 3219450 w 4581525"/>
              <a:gd name="connsiteY10" fmla="*/ 1233488 h 1569208"/>
              <a:gd name="connsiteX11" fmla="*/ 2986087 w 4581525"/>
              <a:gd name="connsiteY11" fmla="*/ 1319213 h 1569208"/>
              <a:gd name="connsiteX12" fmla="*/ 2719387 w 4581525"/>
              <a:gd name="connsiteY12" fmla="*/ 1328738 h 1569208"/>
              <a:gd name="connsiteX13" fmla="*/ 2257425 w 4581525"/>
              <a:gd name="connsiteY13" fmla="*/ 1375219 h 1569208"/>
              <a:gd name="connsiteX14" fmla="*/ 2000250 w 4581525"/>
              <a:gd name="connsiteY14" fmla="*/ 1475231 h 1569208"/>
              <a:gd name="connsiteX15" fmla="*/ 1719263 w 4581525"/>
              <a:gd name="connsiteY15" fmla="*/ 1565719 h 1569208"/>
              <a:gd name="connsiteX16" fmla="*/ 1438275 w 4581525"/>
              <a:gd name="connsiteY16" fmla="*/ 1541906 h 1569208"/>
              <a:gd name="connsiteX17" fmla="*/ 1343025 w 4581525"/>
              <a:gd name="connsiteY17" fmla="*/ 1499044 h 1569208"/>
              <a:gd name="connsiteX18" fmla="*/ 1266825 w 4581525"/>
              <a:gd name="connsiteY18" fmla="*/ 1413320 h 1569208"/>
              <a:gd name="connsiteX19" fmla="*/ 1152525 w 4581525"/>
              <a:gd name="connsiteY19" fmla="*/ 1294257 h 1569208"/>
              <a:gd name="connsiteX20" fmla="*/ 1009650 w 4581525"/>
              <a:gd name="connsiteY20" fmla="*/ 1170431 h 1569208"/>
              <a:gd name="connsiteX21" fmla="*/ 852489 w 4581525"/>
              <a:gd name="connsiteY21" fmla="*/ 1081373 h 1569208"/>
              <a:gd name="connsiteX22" fmla="*/ 733427 w 4581525"/>
              <a:gd name="connsiteY22" fmla="*/ 1043714 h 1569208"/>
              <a:gd name="connsiteX23" fmla="*/ 490539 w 4581525"/>
              <a:gd name="connsiteY23" fmla="*/ 1038510 h 1569208"/>
              <a:gd name="connsiteX24" fmla="*/ 266702 w 4581525"/>
              <a:gd name="connsiteY24" fmla="*/ 996089 h 1569208"/>
              <a:gd name="connsiteX25" fmla="*/ 138115 w 4581525"/>
              <a:gd name="connsiteY25" fmla="*/ 834164 h 1569208"/>
              <a:gd name="connsiteX26" fmla="*/ 0 w 4581525"/>
              <a:gd name="connsiteY26" fmla="*/ 695327 h 1569208"/>
              <a:gd name="connsiteX0" fmla="*/ 4581525 w 4581525"/>
              <a:gd name="connsiteY0" fmla="*/ 0 h 1569208"/>
              <a:gd name="connsiteX1" fmla="*/ 4414837 w 4581525"/>
              <a:gd name="connsiteY1" fmla="*/ 9525 h 1569208"/>
              <a:gd name="connsiteX2" fmla="*/ 4233862 w 4581525"/>
              <a:gd name="connsiteY2" fmla="*/ 33338 h 1569208"/>
              <a:gd name="connsiteX3" fmla="*/ 4124325 w 4581525"/>
              <a:gd name="connsiteY3" fmla="*/ 152400 h 1569208"/>
              <a:gd name="connsiteX4" fmla="*/ 3967162 w 4581525"/>
              <a:gd name="connsiteY4" fmla="*/ 309563 h 1569208"/>
              <a:gd name="connsiteX5" fmla="*/ 3814762 w 4581525"/>
              <a:gd name="connsiteY5" fmla="*/ 452438 h 1569208"/>
              <a:gd name="connsiteX6" fmla="*/ 3714750 w 4581525"/>
              <a:gd name="connsiteY6" fmla="*/ 590550 h 1569208"/>
              <a:gd name="connsiteX7" fmla="*/ 3609975 w 4581525"/>
              <a:gd name="connsiteY7" fmla="*/ 785813 h 1569208"/>
              <a:gd name="connsiteX8" fmla="*/ 3462337 w 4581525"/>
              <a:gd name="connsiteY8" fmla="*/ 957263 h 1569208"/>
              <a:gd name="connsiteX9" fmla="*/ 3290888 w 4581525"/>
              <a:gd name="connsiteY9" fmla="*/ 1138237 h 1569208"/>
              <a:gd name="connsiteX10" fmla="*/ 3181350 w 4581525"/>
              <a:gd name="connsiteY10" fmla="*/ 1233488 h 1569208"/>
              <a:gd name="connsiteX11" fmla="*/ 2986087 w 4581525"/>
              <a:gd name="connsiteY11" fmla="*/ 1319213 h 1569208"/>
              <a:gd name="connsiteX12" fmla="*/ 2719387 w 4581525"/>
              <a:gd name="connsiteY12" fmla="*/ 1328738 h 1569208"/>
              <a:gd name="connsiteX13" fmla="*/ 2257425 w 4581525"/>
              <a:gd name="connsiteY13" fmla="*/ 1375219 h 1569208"/>
              <a:gd name="connsiteX14" fmla="*/ 2000250 w 4581525"/>
              <a:gd name="connsiteY14" fmla="*/ 1475231 h 1569208"/>
              <a:gd name="connsiteX15" fmla="*/ 1719263 w 4581525"/>
              <a:gd name="connsiteY15" fmla="*/ 1565719 h 1569208"/>
              <a:gd name="connsiteX16" fmla="*/ 1438275 w 4581525"/>
              <a:gd name="connsiteY16" fmla="*/ 1541906 h 1569208"/>
              <a:gd name="connsiteX17" fmla="*/ 1343025 w 4581525"/>
              <a:gd name="connsiteY17" fmla="*/ 1499044 h 1569208"/>
              <a:gd name="connsiteX18" fmla="*/ 1266825 w 4581525"/>
              <a:gd name="connsiteY18" fmla="*/ 1413320 h 1569208"/>
              <a:gd name="connsiteX19" fmla="*/ 1152525 w 4581525"/>
              <a:gd name="connsiteY19" fmla="*/ 1294257 h 1569208"/>
              <a:gd name="connsiteX20" fmla="*/ 1009650 w 4581525"/>
              <a:gd name="connsiteY20" fmla="*/ 1170431 h 1569208"/>
              <a:gd name="connsiteX21" fmla="*/ 852489 w 4581525"/>
              <a:gd name="connsiteY21" fmla="*/ 1081373 h 1569208"/>
              <a:gd name="connsiteX22" fmla="*/ 733427 w 4581525"/>
              <a:gd name="connsiteY22" fmla="*/ 1043714 h 1569208"/>
              <a:gd name="connsiteX23" fmla="*/ 490539 w 4581525"/>
              <a:gd name="connsiteY23" fmla="*/ 1038510 h 1569208"/>
              <a:gd name="connsiteX24" fmla="*/ 266702 w 4581525"/>
              <a:gd name="connsiteY24" fmla="*/ 996089 h 1569208"/>
              <a:gd name="connsiteX25" fmla="*/ 138115 w 4581525"/>
              <a:gd name="connsiteY25" fmla="*/ 834164 h 1569208"/>
              <a:gd name="connsiteX26" fmla="*/ 0 w 4581525"/>
              <a:gd name="connsiteY26" fmla="*/ 695327 h 1569208"/>
              <a:gd name="connsiteX0" fmla="*/ 5262563 w 5262563"/>
              <a:gd name="connsiteY0" fmla="*/ 0 h 1569208"/>
              <a:gd name="connsiteX1" fmla="*/ 5095875 w 5262563"/>
              <a:gd name="connsiteY1" fmla="*/ 9525 h 1569208"/>
              <a:gd name="connsiteX2" fmla="*/ 4914900 w 5262563"/>
              <a:gd name="connsiteY2" fmla="*/ 33338 h 1569208"/>
              <a:gd name="connsiteX3" fmla="*/ 4805363 w 5262563"/>
              <a:gd name="connsiteY3" fmla="*/ 152400 h 1569208"/>
              <a:gd name="connsiteX4" fmla="*/ 4648200 w 5262563"/>
              <a:gd name="connsiteY4" fmla="*/ 309563 h 1569208"/>
              <a:gd name="connsiteX5" fmla="*/ 4495800 w 5262563"/>
              <a:gd name="connsiteY5" fmla="*/ 452438 h 1569208"/>
              <a:gd name="connsiteX6" fmla="*/ 4395788 w 5262563"/>
              <a:gd name="connsiteY6" fmla="*/ 590550 h 1569208"/>
              <a:gd name="connsiteX7" fmla="*/ 4291013 w 5262563"/>
              <a:gd name="connsiteY7" fmla="*/ 785813 h 1569208"/>
              <a:gd name="connsiteX8" fmla="*/ 4143375 w 5262563"/>
              <a:gd name="connsiteY8" fmla="*/ 957263 h 1569208"/>
              <a:gd name="connsiteX9" fmla="*/ 3971926 w 5262563"/>
              <a:gd name="connsiteY9" fmla="*/ 1138237 h 1569208"/>
              <a:gd name="connsiteX10" fmla="*/ 3862388 w 5262563"/>
              <a:gd name="connsiteY10" fmla="*/ 1233488 h 1569208"/>
              <a:gd name="connsiteX11" fmla="*/ 3667125 w 5262563"/>
              <a:gd name="connsiteY11" fmla="*/ 1319213 h 1569208"/>
              <a:gd name="connsiteX12" fmla="*/ 3400425 w 5262563"/>
              <a:gd name="connsiteY12" fmla="*/ 1328738 h 1569208"/>
              <a:gd name="connsiteX13" fmla="*/ 2938463 w 5262563"/>
              <a:gd name="connsiteY13" fmla="*/ 1375219 h 1569208"/>
              <a:gd name="connsiteX14" fmla="*/ 2681288 w 5262563"/>
              <a:gd name="connsiteY14" fmla="*/ 1475231 h 1569208"/>
              <a:gd name="connsiteX15" fmla="*/ 2400301 w 5262563"/>
              <a:gd name="connsiteY15" fmla="*/ 1565719 h 1569208"/>
              <a:gd name="connsiteX16" fmla="*/ 2119313 w 5262563"/>
              <a:gd name="connsiteY16" fmla="*/ 1541906 h 1569208"/>
              <a:gd name="connsiteX17" fmla="*/ 2024063 w 5262563"/>
              <a:gd name="connsiteY17" fmla="*/ 1499044 h 1569208"/>
              <a:gd name="connsiteX18" fmla="*/ 1947863 w 5262563"/>
              <a:gd name="connsiteY18" fmla="*/ 1413320 h 1569208"/>
              <a:gd name="connsiteX19" fmla="*/ 1833563 w 5262563"/>
              <a:gd name="connsiteY19" fmla="*/ 1294257 h 1569208"/>
              <a:gd name="connsiteX20" fmla="*/ 1690688 w 5262563"/>
              <a:gd name="connsiteY20" fmla="*/ 1170431 h 1569208"/>
              <a:gd name="connsiteX21" fmla="*/ 1533527 w 5262563"/>
              <a:gd name="connsiteY21" fmla="*/ 1081373 h 1569208"/>
              <a:gd name="connsiteX22" fmla="*/ 1414465 w 5262563"/>
              <a:gd name="connsiteY22" fmla="*/ 1043714 h 1569208"/>
              <a:gd name="connsiteX23" fmla="*/ 1171577 w 5262563"/>
              <a:gd name="connsiteY23" fmla="*/ 1038510 h 1569208"/>
              <a:gd name="connsiteX24" fmla="*/ 947740 w 5262563"/>
              <a:gd name="connsiteY24" fmla="*/ 996089 h 1569208"/>
              <a:gd name="connsiteX25" fmla="*/ 819153 w 5262563"/>
              <a:gd name="connsiteY25" fmla="*/ 834164 h 1569208"/>
              <a:gd name="connsiteX26" fmla="*/ 0 w 5262563"/>
              <a:gd name="connsiteY26" fmla="*/ 176215 h 1569208"/>
              <a:gd name="connsiteX0" fmla="*/ 5262563 w 5262563"/>
              <a:gd name="connsiteY0" fmla="*/ 0 h 1569208"/>
              <a:gd name="connsiteX1" fmla="*/ 5095875 w 5262563"/>
              <a:gd name="connsiteY1" fmla="*/ 9525 h 1569208"/>
              <a:gd name="connsiteX2" fmla="*/ 4914900 w 5262563"/>
              <a:gd name="connsiteY2" fmla="*/ 33338 h 1569208"/>
              <a:gd name="connsiteX3" fmla="*/ 4805363 w 5262563"/>
              <a:gd name="connsiteY3" fmla="*/ 152400 h 1569208"/>
              <a:gd name="connsiteX4" fmla="*/ 4648200 w 5262563"/>
              <a:gd name="connsiteY4" fmla="*/ 309563 h 1569208"/>
              <a:gd name="connsiteX5" fmla="*/ 4495800 w 5262563"/>
              <a:gd name="connsiteY5" fmla="*/ 452438 h 1569208"/>
              <a:gd name="connsiteX6" fmla="*/ 4395788 w 5262563"/>
              <a:gd name="connsiteY6" fmla="*/ 590550 h 1569208"/>
              <a:gd name="connsiteX7" fmla="*/ 4291013 w 5262563"/>
              <a:gd name="connsiteY7" fmla="*/ 785813 h 1569208"/>
              <a:gd name="connsiteX8" fmla="*/ 4143375 w 5262563"/>
              <a:gd name="connsiteY8" fmla="*/ 957263 h 1569208"/>
              <a:gd name="connsiteX9" fmla="*/ 3971926 w 5262563"/>
              <a:gd name="connsiteY9" fmla="*/ 1138237 h 1569208"/>
              <a:gd name="connsiteX10" fmla="*/ 3862388 w 5262563"/>
              <a:gd name="connsiteY10" fmla="*/ 1233488 h 1569208"/>
              <a:gd name="connsiteX11" fmla="*/ 3667125 w 5262563"/>
              <a:gd name="connsiteY11" fmla="*/ 1319213 h 1569208"/>
              <a:gd name="connsiteX12" fmla="*/ 3400425 w 5262563"/>
              <a:gd name="connsiteY12" fmla="*/ 1328738 h 1569208"/>
              <a:gd name="connsiteX13" fmla="*/ 2938463 w 5262563"/>
              <a:gd name="connsiteY13" fmla="*/ 1375219 h 1569208"/>
              <a:gd name="connsiteX14" fmla="*/ 2681288 w 5262563"/>
              <a:gd name="connsiteY14" fmla="*/ 1475231 h 1569208"/>
              <a:gd name="connsiteX15" fmla="*/ 2400301 w 5262563"/>
              <a:gd name="connsiteY15" fmla="*/ 1565719 h 1569208"/>
              <a:gd name="connsiteX16" fmla="*/ 2119313 w 5262563"/>
              <a:gd name="connsiteY16" fmla="*/ 1541906 h 1569208"/>
              <a:gd name="connsiteX17" fmla="*/ 2024063 w 5262563"/>
              <a:gd name="connsiteY17" fmla="*/ 1499044 h 1569208"/>
              <a:gd name="connsiteX18" fmla="*/ 1947863 w 5262563"/>
              <a:gd name="connsiteY18" fmla="*/ 1413320 h 1569208"/>
              <a:gd name="connsiteX19" fmla="*/ 1833563 w 5262563"/>
              <a:gd name="connsiteY19" fmla="*/ 1294257 h 1569208"/>
              <a:gd name="connsiteX20" fmla="*/ 1690688 w 5262563"/>
              <a:gd name="connsiteY20" fmla="*/ 1170431 h 1569208"/>
              <a:gd name="connsiteX21" fmla="*/ 1533527 w 5262563"/>
              <a:gd name="connsiteY21" fmla="*/ 1081373 h 1569208"/>
              <a:gd name="connsiteX22" fmla="*/ 1414465 w 5262563"/>
              <a:gd name="connsiteY22" fmla="*/ 1043714 h 1569208"/>
              <a:gd name="connsiteX23" fmla="*/ 1171577 w 5262563"/>
              <a:gd name="connsiteY23" fmla="*/ 1038510 h 1569208"/>
              <a:gd name="connsiteX24" fmla="*/ 947740 w 5262563"/>
              <a:gd name="connsiteY24" fmla="*/ 996089 h 1569208"/>
              <a:gd name="connsiteX25" fmla="*/ 819153 w 5262563"/>
              <a:gd name="connsiteY25" fmla="*/ 834164 h 1569208"/>
              <a:gd name="connsiteX26" fmla="*/ 357190 w 5262563"/>
              <a:gd name="connsiteY26" fmla="*/ 391252 h 1569208"/>
              <a:gd name="connsiteX27" fmla="*/ 0 w 5262563"/>
              <a:gd name="connsiteY27" fmla="*/ 176215 h 1569208"/>
              <a:gd name="connsiteX0" fmla="*/ 5619750 w 5619750"/>
              <a:gd name="connsiteY0" fmla="*/ 0 h 1569208"/>
              <a:gd name="connsiteX1" fmla="*/ 5453062 w 5619750"/>
              <a:gd name="connsiteY1" fmla="*/ 9525 h 1569208"/>
              <a:gd name="connsiteX2" fmla="*/ 5272087 w 5619750"/>
              <a:gd name="connsiteY2" fmla="*/ 33338 h 1569208"/>
              <a:gd name="connsiteX3" fmla="*/ 5162550 w 5619750"/>
              <a:gd name="connsiteY3" fmla="*/ 152400 h 1569208"/>
              <a:gd name="connsiteX4" fmla="*/ 5005387 w 5619750"/>
              <a:gd name="connsiteY4" fmla="*/ 309563 h 1569208"/>
              <a:gd name="connsiteX5" fmla="*/ 4852987 w 5619750"/>
              <a:gd name="connsiteY5" fmla="*/ 452438 h 1569208"/>
              <a:gd name="connsiteX6" fmla="*/ 4752975 w 5619750"/>
              <a:gd name="connsiteY6" fmla="*/ 590550 h 1569208"/>
              <a:gd name="connsiteX7" fmla="*/ 4648200 w 5619750"/>
              <a:gd name="connsiteY7" fmla="*/ 785813 h 1569208"/>
              <a:gd name="connsiteX8" fmla="*/ 4500562 w 5619750"/>
              <a:gd name="connsiteY8" fmla="*/ 957263 h 1569208"/>
              <a:gd name="connsiteX9" fmla="*/ 4329113 w 5619750"/>
              <a:gd name="connsiteY9" fmla="*/ 1138237 h 1569208"/>
              <a:gd name="connsiteX10" fmla="*/ 4219575 w 5619750"/>
              <a:gd name="connsiteY10" fmla="*/ 1233488 h 1569208"/>
              <a:gd name="connsiteX11" fmla="*/ 4024312 w 5619750"/>
              <a:gd name="connsiteY11" fmla="*/ 1319213 h 1569208"/>
              <a:gd name="connsiteX12" fmla="*/ 3757612 w 5619750"/>
              <a:gd name="connsiteY12" fmla="*/ 1328738 h 1569208"/>
              <a:gd name="connsiteX13" fmla="*/ 3295650 w 5619750"/>
              <a:gd name="connsiteY13" fmla="*/ 1375219 h 1569208"/>
              <a:gd name="connsiteX14" fmla="*/ 3038475 w 5619750"/>
              <a:gd name="connsiteY14" fmla="*/ 1475231 h 1569208"/>
              <a:gd name="connsiteX15" fmla="*/ 2757488 w 5619750"/>
              <a:gd name="connsiteY15" fmla="*/ 1565719 h 1569208"/>
              <a:gd name="connsiteX16" fmla="*/ 2476500 w 5619750"/>
              <a:gd name="connsiteY16" fmla="*/ 1541906 h 1569208"/>
              <a:gd name="connsiteX17" fmla="*/ 2381250 w 5619750"/>
              <a:gd name="connsiteY17" fmla="*/ 1499044 h 1569208"/>
              <a:gd name="connsiteX18" fmla="*/ 2305050 w 5619750"/>
              <a:gd name="connsiteY18" fmla="*/ 1413320 h 1569208"/>
              <a:gd name="connsiteX19" fmla="*/ 2190750 w 5619750"/>
              <a:gd name="connsiteY19" fmla="*/ 1294257 h 1569208"/>
              <a:gd name="connsiteX20" fmla="*/ 2047875 w 5619750"/>
              <a:gd name="connsiteY20" fmla="*/ 1170431 h 1569208"/>
              <a:gd name="connsiteX21" fmla="*/ 1890714 w 5619750"/>
              <a:gd name="connsiteY21" fmla="*/ 1081373 h 1569208"/>
              <a:gd name="connsiteX22" fmla="*/ 1771652 w 5619750"/>
              <a:gd name="connsiteY22" fmla="*/ 1043714 h 1569208"/>
              <a:gd name="connsiteX23" fmla="*/ 1528764 w 5619750"/>
              <a:gd name="connsiteY23" fmla="*/ 1038510 h 1569208"/>
              <a:gd name="connsiteX24" fmla="*/ 1304927 w 5619750"/>
              <a:gd name="connsiteY24" fmla="*/ 996089 h 1569208"/>
              <a:gd name="connsiteX25" fmla="*/ 1176340 w 5619750"/>
              <a:gd name="connsiteY25" fmla="*/ 834164 h 1569208"/>
              <a:gd name="connsiteX26" fmla="*/ 714377 w 5619750"/>
              <a:gd name="connsiteY26" fmla="*/ 391252 h 1569208"/>
              <a:gd name="connsiteX27" fmla="*/ 0 w 5619750"/>
              <a:gd name="connsiteY27" fmla="*/ 371478 h 1569208"/>
              <a:gd name="connsiteX0" fmla="*/ 5619750 w 5619750"/>
              <a:gd name="connsiteY0" fmla="*/ 0 h 1569208"/>
              <a:gd name="connsiteX1" fmla="*/ 5453062 w 5619750"/>
              <a:gd name="connsiteY1" fmla="*/ 9525 h 1569208"/>
              <a:gd name="connsiteX2" fmla="*/ 5272087 w 5619750"/>
              <a:gd name="connsiteY2" fmla="*/ 33338 h 1569208"/>
              <a:gd name="connsiteX3" fmla="*/ 5162550 w 5619750"/>
              <a:gd name="connsiteY3" fmla="*/ 152400 h 1569208"/>
              <a:gd name="connsiteX4" fmla="*/ 5005387 w 5619750"/>
              <a:gd name="connsiteY4" fmla="*/ 309563 h 1569208"/>
              <a:gd name="connsiteX5" fmla="*/ 4852987 w 5619750"/>
              <a:gd name="connsiteY5" fmla="*/ 452438 h 1569208"/>
              <a:gd name="connsiteX6" fmla="*/ 4752975 w 5619750"/>
              <a:gd name="connsiteY6" fmla="*/ 590550 h 1569208"/>
              <a:gd name="connsiteX7" fmla="*/ 4648200 w 5619750"/>
              <a:gd name="connsiteY7" fmla="*/ 785813 h 1569208"/>
              <a:gd name="connsiteX8" fmla="*/ 4500562 w 5619750"/>
              <a:gd name="connsiteY8" fmla="*/ 957263 h 1569208"/>
              <a:gd name="connsiteX9" fmla="*/ 4329113 w 5619750"/>
              <a:gd name="connsiteY9" fmla="*/ 1138237 h 1569208"/>
              <a:gd name="connsiteX10" fmla="*/ 4219575 w 5619750"/>
              <a:gd name="connsiteY10" fmla="*/ 1233488 h 1569208"/>
              <a:gd name="connsiteX11" fmla="*/ 4024312 w 5619750"/>
              <a:gd name="connsiteY11" fmla="*/ 1319213 h 1569208"/>
              <a:gd name="connsiteX12" fmla="*/ 3757612 w 5619750"/>
              <a:gd name="connsiteY12" fmla="*/ 1328738 h 1569208"/>
              <a:gd name="connsiteX13" fmla="*/ 3295650 w 5619750"/>
              <a:gd name="connsiteY13" fmla="*/ 1375219 h 1569208"/>
              <a:gd name="connsiteX14" fmla="*/ 3038475 w 5619750"/>
              <a:gd name="connsiteY14" fmla="*/ 1475231 h 1569208"/>
              <a:gd name="connsiteX15" fmla="*/ 2757488 w 5619750"/>
              <a:gd name="connsiteY15" fmla="*/ 1565719 h 1569208"/>
              <a:gd name="connsiteX16" fmla="*/ 2476500 w 5619750"/>
              <a:gd name="connsiteY16" fmla="*/ 1541906 h 1569208"/>
              <a:gd name="connsiteX17" fmla="*/ 2381250 w 5619750"/>
              <a:gd name="connsiteY17" fmla="*/ 1499044 h 1569208"/>
              <a:gd name="connsiteX18" fmla="*/ 2305050 w 5619750"/>
              <a:gd name="connsiteY18" fmla="*/ 1413320 h 1569208"/>
              <a:gd name="connsiteX19" fmla="*/ 2190750 w 5619750"/>
              <a:gd name="connsiteY19" fmla="*/ 1294257 h 1569208"/>
              <a:gd name="connsiteX20" fmla="*/ 2047875 w 5619750"/>
              <a:gd name="connsiteY20" fmla="*/ 1170431 h 1569208"/>
              <a:gd name="connsiteX21" fmla="*/ 1890714 w 5619750"/>
              <a:gd name="connsiteY21" fmla="*/ 1081373 h 1569208"/>
              <a:gd name="connsiteX22" fmla="*/ 1771652 w 5619750"/>
              <a:gd name="connsiteY22" fmla="*/ 1043714 h 1569208"/>
              <a:gd name="connsiteX23" fmla="*/ 1528764 w 5619750"/>
              <a:gd name="connsiteY23" fmla="*/ 1038510 h 1569208"/>
              <a:gd name="connsiteX24" fmla="*/ 1304927 w 5619750"/>
              <a:gd name="connsiteY24" fmla="*/ 996089 h 1569208"/>
              <a:gd name="connsiteX25" fmla="*/ 1176340 w 5619750"/>
              <a:gd name="connsiteY25" fmla="*/ 834164 h 1569208"/>
              <a:gd name="connsiteX26" fmla="*/ 714377 w 5619750"/>
              <a:gd name="connsiteY26" fmla="*/ 391252 h 1569208"/>
              <a:gd name="connsiteX27" fmla="*/ 214315 w 5619750"/>
              <a:gd name="connsiteY27" fmla="*/ 253139 h 1569208"/>
              <a:gd name="connsiteX28" fmla="*/ 0 w 5619750"/>
              <a:gd name="connsiteY28" fmla="*/ 371478 h 1569208"/>
              <a:gd name="connsiteX0" fmla="*/ 5619750 w 5619750"/>
              <a:gd name="connsiteY0" fmla="*/ 0 h 1569208"/>
              <a:gd name="connsiteX1" fmla="*/ 5453062 w 5619750"/>
              <a:gd name="connsiteY1" fmla="*/ 9525 h 1569208"/>
              <a:gd name="connsiteX2" fmla="*/ 5272087 w 5619750"/>
              <a:gd name="connsiteY2" fmla="*/ 33338 h 1569208"/>
              <a:gd name="connsiteX3" fmla="*/ 5162550 w 5619750"/>
              <a:gd name="connsiteY3" fmla="*/ 152400 h 1569208"/>
              <a:gd name="connsiteX4" fmla="*/ 5005387 w 5619750"/>
              <a:gd name="connsiteY4" fmla="*/ 309563 h 1569208"/>
              <a:gd name="connsiteX5" fmla="*/ 4852987 w 5619750"/>
              <a:gd name="connsiteY5" fmla="*/ 452438 h 1569208"/>
              <a:gd name="connsiteX6" fmla="*/ 4752975 w 5619750"/>
              <a:gd name="connsiteY6" fmla="*/ 590550 h 1569208"/>
              <a:gd name="connsiteX7" fmla="*/ 4648200 w 5619750"/>
              <a:gd name="connsiteY7" fmla="*/ 785813 h 1569208"/>
              <a:gd name="connsiteX8" fmla="*/ 4500562 w 5619750"/>
              <a:gd name="connsiteY8" fmla="*/ 957263 h 1569208"/>
              <a:gd name="connsiteX9" fmla="*/ 4329113 w 5619750"/>
              <a:gd name="connsiteY9" fmla="*/ 1138237 h 1569208"/>
              <a:gd name="connsiteX10" fmla="*/ 4219575 w 5619750"/>
              <a:gd name="connsiteY10" fmla="*/ 1233488 h 1569208"/>
              <a:gd name="connsiteX11" fmla="*/ 4024312 w 5619750"/>
              <a:gd name="connsiteY11" fmla="*/ 1319213 h 1569208"/>
              <a:gd name="connsiteX12" fmla="*/ 3757612 w 5619750"/>
              <a:gd name="connsiteY12" fmla="*/ 1328738 h 1569208"/>
              <a:gd name="connsiteX13" fmla="*/ 3295650 w 5619750"/>
              <a:gd name="connsiteY13" fmla="*/ 1375219 h 1569208"/>
              <a:gd name="connsiteX14" fmla="*/ 3038475 w 5619750"/>
              <a:gd name="connsiteY14" fmla="*/ 1475231 h 1569208"/>
              <a:gd name="connsiteX15" fmla="*/ 2757488 w 5619750"/>
              <a:gd name="connsiteY15" fmla="*/ 1565719 h 1569208"/>
              <a:gd name="connsiteX16" fmla="*/ 2476500 w 5619750"/>
              <a:gd name="connsiteY16" fmla="*/ 1541906 h 1569208"/>
              <a:gd name="connsiteX17" fmla="*/ 2381250 w 5619750"/>
              <a:gd name="connsiteY17" fmla="*/ 1499044 h 1569208"/>
              <a:gd name="connsiteX18" fmla="*/ 2305050 w 5619750"/>
              <a:gd name="connsiteY18" fmla="*/ 1413320 h 1569208"/>
              <a:gd name="connsiteX19" fmla="*/ 2190750 w 5619750"/>
              <a:gd name="connsiteY19" fmla="*/ 1294257 h 1569208"/>
              <a:gd name="connsiteX20" fmla="*/ 2047875 w 5619750"/>
              <a:gd name="connsiteY20" fmla="*/ 1170431 h 1569208"/>
              <a:gd name="connsiteX21" fmla="*/ 1890714 w 5619750"/>
              <a:gd name="connsiteY21" fmla="*/ 1081373 h 1569208"/>
              <a:gd name="connsiteX22" fmla="*/ 1771652 w 5619750"/>
              <a:gd name="connsiteY22" fmla="*/ 1043714 h 1569208"/>
              <a:gd name="connsiteX23" fmla="*/ 1528764 w 5619750"/>
              <a:gd name="connsiteY23" fmla="*/ 1038510 h 1569208"/>
              <a:gd name="connsiteX24" fmla="*/ 1304927 w 5619750"/>
              <a:gd name="connsiteY24" fmla="*/ 996089 h 1569208"/>
              <a:gd name="connsiteX25" fmla="*/ 1176340 w 5619750"/>
              <a:gd name="connsiteY25" fmla="*/ 834164 h 1569208"/>
              <a:gd name="connsiteX26" fmla="*/ 714377 w 5619750"/>
              <a:gd name="connsiteY26" fmla="*/ 391252 h 1569208"/>
              <a:gd name="connsiteX27" fmla="*/ 361952 w 5619750"/>
              <a:gd name="connsiteY27" fmla="*/ 191227 h 1569208"/>
              <a:gd name="connsiteX28" fmla="*/ 214315 w 5619750"/>
              <a:gd name="connsiteY28" fmla="*/ 253139 h 1569208"/>
              <a:gd name="connsiteX29" fmla="*/ 0 w 5619750"/>
              <a:gd name="connsiteY29" fmla="*/ 371478 h 1569208"/>
              <a:gd name="connsiteX0" fmla="*/ 5619750 w 5619750"/>
              <a:gd name="connsiteY0" fmla="*/ 0 h 1569208"/>
              <a:gd name="connsiteX1" fmla="*/ 5453062 w 5619750"/>
              <a:gd name="connsiteY1" fmla="*/ 9525 h 1569208"/>
              <a:gd name="connsiteX2" fmla="*/ 5272087 w 5619750"/>
              <a:gd name="connsiteY2" fmla="*/ 33338 h 1569208"/>
              <a:gd name="connsiteX3" fmla="*/ 5162550 w 5619750"/>
              <a:gd name="connsiteY3" fmla="*/ 152400 h 1569208"/>
              <a:gd name="connsiteX4" fmla="*/ 5005387 w 5619750"/>
              <a:gd name="connsiteY4" fmla="*/ 309563 h 1569208"/>
              <a:gd name="connsiteX5" fmla="*/ 4852987 w 5619750"/>
              <a:gd name="connsiteY5" fmla="*/ 452438 h 1569208"/>
              <a:gd name="connsiteX6" fmla="*/ 4752975 w 5619750"/>
              <a:gd name="connsiteY6" fmla="*/ 590550 h 1569208"/>
              <a:gd name="connsiteX7" fmla="*/ 4648200 w 5619750"/>
              <a:gd name="connsiteY7" fmla="*/ 785813 h 1569208"/>
              <a:gd name="connsiteX8" fmla="*/ 4500562 w 5619750"/>
              <a:gd name="connsiteY8" fmla="*/ 957263 h 1569208"/>
              <a:gd name="connsiteX9" fmla="*/ 4329113 w 5619750"/>
              <a:gd name="connsiteY9" fmla="*/ 1138237 h 1569208"/>
              <a:gd name="connsiteX10" fmla="*/ 4219575 w 5619750"/>
              <a:gd name="connsiteY10" fmla="*/ 1233488 h 1569208"/>
              <a:gd name="connsiteX11" fmla="*/ 4024312 w 5619750"/>
              <a:gd name="connsiteY11" fmla="*/ 1319213 h 1569208"/>
              <a:gd name="connsiteX12" fmla="*/ 3757612 w 5619750"/>
              <a:gd name="connsiteY12" fmla="*/ 1328738 h 1569208"/>
              <a:gd name="connsiteX13" fmla="*/ 3295650 w 5619750"/>
              <a:gd name="connsiteY13" fmla="*/ 1375219 h 1569208"/>
              <a:gd name="connsiteX14" fmla="*/ 3038475 w 5619750"/>
              <a:gd name="connsiteY14" fmla="*/ 1475231 h 1569208"/>
              <a:gd name="connsiteX15" fmla="*/ 2757488 w 5619750"/>
              <a:gd name="connsiteY15" fmla="*/ 1565719 h 1569208"/>
              <a:gd name="connsiteX16" fmla="*/ 2476500 w 5619750"/>
              <a:gd name="connsiteY16" fmla="*/ 1541906 h 1569208"/>
              <a:gd name="connsiteX17" fmla="*/ 2381250 w 5619750"/>
              <a:gd name="connsiteY17" fmla="*/ 1499044 h 1569208"/>
              <a:gd name="connsiteX18" fmla="*/ 2305050 w 5619750"/>
              <a:gd name="connsiteY18" fmla="*/ 1413320 h 1569208"/>
              <a:gd name="connsiteX19" fmla="*/ 2190750 w 5619750"/>
              <a:gd name="connsiteY19" fmla="*/ 1294257 h 1569208"/>
              <a:gd name="connsiteX20" fmla="*/ 2047875 w 5619750"/>
              <a:gd name="connsiteY20" fmla="*/ 1170431 h 1569208"/>
              <a:gd name="connsiteX21" fmla="*/ 1890714 w 5619750"/>
              <a:gd name="connsiteY21" fmla="*/ 1081373 h 1569208"/>
              <a:gd name="connsiteX22" fmla="*/ 1771652 w 5619750"/>
              <a:gd name="connsiteY22" fmla="*/ 1043714 h 1569208"/>
              <a:gd name="connsiteX23" fmla="*/ 1528764 w 5619750"/>
              <a:gd name="connsiteY23" fmla="*/ 1038510 h 1569208"/>
              <a:gd name="connsiteX24" fmla="*/ 1304927 w 5619750"/>
              <a:gd name="connsiteY24" fmla="*/ 996089 h 1569208"/>
              <a:gd name="connsiteX25" fmla="*/ 1176340 w 5619750"/>
              <a:gd name="connsiteY25" fmla="*/ 834164 h 1569208"/>
              <a:gd name="connsiteX26" fmla="*/ 714377 w 5619750"/>
              <a:gd name="connsiteY26" fmla="*/ 391252 h 1569208"/>
              <a:gd name="connsiteX27" fmla="*/ 361952 w 5619750"/>
              <a:gd name="connsiteY27" fmla="*/ 191227 h 1569208"/>
              <a:gd name="connsiteX28" fmla="*/ 200027 w 5619750"/>
              <a:gd name="connsiteY28" fmla="*/ 253139 h 1569208"/>
              <a:gd name="connsiteX29" fmla="*/ 0 w 5619750"/>
              <a:gd name="connsiteY29" fmla="*/ 371478 h 1569208"/>
              <a:gd name="connsiteX0" fmla="*/ 5691187 w 5691187"/>
              <a:gd name="connsiteY0" fmla="*/ 0 h 1569208"/>
              <a:gd name="connsiteX1" fmla="*/ 5524499 w 5691187"/>
              <a:gd name="connsiteY1" fmla="*/ 9525 h 1569208"/>
              <a:gd name="connsiteX2" fmla="*/ 5343524 w 5691187"/>
              <a:gd name="connsiteY2" fmla="*/ 33338 h 1569208"/>
              <a:gd name="connsiteX3" fmla="*/ 5233987 w 5691187"/>
              <a:gd name="connsiteY3" fmla="*/ 152400 h 1569208"/>
              <a:gd name="connsiteX4" fmla="*/ 5076824 w 5691187"/>
              <a:gd name="connsiteY4" fmla="*/ 309563 h 1569208"/>
              <a:gd name="connsiteX5" fmla="*/ 4924424 w 5691187"/>
              <a:gd name="connsiteY5" fmla="*/ 452438 h 1569208"/>
              <a:gd name="connsiteX6" fmla="*/ 4824412 w 5691187"/>
              <a:gd name="connsiteY6" fmla="*/ 590550 h 1569208"/>
              <a:gd name="connsiteX7" fmla="*/ 4719637 w 5691187"/>
              <a:gd name="connsiteY7" fmla="*/ 785813 h 1569208"/>
              <a:gd name="connsiteX8" fmla="*/ 4571999 w 5691187"/>
              <a:gd name="connsiteY8" fmla="*/ 957263 h 1569208"/>
              <a:gd name="connsiteX9" fmla="*/ 4400550 w 5691187"/>
              <a:gd name="connsiteY9" fmla="*/ 1138237 h 1569208"/>
              <a:gd name="connsiteX10" fmla="*/ 4291012 w 5691187"/>
              <a:gd name="connsiteY10" fmla="*/ 1233488 h 1569208"/>
              <a:gd name="connsiteX11" fmla="*/ 4095749 w 5691187"/>
              <a:gd name="connsiteY11" fmla="*/ 1319213 h 1569208"/>
              <a:gd name="connsiteX12" fmla="*/ 3829049 w 5691187"/>
              <a:gd name="connsiteY12" fmla="*/ 1328738 h 1569208"/>
              <a:gd name="connsiteX13" fmla="*/ 3367087 w 5691187"/>
              <a:gd name="connsiteY13" fmla="*/ 1375219 h 1569208"/>
              <a:gd name="connsiteX14" fmla="*/ 3109912 w 5691187"/>
              <a:gd name="connsiteY14" fmla="*/ 1475231 h 1569208"/>
              <a:gd name="connsiteX15" fmla="*/ 2828925 w 5691187"/>
              <a:gd name="connsiteY15" fmla="*/ 1565719 h 1569208"/>
              <a:gd name="connsiteX16" fmla="*/ 2547937 w 5691187"/>
              <a:gd name="connsiteY16" fmla="*/ 1541906 h 1569208"/>
              <a:gd name="connsiteX17" fmla="*/ 2452687 w 5691187"/>
              <a:gd name="connsiteY17" fmla="*/ 1499044 h 1569208"/>
              <a:gd name="connsiteX18" fmla="*/ 2376487 w 5691187"/>
              <a:gd name="connsiteY18" fmla="*/ 1413320 h 1569208"/>
              <a:gd name="connsiteX19" fmla="*/ 2262187 w 5691187"/>
              <a:gd name="connsiteY19" fmla="*/ 1294257 h 1569208"/>
              <a:gd name="connsiteX20" fmla="*/ 2119312 w 5691187"/>
              <a:gd name="connsiteY20" fmla="*/ 1170431 h 1569208"/>
              <a:gd name="connsiteX21" fmla="*/ 1962151 w 5691187"/>
              <a:gd name="connsiteY21" fmla="*/ 1081373 h 1569208"/>
              <a:gd name="connsiteX22" fmla="*/ 1843089 w 5691187"/>
              <a:gd name="connsiteY22" fmla="*/ 1043714 h 1569208"/>
              <a:gd name="connsiteX23" fmla="*/ 1600201 w 5691187"/>
              <a:gd name="connsiteY23" fmla="*/ 1038510 h 1569208"/>
              <a:gd name="connsiteX24" fmla="*/ 1376364 w 5691187"/>
              <a:gd name="connsiteY24" fmla="*/ 996089 h 1569208"/>
              <a:gd name="connsiteX25" fmla="*/ 1247777 w 5691187"/>
              <a:gd name="connsiteY25" fmla="*/ 834164 h 1569208"/>
              <a:gd name="connsiteX26" fmla="*/ 785814 w 5691187"/>
              <a:gd name="connsiteY26" fmla="*/ 391252 h 1569208"/>
              <a:gd name="connsiteX27" fmla="*/ 433389 w 5691187"/>
              <a:gd name="connsiteY27" fmla="*/ 191227 h 1569208"/>
              <a:gd name="connsiteX28" fmla="*/ 271464 w 5691187"/>
              <a:gd name="connsiteY28" fmla="*/ 253139 h 1569208"/>
              <a:gd name="connsiteX29" fmla="*/ 0 w 5691187"/>
              <a:gd name="connsiteY29" fmla="*/ 395290 h 1569208"/>
              <a:gd name="connsiteX0" fmla="*/ 5691187 w 5691187"/>
              <a:gd name="connsiteY0" fmla="*/ 0 h 1569208"/>
              <a:gd name="connsiteX1" fmla="*/ 5524499 w 5691187"/>
              <a:gd name="connsiteY1" fmla="*/ 9525 h 1569208"/>
              <a:gd name="connsiteX2" fmla="*/ 5343524 w 5691187"/>
              <a:gd name="connsiteY2" fmla="*/ 33338 h 1569208"/>
              <a:gd name="connsiteX3" fmla="*/ 5233987 w 5691187"/>
              <a:gd name="connsiteY3" fmla="*/ 152400 h 1569208"/>
              <a:gd name="connsiteX4" fmla="*/ 5076824 w 5691187"/>
              <a:gd name="connsiteY4" fmla="*/ 309563 h 1569208"/>
              <a:gd name="connsiteX5" fmla="*/ 4924424 w 5691187"/>
              <a:gd name="connsiteY5" fmla="*/ 452438 h 1569208"/>
              <a:gd name="connsiteX6" fmla="*/ 4824412 w 5691187"/>
              <a:gd name="connsiteY6" fmla="*/ 590550 h 1569208"/>
              <a:gd name="connsiteX7" fmla="*/ 4719637 w 5691187"/>
              <a:gd name="connsiteY7" fmla="*/ 785813 h 1569208"/>
              <a:gd name="connsiteX8" fmla="*/ 4571999 w 5691187"/>
              <a:gd name="connsiteY8" fmla="*/ 957263 h 1569208"/>
              <a:gd name="connsiteX9" fmla="*/ 4400550 w 5691187"/>
              <a:gd name="connsiteY9" fmla="*/ 1138237 h 1569208"/>
              <a:gd name="connsiteX10" fmla="*/ 4291012 w 5691187"/>
              <a:gd name="connsiteY10" fmla="*/ 1233488 h 1569208"/>
              <a:gd name="connsiteX11" fmla="*/ 4095749 w 5691187"/>
              <a:gd name="connsiteY11" fmla="*/ 1319213 h 1569208"/>
              <a:gd name="connsiteX12" fmla="*/ 3829049 w 5691187"/>
              <a:gd name="connsiteY12" fmla="*/ 1328738 h 1569208"/>
              <a:gd name="connsiteX13" fmla="*/ 3367087 w 5691187"/>
              <a:gd name="connsiteY13" fmla="*/ 1375219 h 1569208"/>
              <a:gd name="connsiteX14" fmla="*/ 3109912 w 5691187"/>
              <a:gd name="connsiteY14" fmla="*/ 1475231 h 1569208"/>
              <a:gd name="connsiteX15" fmla="*/ 2828925 w 5691187"/>
              <a:gd name="connsiteY15" fmla="*/ 1565719 h 1569208"/>
              <a:gd name="connsiteX16" fmla="*/ 2547937 w 5691187"/>
              <a:gd name="connsiteY16" fmla="*/ 1541906 h 1569208"/>
              <a:gd name="connsiteX17" fmla="*/ 2452687 w 5691187"/>
              <a:gd name="connsiteY17" fmla="*/ 1499044 h 1569208"/>
              <a:gd name="connsiteX18" fmla="*/ 2376487 w 5691187"/>
              <a:gd name="connsiteY18" fmla="*/ 1413320 h 1569208"/>
              <a:gd name="connsiteX19" fmla="*/ 2262187 w 5691187"/>
              <a:gd name="connsiteY19" fmla="*/ 1294257 h 1569208"/>
              <a:gd name="connsiteX20" fmla="*/ 2119312 w 5691187"/>
              <a:gd name="connsiteY20" fmla="*/ 1170431 h 1569208"/>
              <a:gd name="connsiteX21" fmla="*/ 1962151 w 5691187"/>
              <a:gd name="connsiteY21" fmla="*/ 1081373 h 1569208"/>
              <a:gd name="connsiteX22" fmla="*/ 1843089 w 5691187"/>
              <a:gd name="connsiteY22" fmla="*/ 1043714 h 1569208"/>
              <a:gd name="connsiteX23" fmla="*/ 1600201 w 5691187"/>
              <a:gd name="connsiteY23" fmla="*/ 1038510 h 1569208"/>
              <a:gd name="connsiteX24" fmla="*/ 1376364 w 5691187"/>
              <a:gd name="connsiteY24" fmla="*/ 996089 h 1569208"/>
              <a:gd name="connsiteX25" fmla="*/ 1247777 w 5691187"/>
              <a:gd name="connsiteY25" fmla="*/ 834164 h 1569208"/>
              <a:gd name="connsiteX26" fmla="*/ 785814 w 5691187"/>
              <a:gd name="connsiteY26" fmla="*/ 391252 h 1569208"/>
              <a:gd name="connsiteX27" fmla="*/ 433389 w 5691187"/>
              <a:gd name="connsiteY27" fmla="*/ 191227 h 1569208"/>
              <a:gd name="connsiteX28" fmla="*/ 180977 w 5691187"/>
              <a:gd name="connsiteY28" fmla="*/ 324577 h 1569208"/>
              <a:gd name="connsiteX29" fmla="*/ 0 w 5691187"/>
              <a:gd name="connsiteY29" fmla="*/ 395290 h 1569208"/>
              <a:gd name="connsiteX0" fmla="*/ 5872162 w 5872162"/>
              <a:gd name="connsiteY0" fmla="*/ 0 h 1569208"/>
              <a:gd name="connsiteX1" fmla="*/ 5705474 w 5872162"/>
              <a:gd name="connsiteY1" fmla="*/ 9525 h 1569208"/>
              <a:gd name="connsiteX2" fmla="*/ 5524499 w 5872162"/>
              <a:gd name="connsiteY2" fmla="*/ 33338 h 1569208"/>
              <a:gd name="connsiteX3" fmla="*/ 5414962 w 5872162"/>
              <a:gd name="connsiteY3" fmla="*/ 152400 h 1569208"/>
              <a:gd name="connsiteX4" fmla="*/ 5257799 w 5872162"/>
              <a:gd name="connsiteY4" fmla="*/ 309563 h 1569208"/>
              <a:gd name="connsiteX5" fmla="*/ 5105399 w 5872162"/>
              <a:gd name="connsiteY5" fmla="*/ 452438 h 1569208"/>
              <a:gd name="connsiteX6" fmla="*/ 5005387 w 5872162"/>
              <a:gd name="connsiteY6" fmla="*/ 590550 h 1569208"/>
              <a:gd name="connsiteX7" fmla="*/ 4900612 w 5872162"/>
              <a:gd name="connsiteY7" fmla="*/ 785813 h 1569208"/>
              <a:gd name="connsiteX8" fmla="*/ 4752974 w 5872162"/>
              <a:gd name="connsiteY8" fmla="*/ 957263 h 1569208"/>
              <a:gd name="connsiteX9" fmla="*/ 4581525 w 5872162"/>
              <a:gd name="connsiteY9" fmla="*/ 1138237 h 1569208"/>
              <a:gd name="connsiteX10" fmla="*/ 4471987 w 5872162"/>
              <a:gd name="connsiteY10" fmla="*/ 1233488 h 1569208"/>
              <a:gd name="connsiteX11" fmla="*/ 4276724 w 5872162"/>
              <a:gd name="connsiteY11" fmla="*/ 1319213 h 1569208"/>
              <a:gd name="connsiteX12" fmla="*/ 4010024 w 5872162"/>
              <a:gd name="connsiteY12" fmla="*/ 1328738 h 1569208"/>
              <a:gd name="connsiteX13" fmla="*/ 3548062 w 5872162"/>
              <a:gd name="connsiteY13" fmla="*/ 1375219 h 1569208"/>
              <a:gd name="connsiteX14" fmla="*/ 3290887 w 5872162"/>
              <a:gd name="connsiteY14" fmla="*/ 1475231 h 1569208"/>
              <a:gd name="connsiteX15" fmla="*/ 3009900 w 5872162"/>
              <a:gd name="connsiteY15" fmla="*/ 1565719 h 1569208"/>
              <a:gd name="connsiteX16" fmla="*/ 2728912 w 5872162"/>
              <a:gd name="connsiteY16" fmla="*/ 1541906 h 1569208"/>
              <a:gd name="connsiteX17" fmla="*/ 2633662 w 5872162"/>
              <a:gd name="connsiteY17" fmla="*/ 1499044 h 1569208"/>
              <a:gd name="connsiteX18" fmla="*/ 2557462 w 5872162"/>
              <a:gd name="connsiteY18" fmla="*/ 1413320 h 1569208"/>
              <a:gd name="connsiteX19" fmla="*/ 2443162 w 5872162"/>
              <a:gd name="connsiteY19" fmla="*/ 1294257 h 1569208"/>
              <a:gd name="connsiteX20" fmla="*/ 2300287 w 5872162"/>
              <a:gd name="connsiteY20" fmla="*/ 1170431 h 1569208"/>
              <a:gd name="connsiteX21" fmla="*/ 2143126 w 5872162"/>
              <a:gd name="connsiteY21" fmla="*/ 1081373 h 1569208"/>
              <a:gd name="connsiteX22" fmla="*/ 2024064 w 5872162"/>
              <a:gd name="connsiteY22" fmla="*/ 1043714 h 1569208"/>
              <a:gd name="connsiteX23" fmla="*/ 1781176 w 5872162"/>
              <a:gd name="connsiteY23" fmla="*/ 1038510 h 1569208"/>
              <a:gd name="connsiteX24" fmla="*/ 1557339 w 5872162"/>
              <a:gd name="connsiteY24" fmla="*/ 996089 h 1569208"/>
              <a:gd name="connsiteX25" fmla="*/ 1428752 w 5872162"/>
              <a:gd name="connsiteY25" fmla="*/ 834164 h 1569208"/>
              <a:gd name="connsiteX26" fmla="*/ 966789 w 5872162"/>
              <a:gd name="connsiteY26" fmla="*/ 391252 h 1569208"/>
              <a:gd name="connsiteX27" fmla="*/ 614364 w 5872162"/>
              <a:gd name="connsiteY27" fmla="*/ 191227 h 1569208"/>
              <a:gd name="connsiteX28" fmla="*/ 361952 w 5872162"/>
              <a:gd name="connsiteY28" fmla="*/ 324577 h 1569208"/>
              <a:gd name="connsiteX29" fmla="*/ 0 w 5872162"/>
              <a:gd name="connsiteY29" fmla="*/ 414340 h 1569208"/>
              <a:gd name="connsiteX0" fmla="*/ 5872162 w 5872162"/>
              <a:gd name="connsiteY0" fmla="*/ 0 h 1569208"/>
              <a:gd name="connsiteX1" fmla="*/ 5705474 w 5872162"/>
              <a:gd name="connsiteY1" fmla="*/ 9525 h 1569208"/>
              <a:gd name="connsiteX2" fmla="*/ 5524499 w 5872162"/>
              <a:gd name="connsiteY2" fmla="*/ 33338 h 1569208"/>
              <a:gd name="connsiteX3" fmla="*/ 5414962 w 5872162"/>
              <a:gd name="connsiteY3" fmla="*/ 152400 h 1569208"/>
              <a:gd name="connsiteX4" fmla="*/ 5257799 w 5872162"/>
              <a:gd name="connsiteY4" fmla="*/ 309563 h 1569208"/>
              <a:gd name="connsiteX5" fmla="*/ 5105399 w 5872162"/>
              <a:gd name="connsiteY5" fmla="*/ 452438 h 1569208"/>
              <a:gd name="connsiteX6" fmla="*/ 5005387 w 5872162"/>
              <a:gd name="connsiteY6" fmla="*/ 590550 h 1569208"/>
              <a:gd name="connsiteX7" fmla="*/ 4900612 w 5872162"/>
              <a:gd name="connsiteY7" fmla="*/ 785813 h 1569208"/>
              <a:gd name="connsiteX8" fmla="*/ 4752974 w 5872162"/>
              <a:gd name="connsiteY8" fmla="*/ 957263 h 1569208"/>
              <a:gd name="connsiteX9" fmla="*/ 4581525 w 5872162"/>
              <a:gd name="connsiteY9" fmla="*/ 1138237 h 1569208"/>
              <a:gd name="connsiteX10" fmla="*/ 4471987 w 5872162"/>
              <a:gd name="connsiteY10" fmla="*/ 1233488 h 1569208"/>
              <a:gd name="connsiteX11" fmla="*/ 4276724 w 5872162"/>
              <a:gd name="connsiteY11" fmla="*/ 1319213 h 1569208"/>
              <a:gd name="connsiteX12" fmla="*/ 4010024 w 5872162"/>
              <a:gd name="connsiteY12" fmla="*/ 1328738 h 1569208"/>
              <a:gd name="connsiteX13" fmla="*/ 3548062 w 5872162"/>
              <a:gd name="connsiteY13" fmla="*/ 1375219 h 1569208"/>
              <a:gd name="connsiteX14" fmla="*/ 3290887 w 5872162"/>
              <a:gd name="connsiteY14" fmla="*/ 1475231 h 1569208"/>
              <a:gd name="connsiteX15" fmla="*/ 3009900 w 5872162"/>
              <a:gd name="connsiteY15" fmla="*/ 1565719 h 1569208"/>
              <a:gd name="connsiteX16" fmla="*/ 2728912 w 5872162"/>
              <a:gd name="connsiteY16" fmla="*/ 1541906 h 1569208"/>
              <a:gd name="connsiteX17" fmla="*/ 2633662 w 5872162"/>
              <a:gd name="connsiteY17" fmla="*/ 1499044 h 1569208"/>
              <a:gd name="connsiteX18" fmla="*/ 2557462 w 5872162"/>
              <a:gd name="connsiteY18" fmla="*/ 1413320 h 1569208"/>
              <a:gd name="connsiteX19" fmla="*/ 2443162 w 5872162"/>
              <a:gd name="connsiteY19" fmla="*/ 1294257 h 1569208"/>
              <a:gd name="connsiteX20" fmla="*/ 2300287 w 5872162"/>
              <a:gd name="connsiteY20" fmla="*/ 1170431 h 1569208"/>
              <a:gd name="connsiteX21" fmla="*/ 2143126 w 5872162"/>
              <a:gd name="connsiteY21" fmla="*/ 1081373 h 1569208"/>
              <a:gd name="connsiteX22" fmla="*/ 2024064 w 5872162"/>
              <a:gd name="connsiteY22" fmla="*/ 1043714 h 1569208"/>
              <a:gd name="connsiteX23" fmla="*/ 1781176 w 5872162"/>
              <a:gd name="connsiteY23" fmla="*/ 1038510 h 1569208"/>
              <a:gd name="connsiteX24" fmla="*/ 1557339 w 5872162"/>
              <a:gd name="connsiteY24" fmla="*/ 996089 h 1569208"/>
              <a:gd name="connsiteX25" fmla="*/ 1428752 w 5872162"/>
              <a:gd name="connsiteY25" fmla="*/ 834164 h 1569208"/>
              <a:gd name="connsiteX26" fmla="*/ 966789 w 5872162"/>
              <a:gd name="connsiteY26" fmla="*/ 391252 h 1569208"/>
              <a:gd name="connsiteX27" fmla="*/ 614364 w 5872162"/>
              <a:gd name="connsiteY27" fmla="*/ 191227 h 1569208"/>
              <a:gd name="connsiteX28" fmla="*/ 290515 w 5872162"/>
              <a:gd name="connsiteY28" fmla="*/ 372202 h 1569208"/>
              <a:gd name="connsiteX29" fmla="*/ 0 w 5872162"/>
              <a:gd name="connsiteY29" fmla="*/ 414340 h 1569208"/>
              <a:gd name="connsiteX0" fmla="*/ 5872162 w 5872162"/>
              <a:gd name="connsiteY0" fmla="*/ 0 h 1569208"/>
              <a:gd name="connsiteX1" fmla="*/ 5705474 w 5872162"/>
              <a:gd name="connsiteY1" fmla="*/ 9525 h 1569208"/>
              <a:gd name="connsiteX2" fmla="*/ 5524499 w 5872162"/>
              <a:gd name="connsiteY2" fmla="*/ 33338 h 1569208"/>
              <a:gd name="connsiteX3" fmla="*/ 5414962 w 5872162"/>
              <a:gd name="connsiteY3" fmla="*/ 152400 h 1569208"/>
              <a:gd name="connsiteX4" fmla="*/ 5257799 w 5872162"/>
              <a:gd name="connsiteY4" fmla="*/ 309563 h 1569208"/>
              <a:gd name="connsiteX5" fmla="*/ 5105399 w 5872162"/>
              <a:gd name="connsiteY5" fmla="*/ 452438 h 1569208"/>
              <a:gd name="connsiteX6" fmla="*/ 5005387 w 5872162"/>
              <a:gd name="connsiteY6" fmla="*/ 590550 h 1569208"/>
              <a:gd name="connsiteX7" fmla="*/ 4900612 w 5872162"/>
              <a:gd name="connsiteY7" fmla="*/ 785813 h 1569208"/>
              <a:gd name="connsiteX8" fmla="*/ 4752974 w 5872162"/>
              <a:gd name="connsiteY8" fmla="*/ 957263 h 1569208"/>
              <a:gd name="connsiteX9" fmla="*/ 4581525 w 5872162"/>
              <a:gd name="connsiteY9" fmla="*/ 1138237 h 1569208"/>
              <a:gd name="connsiteX10" fmla="*/ 4471987 w 5872162"/>
              <a:gd name="connsiteY10" fmla="*/ 1233488 h 1569208"/>
              <a:gd name="connsiteX11" fmla="*/ 4276724 w 5872162"/>
              <a:gd name="connsiteY11" fmla="*/ 1319213 h 1569208"/>
              <a:gd name="connsiteX12" fmla="*/ 4010024 w 5872162"/>
              <a:gd name="connsiteY12" fmla="*/ 1328738 h 1569208"/>
              <a:gd name="connsiteX13" fmla="*/ 3548062 w 5872162"/>
              <a:gd name="connsiteY13" fmla="*/ 1375219 h 1569208"/>
              <a:gd name="connsiteX14" fmla="*/ 3290887 w 5872162"/>
              <a:gd name="connsiteY14" fmla="*/ 1475231 h 1569208"/>
              <a:gd name="connsiteX15" fmla="*/ 3009900 w 5872162"/>
              <a:gd name="connsiteY15" fmla="*/ 1565719 h 1569208"/>
              <a:gd name="connsiteX16" fmla="*/ 2728912 w 5872162"/>
              <a:gd name="connsiteY16" fmla="*/ 1541906 h 1569208"/>
              <a:gd name="connsiteX17" fmla="*/ 2633662 w 5872162"/>
              <a:gd name="connsiteY17" fmla="*/ 1499044 h 1569208"/>
              <a:gd name="connsiteX18" fmla="*/ 2557462 w 5872162"/>
              <a:gd name="connsiteY18" fmla="*/ 1413320 h 1569208"/>
              <a:gd name="connsiteX19" fmla="*/ 2443162 w 5872162"/>
              <a:gd name="connsiteY19" fmla="*/ 1294257 h 1569208"/>
              <a:gd name="connsiteX20" fmla="*/ 2300287 w 5872162"/>
              <a:gd name="connsiteY20" fmla="*/ 1170431 h 1569208"/>
              <a:gd name="connsiteX21" fmla="*/ 2143126 w 5872162"/>
              <a:gd name="connsiteY21" fmla="*/ 1081373 h 1569208"/>
              <a:gd name="connsiteX22" fmla="*/ 2024064 w 5872162"/>
              <a:gd name="connsiteY22" fmla="*/ 1043714 h 1569208"/>
              <a:gd name="connsiteX23" fmla="*/ 1781176 w 5872162"/>
              <a:gd name="connsiteY23" fmla="*/ 1038510 h 1569208"/>
              <a:gd name="connsiteX24" fmla="*/ 1557339 w 5872162"/>
              <a:gd name="connsiteY24" fmla="*/ 996089 h 1569208"/>
              <a:gd name="connsiteX25" fmla="*/ 1428752 w 5872162"/>
              <a:gd name="connsiteY25" fmla="*/ 834164 h 1569208"/>
              <a:gd name="connsiteX26" fmla="*/ 966789 w 5872162"/>
              <a:gd name="connsiteY26" fmla="*/ 391252 h 1569208"/>
              <a:gd name="connsiteX27" fmla="*/ 614364 w 5872162"/>
              <a:gd name="connsiteY27" fmla="*/ 191227 h 1569208"/>
              <a:gd name="connsiteX28" fmla="*/ 290515 w 5872162"/>
              <a:gd name="connsiteY28" fmla="*/ 372202 h 1569208"/>
              <a:gd name="connsiteX29" fmla="*/ 157165 w 5872162"/>
              <a:gd name="connsiteY29" fmla="*/ 405539 h 1569208"/>
              <a:gd name="connsiteX30" fmla="*/ 0 w 5872162"/>
              <a:gd name="connsiteY30" fmla="*/ 414340 h 1569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72162" h="1569208">
                <a:moveTo>
                  <a:pt x="5872162" y="0"/>
                </a:moveTo>
                <a:cubicBezTo>
                  <a:pt x="5817790" y="1984"/>
                  <a:pt x="5763418" y="3969"/>
                  <a:pt x="5705474" y="9525"/>
                </a:cubicBezTo>
                <a:cubicBezTo>
                  <a:pt x="5647530" y="15081"/>
                  <a:pt x="5572918" y="9526"/>
                  <a:pt x="5524499" y="33338"/>
                </a:cubicBezTo>
                <a:cubicBezTo>
                  <a:pt x="5476080" y="57150"/>
                  <a:pt x="5459412" y="106363"/>
                  <a:pt x="5414962" y="152400"/>
                </a:cubicBezTo>
                <a:cubicBezTo>
                  <a:pt x="5370512" y="198437"/>
                  <a:pt x="5309393" y="259557"/>
                  <a:pt x="5257799" y="309563"/>
                </a:cubicBezTo>
                <a:cubicBezTo>
                  <a:pt x="5206205" y="359569"/>
                  <a:pt x="5147468" y="405607"/>
                  <a:pt x="5105399" y="452438"/>
                </a:cubicBezTo>
                <a:cubicBezTo>
                  <a:pt x="5063330" y="499269"/>
                  <a:pt x="5039518" y="534988"/>
                  <a:pt x="5005387" y="590550"/>
                </a:cubicBezTo>
                <a:cubicBezTo>
                  <a:pt x="4971256" y="646112"/>
                  <a:pt x="4942681" y="724694"/>
                  <a:pt x="4900612" y="785813"/>
                </a:cubicBezTo>
                <a:cubicBezTo>
                  <a:pt x="4858543" y="846932"/>
                  <a:pt x="4806155" y="898526"/>
                  <a:pt x="4752974" y="957263"/>
                </a:cubicBezTo>
                <a:cubicBezTo>
                  <a:pt x="4699793" y="1016000"/>
                  <a:pt x="4628356" y="1092200"/>
                  <a:pt x="4581525" y="1138237"/>
                </a:cubicBezTo>
                <a:cubicBezTo>
                  <a:pt x="4534694" y="1184274"/>
                  <a:pt x="4522787" y="1203325"/>
                  <a:pt x="4471987" y="1233488"/>
                </a:cubicBezTo>
                <a:cubicBezTo>
                  <a:pt x="4421187" y="1263651"/>
                  <a:pt x="4353718" y="1303338"/>
                  <a:pt x="4276724" y="1319213"/>
                </a:cubicBezTo>
                <a:cubicBezTo>
                  <a:pt x="4199730" y="1335088"/>
                  <a:pt x="4131468" y="1319404"/>
                  <a:pt x="4010024" y="1328738"/>
                </a:cubicBezTo>
                <a:cubicBezTo>
                  <a:pt x="3888580" y="1338072"/>
                  <a:pt x="3695699" y="1350010"/>
                  <a:pt x="3548062" y="1375219"/>
                </a:cubicBezTo>
                <a:cubicBezTo>
                  <a:pt x="3400425" y="1400428"/>
                  <a:pt x="3388518" y="1449037"/>
                  <a:pt x="3290887" y="1475231"/>
                </a:cubicBezTo>
                <a:cubicBezTo>
                  <a:pt x="3193256" y="1501425"/>
                  <a:pt x="3103562" y="1554607"/>
                  <a:pt x="3009900" y="1565719"/>
                </a:cubicBezTo>
                <a:cubicBezTo>
                  <a:pt x="2916238" y="1576831"/>
                  <a:pt x="2790824" y="1559368"/>
                  <a:pt x="2728912" y="1541906"/>
                </a:cubicBezTo>
                <a:cubicBezTo>
                  <a:pt x="2667000" y="1524444"/>
                  <a:pt x="2662237" y="1520475"/>
                  <a:pt x="2633662" y="1499044"/>
                </a:cubicBezTo>
                <a:cubicBezTo>
                  <a:pt x="2605087" y="1477613"/>
                  <a:pt x="2590006" y="1441101"/>
                  <a:pt x="2557462" y="1413320"/>
                </a:cubicBezTo>
                <a:cubicBezTo>
                  <a:pt x="2524918" y="1385539"/>
                  <a:pt x="2486024" y="1334738"/>
                  <a:pt x="2443162" y="1294257"/>
                </a:cubicBezTo>
                <a:cubicBezTo>
                  <a:pt x="2400300" y="1253776"/>
                  <a:pt x="2350293" y="1205912"/>
                  <a:pt x="2300287" y="1170431"/>
                </a:cubicBezTo>
                <a:cubicBezTo>
                  <a:pt x="2250281" y="1134950"/>
                  <a:pt x="2189163" y="1102492"/>
                  <a:pt x="2143126" y="1081373"/>
                </a:cubicBezTo>
                <a:cubicBezTo>
                  <a:pt x="2097089" y="1060254"/>
                  <a:pt x="2060577" y="1048477"/>
                  <a:pt x="2024064" y="1043714"/>
                </a:cubicBezTo>
                <a:cubicBezTo>
                  <a:pt x="1987552" y="1038952"/>
                  <a:pt x="1858170" y="1050416"/>
                  <a:pt x="1781176" y="1038510"/>
                </a:cubicBezTo>
                <a:cubicBezTo>
                  <a:pt x="1704182" y="1026604"/>
                  <a:pt x="1642270" y="1029353"/>
                  <a:pt x="1557339" y="996089"/>
                </a:cubicBezTo>
                <a:cubicBezTo>
                  <a:pt x="1472408" y="962825"/>
                  <a:pt x="1523208" y="918301"/>
                  <a:pt x="1428752" y="834164"/>
                </a:cubicBezTo>
                <a:cubicBezTo>
                  <a:pt x="1334296" y="750027"/>
                  <a:pt x="1093789" y="481739"/>
                  <a:pt x="966789" y="391252"/>
                </a:cubicBezTo>
                <a:cubicBezTo>
                  <a:pt x="839789" y="300765"/>
                  <a:pt x="697708" y="214246"/>
                  <a:pt x="614364" y="191227"/>
                </a:cubicBezTo>
                <a:cubicBezTo>
                  <a:pt x="531020" y="168208"/>
                  <a:pt x="366715" y="339658"/>
                  <a:pt x="290515" y="372202"/>
                </a:cubicBezTo>
                <a:cubicBezTo>
                  <a:pt x="214315" y="404746"/>
                  <a:pt x="205584" y="398516"/>
                  <a:pt x="157165" y="405539"/>
                </a:cubicBezTo>
                <a:cubicBezTo>
                  <a:pt x="108746" y="412562"/>
                  <a:pt x="26194" y="409698"/>
                  <a:pt x="0" y="414340"/>
                </a:cubicBezTo>
              </a:path>
            </a:pathLst>
          </a:custGeom>
          <a:noFill/>
          <a:ln w="63500" cap="flat" cmpd="sng" algn="ctr">
            <a:solidFill>
              <a:srgbClr val="00FF00">
                <a:alpha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3566122" y="2263366"/>
            <a:ext cx="3930147" cy="135802"/>
          </a:xfrm>
          <a:custGeom>
            <a:avLst/>
            <a:gdLst>
              <a:gd name="connsiteX0" fmla="*/ 0 w 3911097"/>
              <a:gd name="connsiteY0" fmla="*/ 108642 h 144856"/>
              <a:gd name="connsiteX1" fmla="*/ 516048 w 3911097"/>
              <a:gd name="connsiteY1" fmla="*/ 144856 h 144856"/>
              <a:gd name="connsiteX2" fmla="*/ 1176951 w 3911097"/>
              <a:gd name="connsiteY2" fmla="*/ 135802 h 144856"/>
              <a:gd name="connsiteX3" fmla="*/ 2082297 w 3911097"/>
              <a:gd name="connsiteY3" fmla="*/ 108642 h 144856"/>
              <a:gd name="connsiteX4" fmla="*/ 3096285 w 3911097"/>
              <a:gd name="connsiteY4" fmla="*/ 99588 h 144856"/>
              <a:gd name="connsiteX5" fmla="*/ 3739081 w 3911097"/>
              <a:gd name="connsiteY5" fmla="*/ 27161 h 144856"/>
              <a:gd name="connsiteX6" fmla="*/ 3911097 w 3911097"/>
              <a:gd name="connsiteY6" fmla="*/ 0 h 144856"/>
              <a:gd name="connsiteX0" fmla="*/ 0 w 3911097"/>
              <a:gd name="connsiteY0" fmla="*/ 108642 h 136828"/>
              <a:gd name="connsiteX1" fmla="*/ 444610 w 3911097"/>
              <a:gd name="connsiteY1" fmla="*/ 130568 h 136828"/>
              <a:gd name="connsiteX2" fmla="*/ 1176951 w 3911097"/>
              <a:gd name="connsiteY2" fmla="*/ 135802 h 136828"/>
              <a:gd name="connsiteX3" fmla="*/ 2082297 w 3911097"/>
              <a:gd name="connsiteY3" fmla="*/ 108642 h 136828"/>
              <a:gd name="connsiteX4" fmla="*/ 3096285 w 3911097"/>
              <a:gd name="connsiteY4" fmla="*/ 99588 h 136828"/>
              <a:gd name="connsiteX5" fmla="*/ 3739081 w 3911097"/>
              <a:gd name="connsiteY5" fmla="*/ 27161 h 136828"/>
              <a:gd name="connsiteX6" fmla="*/ 3911097 w 3911097"/>
              <a:gd name="connsiteY6" fmla="*/ 0 h 136828"/>
              <a:gd name="connsiteX0" fmla="*/ 0 w 3911097"/>
              <a:gd name="connsiteY0" fmla="*/ 108642 h 135996"/>
              <a:gd name="connsiteX1" fmla="*/ 416035 w 3911097"/>
              <a:gd name="connsiteY1" fmla="*/ 121043 h 135996"/>
              <a:gd name="connsiteX2" fmla="*/ 1176951 w 3911097"/>
              <a:gd name="connsiteY2" fmla="*/ 135802 h 135996"/>
              <a:gd name="connsiteX3" fmla="*/ 2082297 w 3911097"/>
              <a:gd name="connsiteY3" fmla="*/ 108642 h 135996"/>
              <a:gd name="connsiteX4" fmla="*/ 3096285 w 3911097"/>
              <a:gd name="connsiteY4" fmla="*/ 99588 h 135996"/>
              <a:gd name="connsiteX5" fmla="*/ 3739081 w 3911097"/>
              <a:gd name="connsiteY5" fmla="*/ 27161 h 135996"/>
              <a:gd name="connsiteX6" fmla="*/ 3911097 w 3911097"/>
              <a:gd name="connsiteY6" fmla="*/ 0 h 135996"/>
              <a:gd name="connsiteX0" fmla="*/ 0 w 3930147"/>
              <a:gd name="connsiteY0" fmla="*/ 94355 h 136079"/>
              <a:gd name="connsiteX1" fmla="*/ 435085 w 3930147"/>
              <a:gd name="connsiteY1" fmla="*/ 121043 h 136079"/>
              <a:gd name="connsiteX2" fmla="*/ 1196001 w 3930147"/>
              <a:gd name="connsiteY2" fmla="*/ 135802 h 136079"/>
              <a:gd name="connsiteX3" fmla="*/ 2101347 w 3930147"/>
              <a:gd name="connsiteY3" fmla="*/ 108642 h 136079"/>
              <a:gd name="connsiteX4" fmla="*/ 3115335 w 3930147"/>
              <a:gd name="connsiteY4" fmla="*/ 99588 h 136079"/>
              <a:gd name="connsiteX5" fmla="*/ 3758131 w 3930147"/>
              <a:gd name="connsiteY5" fmla="*/ 27161 h 136079"/>
              <a:gd name="connsiteX6" fmla="*/ 3930147 w 3930147"/>
              <a:gd name="connsiteY6" fmla="*/ 0 h 136079"/>
              <a:gd name="connsiteX0" fmla="*/ 0 w 3930147"/>
              <a:gd name="connsiteY0" fmla="*/ 94355 h 135802"/>
              <a:gd name="connsiteX1" fmla="*/ 435085 w 3930147"/>
              <a:gd name="connsiteY1" fmla="*/ 121043 h 135802"/>
              <a:gd name="connsiteX2" fmla="*/ 1196001 w 3930147"/>
              <a:gd name="connsiteY2" fmla="*/ 135802 h 135802"/>
              <a:gd name="connsiteX3" fmla="*/ 2101347 w 3930147"/>
              <a:gd name="connsiteY3" fmla="*/ 127692 h 135802"/>
              <a:gd name="connsiteX4" fmla="*/ 3115335 w 3930147"/>
              <a:gd name="connsiteY4" fmla="*/ 99588 h 135802"/>
              <a:gd name="connsiteX5" fmla="*/ 3758131 w 3930147"/>
              <a:gd name="connsiteY5" fmla="*/ 27161 h 135802"/>
              <a:gd name="connsiteX6" fmla="*/ 3930147 w 3930147"/>
              <a:gd name="connsiteY6" fmla="*/ 0 h 13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0147" h="135802">
                <a:moveTo>
                  <a:pt x="0" y="94355"/>
                </a:moveTo>
                <a:cubicBezTo>
                  <a:pt x="159945" y="110198"/>
                  <a:pt x="235752" y="114135"/>
                  <a:pt x="435085" y="121043"/>
                </a:cubicBezTo>
                <a:cubicBezTo>
                  <a:pt x="634418" y="127951"/>
                  <a:pt x="918291" y="134694"/>
                  <a:pt x="1196001" y="135802"/>
                </a:cubicBezTo>
                <a:lnTo>
                  <a:pt x="2101347" y="127692"/>
                </a:lnTo>
                <a:cubicBezTo>
                  <a:pt x="2439343" y="118324"/>
                  <a:pt x="2839204" y="116343"/>
                  <a:pt x="3115335" y="99588"/>
                </a:cubicBezTo>
                <a:cubicBezTo>
                  <a:pt x="3391466" y="82833"/>
                  <a:pt x="3622329" y="43759"/>
                  <a:pt x="3758131" y="27161"/>
                </a:cubicBezTo>
                <a:cubicBezTo>
                  <a:pt x="3893933" y="10563"/>
                  <a:pt x="3912040" y="5281"/>
                  <a:pt x="3930147" y="0"/>
                </a:cubicBezTo>
              </a:path>
            </a:pathLst>
          </a:custGeom>
          <a:noFill/>
          <a:ln w="63500" cap="flat" cmpd="sng" algn="ctr">
            <a:solidFill>
              <a:srgbClr val="2559FF">
                <a:alpha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6" name="Freeform 45"/>
          <p:cNvSpPr/>
          <p:nvPr/>
        </p:nvSpPr>
        <p:spPr bwMode="auto">
          <a:xfrm>
            <a:off x="3566122" y="2807581"/>
            <a:ext cx="3930147" cy="135802"/>
          </a:xfrm>
          <a:custGeom>
            <a:avLst/>
            <a:gdLst>
              <a:gd name="connsiteX0" fmla="*/ 0 w 3911097"/>
              <a:gd name="connsiteY0" fmla="*/ 108642 h 144856"/>
              <a:gd name="connsiteX1" fmla="*/ 516048 w 3911097"/>
              <a:gd name="connsiteY1" fmla="*/ 144856 h 144856"/>
              <a:gd name="connsiteX2" fmla="*/ 1176951 w 3911097"/>
              <a:gd name="connsiteY2" fmla="*/ 135802 h 144856"/>
              <a:gd name="connsiteX3" fmla="*/ 2082297 w 3911097"/>
              <a:gd name="connsiteY3" fmla="*/ 108642 h 144856"/>
              <a:gd name="connsiteX4" fmla="*/ 3096285 w 3911097"/>
              <a:gd name="connsiteY4" fmla="*/ 99588 h 144856"/>
              <a:gd name="connsiteX5" fmla="*/ 3739081 w 3911097"/>
              <a:gd name="connsiteY5" fmla="*/ 27161 h 144856"/>
              <a:gd name="connsiteX6" fmla="*/ 3911097 w 3911097"/>
              <a:gd name="connsiteY6" fmla="*/ 0 h 144856"/>
              <a:gd name="connsiteX0" fmla="*/ 0 w 3911097"/>
              <a:gd name="connsiteY0" fmla="*/ 108642 h 136828"/>
              <a:gd name="connsiteX1" fmla="*/ 444610 w 3911097"/>
              <a:gd name="connsiteY1" fmla="*/ 130568 h 136828"/>
              <a:gd name="connsiteX2" fmla="*/ 1176951 w 3911097"/>
              <a:gd name="connsiteY2" fmla="*/ 135802 h 136828"/>
              <a:gd name="connsiteX3" fmla="*/ 2082297 w 3911097"/>
              <a:gd name="connsiteY3" fmla="*/ 108642 h 136828"/>
              <a:gd name="connsiteX4" fmla="*/ 3096285 w 3911097"/>
              <a:gd name="connsiteY4" fmla="*/ 99588 h 136828"/>
              <a:gd name="connsiteX5" fmla="*/ 3739081 w 3911097"/>
              <a:gd name="connsiteY5" fmla="*/ 27161 h 136828"/>
              <a:gd name="connsiteX6" fmla="*/ 3911097 w 3911097"/>
              <a:gd name="connsiteY6" fmla="*/ 0 h 136828"/>
              <a:gd name="connsiteX0" fmla="*/ 0 w 3911097"/>
              <a:gd name="connsiteY0" fmla="*/ 108642 h 135996"/>
              <a:gd name="connsiteX1" fmla="*/ 416035 w 3911097"/>
              <a:gd name="connsiteY1" fmla="*/ 121043 h 135996"/>
              <a:gd name="connsiteX2" fmla="*/ 1176951 w 3911097"/>
              <a:gd name="connsiteY2" fmla="*/ 135802 h 135996"/>
              <a:gd name="connsiteX3" fmla="*/ 2082297 w 3911097"/>
              <a:gd name="connsiteY3" fmla="*/ 108642 h 135996"/>
              <a:gd name="connsiteX4" fmla="*/ 3096285 w 3911097"/>
              <a:gd name="connsiteY4" fmla="*/ 99588 h 135996"/>
              <a:gd name="connsiteX5" fmla="*/ 3739081 w 3911097"/>
              <a:gd name="connsiteY5" fmla="*/ 27161 h 135996"/>
              <a:gd name="connsiteX6" fmla="*/ 3911097 w 3911097"/>
              <a:gd name="connsiteY6" fmla="*/ 0 h 135996"/>
              <a:gd name="connsiteX0" fmla="*/ 0 w 3930147"/>
              <a:gd name="connsiteY0" fmla="*/ 94355 h 136079"/>
              <a:gd name="connsiteX1" fmla="*/ 435085 w 3930147"/>
              <a:gd name="connsiteY1" fmla="*/ 121043 h 136079"/>
              <a:gd name="connsiteX2" fmla="*/ 1196001 w 3930147"/>
              <a:gd name="connsiteY2" fmla="*/ 135802 h 136079"/>
              <a:gd name="connsiteX3" fmla="*/ 2101347 w 3930147"/>
              <a:gd name="connsiteY3" fmla="*/ 108642 h 136079"/>
              <a:gd name="connsiteX4" fmla="*/ 3115335 w 3930147"/>
              <a:gd name="connsiteY4" fmla="*/ 99588 h 136079"/>
              <a:gd name="connsiteX5" fmla="*/ 3758131 w 3930147"/>
              <a:gd name="connsiteY5" fmla="*/ 27161 h 136079"/>
              <a:gd name="connsiteX6" fmla="*/ 3930147 w 3930147"/>
              <a:gd name="connsiteY6" fmla="*/ 0 h 136079"/>
              <a:gd name="connsiteX0" fmla="*/ 0 w 3930147"/>
              <a:gd name="connsiteY0" fmla="*/ 94355 h 135802"/>
              <a:gd name="connsiteX1" fmla="*/ 435085 w 3930147"/>
              <a:gd name="connsiteY1" fmla="*/ 121043 h 135802"/>
              <a:gd name="connsiteX2" fmla="*/ 1196001 w 3930147"/>
              <a:gd name="connsiteY2" fmla="*/ 135802 h 135802"/>
              <a:gd name="connsiteX3" fmla="*/ 2101347 w 3930147"/>
              <a:gd name="connsiteY3" fmla="*/ 127692 h 135802"/>
              <a:gd name="connsiteX4" fmla="*/ 3115335 w 3930147"/>
              <a:gd name="connsiteY4" fmla="*/ 99588 h 135802"/>
              <a:gd name="connsiteX5" fmla="*/ 3758131 w 3930147"/>
              <a:gd name="connsiteY5" fmla="*/ 27161 h 135802"/>
              <a:gd name="connsiteX6" fmla="*/ 3930147 w 3930147"/>
              <a:gd name="connsiteY6" fmla="*/ 0 h 13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0147" h="135802">
                <a:moveTo>
                  <a:pt x="0" y="94355"/>
                </a:moveTo>
                <a:cubicBezTo>
                  <a:pt x="159945" y="110198"/>
                  <a:pt x="235752" y="114135"/>
                  <a:pt x="435085" y="121043"/>
                </a:cubicBezTo>
                <a:cubicBezTo>
                  <a:pt x="634418" y="127951"/>
                  <a:pt x="918291" y="134694"/>
                  <a:pt x="1196001" y="135802"/>
                </a:cubicBezTo>
                <a:lnTo>
                  <a:pt x="2101347" y="127692"/>
                </a:lnTo>
                <a:cubicBezTo>
                  <a:pt x="2439343" y="118324"/>
                  <a:pt x="2839204" y="116343"/>
                  <a:pt x="3115335" y="99588"/>
                </a:cubicBezTo>
                <a:cubicBezTo>
                  <a:pt x="3391466" y="82833"/>
                  <a:pt x="3622329" y="43759"/>
                  <a:pt x="3758131" y="27161"/>
                </a:cubicBezTo>
                <a:cubicBezTo>
                  <a:pt x="3893933" y="10563"/>
                  <a:pt x="3912040" y="5281"/>
                  <a:pt x="3930147" y="0"/>
                </a:cubicBezTo>
              </a:path>
            </a:pathLst>
          </a:custGeom>
          <a:noFill/>
          <a:ln w="63500" cap="flat" cmpd="sng" algn="ctr">
            <a:solidFill>
              <a:srgbClr val="2559FF">
                <a:alpha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5" name="Freeform 44"/>
          <p:cNvSpPr/>
          <p:nvPr/>
        </p:nvSpPr>
        <p:spPr bwMode="auto">
          <a:xfrm>
            <a:off x="3919537" y="3007715"/>
            <a:ext cx="2833687" cy="233558"/>
          </a:xfrm>
          <a:custGeom>
            <a:avLst/>
            <a:gdLst>
              <a:gd name="connsiteX0" fmla="*/ 0 w 1966912"/>
              <a:gd name="connsiteY0" fmla="*/ 57150 h 138112"/>
              <a:gd name="connsiteX1" fmla="*/ 204787 w 1966912"/>
              <a:gd name="connsiteY1" fmla="*/ 114300 h 138112"/>
              <a:gd name="connsiteX2" fmla="*/ 342900 w 1966912"/>
              <a:gd name="connsiteY2" fmla="*/ 138112 h 138112"/>
              <a:gd name="connsiteX3" fmla="*/ 638175 w 1966912"/>
              <a:gd name="connsiteY3" fmla="*/ 114300 h 138112"/>
              <a:gd name="connsiteX4" fmla="*/ 857250 w 1966912"/>
              <a:gd name="connsiteY4" fmla="*/ 119062 h 138112"/>
              <a:gd name="connsiteX5" fmla="*/ 1066800 w 1966912"/>
              <a:gd name="connsiteY5" fmla="*/ 119062 h 138112"/>
              <a:gd name="connsiteX6" fmla="*/ 1400175 w 1966912"/>
              <a:gd name="connsiteY6" fmla="*/ 80962 h 138112"/>
              <a:gd name="connsiteX7" fmla="*/ 1647825 w 1966912"/>
              <a:gd name="connsiteY7" fmla="*/ 47625 h 138112"/>
              <a:gd name="connsiteX8" fmla="*/ 1776412 w 1966912"/>
              <a:gd name="connsiteY8" fmla="*/ 38100 h 138112"/>
              <a:gd name="connsiteX9" fmla="*/ 1966912 w 1966912"/>
              <a:gd name="connsiteY9" fmla="*/ 0 h 138112"/>
              <a:gd name="connsiteX0" fmla="*/ 0 w 2833687"/>
              <a:gd name="connsiteY0" fmla="*/ 0 h 236239"/>
              <a:gd name="connsiteX1" fmla="*/ 1071562 w 2833687"/>
              <a:gd name="connsiteY1" fmla="*/ 209550 h 236239"/>
              <a:gd name="connsiteX2" fmla="*/ 1209675 w 2833687"/>
              <a:gd name="connsiteY2" fmla="*/ 233362 h 236239"/>
              <a:gd name="connsiteX3" fmla="*/ 1504950 w 2833687"/>
              <a:gd name="connsiteY3" fmla="*/ 209550 h 236239"/>
              <a:gd name="connsiteX4" fmla="*/ 1724025 w 2833687"/>
              <a:gd name="connsiteY4" fmla="*/ 214312 h 236239"/>
              <a:gd name="connsiteX5" fmla="*/ 1933575 w 2833687"/>
              <a:gd name="connsiteY5" fmla="*/ 214312 h 236239"/>
              <a:gd name="connsiteX6" fmla="*/ 2266950 w 2833687"/>
              <a:gd name="connsiteY6" fmla="*/ 176212 h 236239"/>
              <a:gd name="connsiteX7" fmla="*/ 2514600 w 2833687"/>
              <a:gd name="connsiteY7" fmla="*/ 142875 h 236239"/>
              <a:gd name="connsiteX8" fmla="*/ 2643187 w 2833687"/>
              <a:gd name="connsiteY8" fmla="*/ 133350 h 236239"/>
              <a:gd name="connsiteX9" fmla="*/ 2833687 w 2833687"/>
              <a:gd name="connsiteY9" fmla="*/ 95250 h 236239"/>
              <a:gd name="connsiteX0" fmla="*/ 0 w 2833687"/>
              <a:gd name="connsiteY0" fmla="*/ 0 h 233558"/>
              <a:gd name="connsiteX1" fmla="*/ 461963 w 2833687"/>
              <a:gd name="connsiteY1" fmla="*/ 66675 h 233558"/>
              <a:gd name="connsiteX2" fmla="*/ 1071562 w 2833687"/>
              <a:gd name="connsiteY2" fmla="*/ 209550 h 233558"/>
              <a:gd name="connsiteX3" fmla="*/ 1209675 w 2833687"/>
              <a:gd name="connsiteY3" fmla="*/ 233362 h 233558"/>
              <a:gd name="connsiteX4" fmla="*/ 1504950 w 2833687"/>
              <a:gd name="connsiteY4" fmla="*/ 209550 h 233558"/>
              <a:gd name="connsiteX5" fmla="*/ 1724025 w 2833687"/>
              <a:gd name="connsiteY5" fmla="*/ 214312 h 233558"/>
              <a:gd name="connsiteX6" fmla="*/ 1933575 w 2833687"/>
              <a:gd name="connsiteY6" fmla="*/ 214312 h 233558"/>
              <a:gd name="connsiteX7" fmla="*/ 2266950 w 2833687"/>
              <a:gd name="connsiteY7" fmla="*/ 176212 h 233558"/>
              <a:gd name="connsiteX8" fmla="*/ 2514600 w 2833687"/>
              <a:gd name="connsiteY8" fmla="*/ 142875 h 233558"/>
              <a:gd name="connsiteX9" fmla="*/ 2643187 w 2833687"/>
              <a:gd name="connsiteY9" fmla="*/ 133350 h 233558"/>
              <a:gd name="connsiteX10" fmla="*/ 2833687 w 2833687"/>
              <a:gd name="connsiteY10" fmla="*/ 95250 h 23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3687" h="233558">
                <a:moveTo>
                  <a:pt x="0" y="0"/>
                </a:moveTo>
                <a:cubicBezTo>
                  <a:pt x="76994" y="16669"/>
                  <a:pt x="283369" y="31750"/>
                  <a:pt x="461963" y="66675"/>
                </a:cubicBezTo>
                <a:cubicBezTo>
                  <a:pt x="640557" y="101600"/>
                  <a:pt x="946943" y="181769"/>
                  <a:pt x="1071562" y="209550"/>
                </a:cubicBezTo>
                <a:cubicBezTo>
                  <a:pt x="1196181" y="237331"/>
                  <a:pt x="1137444" y="233362"/>
                  <a:pt x="1209675" y="233362"/>
                </a:cubicBezTo>
                <a:cubicBezTo>
                  <a:pt x="1281906" y="233362"/>
                  <a:pt x="1419225" y="212725"/>
                  <a:pt x="1504950" y="209550"/>
                </a:cubicBezTo>
                <a:cubicBezTo>
                  <a:pt x="1590675" y="206375"/>
                  <a:pt x="1652588" y="213518"/>
                  <a:pt x="1724025" y="214312"/>
                </a:cubicBezTo>
                <a:cubicBezTo>
                  <a:pt x="1795462" y="215106"/>
                  <a:pt x="1843088" y="220662"/>
                  <a:pt x="1933575" y="214312"/>
                </a:cubicBezTo>
                <a:cubicBezTo>
                  <a:pt x="2024062" y="207962"/>
                  <a:pt x="2170113" y="188118"/>
                  <a:pt x="2266950" y="176212"/>
                </a:cubicBezTo>
                <a:cubicBezTo>
                  <a:pt x="2363787" y="164306"/>
                  <a:pt x="2451894" y="150019"/>
                  <a:pt x="2514600" y="142875"/>
                </a:cubicBezTo>
                <a:cubicBezTo>
                  <a:pt x="2577306" y="135731"/>
                  <a:pt x="2590006" y="141287"/>
                  <a:pt x="2643187" y="133350"/>
                </a:cubicBezTo>
                <a:cubicBezTo>
                  <a:pt x="2696368" y="125413"/>
                  <a:pt x="2765027" y="110331"/>
                  <a:pt x="2833687" y="95250"/>
                </a:cubicBezTo>
              </a:path>
            </a:pathLst>
          </a:custGeom>
          <a:noFill/>
          <a:ln w="63500" cap="flat" cmpd="sng" algn="ctr">
            <a:solidFill>
              <a:srgbClr val="FF0000">
                <a:alpha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4090988" y="3448050"/>
            <a:ext cx="3090861" cy="395251"/>
          </a:xfrm>
          <a:custGeom>
            <a:avLst/>
            <a:gdLst>
              <a:gd name="connsiteX0" fmla="*/ 3476625 w 3476625"/>
              <a:gd name="connsiteY0" fmla="*/ 28575 h 400151"/>
              <a:gd name="connsiteX1" fmla="*/ 3338512 w 3476625"/>
              <a:gd name="connsiteY1" fmla="*/ 90488 h 400151"/>
              <a:gd name="connsiteX2" fmla="*/ 3100387 w 3476625"/>
              <a:gd name="connsiteY2" fmla="*/ 161925 h 400151"/>
              <a:gd name="connsiteX3" fmla="*/ 2776537 w 3476625"/>
              <a:gd name="connsiteY3" fmla="*/ 219075 h 400151"/>
              <a:gd name="connsiteX4" fmla="*/ 2605087 w 3476625"/>
              <a:gd name="connsiteY4" fmla="*/ 381000 h 400151"/>
              <a:gd name="connsiteX5" fmla="*/ 2205037 w 3476625"/>
              <a:gd name="connsiteY5" fmla="*/ 381000 h 400151"/>
              <a:gd name="connsiteX6" fmla="*/ 2076450 w 3476625"/>
              <a:gd name="connsiteY6" fmla="*/ 400050 h 400151"/>
              <a:gd name="connsiteX7" fmla="*/ 1995487 w 3476625"/>
              <a:gd name="connsiteY7" fmla="*/ 371475 h 400151"/>
              <a:gd name="connsiteX8" fmla="*/ 1852612 w 3476625"/>
              <a:gd name="connsiteY8" fmla="*/ 390525 h 400151"/>
              <a:gd name="connsiteX9" fmla="*/ 1576387 w 3476625"/>
              <a:gd name="connsiteY9" fmla="*/ 371475 h 400151"/>
              <a:gd name="connsiteX10" fmla="*/ 1262062 w 3476625"/>
              <a:gd name="connsiteY10" fmla="*/ 304800 h 400151"/>
              <a:gd name="connsiteX11" fmla="*/ 957262 w 3476625"/>
              <a:gd name="connsiteY11" fmla="*/ 214313 h 400151"/>
              <a:gd name="connsiteX12" fmla="*/ 738187 w 3476625"/>
              <a:gd name="connsiteY12" fmla="*/ 147638 h 400151"/>
              <a:gd name="connsiteX13" fmla="*/ 542925 w 3476625"/>
              <a:gd name="connsiteY13" fmla="*/ 100013 h 400151"/>
              <a:gd name="connsiteX14" fmla="*/ 376237 w 3476625"/>
              <a:gd name="connsiteY14" fmla="*/ 71438 h 400151"/>
              <a:gd name="connsiteX15" fmla="*/ 157162 w 3476625"/>
              <a:gd name="connsiteY15" fmla="*/ 42863 h 400151"/>
              <a:gd name="connsiteX16" fmla="*/ 0 w 3476625"/>
              <a:gd name="connsiteY16" fmla="*/ 0 h 400151"/>
              <a:gd name="connsiteX0" fmla="*/ 3476625 w 3476625"/>
              <a:gd name="connsiteY0" fmla="*/ 28575 h 400151"/>
              <a:gd name="connsiteX1" fmla="*/ 3338512 w 3476625"/>
              <a:gd name="connsiteY1" fmla="*/ 90488 h 400151"/>
              <a:gd name="connsiteX2" fmla="*/ 3100387 w 3476625"/>
              <a:gd name="connsiteY2" fmla="*/ 161925 h 400151"/>
              <a:gd name="connsiteX3" fmla="*/ 2819400 w 3476625"/>
              <a:gd name="connsiteY3" fmla="*/ 257175 h 400151"/>
              <a:gd name="connsiteX4" fmla="*/ 2605087 w 3476625"/>
              <a:gd name="connsiteY4" fmla="*/ 381000 h 400151"/>
              <a:gd name="connsiteX5" fmla="*/ 2205037 w 3476625"/>
              <a:gd name="connsiteY5" fmla="*/ 381000 h 400151"/>
              <a:gd name="connsiteX6" fmla="*/ 2076450 w 3476625"/>
              <a:gd name="connsiteY6" fmla="*/ 400050 h 400151"/>
              <a:gd name="connsiteX7" fmla="*/ 1995487 w 3476625"/>
              <a:gd name="connsiteY7" fmla="*/ 371475 h 400151"/>
              <a:gd name="connsiteX8" fmla="*/ 1852612 w 3476625"/>
              <a:gd name="connsiteY8" fmla="*/ 390525 h 400151"/>
              <a:gd name="connsiteX9" fmla="*/ 1576387 w 3476625"/>
              <a:gd name="connsiteY9" fmla="*/ 371475 h 400151"/>
              <a:gd name="connsiteX10" fmla="*/ 1262062 w 3476625"/>
              <a:gd name="connsiteY10" fmla="*/ 304800 h 400151"/>
              <a:gd name="connsiteX11" fmla="*/ 957262 w 3476625"/>
              <a:gd name="connsiteY11" fmla="*/ 214313 h 400151"/>
              <a:gd name="connsiteX12" fmla="*/ 738187 w 3476625"/>
              <a:gd name="connsiteY12" fmla="*/ 147638 h 400151"/>
              <a:gd name="connsiteX13" fmla="*/ 542925 w 3476625"/>
              <a:gd name="connsiteY13" fmla="*/ 100013 h 400151"/>
              <a:gd name="connsiteX14" fmla="*/ 376237 w 3476625"/>
              <a:gd name="connsiteY14" fmla="*/ 71438 h 400151"/>
              <a:gd name="connsiteX15" fmla="*/ 157162 w 3476625"/>
              <a:gd name="connsiteY15" fmla="*/ 42863 h 400151"/>
              <a:gd name="connsiteX16" fmla="*/ 0 w 3476625"/>
              <a:gd name="connsiteY16" fmla="*/ 0 h 400151"/>
              <a:gd name="connsiteX0" fmla="*/ 3476625 w 3476625"/>
              <a:gd name="connsiteY0" fmla="*/ 28575 h 400151"/>
              <a:gd name="connsiteX1" fmla="*/ 3338512 w 3476625"/>
              <a:gd name="connsiteY1" fmla="*/ 90488 h 400151"/>
              <a:gd name="connsiteX2" fmla="*/ 3100387 w 3476625"/>
              <a:gd name="connsiteY2" fmla="*/ 161925 h 400151"/>
              <a:gd name="connsiteX3" fmla="*/ 2828925 w 3476625"/>
              <a:gd name="connsiteY3" fmla="*/ 271462 h 400151"/>
              <a:gd name="connsiteX4" fmla="*/ 2605087 w 3476625"/>
              <a:gd name="connsiteY4" fmla="*/ 381000 h 400151"/>
              <a:gd name="connsiteX5" fmla="*/ 2205037 w 3476625"/>
              <a:gd name="connsiteY5" fmla="*/ 381000 h 400151"/>
              <a:gd name="connsiteX6" fmla="*/ 2076450 w 3476625"/>
              <a:gd name="connsiteY6" fmla="*/ 400050 h 400151"/>
              <a:gd name="connsiteX7" fmla="*/ 1995487 w 3476625"/>
              <a:gd name="connsiteY7" fmla="*/ 371475 h 400151"/>
              <a:gd name="connsiteX8" fmla="*/ 1852612 w 3476625"/>
              <a:gd name="connsiteY8" fmla="*/ 390525 h 400151"/>
              <a:gd name="connsiteX9" fmla="*/ 1576387 w 3476625"/>
              <a:gd name="connsiteY9" fmla="*/ 371475 h 400151"/>
              <a:gd name="connsiteX10" fmla="*/ 1262062 w 3476625"/>
              <a:gd name="connsiteY10" fmla="*/ 304800 h 400151"/>
              <a:gd name="connsiteX11" fmla="*/ 957262 w 3476625"/>
              <a:gd name="connsiteY11" fmla="*/ 214313 h 400151"/>
              <a:gd name="connsiteX12" fmla="*/ 738187 w 3476625"/>
              <a:gd name="connsiteY12" fmla="*/ 147638 h 400151"/>
              <a:gd name="connsiteX13" fmla="*/ 542925 w 3476625"/>
              <a:gd name="connsiteY13" fmla="*/ 100013 h 400151"/>
              <a:gd name="connsiteX14" fmla="*/ 376237 w 3476625"/>
              <a:gd name="connsiteY14" fmla="*/ 71438 h 400151"/>
              <a:gd name="connsiteX15" fmla="*/ 157162 w 3476625"/>
              <a:gd name="connsiteY15" fmla="*/ 42863 h 400151"/>
              <a:gd name="connsiteX16" fmla="*/ 0 w 3476625"/>
              <a:gd name="connsiteY16" fmla="*/ 0 h 400151"/>
              <a:gd name="connsiteX0" fmla="*/ 3609975 w 3609975"/>
              <a:gd name="connsiteY0" fmla="*/ 0 h 438251"/>
              <a:gd name="connsiteX1" fmla="*/ 3338512 w 3609975"/>
              <a:gd name="connsiteY1" fmla="*/ 128588 h 438251"/>
              <a:gd name="connsiteX2" fmla="*/ 3100387 w 3609975"/>
              <a:gd name="connsiteY2" fmla="*/ 200025 h 438251"/>
              <a:gd name="connsiteX3" fmla="*/ 2828925 w 3609975"/>
              <a:gd name="connsiteY3" fmla="*/ 309562 h 438251"/>
              <a:gd name="connsiteX4" fmla="*/ 2605087 w 3609975"/>
              <a:gd name="connsiteY4" fmla="*/ 419100 h 438251"/>
              <a:gd name="connsiteX5" fmla="*/ 2205037 w 3609975"/>
              <a:gd name="connsiteY5" fmla="*/ 419100 h 438251"/>
              <a:gd name="connsiteX6" fmla="*/ 2076450 w 3609975"/>
              <a:gd name="connsiteY6" fmla="*/ 438150 h 438251"/>
              <a:gd name="connsiteX7" fmla="*/ 1995487 w 3609975"/>
              <a:gd name="connsiteY7" fmla="*/ 409575 h 438251"/>
              <a:gd name="connsiteX8" fmla="*/ 1852612 w 3609975"/>
              <a:gd name="connsiteY8" fmla="*/ 428625 h 438251"/>
              <a:gd name="connsiteX9" fmla="*/ 1576387 w 3609975"/>
              <a:gd name="connsiteY9" fmla="*/ 409575 h 438251"/>
              <a:gd name="connsiteX10" fmla="*/ 1262062 w 3609975"/>
              <a:gd name="connsiteY10" fmla="*/ 342900 h 438251"/>
              <a:gd name="connsiteX11" fmla="*/ 957262 w 3609975"/>
              <a:gd name="connsiteY11" fmla="*/ 252413 h 438251"/>
              <a:gd name="connsiteX12" fmla="*/ 738187 w 3609975"/>
              <a:gd name="connsiteY12" fmla="*/ 185738 h 438251"/>
              <a:gd name="connsiteX13" fmla="*/ 542925 w 3609975"/>
              <a:gd name="connsiteY13" fmla="*/ 138113 h 438251"/>
              <a:gd name="connsiteX14" fmla="*/ 376237 w 3609975"/>
              <a:gd name="connsiteY14" fmla="*/ 109538 h 438251"/>
              <a:gd name="connsiteX15" fmla="*/ 157162 w 3609975"/>
              <a:gd name="connsiteY15" fmla="*/ 80963 h 438251"/>
              <a:gd name="connsiteX16" fmla="*/ 0 w 3609975"/>
              <a:gd name="connsiteY16" fmla="*/ 38100 h 438251"/>
              <a:gd name="connsiteX0" fmla="*/ 3609975 w 3609975"/>
              <a:gd name="connsiteY0" fmla="*/ 0 h 438251"/>
              <a:gd name="connsiteX1" fmla="*/ 3338512 w 3609975"/>
              <a:gd name="connsiteY1" fmla="*/ 114301 h 438251"/>
              <a:gd name="connsiteX2" fmla="*/ 3100387 w 3609975"/>
              <a:gd name="connsiteY2" fmla="*/ 200025 h 438251"/>
              <a:gd name="connsiteX3" fmla="*/ 2828925 w 3609975"/>
              <a:gd name="connsiteY3" fmla="*/ 309562 h 438251"/>
              <a:gd name="connsiteX4" fmla="*/ 2605087 w 3609975"/>
              <a:gd name="connsiteY4" fmla="*/ 419100 h 438251"/>
              <a:gd name="connsiteX5" fmla="*/ 2205037 w 3609975"/>
              <a:gd name="connsiteY5" fmla="*/ 419100 h 438251"/>
              <a:gd name="connsiteX6" fmla="*/ 2076450 w 3609975"/>
              <a:gd name="connsiteY6" fmla="*/ 438150 h 438251"/>
              <a:gd name="connsiteX7" fmla="*/ 1995487 w 3609975"/>
              <a:gd name="connsiteY7" fmla="*/ 409575 h 438251"/>
              <a:gd name="connsiteX8" fmla="*/ 1852612 w 3609975"/>
              <a:gd name="connsiteY8" fmla="*/ 428625 h 438251"/>
              <a:gd name="connsiteX9" fmla="*/ 1576387 w 3609975"/>
              <a:gd name="connsiteY9" fmla="*/ 409575 h 438251"/>
              <a:gd name="connsiteX10" fmla="*/ 1262062 w 3609975"/>
              <a:gd name="connsiteY10" fmla="*/ 342900 h 438251"/>
              <a:gd name="connsiteX11" fmla="*/ 957262 w 3609975"/>
              <a:gd name="connsiteY11" fmla="*/ 252413 h 438251"/>
              <a:gd name="connsiteX12" fmla="*/ 738187 w 3609975"/>
              <a:gd name="connsiteY12" fmla="*/ 185738 h 438251"/>
              <a:gd name="connsiteX13" fmla="*/ 542925 w 3609975"/>
              <a:gd name="connsiteY13" fmla="*/ 138113 h 438251"/>
              <a:gd name="connsiteX14" fmla="*/ 376237 w 3609975"/>
              <a:gd name="connsiteY14" fmla="*/ 109538 h 438251"/>
              <a:gd name="connsiteX15" fmla="*/ 157162 w 3609975"/>
              <a:gd name="connsiteY15" fmla="*/ 80963 h 438251"/>
              <a:gd name="connsiteX16" fmla="*/ 0 w 3609975"/>
              <a:gd name="connsiteY16" fmla="*/ 38100 h 438251"/>
              <a:gd name="connsiteX0" fmla="*/ 3609975 w 3609975"/>
              <a:gd name="connsiteY0" fmla="*/ 0 h 438251"/>
              <a:gd name="connsiteX1" fmla="*/ 3338512 w 3609975"/>
              <a:gd name="connsiteY1" fmla="*/ 114301 h 438251"/>
              <a:gd name="connsiteX2" fmla="*/ 3100387 w 3609975"/>
              <a:gd name="connsiteY2" fmla="*/ 200025 h 438251"/>
              <a:gd name="connsiteX3" fmla="*/ 2757488 w 3609975"/>
              <a:gd name="connsiteY3" fmla="*/ 280987 h 438251"/>
              <a:gd name="connsiteX4" fmla="*/ 2605087 w 3609975"/>
              <a:gd name="connsiteY4" fmla="*/ 419100 h 438251"/>
              <a:gd name="connsiteX5" fmla="*/ 2205037 w 3609975"/>
              <a:gd name="connsiteY5" fmla="*/ 419100 h 438251"/>
              <a:gd name="connsiteX6" fmla="*/ 2076450 w 3609975"/>
              <a:gd name="connsiteY6" fmla="*/ 438150 h 438251"/>
              <a:gd name="connsiteX7" fmla="*/ 1995487 w 3609975"/>
              <a:gd name="connsiteY7" fmla="*/ 409575 h 438251"/>
              <a:gd name="connsiteX8" fmla="*/ 1852612 w 3609975"/>
              <a:gd name="connsiteY8" fmla="*/ 428625 h 438251"/>
              <a:gd name="connsiteX9" fmla="*/ 1576387 w 3609975"/>
              <a:gd name="connsiteY9" fmla="*/ 409575 h 438251"/>
              <a:gd name="connsiteX10" fmla="*/ 1262062 w 3609975"/>
              <a:gd name="connsiteY10" fmla="*/ 342900 h 438251"/>
              <a:gd name="connsiteX11" fmla="*/ 957262 w 3609975"/>
              <a:gd name="connsiteY11" fmla="*/ 252413 h 438251"/>
              <a:gd name="connsiteX12" fmla="*/ 738187 w 3609975"/>
              <a:gd name="connsiteY12" fmla="*/ 185738 h 438251"/>
              <a:gd name="connsiteX13" fmla="*/ 542925 w 3609975"/>
              <a:gd name="connsiteY13" fmla="*/ 138113 h 438251"/>
              <a:gd name="connsiteX14" fmla="*/ 376237 w 3609975"/>
              <a:gd name="connsiteY14" fmla="*/ 109538 h 438251"/>
              <a:gd name="connsiteX15" fmla="*/ 157162 w 3609975"/>
              <a:gd name="connsiteY15" fmla="*/ 80963 h 438251"/>
              <a:gd name="connsiteX16" fmla="*/ 0 w 3609975"/>
              <a:gd name="connsiteY16" fmla="*/ 38100 h 438251"/>
              <a:gd name="connsiteX0" fmla="*/ 3609975 w 3609975"/>
              <a:gd name="connsiteY0" fmla="*/ 0 h 438471"/>
              <a:gd name="connsiteX1" fmla="*/ 3338512 w 3609975"/>
              <a:gd name="connsiteY1" fmla="*/ 114301 h 438471"/>
              <a:gd name="connsiteX2" fmla="*/ 3100387 w 3609975"/>
              <a:gd name="connsiteY2" fmla="*/ 200025 h 438471"/>
              <a:gd name="connsiteX3" fmla="*/ 2757488 w 3609975"/>
              <a:gd name="connsiteY3" fmla="*/ 280987 h 438471"/>
              <a:gd name="connsiteX4" fmla="*/ 2538412 w 3609975"/>
              <a:gd name="connsiteY4" fmla="*/ 338137 h 438471"/>
              <a:gd name="connsiteX5" fmla="*/ 2205037 w 3609975"/>
              <a:gd name="connsiteY5" fmla="*/ 419100 h 438471"/>
              <a:gd name="connsiteX6" fmla="*/ 2076450 w 3609975"/>
              <a:gd name="connsiteY6" fmla="*/ 438150 h 438471"/>
              <a:gd name="connsiteX7" fmla="*/ 1995487 w 3609975"/>
              <a:gd name="connsiteY7" fmla="*/ 409575 h 438471"/>
              <a:gd name="connsiteX8" fmla="*/ 1852612 w 3609975"/>
              <a:gd name="connsiteY8" fmla="*/ 428625 h 438471"/>
              <a:gd name="connsiteX9" fmla="*/ 1576387 w 3609975"/>
              <a:gd name="connsiteY9" fmla="*/ 409575 h 438471"/>
              <a:gd name="connsiteX10" fmla="*/ 1262062 w 3609975"/>
              <a:gd name="connsiteY10" fmla="*/ 342900 h 438471"/>
              <a:gd name="connsiteX11" fmla="*/ 957262 w 3609975"/>
              <a:gd name="connsiteY11" fmla="*/ 252413 h 438471"/>
              <a:gd name="connsiteX12" fmla="*/ 738187 w 3609975"/>
              <a:gd name="connsiteY12" fmla="*/ 185738 h 438471"/>
              <a:gd name="connsiteX13" fmla="*/ 542925 w 3609975"/>
              <a:gd name="connsiteY13" fmla="*/ 138113 h 438471"/>
              <a:gd name="connsiteX14" fmla="*/ 376237 w 3609975"/>
              <a:gd name="connsiteY14" fmla="*/ 109538 h 438471"/>
              <a:gd name="connsiteX15" fmla="*/ 157162 w 3609975"/>
              <a:gd name="connsiteY15" fmla="*/ 80963 h 438471"/>
              <a:gd name="connsiteX16" fmla="*/ 0 w 3609975"/>
              <a:gd name="connsiteY16" fmla="*/ 38100 h 438471"/>
              <a:gd name="connsiteX0" fmla="*/ 3609975 w 3609975"/>
              <a:gd name="connsiteY0" fmla="*/ 0 h 441408"/>
              <a:gd name="connsiteX1" fmla="*/ 3338512 w 3609975"/>
              <a:gd name="connsiteY1" fmla="*/ 114301 h 441408"/>
              <a:gd name="connsiteX2" fmla="*/ 3100387 w 3609975"/>
              <a:gd name="connsiteY2" fmla="*/ 200025 h 441408"/>
              <a:gd name="connsiteX3" fmla="*/ 2757488 w 3609975"/>
              <a:gd name="connsiteY3" fmla="*/ 280987 h 441408"/>
              <a:gd name="connsiteX4" fmla="*/ 2538412 w 3609975"/>
              <a:gd name="connsiteY4" fmla="*/ 338137 h 441408"/>
              <a:gd name="connsiteX5" fmla="*/ 2238375 w 3609975"/>
              <a:gd name="connsiteY5" fmla="*/ 319087 h 441408"/>
              <a:gd name="connsiteX6" fmla="*/ 2076450 w 3609975"/>
              <a:gd name="connsiteY6" fmla="*/ 438150 h 441408"/>
              <a:gd name="connsiteX7" fmla="*/ 1995487 w 3609975"/>
              <a:gd name="connsiteY7" fmla="*/ 409575 h 441408"/>
              <a:gd name="connsiteX8" fmla="*/ 1852612 w 3609975"/>
              <a:gd name="connsiteY8" fmla="*/ 428625 h 441408"/>
              <a:gd name="connsiteX9" fmla="*/ 1576387 w 3609975"/>
              <a:gd name="connsiteY9" fmla="*/ 409575 h 441408"/>
              <a:gd name="connsiteX10" fmla="*/ 1262062 w 3609975"/>
              <a:gd name="connsiteY10" fmla="*/ 342900 h 441408"/>
              <a:gd name="connsiteX11" fmla="*/ 957262 w 3609975"/>
              <a:gd name="connsiteY11" fmla="*/ 252413 h 441408"/>
              <a:gd name="connsiteX12" fmla="*/ 738187 w 3609975"/>
              <a:gd name="connsiteY12" fmla="*/ 185738 h 441408"/>
              <a:gd name="connsiteX13" fmla="*/ 542925 w 3609975"/>
              <a:gd name="connsiteY13" fmla="*/ 138113 h 441408"/>
              <a:gd name="connsiteX14" fmla="*/ 376237 w 3609975"/>
              <a:gd name="connsiteY14" fmla="*/ 109538 h 441408"/>
              <a:gd name="connsiteX15" fmla="*/ 157162 w 3609975"/>
              <a:gd name="connsiteY15" fmla="*/ 80963 h 441408"/>
              <a:gd name="connsiteX16" fmla="*/ 0 w 3609975"/>
              <a:gd name="connsiteY16" fmla="*/ 38100 h 441408"/>
              <a:gd name="connsiteX0" fmla="*/ 3609975 w 3609975"/>
              <a:gd name="connsiteY0" fmla="*/ 0 h 441408"/>
              <a:gd name="connsiteX1" fmla="*/ 3338512 w 3609975"/>
              <a:gd name="connsiteY1" fmla="*/ 114301 h 441408"/>
              <a:gd name="connsiteX2" fmla="*/ 3100387 w 3609975"/>
              <a:gd name="connsiteY2" fmla="*/ 200025 h 441408"/>
              <a:gd name="connsiteX3" fmla="*/ 2757488 w 3609975"/>
              <a:gd name="connsiteY3" fmla="*/ 280987 h 441408"/>
              <a:gd name="connsiteX4" fmla="*/ 2533649 w 3609975"/>
              <a:gd name="connsiteY4" fmla="*/ 323849 h 441408"/>
              <a:gd name="connsiteX5" fmla="*/ 2238375 w 3609975"/>
              <a:gd name="connsiteY5" fmla="*/ 319087 h 441408"/>
              <a:gd name="connsiteX6" fmla="*/ 2076450 w 3609975"/>
              <a:gd name="connsiteY6" fmla="*/ 438150 h 441408"/>
              <a:gd name="connsiteX7" fmla="*/ 1995487 w 3609975"/>
              <a:gd name="connsiteY7" fmla="*/ 409575 h 441408"/>
              <a:gd name="connsiteX8" fmla="*/ 1852612 w 3609975"/>
              <a:gd name="connsiteY8" fmla="*/ 428625 h 441408"/>
              <a:gd name="connsiteX9" fmla="*/ 1576387 w 3609975"/>
              <a:gd name="connsiteY9" fmla="*/ 409575 h 441408"/>
              <a:gd name="connsiteX10" fmla="*/ 1262062 w 3609975"/>
              <a:gd name="connsiteY10" fmla="*/ 342900 h 441408"/>
              <a:gd name="connsiteX11" fmla="*/ 957262 w 3609975"/>
              <a:gd name="connsiteY11" fmla="*/ 252413 h 441408"/>
              <a:gd name="connsiteX12" fmla="*/ 738187 w 3609975"/>
              <a:gd name="connsiteY12" fmla="*/ 185738 h 441408"/>
              <a:gd name="connsiteX13" fmla="*/ 542925 w 3609975"/>
              <a:gd name="connsiteY13" fmla="*/ 138113 h 441408"/>
              <a:gd name="connsiteX14" fmla="*/ 376237 w 3609975"/>
              <a:gd name="connsiteY14" fmla="*/ 109538 h 441408"/>
              <a:gd name="connsiteX15" fmla="*/ 157162 w 3609975"/>
              <a:gd name="connsiteY15" fmla="*/ 80963 h 441408"/>
              <a:gd name="connsiteX16" fmla="*/ 0 w 3609975"/>
              <a:gd name="connsiteY16" fmla="*/ 38100 h 441408"/>
              <a:gd name="connsiteX0" fmla="*/ 3609975 w 3609975"/>
              <a:gd name="connsiteY0" fmla="*/ 0 h 428625"/>
              <a:gd name="connsiteX1" fmla="*/ 3338512 w 3609975"/>
              <a:gd name="connsiteY1" fmla="*/ 114301 h 428625"/>
              <a:gd name="connsiteX2" fmla="*/ 3100387 w 3609975"/>
              <a:gd name="connsiteY2" fmla="*/ 200025 h 428625"/>
              <a:gd name="connsiteX3" fmla="*/ 2757488 w 3609975"/>
              <a:gd name="connsiteY3" fmla="*/ 280987 h 428625"/>
              <a:gd name="connsiteX4" fmla="*/ 2533649 w 3609975"/>
              <a:gd name="connsiteY4" fmla="*/ 323849 h 428625"/>
              <a:gd name="connsiteX5" fmla="*/ 2238375 w 3609975"/>
              <a:gd name="connsiteY5" fmla="*/ 319087 h 428625"/>
              <a:gd name="connsiteX6" fmla="*/ 2085975 w 3609975"/>
              <a:gd name="connsiteY6" fmla="*/ 342900 h 428625"/>
              <a:gd name="connsiteX7" fmla="*/ 1995487 w 3609975"/>
              <a:gd name="connsiteY7" fmla="*/ 409575 h 428625"/>
              <a:gd name="connsiteX8" fmla="*/ 1852612 w 3609975"/>
              <a:gd name="connsiteY8" fmla="*/ 428625 h 428625"/>
              <a:gd name="connsiteX9" fmla="*/ 1576387 w 3609975"/>
              <a:gd name="connsiteY9" fmla="*/ 409575 h 428625"/>
              <a:gd name="connsiteX10" fmla="*/ 1262062 w 3609975"/>
              <a:gd name="connsiteY10" fmla="*/ 342900 h 428625"/>
              <a:gd name="connsiteX11" fmla="*/ 957262 w 3609975"/>
              <a:gd name="connsiteY11" fmla="*/ 252413 h 428625"/>
              <a:gd name="connsiteX12" fmla="*/ 738187 w 3609975"/>
              <a:gd name="connsiteY12" fmla="*/ 185738 h 428625"/>
              <a:gd name="connsiteX13" fmla="*/ 542925 w 3609975"/>
              <a:gd name="connsiteY13" fmla="*/ 138113 h 428625"/>
              <a:gd name="connsiteX14" fmla="*/ 376237 w 3609975"/>
              <a:gd name="connsiteY14" fmla="*/ 109538 h 428625"/>
              <a:gd name="connsiteX15" fmla="*/ 157162 w 3609975"/>
              <a:gd name="connsiteY15" fmla="*/ 80963 h 428625"/>
              <a:gd name="connsiteX16" fmla="*/ 0 w 3609975"/>
              <a:gd name="connsiteY16" fmla="*/ 38100 h 428625"/>
              <a:gd name="connsiteX0" fmla="*/ 3609975 w 3609975"/>
              <a:gd name="connsiteY0" fmla="*/ 0 h 428625"/>
              <a:gd name="connsiteX1" fmla="*/ 3338512 w 3609975"/>
              <a:gd name="connsiteY1" fmla="*/ 114301 h 428625"/>
              <a:gd name="connsiteX2" fmla="*/ 3100387 w 3609975"/>
              <a:gd name="connsiteY2" fmla="*/ 200025 h 428625"/>
              <a:gd name="connsiteX3" fmla="*/ 2757488 w 3609975"/>
              <a:gd name="connsiteY3" fmla="*/ 280987 h 428625"/>
              <a:gd name="connsiteX4" fmla="*/ 2533649 w 3609975"/>
              <a:gd name="connsiteY4" fmla="*/ 323849 h 428625"/>
              <a:gd name="connsiteX5" fmla="*/ 2238375 w 3609975"/>
              <a:gd name="connsiteY5" fmla="*/ 319087 h 428625"/>
              <a:gd name="connsiteX6" fmla="*/ 2085975 w 3609975"/>
              <a:gd name="connsiteY6" fmla="*/ 342900 h 428625"/>
              <a:gd name="connsiteX7" fmla="*/ 1981200 w 3609975"/>
              <a:gd name="connsiteY7" fmla="*/ 395288 h 428625"/>
              <a:gd name="connsiteX8" fmla="*/ 1995487 w 3609975"/>
              <a:gd name="connsiteY8" fmla="*/ 409575 h 428625"/>
              <a:gd name="connsiteX9" fmla="*/ 1852612 w 3609975"/>
              <a:gd name="connsiteY9" fmla="*/ 428625 h 428625"/>
              <a:gd name="connsiteX10" fmla="*/ 1576387 w 3609975"/>
              <a:gd name="connsiteY10" fmla="*/ 409575 h 428625"/>
              <a:gd name="connsiteX11" fmla="*/ 1262062 w 3609975"/>
              <a:gd name="connsiteY11" fmla="*/ 342900 h 428625"/>
              <a:gd name="connsiteX12" fmla="*/ 957262 w 3609975"/>
              <a:gd name="connsiteY12" fmla="*/ 252413 h 428625"/>
              <a:gd name="connsiteX13" fmla="*/ 738187 w 3609975"/>
              <a:gd name="connsiteY13" fmla="*/ 185738 h 428625"/>
              <a:gd name="connsiteX14" fmla="*/ 542925 w 3609975"/>
              <a:gd name="connsiteY14" fmla="*/ 138113 h 428625"/>
              <a:gd name="connsiteX15" fmla="*/ 376237 w 3609975"/>
              <a:gd name="connsiteY15" fmla="*/ 109538 h 428625"/>
              <a:gd name="connsiteX16" fmla="*/ 157162 w 3609975"/>
              <a:gd name="connsiteY16" fmla="*/ 80963 h 428625"/>
              <a:gd name="connsiteX17" fmla="*/ 0 w 3609975"/>
              <a:gd name="connsiteY17" fmla="*/ 38100 h 428625"/>
              <a:gd name="connsiteX0" fmla="*/ 3609975 w 3609975"/>
              <a:gd name="connsiteY0" fmla="*/ 0 h 428625"/>
              <a:gd name="connsiteX1" fmla="*/ 3338512 w 3609975"/>
              <a:gd name="connsiteY1" fmla="*/ 114301 h 428625"/>
              <a:gd name="connsiteX2" fmla="*/ 3100387 w 3609975"/>
              <a:gd name="connsiteY2" fmla="*/ 200025 h 428625"/>
              <a:gd name="connsiteX3" fmla="*/ 2757488 w 3609975"/>
              <a:gd name="connsiteY3" fmla="*/ 280987 h 428625"/>
              <a:gd name="connsiteX4" fmla="*/ 2533649 w 3609975"/>
              <a:gd name="connsiteY4" fmla="*/ 323849 h 428625"/>
              <a:gd name="connsiteX5" fmla="*/ 2238375 w 3609975"/>
              <a:gd name="connsiteY5" fmla="*/ 319087 h 428625"/>
              <a:gd name="connsiteX6" fmla="*/ 2140296 w 3609975"/>
              <a:gd name="connsiteY6" fmla="*/ 406274 h 428625"/>
              <a:gd name="connsiteX7" fmla="*/ 1981200 w 3609975"/>
              <a:gd name="connsiteY7" fmla="*/ 395288 h 428625"/>
              <a:gd name="connsiteX8" fmla="*/ 1995487 w 3609975"/>
              <a:gd name="connsiteY8" fmla="*/ 409575 h 428625"/>
              <a:gd name="connsiteX9" fmla="*/ 1852612 w 3609975"/>
              <a:gd name="connsiteY9" fmla="*/ 428625 h 428625"/>
              <a:gd name="connsiteX10" fmla="*/ 1576387 w 3609975"/>
              <a:gd name="connsiteY10" fmla="*/ 409575 h 428625"/>
              <a:gd name="connsiteX11" fmla="*/ 1262062 w 3609975"/>
              <a:gd name="connsiteY11" fmla="*/ 342900 h 428625"/>
              <a:gd name="connsiteX12" fmla="*/ 957262 w 3609975"/>
              <a:gd name="connsiteY12" fmla="*/ 252413 h 428625"/>
              <a:gd name="connsiteX13" fmla="*/ 738187 w 3609975"/>
              <a:gd name="connsiteY13" fmla="*/ 185738 h 428625"/>
              <a:gd name="connsiteX14" fmla="*/ 542925 w 3609975"/>
              <a:gd name="connsiteY14" fmla="*/ 138113 h 428625"/>
              <a:gd name="connsiteX15" fmla="*/ 376237 w 3609975"/>
              <a:gd name="connsiteY15" fmla="*/ 109538 h 428625"/>
              <a:gd name="connsiteX16" fmla="*/ 157162 w 3609975"/>
              <a:gd name="connsiteY16" fmla="*/ 80963 h 428625"/>
              <a:gd name="connsiteX17" fmla="*/ 0 w 3609975"/>
              <a:gd name="connsiteY17" fmla="*/ 38100 h 428625"/>
              <a:gd name="connsiteX0" fmla="*/ 3609975 w 3609975"/>
              <a:gd name="connsiteY0" fmla="*/ 0 h 428625"/>
              <a:gd name="connsiteX1" fmla="*/ 3338512 w 3609975"/>
              <a:gd name="connsiteY1" fmla="*/ 114301 h 428625"/>
              <a:gd name="connsiteX2" fmla="*/ 3100387 w 3609975"/>
              <a:gd name="connsiteY2" fmla="*/ 200025 h 428625"/>
              <a:gd name="connsiteX3" fmla="*/ 2757488 w 3609975"/>
              <a:gd name="connsiteY3" fmla="*/ 280987 h 428625"/>
              <a:gd name="connsiteX4" fmla="*/ 2533649 w 3609975"/>
              <a:gd name="connsiteY4" fmla="*/ 323849 h 428625"/>
              <a:gd name="connsiteX5" fmla="*/ 2383230 w 3609975"/>
              <a:gd name="connsiteY5" fmla="*/ 418675 h 428625"/>
              <a:gd name="connsiteX6" fmla="*/ 2140296 w 3609975"/>
              <a:gd name="connsiteY6" fmla="*/ 406274 h 428625"/>
              <a:gd name="connsiteX7" fmla="*/ 1981200 w 3609975"/>
              <a:gd name="connsiteY7" fmla="*/ 395288 h 428625"/>
              <a:gd name="connsiteX8" fmla="*/ 1995487 w 3609975"/>
              <a:gd name="connsiteY8" fmla="*/ 409575 h 428625"/>
              <a:gd name="connsiteX9" fmla="*/ 1852612 w 3609975"/>
              <a:gd name="connsiteY9" fmla="*/ 428625 h 428625"/>
              <a:gd name="connsiteX10" fmla="*/ 1576387 w 3609975"/>
              <a:gd name="connsiteY10" fmla="*/ 409575 h 428625"/>
              <a:gd name="connsiteX11" fmla="*/ 1262062 w 3609975"/>
              <a:gd name="connsiteY11" fmla="*/ 342900 h 428625"/>
              <a:gd name="connsiteX12" fmla="*/ 957262 w 3609975"/>
              <a:gd name="connsiteY12" fmla="*/ 252413 h 428625"/>
              <a:gd name="connsiteX13" fmla="*/ 738187 w 3609975"/>
              <a:gd name="connsiteY13" fmla="*/ 185738 h 428625"/>
              <a:gd name="connsiteX14" fmla="*/ 542925 w 3609975"/>
              <a:gd name="connsiteY14" fmla="*/ 138113 h 428625"/>
              <a:gd name="connsiteX15" fmla="*/ 376237 w 3609975"/>
              <a:gd name="connsiteY15" fmla="*/ 109538 h 428625"/>
              <a:gd name="connsiteX16" fmla="*/ 157162 w 3609975"/>
              <a:gd name="connsiteY16" fmla="*/ 80963 h 428625"/>
              <a:gd name="connsiteX17" fmla="*/ 0 w 3609975"/>
              <a:gd name="connsiteY17" fmla="*/ 38100 h 428625"/>
              <a:gd name="connsiteX0" fmla="*/ 3609975 w 3609975"/>
              <a:gd name="connsiteY0" fmla="*/ 0 h 428625"/>
              <a:gd name="connsiteX1" fmla="*/ 3338512 w 3609975"/>
              <a:gd name="connsiteY1" fmla="*/ 114301 h 428625"/>
              <a:gd name="connsiteX2" fmla="*/ 3100387 w 3609975"/>
              <a:gd name="connsiteY2" fmla="*/ 200025 h 428625"/>
              <a:gd name="connsiteX3" fmla="*/ 2757488 w 3609975"/>
              <a:gd name="connsiteY3" fmla="*/ 280987 h 428625"/>
              <a:gd name="connsiteX4" fmla="*/ 2651344 w 3609975"/>
              <a:gd name="connsiteY4" fmla="*/ 378170 h 428625"/>
              <a:gd name="connsiteX5" fmla="*/ 2383230 w 3609975"/>
              <a:gd name="connsiteY5" fmla="*/ 418675 h 428625"/>
              <a:gd name="connsiteX6" fmla="*/ 2140296 w 3609975"/>
              <a:gd name="connsiteY6" fmla="*/ 406274 h 428625"/>
              <a:gd name="connsiteX7" fmla="*/ 1981200 w 3609975"/>
              <a:gd name="connsiteY7" fmla="*/ 395288 h 428625"/>
              <a:gd name="connsiteX8" fmla="*/ 1995487 w 3609975"/>
              <a:gd name="connsiteY8" fmla="*/ 409575 h 428625"/>
              <a:gd name="connsiteX9" fmla="*/ 1852612 w 3609975"/>
              <a:gd name="connsiteY9" fmla="*/ 428625 h 428625"/>
              <a:gd name="connsiteX10" fmla="*/ 1576387 w 3609975"/>
              <a:gd name="connsiteY10" fmla="*/ 409575 h 428625"/>
              <a:gd name="connsiteX11" fmla="*/ 1262062 w 3609975"/>
              <a:gd name="connsiteY11" fmla="*/ 342900 h 428625"/>
              <a:gd name="connsiteX12" fmla="*/ 957262 w 3609975"/>
              <a:gd name="connsiteY12" fmla="*/ 252413 h 428625"/>
              <a:gd name="connsiteX13" fmla="*/ 738187 w 3609975"/>
              <a:gd name="connsiteY13" fmla="*/ 185738 h 428625"/>
              <a:gd name="connsiteX14" fmla="*/ 542925 w 3609975"/>
              <a:gd name="connsiteY14" fmla="*/ 138113 h 428625"/>
              <a:gd name="connsiteX15" fmla="*/ 376237 w 3609975"/>
              <a:gd name="connsiteY15" fmla="*/ 109538 h 428625"/>
              <a:gd name="connsiteX16" fmla="*/ 157162 w 3609975"/>
              <a:gd name="connsiteY16" fmla="*/ 80963 h 428625"/>
              <a:gd name="connsiteX17" fmla="*/ 0 w 3609975"/>
              <a:gd name="connsiteY17" fmla="*/ 38100 h 428625"/>
              <a:gd name="connsiteX0" fmla="*/ 3609975 w 3609975"/>
              <a:gd name="connsiteY0" fmla="*/ 0 h 428625"/>
              <a:gd name="connsiteX1" fmla="*/ 3338512 w 3609975"/>
              <a:gd name="connsiteY1" fmla="*/ 114301 h 428625"/>
              <a:gd name="connsiteX2" fmla="*/ 3100387 w 3609975"/>
              <a:gd name="connsiteY2" fmla="*/ 200025 h 428625"/>
              <a:gd name="connsiteX3" fmla="*/ 2961662 w 3609975"/>
              <a:gd name="connsiteY3" fmla="*/ 338185 h 428625"/>
              <a:gd name="connsiteX4" fmla="*/ 2757488 w 3609975"/>
              <a:gd name="connsiteY4" fmla="*/ 280987 h 428625"/>
              <a:gd name="connsiteX5" fmla="*/ 2651344 w 3609975"/>
              <a:gd name="connsiteY5" fmla="*/ 378170 h 428625"/>
              <a:gd name="connsiteX6" fmla="*/ 2383230 w 3609975"/>
              <a:gd name="connsiteY6" fmla="*/ 418675 h 428625"/>
              <a:gd name="connsiteX7" fmla="*/ 2140296 w 3609975"/>
              <a:gd name="connsiteY7" fmla="*/ 406274 h 428625"/>
              <a:gd name="connsiteX8" fmla="*/ 1981200 w 3609975"/>
              <a:gd name="connsiteY8" fmla="*/ 395288 h 428625"/>
              <a:gd name="connsiteX9" fmla="*/ 1995487 w 3609975"/>
              <a:gd name="connsiteY9" fmla="*/ 409575 h 428625"/>
              <a:gd name="connsiteX10" fmla="*/ 1852612 w 3609975"/>
              <a:gd name="connsiteY10" fmla="*/ 428625 h 428625"/>
              <a:gd name="connsiteX11" fmla="*/ 1576387 w 3609975"/>
              <a:gd name="connsiteY11" fmla="*/ 409575 h 428625"/>
              <a:gd name="connsiteX12" fmla="*/ 1262062 w 3609975"/>
              <a:gd name="connsiteY12" fmla="*/ 342900 h 428625"/>
              <a:gd name="connsiteX13" fmla="*/ 957262 w 3609975"/>
              <a:gd name="connsiteY13" fmla="*/ 252413 h 428625"/>
              <a:gd name="connsiteX14" fmla="*/ 738187 w 3609975"/>
              <a:gd name="connsiteY14" fmla="*/ 185738 h 428625"/>
              <a:gd name="connsiteX15" fmla="*/ 542925 w 3609975"/>
              <a:gd name="connsiteY15" fmla="*/ 138113 h 428625"/>
              <a:gd name="connsiteX16" fmla="*/ 376237 w 3609975"/>
              <a:gd name="connsiteY16" fmla="*/ 109538 h 428625"/>
              <a:gd name="connsiteX17" fmla="*/ 157162 w 3609975"/>
              <a:gd name="connsiteY17" fmla="*/ 80963 h 428625"/>
              <a:gd name="connsiteX18" fmla="*/ 0 w 3609975"/>
              <a:gd name="connsiteY18" fmla="*/ 38100 h 428625"/>
              <a:gd name="connsiteX0" fmla="*/ 3609975 w 3609975"/>
              <a:gd name="connsiteY0" fmla="*/ 0 h 428625"/>
              <a:gd name="connsiteX1" fmla="*/ 3338512 w 3609975"/>
              <a:gd name="connsiteY1" fmla="*/ 114301 h 428625"/>
              <a:gd name="connsiteX2" fmla="*/ 3281457 w 3609975"/>
              <a:gd name="connsiteY2" fmla="*/ 299613 h 428625"/>
              <a:gd name="connsiteX3" fmla="*/ 2961662 w 3609975"/>
              <a:gd name="connsiteY3" fmla="*/ 338185 h 428625"/>
              <a:gd name="connsiteX4" fmla="*/ 2757488 w 3609975"/>
              <a:gd name="connsiteY4" fmla="*/ 280987 h 428625"/>
              <a:gd name="connsiteX5" fmla="*/ 2651344 w 3609975"/>
              <a:gd name="connsiteY5" fmla="*/ 378170 h 428625"/>
              <a:gd name="connsiteX6" fmla="*/ 2383230 w 3609975"/>
              <a:gd name="connsiteY6" fmla="*/ 418675 h 428625"/>
              <a:gd name="connsiteX7" fmla="*/ 2140296 w 3609975"/>
              <a:gd name="connsiteY7" fmla="*/ 406274 h 428625"/>
              <a:gd name="connsiteX8" fmla="*/ 1981200 w 3609975"/>
              <a:gd name="connsiteY8" fmla="*/ 395288 h 428625"/>
              <a:gd name="connsiteX9" fmla="*/ 1995487 w 3609975"/>
              <a:gd name="connsiteY9" fmla="*/ 409575 h 428625"/>
              <a:gd name="connsiteX10" fmla="*/ 1852612 w 3609975"/>
              <a:gd name="connsiteY10" fmla="*/ 428625 h 428625"/>
              <a:gd name="connsiteX11" fmla="*/ 1576387 w 3609975"/>
              <a:gd name="connsiteY11" fmla="*/ 409575 h 428625"/>
              <a:gd name="connsiteX12" fmla="*/ 1262062 w 3609975"/>
              <a:gd name="connsiteY12" fmla="*/ 342900 h 428625"/>
              <a:gd name="connsiteX13" fmla="*/ 957262 w 3609975"/>
              <a:gd name="connsiteY13" fmla="*/ 252413 h 428625"/>
              <a:gd name="connsiteX14" fmla="*/ 738187 w 3609975"/>
              <a:gd name="connsiteY14" fmla="*/ 185738 h 428625"/>
              <a:gd name="connsiteX15" fmla="*/ 542925 w 3609975"/>
              <a:gd name="connsiteY15" fmla="*/ 138113 h 428625"/>
              <a:gd name="connsiteX16" fmla="*/ 376237 w 3609975"/>
              <a:gd name="connsiteY16" fmla="*/ 109538 h 428625"/>
              <a:gd name="connsiteX17" fmla="*/ 157162 w 3609975"/>
              <a:gd name="connsiteY17" fmla="*/ 80963 h 428625"/>
              <a:gd name="connsiteX18" fmla="*/ 0 w 3609975"/>
              <a:gd name="connsiteY18" fmla="*/ 38100 h 428625"/>
              <a:gd name="connsiteX0" fmla="*/ 3691456 w 3691456"/>
              <a:gd name="connsiteY0" fmla="*/ 142969 h 390525"/>
              <a:gd name="connsiteX1" fmla="*/ 3338512 w 3691456"/>
              <a:gd name="connsiteY1" fmla="*/ 76201 h 390525"/>
              <a:gd name="connsiteX2" fmla="*/ 3281457 w 3691456"/>
              <a:gd name="connsiteY2" fmla="*/ 261513 h 390525"/>
              <a:gd name="connsiteX3" fmla="*/ 2961662 w 3691456"/>
              <a:gd name="connsiteY3" fmla="*/ 300085 h 390525"/>
              <a:gd name="connsiteX4" fmla="*/ 2757488 w 3691456"/>
              <a:gd name="connsiteY4" fmla="*/ 242887 h 390525"/>
              <a:gd name="connsiteX5" fmla="*/ 2651344 w 3691456"/>
              <a:gd name="connsiteY5" fmla="*/ 340070 h 390525"/>
              <a:gd name="connsiteX6" fmla="*/ 2383230 w 3691456"/>
              <a:gd name="connsiteY6" fmla="*/ 380575 h 390525"/>
              <a:gd name="connsiteX7" fmla="*/ 2140296 w 3691456"/>
              <a:gd name="connsiteY7" fmla="*/ 368174 h 390525"/>
              <a:gd name="connsiteX8" fmla="*/ 1981200 w 3691456"/>
              <a:gd name="connsiteY8" fmla="*/ 357188 h 390525"/>
              <a:gd name="connsiteX9" fmla="*/ 1995487 w 3691456"/>
              <a:gd name="connsiteY9" fmla="*/ 371475 h 390525"/>
              <a:gd name="connsiteX10" fmla="*/ 1852612 w 3691456"/>
              <a:gd name="connsiteY10" fmla="*/ 390525 h 390525"/>
              <a:gd name="connsiteX11" fmla="*/ 1576387 w 3691456"/>
              <a:gd name="connsiteY11" fmla="*/ 371475 h 390525"/>
              <a:gd name="connsiteX12" fmla="*/ 1262062 w 3691456"/>
              <a:gd name="connsiteY12" fmla="*/ 304800 h 390525"/>
              <a:gd name="connsiteX13" fmla="*/ 957262 w 3691456"/>
              <a:gd name="connsiteY13" fmla="*/ 214313 h 390525"/>
              <a:gd name="connsiteX14" fmla="*/ 738187 w 3691456"/>
              <a:gd name="connsiteY14" fmla="*/ 147638 h 390525"/>
              <a:gd name="connsiteX15" fmla="*/ 542925 w 3691456"/>
              <a:gd name="connsiteY15" fmla="*/ 100013 h 390525"/>
              <a:gd name="connsiteX16" fmla="*/ 376237 w 3691456"/>
              <a:gd name="connsiteY16" fmla="*/ 71438 h 390525"/>
              <a:gd name="connsiteX17" fmla="*/ 157162 w 3691456"/>
              <a:gd name="connsiteY17" fmla="*/ 42863 h 390525"/>
              <a:gd name="connsiteX18" fmla="*/ 0 w 3691456"/>
              <a:gd name="connsiteY18" fmla="*/ 0 h 390525"/>
              <a:gd name="connsiteX0" fmla="*/ 3691456 w 3691456"/>
              <a:gd name="connsiteY0" fmla="*/ 142969 h 390525"/>
              <a:gd name="connsiteX1" fmla="*/ 3474314 w 3691456"/>
              <a:gd name="connsiteY1" fmla="*/ 184843 h 390525"/>
              <a:gd name="connsiteX2" fmla="*/ 3281457 w 3691456"/>
              <a:gd name="connsiteY2" fmla="*/ 261513 h 390525"/>
              <a:gd name="connsiteX3" fmla="*/ 2961662 w 3691456"/>
              <a:gd name="connsiteY3" fmla="*/ 300085 h 390525"/>
              <a:gd name="connsiteX4" fmla="*/ 2757488 w 3691456"/>
              <a:gd name="connsiteY4" fmla="*/ 242887 h 390525"/>
              <a:gd name="connsiteX5" fmla="*/ 2651344 w 3691456"/>
              <a:gd name="connsiteY5" fmla="*/ 340070 h 390525"/>
              <a:gd name="connsiteX6" fmla="*/ 2383230 w 3691456"/>
              <a:gd name="connsiteY6" fmla="*/ 380575 h 390525"/>
              <a:gd name="connsiteX7" fmla="*/ 2140296 w 3691456"/>
              <a:gd name="connsiteY7" fmla="*/ 368174 h 390525"/>
              <a:gd name="connsiteX8" fmla="*/ 1981200 w 3691456"/>
              <a:gd name="connsiteY8" fmla="*/ 357188 h 390525"/>
              <a:gd name="connsiteX9" fmla="*/ 1995487 w 3691456"/>
              <a:gd name="connsiteY9" fmla="*/ 371475 h 390525"/>
              <a:gd name="connsiteX10" fmla="*/ 1852612 w 3691456"/>
              <a:gd name="connsiteY10" fmla="*/ 390525 h 390525"/>
              <a:gd name="connsiteX11" fmla="*/ 1576387 w 3691456"/>
              <a:gd name="connsiteY11" fmla="*/ 371475 h 390525"/>
              <a:gd name="connsiteX12" fmla="*/ 1262062 w 3691456"/>
              <a:gd name="connsiteY12" fmla="*/ 304800 h 390525"/>
              <a:gd name="connsiteX13" fmla="*/ 957262 w 3691456"/>
              <a:gd name="connsiteY13" fmla="*/ 214313 h 390525"/>
              <a:gd name="connsiteX14" fmla="*/ 738187 w 3691456"/>
              <a:gd name="connsiteY14" fmla="*/ 147638 h 390525"/>
              <a:gd name="connsiteX15" fmla="*/ 542925 w 3691456"/>
              <a:gd name="connsiteY15" fmla="*/ 100013 h 390525"/>
              <a:gd name="connsiteX16" fmla="*/ 376237 w 3691456"/>
              <a:gd name="connsiteY16" fmla="*/ 71438 h 390525"/>
              <a:gd name="connsiteX17" fmla="*/ 157162 w 3691456"/>
              <a:gd name="connsiteY17" fmla="*/ 42863 h 390525"/>
              <a:gd name="connsiteX18" fmla="*/ 0 w 3691456"/>
              <a:gd name="connsiteY18" fmla="*/ 0 h 390525"/>
              <a:gd name="connsiteX0" fmla="*/ 3691456 w 3691456"/>
              <a:gd name="connsiteY0" fmla="*/ 142969 h 390525"/>
              <a:gd name="connsiteX1" fmla="*/ 3474314 w 3691456"/>
              <a:gd name="connsiteY1" fmla="*/ 184843 h 390525"/>
              <a:gd name="connsiteX2" fmla="*/ 3281457 w 3691456"/>
              <a:gd name="connsiteY2" fmla="*/ 261513 h 390525"/>
              <a:gd name="connsiteX3" fmla="*/ 2961662 w 3691456"/>
              <a:gd name="connsiteY3" fmla="*/ 300085 h 390525"/>
              <a:gd name="connsiteX4" fmla="*/ 2793702 w 3691456"/>
              <a:gd name="connsiteY4" fmla="*/ 297208 h 390525"/>
              <a:gd name="connsiteX5" fmla="*/ 2651344 w 3691456"/>
              <a:gd name="connsiteY5" fmla="*/ 340070 h 390525"/>
              <a:gd name="connsiteX6" fmla="*/ 2383230 w 3691456"/>
              <a:gd name="connsiteY6" fmla="*/ 380575 h 390525"/>
              <a:gd name="connsiteX7" fmla="*/ 2140296 w 3691456"/>
              <a:gd name="connsiteY7" fmla="*/ 368174 h 390525"/>
              <a:gd name="connsiteX8" fmla="*/ 1981200 w 3691456"/>
              <a:gd name="connsiteY8" fmla="*/ 357188 h 390525"/>
              <a:gd name="connsiteX9" fmla="*/ 1995487 w 3691456"/>
              <a:gd name="connsiteY9" fmla="*/ 371475 h 390525"/>
              <a:gd name="connsiteX10" fmla="*/ 1852612 w 3691456"/>
              <a:gd name="connsiteY10" fmla="*/ 390525 h 390525"/>
              <a:gd name="connsiteX11" fmla="*/ 1576387 w 3691456"/>
              <a:gd name="connsiteY11" fmla="*/ 371475 h 390525"/>
              <a:gd name="connsiteX12" fmla="*/ 1262062 w 3691456"/>
              <a:gd name="connsiteY12" fmla="*/ 304800 h 390525"/>
              <a:gd name="connsiteX13" fmla="*/ 957262 w 3691456"/>
              <a:gd name="connsiteY13" fmla="*/ 214313 h 390525"/>
              <a:gd name="connsiteX14" fmla="*/ 738187 w 3691456"/>
              <a:gd name="connsiteY14" fmla="*/ 147638 h 390525"/>
              <a:gd name="connsiteX15" fmla="*/ 542925 w 3691456"/>
              <a:gd name="connsiteY15" fmla="*/ 100013 h 390525"/>
              <a:gd name="connsiteX16" fmla="*/ 376237 w 3691456"/>
              <a:gd name="connsiteY16" fmla="*/ 71438 h 390525"/>
              <a:gd name="connsiteX17" fmla="*/ 157162 w 3691456"/>
              <a:gd name="connsiteY17" fmla="*/ 42863 h 390525"/>
              <a:gd name="connsiteX18" fmla="*/ 0 w 3691456"/>
              <a:gd name="connsiteY18" fmla="*/ 0 h 390525"/>
              <a:gd name="connsiteX0" fmla="*/ 3691456 w 3691456"/>
              <a:gd name="connsiteY0" fmla="*/ 142969 h 390525"/>
              <a:gd name="connsiteX1" fmla="*/ 3474314 w 3691456"/>
              <a:gd name="connsiteY1" fmla="*/ 184843 h 390525"/>
              <a:gd name="connsiteX2" fmla="*/ 3281457 w 3691456"/>
              <a:gd name="connsiteY2" fmla="*/ 261513 h 390525"/>
              <a:gd name="connsiteX3" fmla="*/ 2961662 w 3691456"/>
              <a:gd name="connsiteY3" fmla="*/ 300085 h 390525"/>
              <a:gd name="connsiteX4" fmla="*/ 2793702 w 3691456"/>
              <a:gd name="connsiteY4" fmla="*/ 324368 h 390525"/>
              <a:gd name="connsiteX5" fmla="*/ 2651344 w 3691456"/>
              <a:gd name="connsiteY5" fmla="*/ 340070 h 390525"/>
              <a:gd name="connsiteX6" fmla="*/ 2383230 w 3691456"/>
              <a:gd name="connsiteY6" fmla="*/ 380575 h 390525"/>
              <a:gd name="connsiteX7" fmla="*/ 2140296 w 3691456"/>
              <a:gd name="connsiteY7" fmla="*/ 368174 h 390525"/>
              <a:gd name="connsiteX8" fmla="*/ 1981200 w 3691456"/>
              <a:gd name="connsiteY8" fmla="*/ 357188 h 390525"/>
              <a:gd name="connsiteX9" fmla="*/ 1995487 w 3691456"/>
              <a:gd name="connsiteY9" fmla="*/ 371475 h 390525"/>
              <a:gd name="connsiteX10" fmla="*/ 1852612 w 3691456"/>
              <a:gd name="connsiteY10" fmla="*/ 390525 h 390525"/>
              <a:gd name="connsiteX11" fmla="*/ 1576387 w 3691456"/>
              <a:gd name="connsiteY11" fmla="*/ 371475 h 390525"/>
              <a:gd name="connsiteX12" fmla="*/ 1262062 w 3691456"/>
              <a:gd name="connsiteY12" fmla="*/ 304800 h 390525"/>
              <a:gd name="connsiteX13" fmla="*/ 957262 w 3691456"/>
              <a:gd name="connsiteY13" fmla="*/ 214313 h 390525"/>
              <a:gd name="connsiteX14" fmla="*/ 738187 w 3691456"/>
              <a:gd name="connsiteY14" fmla="*/ 147638 h 390525"/>
              <a:gd name="connsiteX15" fmla="*/ 542925 w 3691456"/>
              <a:gd name="connsiteY15" fmla="*/ 100013 h 390525"/>
              <a:gd name="connsiteX16" fmla="*/ 376237 w 3691456"/>
              <a:gd name="connsiteY16" fmla="*/ 71438 h 390525"/>
              <a:gd name="connsiteX17" fmla="*/ 157162 w 3691456"/>
              <a:gd name="connsiteY17" fmla="*/ 42863 h 390525"/>
              <a:gd name="connsiteX18" fmla="*/ 0 w 3691456"/>
              <a:gd name="connsiteY18" fmla="*/ 0 h 390525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81457 w 3691456"/>
              <a:gd name="connsiteY2" fmla="*/ 261513 h 395251"/>
              <a:gd name="connsiteX3" fmla="*/ 2961662 w 3691456"/>
              <a:gd name="connsiteY3" fmla="*/ 300085 h 395251"/>
              <a:gd name="connsiteX4" fmla="*/ 2793702 w 3691456"/>
              <a:gd name="connsiteY4" fmla="*/ 324368 h 395251"/>
              <a:gd name="connsiteX5" fmla="*/ 2651344 w 3691456"/>
              <a:gd name="connsiteY5" fmla="*/ 340070 h 395251"/>
              <a:gd name="connsiteX6" fmla="*/ 2383230 w 3691456"/>
              <a:gd name="connsiteY6" fmla="*/ 380575 h 395251"/>
              <a:gd name="connsiteX7" fmla="*/ 2140296 w 3691456"/>
              <a:gd name="connsiteY7" fmla="*/ 368174 h 395251"/>
              <a:gd name="connsiteX8" fmla="*/ 1981200 w 3691456"/>
              <a:gd name="connsiteY8" fmla="*/ 357188 h 395251"/>
              <a:gd name="connsiteX9" fmla="*/ 2076449 w 3691456"/>
              <a:gd name="connsiteY9" fmla="*/ 290512 h 395251"/>
              <a:gd name="connsiteX10" fmla="*/ 1852612 w 3691456"/>
              <a:gd name="connsiteY10" fmla="*/ 390525 h 395251"/>
              <a:gd name="connsiteX11" fmla="*/ 1576387 w 3691456"/>
              <a:gd name="connsiteY11" fmla="*/ 371475 h 395251"/>
              <a:gd name="connsiteX12" fmla="*/ 1262062 w 3691456"/>
              <a:gd name="connsiteY12" fmla="*/ 304800 h 395251"/>
              <a:gd name="connsiteX13" fmla="*/ 957262 w 3691456"/>
              <a:gd name="connsiteY13" fmla="*/ 214313 h 395251"/>
              <a:gd name="connsiteX14" fmla="*/ 738187 w 3691456"/>
              <a:gd name="connsiteY14" fmla="*/ 147638 h 395251"/>
              <a:gd name="connsiteX15" fmla="*/ 542925 w 3691456"/>
              <a:gd name="connsiteY15" fmla="*/ 100013 h 395251"/>
              <a:gd name="connsiteX16" fmla="*/ 376237 w 3691456"/>
              <a:gd name="connsiteY16" fmla="*/ 71438 h 395251"/>
              <a:gd name="connsiteX17" fmla="*/ 157162 w 3691456"/>
              <a:gd name="connsiteY17" fmla="*/ 42863 h 395251"/>
              <a:gd name="connsiteX18" fmla="*/ 0 w 3691456"/>
              <a:gd name="connsiteY18" fmla="*/ 0 h 395251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81457 w 3691456"/>
              <a:gd name="connsiteY2" fmla="*/ 261513 h 395251"/>
              <a:gd name="connsiteX3" fmla="*/ 2961662 w 3691456"/>
              <a:gd name="connsiteY3" fmla="*/ 300085 h 395251"/>
              <a:gd name="connsiteX4" fmla="*/ 2793702 w 3691456"/>
              <a:gd name="connsiteY4" fmla="*/ 324368 h 395251"/>
              <a:gd name="connsiteX5" fmla="*/ 2651344 w 3691456"/>
              <a:gd name="connsiteY5" fmla="*/ 340070 h 395251"/>
              <a:gd name="connsiteX6" fmla="*/ 2383230 w 3691456"/>
              <a:gd name="connsiteY6" fmla="*/ 380575 h 395251"/>
              <a:gd name="connsiteX7" fmla="*/ 2226021 w 3691456"/>
              <a:gd name="connsiteY7" fmla="*/ 282449 h 395251"/>
              <a:gd name="connsiteX8" fmla="*/ 1981200 w 3691456"/>
              <a:gd name="connsiteY8" fmla="*/ 357188 h 395251"/>
              <a:gd name="connsiteX9" fmla="*/ 2076449 w 3691456"/>
              <a:gd name="connsiteY9" fmla="*/ 290512 h 395251"/>
              <a:gd name="connsiteX10" fmla="*/ 1852612 w 3691456"/>
              <a:gd name="connsiteY10" fmla="*/ 390525 h 395251"/>
              <a:gd name="connsiteX11" fmla="*/ 1576387 w 3691456"/>
              <a:gd name="connsiteY11" fmla="*/ 371475 h 395251"/>
              <a:gd name="connsiteX12" fmla="*/ 1262062 w 3691456"/>
              <a:gd name="connsiteY12" fmla="*/ 304800 h 395251"/>
              <a:gd name="connsiteX13" fmla="*/ 957262 w 3691456"/>
              <a:gd name="connsiteY13" fmla="*/ 214313 h 395251"/>
              <a:gd name="connsiteX14" fmla="*/ 738187 w 3691456"/>
              <a:gd name="connsiteY14" fmla="*/ 147638 h 395251"/>
              <a:gd name="connsiteX15" fmla="*/ 542925 w 3691456"/>
              <a:gd name="connsiteY15" fmla="*/ 100013 h 395251"/>
              <a:gd name="connsiteX16" fmla="*/ 376237 w 3691456"/>
              <a:gd name="connsiteY16" fmla="*/ 71438 h 395251"/>
              <a:gd name="connsiteX17" fmla="*/ 157162 w 3691456"/>
              <a:gd name="connsiteY17" fmla="*/ 42863 h 395251"/>
              <a:gd name="connsiteX18" fmla="*/ 0 w 3691456"/>
              <a:gd name="connsiteY18" fmla="*/ 0 h 395251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81457 w 3691456"/>
              <a:gd name="connsiteY2" fmla="*/ 261513 h 395251"/>
              <a:gd name="connsiteX3" fmla="*/ 2961662 w 3691456"/>
              <a:gd name="connsiteY3" fmla="*/ 300085 h 395251"/>
              <a:gd name="connsiteX4" fmla="*/ 2793702 w 3691456"/>
              <a:gd name="connsiteY4" fmla="*/ 324368 h 395251"/>
              <a:gd name="connsiteX5" fmla="*/ 2651344 w 3691456"/>
              <a:gd name="connsiteY5" fmla="*/ 340070 h 395251"/>
              <a:gd name="connsiteX6" fmla="*/ 2402280 w 3691456"/>
              <a:gd name="connsiteY6" fmla="*/ 280562 h 395251"/>
              <a:gd name="connsiteX7" fmla="*/ 2226021 w 3691456"/>
              <a:gd name="connsiteY7" fmla="*/ 282449 h 395251"/>
              <a:gd name="connsiteX8" fmla="*/ 1981200 w 3691456"/>
              <a:gd name="connsiteY8" fmla="*/ 357188 h 395251"/>
              <a:gd name="connsiteX9" fmla="*/ 2076449 w 3691456"/>
              <a:gd name="connsiteY9" fmla="*/ 290512 h 395251"/>
              <a:gd name="connsiteX10" fmla="*/ 1852612 w 3691456"/>
              <a:gd name="connsiteY10" fmla="*/ 390525 h 395251"/>
              <a:gd name="connsiteX11" fmla="*/ 1576387 w 3691456"/>
              <a:gd name="connsiteY11" fmla="*/ 371475 h 395251"/>
              <a:gd name="connsiteX12" fmla="*/ 1262062 w 3691456"/>
              <a:gd name="connsiteY12" fmla="*/ 304800 h 395251"/>
              <a:gd name="connsiteX13" fmla="*/ 957262 w 3691456"/>
              <a:gd name="connsiteY13" fmla="*/ 214313 h 395251"/>
              <a:gd name="connsiteX14" fmla="*/ 738187 w 3691456"/>
              <a:gd name="connsiteY14" fmla="*/ 147638 h 395251"/>
              <a:gd name="connsiteX15" fmla="*/ 542925 w 3691456"/>
              <a:gd name="connsiteY15" fmla="*/ 100013 h 395251"/>
              <a:gd name="connsiteX16" fmla="*/ 376237 w 3691456"/>
              <a:gd name="connsiteY16" fmla="*/ 71438 h 395251"/>
              <a:gd name="connsiteX17" fmla="*/ 157162 w 3691456"/>
              <a:gd name="connsiteY17" fmla="*/ 42863 h 395251"/>
              <a:gd name="connsiteX18" fmla="*/ 0 w 3691456"/>
              <a:gd name="connsiteY18" fmla="*/ 0 h 395251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81457 w 3691456"/>
              <a:gd name="connsiteY2" fmla="*/ 261513 h 395251"/>
              <a:gd name="connsiteX3" fmla="*/ 2961662 w 3691456"/>
              <a:gd name="connsiteY3" fmla="*/ 300085 h 395251"/>
              <a:gd name="connsiteX4" fmla="*/ 2793702 w 3691456"/>
              <a:gd name="connsiteY4" fmla="*/ 324368 h 395251"/>
              <a:gd name="connsiteX5" fmla="*/ 2690811 w 3691456"/>
              <a:gd name="connsiteY5" fmla="*/ 247650 h 395251"/>
              <a:gd name="connsiteX6" fmla="*/ 2651344 w 3691456"/>
              <a:gd name="connsiteY6" fmla="*/ 340070 h 395251"/>
              <a:gd name="connsiteX7" fmla="*/ 2402280 w 3691456"/>
              <a:gd name="connsiteY7" fmla="*/ 280562 h 395251"/>
              <a:gd name="connsiteX8" fmla="*/ 2226021 w 3691456"/>
              <a:gd name="connsiteY8" fmla="*/ 282449 h 395251"/>
              <a:gd name="connsiteX9" fmla="*/ 1981200 w 3691456"/>
              <a:gd name="connsiteY9" fmla="*/ 357188 h 395251"/>
              <a:gd name="connsiteX10" fmla="*/ 2076449 w 3691456"/>
              <a:gd name="connsiteY10" fmla="*/ 290512 h 395251"/>
              <a:gd name="connsiteX11" fmla="*/ 1852612 w 3691456"/>
              <a:gd name="connsiteY11" fmla="*/ 390525 h 395251"/>
              <a:gd name="connsiteX12" fmla="*/ 1576387 w 3691456"/>
              <a:gd name="connsiteY12" fmla="*/ 371475 h 395251"/>
              <a:gd name="connsiteX13" fmla="*/ 1262062 w 3691456"/>
              <a:gd name="connsiteY13" fmla="*/ 304800 h 395251"/>
              <a:gd name="connsiteX14" fmla="*/ 957262 w 3691456"/>
              <a:gd name="connsiteY14" fmla="*/ 214313 h 395251"/>
              <a:gd name="connsiteX15" fmla="*/ 738187 w 3691456"/>
              <a:gd name="connsiteY15" fmla="*/ 147638 h 395251"/>
              <a:gd name="connsiteX16" fmla="*/ 542925 w 3691456"/>
              <a:gd name="connsiteY16" fmla="*/ 100013 h 395251"/>
              <a:gd name="connsiteX17" fmla="*/ 376237 w 3691456"/>
              <a:gd name="connsiteY17" fmla="*/ 71438 h 395251"/>
              <a:gd name="connsiteX18" fmla="*/ 157162 w 3691456"/>
              <a:gd name="connsiteY18" fmla="*/ 42863 h 395251"/>
              <a:gd name="connsiteX19" fmla="*/ 0 w 3691456"/>
              <a:gd name="connsiteY19" fmla="*/ 0 h 395251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81457 w 3691456"/>
              <a:gd name="connsiteY2" fmla="*/ 261513 h 395251"/>
              <a:gd name="connsiteX3" fmla="*/ 2961662 w 3691456"/>
              <a:gd name="connsiteY3" fmla="*/ 300085 h 395251"/>
              <a:gd name="connsiteX4" fmla="*/ 2793702 w 3691456"/>
              <a:gd name="connsiteY4" fmla="*/ 324368 h 395251"/>
              <a:gd name="connsiteX5" fmla="*/ 2690811 w 3691456"/>
              <a:gd name="connsiteY5" fmla="*/ 247650 h 395251"/>
              <a:gd name="connsiteX6" fmla="*/ 2402280 w 3691456"/>
              <a:gd name="connsiteY6" fmla="*/ 280562 h 395251"/>
              <a:gd name="connsiteX7" fmla="*/ 2226021 w 3691456"/>
              <a:gd name="connsiteY7" fmla="*/ 282449 h 395251"/>
              <a:gd name="connsiteX8" fmla="*/ 1981200 w 3691456"/>
              <a:gd name="connsiteY8" fmla="*/ 357188 h 395251"/>
              <a:gd name="connsiteX9" fmla="*/ 2076449 w 3691456"/>
              <a:gd name="connsiteY9" fmla="*/ 290512 h 395251"/>
              <a:gd name="connsiteX10" fmla="*/ 1852612 w 3691456"/>
              <a:gd name="connsiteY10" fmla="*/ 390525 h 395251"/>
              <a:gd name="connsiteX11" fmla="*/ 1576387 w 3691456"/>
              <a:gd name="connsiteY11" fmla="*/ 371475 h 395251"/>
              <a:gd name="connsiteX12" fmla="*/ 1262062 w 3691456"/>
              <a:gd name="connsiteY12" fmla="*/ 304800 h 395251"/>
              <a:gd name="connsiteX13" fmla="*/ 957262 w 3691456"/>
              <a:gd name="connsiteY13" fmla="*/ 214313 h 395251"/>
              <a:gd name="connsiteX14" fmla="*/ 738187 w 3691456"/>
              <a:gd name="connsiteY14" fmla="*/ 147638 h 395251"/>
              <a:gd name="connsiteX15" fmla="*/ 542925 w 3691456"/>
              <a:gd name="connsiteY15" fmla="*/ 100013 h 395251"/>
              <a:gd name="connsiteX16" fmla="*/ 376237 w 3691456"/>
              <a:gd name="connsiteY16" fmla="*/ 71438 h 395251"/>
              <a:gd name="connsiteX17" fmla="*/ 157162 w 3691456"/>
              <a:gd name="connsiteY17" fmla="*/ 42863 h 395251"/>
              <a:gd name="connsiteX18" fmla="*/ 0 w 3691456"/>
              <a:gd name="connsiteY18" fmla="*/ 0 h 395251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81457 w 3691456"/>
              <a:gd name="connsiteY2" fmla="*/ 261513 h 395251"/>
              <a:gd name="connsiteX3" fmla="*/ 2961662 w 3691456"/>
              <a:gd name="connsiteY3" fmla="*/ 300085 h 395251"/>
              <a:gd name="connsiteX4" fmla="*/ 2690811 w 3691456"/>
              <a:gd name="connsiteY4" fmla="*/ 247650 h 395251"/>
              <a:gd name="connsiteX5" fmla="*/ 2402280 w 3691456"/>
              <a:gd name="connsiteY5" fmla="*/ 280562 h 395251"/>
              <a:gd name="connsiteX6" fmla="*/ 2226021 w 3691456"/>
              <a:gd name="connsiteY6" fmla="*/ 282449 h 395251"/>
              <a:gd name="connsiteX7" fmla="*/ 1981200 w 3691456"/>
              <a:gd name="connsiteY7" fmla="*/ 357188 h 395251"/>
              <a:gd name="connsiteX8" fmla="*/ 2076449 w 3691456"/>
              <a:gd name="connsiteY8" fmla="*/ 290512 h 395251"/>
              <a:gd name="connsiteX9" fmla="*/ 1852612 w 3691456"/>
              <a:gd name="connsiteY9" fmla="*/ 390525 h 395251"/>
              <a:gd name="connsiteX10" fmla="*/ 1576387 w 3691456"/>
              <a:gd name="connsiteY10" fmla="*/ 371475 h 395251"/>
              <a:gd name="connsiteX11" fmla="*/ 1262062 w 3691456"/>
              <a:gd name="connsiteY11" fmla="*/ 304800 h 395251"/>
              <a:gd name="connsiteX12" fmla="*/ 957262 w 3691456"/>
              <a:gd name="connsiteY12" fmla="*/ 214313 h 395251"/>
              <a:gd name="connsiteX13" fmla="*/ 738187 w 3691456"/>
              <a:gd name="connsiteY13" fmla="*/ 147638 h 395251"/>
              <a:gd name="connsiteX14" fmla="*/ 542925 w 3691456"/>
              <a:gd name="connsiteY14" fmla="*/ 100013 h 395251"/>
              <a:gd name="connsiteX15" fmla="*/ 376237 w 3691456"/>
              <a:gd name="connsiteY15" fmla="*/ 71438 h 395251"/>
              <a:gd name="connsiteX16" fmla="*/ 157162 w 3691456"/>
              <a:gd name="connsiteY16" fmla="*/ 42863 h 395251"/>
              <a:gd name="connsiteX17" fmla="*/ 0 w 3691456"/>
              <a:gd name="connsiteY17" fmla="*/ 0 h 395251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81457 w 3691456"/>
              <a:gd name="connsiteY2" fmla="*/ 261513 h 395251"/>
              <a:gd name="connsiteX3" fmla="*/ 2961662 w 3691456"/>
              <a:gd name="connsiteY3" fmla="*/ 223885 h 395251"/>
              <a:gd name="connsiteX4" fmla="*/ 2690811 w 3691456"/>
              <a:gd name="connsiteY4" fmla="*/ 247650 h 395251"/>
              <a:gd name="connsiteX5" fmla="*/ 2402280 w 3691456"/>
              <a:gd name="connsiteY5" fmla="*/ 280562 h 395251"/>
              <a:gd name="connsiteX6" fmla="*/ 2226021 w 3691456"/>
              <a:gd name="connsiteY6" fmla="*/ 282449 h 395251"/>
              <a:gd name="connsiteX7" fmla="*/ 1981200 w 3691456"/>
              <a:gd name="connsiteY7" fmla="*/ 357188 h 395251"/>
              <a:gd name="connsiteX8" fmla="*/ 2076449 w 3691456"/>
              <a:gd name="connsiteY8" fmla="*/ 290512 h 395251"/>
              <a:gd name="connsiteX9" fmla="*/ 1852612 w 3691456"/>
              <a:gd name="connsiteY9" fmla="*/ 390525 h 395251"/>
              <a:gd name="connsiteX10" fmla="*/ 1576387 w 3691456"/>
              <a:gd name="connsiteY10" fmla="*/ 371475 h 395251"/>
              <a:gd name="connsiteX11" fmla="*/ 1262062 w 3691456"/>
              <a:gd name="connsiteY11" fmla="*/ 304800 h 395251"/>
              <a:gd name="connsiteX12" fmla="*/ 957262 w 3691456"/>
              <a:gd name="connsiteY12" fmla="*/ 214313 h 395251"/>
              <a:gd name="connsiteX13" fmla="*/ 738187 w 3691456"/>
              <a:gd name="connsiteY13" fmla="*/ 147638 h 395251"/>
              <a:gd name="connsiteX14" fmla="*/ 542925 w 3691456"/>
              <a:gd name="connsiteY14" fmla="*/ 100013 h 395251"/>
              <a:gd name="connsiteX15" fmla="*/ 376237 w 3691456"/>
              <a:gd name="connsiteY15" fmla="*/ 71438 h 395251"/>
              <a:gd name="connsiteX16" fmla="*/ 157162 w 3691456"/>
              <a:gd name="connsiteY16" fmla="*/ 42863 h 395251"/>
              <a:gd name="connsiteX17" fmla="*/ 0 w 3691456"/>
              <a:gd name="connsiteY17" fmla="*/ 0 h 395251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38499 w 3691456"/>
              <a:gd name="connsiteY2" fmla="*/ 95250 h 395251"/>
              <a:gd name="connsiteX3" fmla="*/ 3281457 w 3691456"/>
              <a:gd name="connsiteY3" fmla="*/ 261513 h 395251"/>
              <a:gd name="connsiteX4" fmla="*/ 2961662 w 3691456"/>
              <a:gd name="connsiteY4" fmla="*/ 223885 h 395251"/>
              <a:gd name="connsiteX5" fmla="*/ 2690811 w 3691456"/>
              <a:gd name="connsiteY5" fmla="*/ 247650 h 395251"/>
              <a:gd name="connsiteX6" fmla="*/ 2402280 w 3691456"/>
              <a:gd name="connsiteY6" fmla="*/ 280562 h 395251"/>
              <a:gd name="connsiteX7" fmla="*/ 2226021 w 3691456"/>
              <a:gd name="connsiteY7" fmla="*/ 282449 h 395251"/>
              <a:gd name="connsiteX8" fmla="*/ 1981200 w 3691456"/>
              <a:gd name="connsiteY8" fmla="*/ 357188 h 395251"/>
              <a:gd name="connsiteX9" fmla="*/ 2076449 w 3691456"/>
              <a:gd name="connsiteY9" fmla="*/ 290512 h 395251"/>
              <a:gd name="connsiteX10" fmla="*/ 1852612 w 3691456"/>
              <a:gd name="connsiteY10" fmla="*/ 390525 h 395251"/>
              <a:gd name="connsiteX11" fmla="*/ 1576387 w 3691456"/>
              <a:gd name="connsiteY11" fmla="*/ 371475 h 395251"/>
              <a:gd name="connsiteX12" fmla="*/ 1262062 w 3691456"/>
              <a:gd name="connsiteY12" fmla="*/ 304800 h 395251"/>
              <a:gd name="connsiteX13" fmla="*/ 957262 w 3691456"/>
              <a:gd name="connsiteY13" fmla="*/ 214313 h 395251"/>
              <a:gd name="connsiteX14" fmla="*/ 738187 w 3691456"/>
              <a:gd name="connsiteY14" fmla="*/ 147638 h 395251"/>
              <a:gd name="connsiteX15" fmla="*/ 542925 w 3691456"/>
              <a:gd name="connsiteY15" fmla="*/ 100013 h 395251"/>
              <a:gd name="connsiteX16" fmla="*/ 376237 w 3691456"/>
              <a:gd name="connsiteY16" fmla="*/ 71438 h 395251"/>
              <a:gd name="connsiteX17" fmla="*/ 157162 w 3691456"/>
              <a:gd name="connsiteY17" fmla="*/ 42863 h 395251"/>
              <a:gd name="connsiteX18" fmla="*/ 0 w 3691456"/>
              <a:gd name="connsiteY18" fmla="*/ 0 h 395251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38499 w 3691456"/>
              <a:gd name="connsiteY2" fmla="*/ 95250 h 395251"/>
              <a:gd name="connsiteX3" fmla="*/ 2961662 w 3691456"/>
              <a:gd name="connsiteY3" fmla="*/ 223885 h 395251"/>
              <a:gd name="connsiteX4" fmla="*/ 2690811 w 3691456"/>
              <a:gd name="connsiteY4" fmla="*/ 247650 h 395251"/>
              <a:gd name="connsiteX5" fmla="*/ 2402280 w 3691456"/>
              <a:gd name="connsiteY5" fmla="*/ 280562 h 395251"/>
              <a:gd name="connsiteX6" fmla="*/ 2226021 w 3691456"/>
              <a:gd name="connsiteY6" fmla="*/ 282449 h 395251"/>
              <a:gd name="connsiteX7" fmla="*/ 1981200 w 3691456"/>
              <a:gd name="connsiteY7" fmla="*/ 357188 h 395251"/>
              <a:gd name="connsiteX8" fmla="*/ 2076449 w 3691456"/>
              <a:gd name="connsiteY8" fmla="*/ 290512 h 395251"/>
              <a:gd name="connsiteX9" fmla="*/ 1852612 w 3691456"/>
              <a:gd name="connsiteY9" fmla="*/ 390525 h 395251"/>
              <a:gd name="connsiteX10" fmla="*/ 1576387 w 3691456"/>
              <a:gd name="connsiteY10" fmla="*/ 371475 h 395251"/>
              <a:gd name="connsiteX11" fmla="*/ 1262062 w 3691456"/>
              <a:gd name="connsiteY11" fmla="*/ 304800 h 395251"/>
              <a:gd name="connsiteX12" fmla="*/ 957262 w 3691456"/>
              <a:gd name="connsiteY12" fmla="*/ 214313 h 395251"/>
              <a:gd name="connsiteX13" fmla="*/ 738187 w 3691456"/>
              <a:gd name="connsiteY13" fmla="*/ 147638 h 395251"/>
              <a:gd name="connsiteX14" fmla="*/ 542925 w 3691456"/>
              <a:gd name="connsiteY14" fmla="*/ 100013 h 395251"/>
              <a:gd name="connsiteX15" fmla="*/ 376237 w 3691456"/>
              <a:gd name="connsiteY15" fmla="*/ 71438 h 395251"/>
              <a:gd name="connsiteX16" fmla="*/ 157162 w 3691456"/>
              <a:gd name="connsiteY16" fmla="*/ 42863 h 395251"/>
              <a:gd name="connsiteX17" fmla="*/ 0 w 3691456"/>
              <a:gd name="connsiteY17" fmla="*/ 0 h 395251"/>
              <a:gd name="connsiteX0" fmla="*/ 3691456 w 3691456"/>
              <a:gd name="connsiteY0" fmla="*/ 142969 h 395251"/>
              <a:gd name="connsiteX1" fmla="*/ 3474314 w 3691456"/>
              <a:gd name="connsiteY1" fmla="*/ 184843 h 395251"/>
              <a:gd name="connsiteX2" fmla="*/ 3238499 w 3691456"/>
              <a:gd name="connsiteY2" fmla="*/ 95250 h 395251"/>
              <a:gd name="connsiteX3" fmla="*/ 2961662 w 3691456"/>
              <a:gd name="connsiteY3" fmla="*/ 223885 h 395251"/>
              <a:gd name="connsiteX4" fmla="*/ 2690811 w 3691456"/>
              <a:gd name="connsiteY4" fmla="*/ 247650 h 395251"/>
              <a:gd name="connsiteX5" fmla="*/ 2402280 w 3691456"/>
              <a:gd name="connsiteY5" fmla="*/ 280562 h 395251"/>
              <a:gd name="connsiteX6" fmla="*/ 2226021 w 3691456"/>
              <a:gd name="connsiteY6" fmla="*/ 282449 h 395251"/>
              <a:gd name="connsiteX7" fmla="*/ 1981200 w 3691456"/>
              <a:gd name="connsiteY7" fmla="*/ 357188 h 395251"/>
              <a:gd name="connsiteX8" fmla="*/ 2076449 w 3691456"/>
              <a:gd name="connsiteY8" fmla="*/ 290512 h 395251"/>
              <a:gd name="connsiteX9" fmla="*/ 1852612 w 3691456"/>
              <a:gd name="connsiteY9" fmla="*/ 390525 h 395251"/>
              <a:gd name="connsiteX10" fmla="*/ 1576387 w 3691456"/>
              <a:gd name="connsiteY10" fmla="*/ 371475 h 395251"/>
              <a:gd name="connsiteX11" fmla="*/ 1262062 w 3691456"/>
              <a:gd name="connsiteY11" fmla="*/ 304800 h 395251"/>
              <a:gd name="connsiteX12" fmla="*/ 957262 w 3691456"/>
              <a:gd name="connsiteY12" fmla="*/ 214313 h 395251"/>
              <a:gd name="connsiteX13" fmla="*/ 738187 w 3691456"/>
              <a:gd name="connsiteY13" fmla="*/ 147638 h 395251"/>
              <a:gd name="connsiteX14" fmla="*/ 542925 w 3691456"/>
              <a:gd name="connsiteY14" fmla="*/ 100013 h 395251"/>
              <a:gd name="connsiteX15" fmla="*/ 376237 w 3691456"/>
              <a:gd name="connsiteY15" fmla="*/ 71438 h 395251"/>
              <a:gd name="connsiteX16" fmla="*/ 157162 w 3691456"/>
              <a:gd name="connsiteY16" fmla="*/ 42863 h 395251"/>
              <a:gd name="connsiteX17" fmla="*/ 0 w 3691456"/>
              <a:gd name="connsiteY17" fmla="*/ 0 h 395251"/>
              <a:gd name="connsiteX0" fmla="*/ 3691456 w 3691456"/>
              <a:gd name="connsiteY0" fmla="*/ 142969 h 395251"/>
              <a:gd name="connsiteX1" fmla="*/ 3238499 w 3691456"/>
              <a:gd name="connsiteY1" fmla="*/ 95250 h 395251"/>
              <a:gd name="connsiteX2" fmla="*/ 2961662 w 3691456"/>
              <a:gd name="connsiteY2" fmla="*/ 223885 h 395251"/>
              <a:gd name="connsiteX3" fmla="*/ 2690811 w 3691456"/>
              <a:gd name="connsiteY3" fmla="*/ 247650 h 395251"/>
              <a:gd name="connsiteX4" fmla="*/ 2402280 w 3691456"/>
              <a:gd name="connsiteY4" fmla="*/ 280562 h 395251"/>
              <a:gd name="connsiteX5" fmla="*/ 2226021 w 3691456"/>
              <a:gd name="connsiteY5" fmla="*/ 282449 h 395251"/>
              <a:gd name="connsiteX6" fmla="*/ 1981200 w 3691456"/>
              <a:gd name="connsiteY6" fmla="*/ 357188 h 395251"/>
              <a:gd name="connsiteX7" fmla="*/ 2076449 w 3691456"/>
              <a:gd name="connsiteY7" fmla="*/ 290512 h 395251"/>
              <a:gd name="connsiteX8" fmla="*/ 1852612 w 3691456"/>
              <a:gd name="connsiteY8" fmla="*/ 390525 h 395251"/>
              <a:gd name="connsiteX9" fmla="*/ 1576387 w 3691456"/>
              <a:gd name="connsiteY9" fmla="*/ 371475 h 395251"/>
              <a:gd name="connsiteX10" fmla="*/ 1262062 w 3691456"/>
              <a:gd name="connsiteY10" fmla="*/ 304800 h 395251"/>
              <a:gd name="connsiteX11" fmla="*/ 957262 w 3691456"/>
              <a:gd name="connsiteY11" fmla="*/ 214313 h 395251"/>
              <a:gd name="connsiteX12" fmla="*/ 738187 w 3691456"/>
              <a:gd name="connsiteY12" fmla="*/ 147638 h 395251"/>
              <a:gd name="connsiteX13" fmla="*/ 542925 w 3691456"/>
              <a:gd name="connsiteY13" fmla="*/ 100013 h 395251"/>
              <a:gd name="connsiteX14" fmla="*/ 376237 w 3691456"/>
              <a:gd name="connsiteY14" fmla="*/ 71438 h 395251"/>
              <a:gd name="connsiteX15" fmla="*/ 157162 w 3691456"/>
              <a:gd name="connsiteY15" fmla="*/ 42863 h 395251"/>
              <a:gd name="connsiteX16" fmla="*/ 0 w 3691456"/>
              <a:gd name="connsiteY16" fmla="*/ 0 h 395251"/>
              <a:gd name="connsiteX0" fmla="*/ 3677168 w 3677168"/>
              <a:gd name="connsiteY0" fmla="*/ 562 h 429057"/>
              <a:gd name="connsiteX1" fmla="*/ 3238499 w 3677168"/>
              <a:gd name="connsiteY1" fmla="*/ 129056 h 429057"/>
              <a:gd name="connsiteX2" fmla="*/ 2961662 w 3677168"/>
              <a:gd name="connsiteY2" fmla="*/ 257691 h 429057"/>
              <a:gd name="connsiteX3" fmla="*/ 2690811 w 3677168"/>
              <a:gd name="connsiteY3" fmla="*/ 281456 h 429057"/>
              <a:gd name="connsiteX4" fmla="*/ 2402280 w 3677168"/>
              <a:gd name="connsiteY4" fmla="*/ 314368 h 429057"/>
              <a:gd name="connsiteX5" fmla="*/ 2226021 w 3677168"/>
              <a:gd name="connsiteY5" fmla="*/ 316255 h 429057"/>
              <a:gd name="connsiteX6" fmla="*/ 1981200 w 3677168"/>
              <a:gd name="connsiteY6" fmla="*/ 390994 h 429057"/>
              <a:gd name="connsiteX7" fmla="*/ 2076449 w 3677168"/>
              <a:gd name="connsiteY7" fmla="*/ 324318 h 429057"/>
              <a:gd name="connsiteX8" fmla="*/ 1852612 w 3677168"/>
              <a:gd name="connsiteY8" fmla="*/ 424331 h 429057"/>
              <a:gd name="connsiteX9" fmla="*/ 1576387 w 3677168"/>
              <a:gd name="connsiteY9" fmla="*/ 405281 h 429057"/>
              <a:gd name="connsiteX10" fmla="*/ 1262062 w 3677168"/>
              <a:gd name="connsiteY10" fmla="*/ 338606 h 429057"/>
              <a:gd name="connsiteX11" fmla="*/ 957262 w 3677168"/>
              <a:gd name="connsiteY11" fmla="*/ 248119 h 429057"/>
              <a:gd name="connsiteX12" fmla="*/ 738187 w 3677168"/>
              <a:gd name="connsiteY12" fmla="*/ 181444 h 429057"/>
              <a:gd name="connsiteX13" fmla="*/ 542925 w 3677168"/>
              <a:gd name="connsiteY13" fmla="*/ 133819 h 429057"/>
              <a:gd name="connsiteX14" fmla="*/ 376237 w 3677168"/>
              <a:gd name="connsiteY14" fmla="*/ 105244 h 429057"/>
              <a:gd name="connsiteX15" fmla="*/ 157162 w 3677168"/>
              <a:gd name="connsiteY15" fmla="*/ 76669 h 429057"/>
              <a:gd name="connsiteX16" fmla="*/ 0 w 3677168"/>
              <a:gd name="connsiteY16" fmla="*/ 33806 h 429057"/>
              <a:gd name="connsiteX0" fmla="*/ 3639068 w 3639068"/>
              <a:gd name="connsiteY0" fmla="*/ 542 h 433800"/>
              <a:gd name="connsiteX1" fmla="*/ 3238499 w 3639068"/>
              <a:gd name="connsiteY1" fmla="*/ 133799 h 433800"/>
              <a:gd name="connsiteX2" fmla="*/ 2961662 w 3639068"/>
              <a:gd name="connsiteY2" fmla="*/ 262434 h 433800"/>
              <a:gd name="connsiteX3" fmla="*/ 2690811 w 3639068"/>
              <a:gd name="connsiteY3" fmla="*/ 286199 h 433800"/>
              <a:gd name="connsiteX4" fmla="*/ 2402280 w 3639068"/>
              <a:gd name="connsiteY4" fmla="*/ 319111 h 433800"/>
              <a:gd name="connsiteX5" fmla="*/ 2226021 w 3639068"/>
              <a:gd name="connsiteY5" fmla="*/ 320998 h 433800"/>
              <a:gd name="connsiteX6" fmla="*/ 1981200 w 3639068"/>
              <a:gd name="connsiteY6" fmla="*/ 395737 h 433800"/>
              <a:gd name="connsiteX7" fmla="*/ 2076449 w 3639068"/>
              <a:gd name="connsiteY7" fmla="*/ 329061 h 433800"/>
              <a:gd name="connsiteX8" fmla="*/ 1852612 w 3639068"/>
              <a:gd name="connsiteY8" fmla="*/ 429074 h 433800"/>
              <a:gd name="connsiteX9" fmla="*/ 1576387 w 3639068"/>
              <a:gd name="connsiteY9" fmla="*/ 410024 h 433800"/>
              <a:gd name="connsiteX10" fmla="*/ 1262062 w 3639068"/>
              <a:gd name="connsiteY10" fmla="*/ 343349 h 433800"/>
              <a:gd name="connsiteX11" fmla="*/ 957262 w 3639068"/>
              <a:gd name="connsiteY11" fmla="*/ 252862 h 433800"/>
              <a:gd name="connsiteX12" fmla="*/ 738187 w 3639068"/>
              <a:gd name="connsiteY12" fmla="*/ 186187 h 433800"/>
              <a:gd name="connsiteX13" fmla="*/ 542925 w 3639068"/>
              <a:gd name="connsiteY13" fmla="*/ 138562 h 433800"/>
              <a:gd name="connsiteX14" fmla="*/ 376237 w 3639068"/>
              <a:gd name="connsiteY14" fmla="*/ 109987 h 433800"/>
              <a:gd name="connsiteX15" fmla="*/ 157162 w 3639068"/>
              <a:gd name="connsiteY15" fmla="*/ 81412 h 433800"/>
              <a:gd name="connsiteX16" fmla="*/ 0 w 3639068"/>
              <a:gd name="connsiteY16" fmla="*/ 38549 h 433800"/>
              <a:gd name="connsiteX0" fmla="*/ 3639068 w 3639068"/>
              <a:gd name="connsiteY0" fmla="*/ 542 h 433800"/>
              <a:gd name="connsiteX1" fmla="*/ 3238499 w 3639068"/>
              <a:gd name="connsiteY1" fmla="*/ 133799 h 433800"/>
              <a:gd name="connsiteX2" fmla="*/ 2690811 w 3639068"/>
              <a:gd name="connsiteY2" fmla="*/ 286199 h 433800"/>
              <a:gd name="connsiteX3" fmla="*/ 2402280 w 3639068"/>
              <a:gd name="connsiteY3" fmla="*/ 319111 h 433800"/>
              <a:gd name="connsiteX4" fmla="*/ 2226021 w 3639068"/>
              <a:gd name="connsiteY4" fmla="*/ 320998 h 433800"/>
              <a:gd name="connsiteX5" fmla="*/ 1981200 w 3639068"/>
              <a:gd name="connsiteY5" fmla="*/ 395737 h 433800"/>
              <a:gd name="connsiteX6" fmla="*/ 2076449 w 3639068"/>
              <a:gd name="connsiteY6" fmla="*/ 329061 h 433800"/>
              <a:gd name="connsiteX7" fmla="*/ 1852612 w 3639068"/>
              <a:gd name="connsiteY7" fmla="*/ 429074 h 433800"/>
              <a:gd name="connsiteX8" fmla="*/ 1576387 w 3639068"/>
              <a:gd name="connsiteY8" fmla="*/ 410024 h 433800"/>
              <a:gd name="connsiteX9" fmla="*/ 1262062 w 3639068"/>
              <a:gd name="connsiteY9" fmla="*/ 343349 h 433800"/>
              <a:gd name="connsiteX10" fmla="*/ 957262 w 3639068"/>
              <a:gd name="connsiteY10" fmla="*/ 252862 h 433800"/>
              <a:gd name="connsiteX11" fmla="*/ 738187 w 3639068"/>
              <a:gd name="connsiteY11" fmla="*/ 186187 h 433800"/>
              <a:gd name="connsiteX12" fmla="*/ 542925 w 3639068"/>
              <a:gd name="connsiteY12" fmla="*/ 138562 h 433800"/>
              <a:gd name="connsiteX13" fmla="*/ 376237 w 3639068"/>
              <a:gd name="connsiteY13" fmla="*/ 109987 h 433800"/>
              <a:gd name="connsiteX14" fmla="*/ 157162 w 3639068"/>
              <a:gd name="connsiteY14" fmla="*/ 81412 h 433800"/>
              <a:gd name="connsiteX15" fmla="*/ 0 w 3639068"/>
              <a:gd name="connsiteY15" fmla="*/ 38549 h 433800"/>
              <a:gd name="connsiteX0" fmla="*/ 3639068 w 3639068"/>
              <a:gd name="connsiteY0" fmla="*/ 0 h 433258"/>
              <a:gd name="connsiteX1" fmla="*/ 2690811 w 3639068"/>
              <a:gd name="connsiteY1" fmla="*/ 285657 h 433258"/>
              <a:gd name="connsiteX2" fmla="*/ 2402280 w 3639068"/>
              <a:gd name="connsiteY2" fmla="*/ 318569 h 433258"/>
              <a:gd name="connsiteX3" fmla="*/ 2226021 w 3639068"/>
              <a:gd name="connsiteY3" fmla="*/ 320456 h 433258"/>
              <a:gd name="connsiteX4" fmla="*/ 1981200 w 3639068"/>
              <a:gd name="connsiteY4" fmla="*/ 395195 h 433258"/>
              <a:gd name="connsiteX5" fmla="*/ 2076449 w 3639068"/>
              <a:gd name="connsiteY5" fmla="*/ 328519 h 433258"/>
              <a:gd name="connsiteX6" fmla="*/ 1852612 w 3639068"/>
              <a:gd name="connsiteY6" fmla="*/ 428532 h 433258"/>
              <a:gd name="connsiteX7" fmla="*/ 1576387 w 3639068"/>
              <a:gd name="connsiteY7" fmla="*/ 409482 h 433258"/>
              <a:gd name="connsiteX8" fmla="*/ 1262062 w 3639068"/>
              <a:gd name="connsiteY8" fmla="*/ 342807 h 433258"/>
              <a:gd name="connsiteX9" fmla="*/ 957262 w 3639068"/>
              <a:gd name="connsiteY9" fmla="*/ 252320 h 433258"/>
              <a:gd name="connsiteX10" fmla="*/ 738187 w 3639068"/>
              <a:gd name="connsiteY10" fmla="*/ 185645 h 433258"/>
              <a:gd name="connsiteX11" fmla="*/ 542925 w 3639068"/>
              <a:gd name="connsiteY11" fmla="*/ 138020 h 433258"/>
              <a:gd name="connsiteX12" fmla="*/ 376237 w 3639068"/>
              <a:gd name="connsiteY12" fmla="*/ 109445 h 433258"/>
              <a:gd name="connsiteX13" fmla="*/ 157162 w 3639068"/>
              <a:gd name="connsiteY13" fmla="*/ 80870 h 433258"/>
              <a:gd name="connsiteX14" fmla="*/ 0 w 3639068"/>
              <a:gd name="connsiteY14" fmla="*/ 38007 h 433258"/>
              <a:gd name="connsiteX0" fmla="*/ 2690811 w 2690811"/>
              <a:gd name="connsiteY0" fmla="*/ 247650 h 395251"/>
              <a:gd name="connsiteX1" fmla="*/ 2402280 w 2690811"/>
              <a:gd name="connsiteY1" fmla="*/ 280562 h 395251"/>
              <a:gd name="connsiteX2" fmla="*/ 2226021 w 2690811"/>
              <a:gd name="connsiteY2" fmla="*/ 282449 h 395251"/>
              <a:gd name="connsiteX3" fmla="*/ 1981200 w 2690811"/>
              <a:gd name="connsiteY3" fmla="*/ 357188 h 395251"/>
              <a:gd name="connsiteX4" fmla="*/ 2076449 w 2690811"/>
              <a:gd name="connsiteY4" fmla="*/ 290512 h 395251"/>
              <a:gd name="connsiteX5" fmla="*/ 1852612 w 2690811"/>
              <a:gd name="connsiteY5" fmla="*/ 390525 h 395251"/>
              <a:gd name="connsiteX6" fmla="*/ 1576387 w 2690811"/>
              <a:gd name="connsiteY6" fmla="*/ 371475 h 395251"/>
              <a:gd name="connsiteX7" fmla="*/ 1262062 w 2690811"/>
              <a:gd name="connsiteY7" fmla="*/ 304800 h 395251"/>
              <a:gd name="connsiteX8" fmla="*/ 957262 w 2690811"/>
              <a:gd name="connsiteY8" fmla="*/ 214313 h 395251"/>
              <a:gd name="connsiteX9" fmla="*/ 738187 w 2690811"/>
              <a:gd name="connsiteY9" fmla="*/ 147638 h 395251"/>
              <a:gd name="connsiteX10" fmla="*/ 542925 w 2690811"/>
              <a:gd name="connsiteY10" fmla="*/ 100013 h 395251"/>
              <a:gd name="connsiteX11" fmla="*/ 376237 w 2690811"/>
              <a:gd name="connsiteY11" fmla="*/ 71438 h 395251"/>
              <a:gd name="connsiteX12" fmla="*/ 157162 w 2690811"/>
              <a:gd name="connsiteY12" fmla="*/ 42863 h 395251"/>
              <a:gd name="connsiteX13" fmla="*/ 0 w 2690811"/>
              <a:gd name="connsiteY13" fmla="*/ 0 h 395251"/>
              <a:gd name="connsiteX0" fmla="*/ 3090861 w 3090861"/>
              <a:gd name="connsiteY0" fmla="*/ 171450 h 395251"/>
              <a:gd name="connsiteX1" fmla="*/ 2402280 w 3090861"/>
              <a:gd name="connsiteY1" fmla="*/ 280562 h 395251"/>
              <a:gd name="connsiteX2" fmla="*/ 2226021 w 3090861"/>
              <a:gd name="connsiteY2" fmla="*/ 282449 h 395251"/>
              <a:gd name="connsiteX3" fmla="*/ 1981200 w 3090861"/>
              <a:gd name="connsiteY3" fmla="*/ 357188 h 395251"/>
              <a:gd name="connsiteX4" fmla="*/ 2076449 w 3090861"/>
              <a:gd name="connsiteY4" fmla="*/ 290512 h 395251"/>
              <a:gd name="connsiteX5" fmla="*/ 1852612 w 3090861"/>
              <a:gd name="connsiteY5" fmla="*/ 390525 h 395251"/>
              <a:gd name="connsiteX6" fmla="*/ 1576387 w 3090861"/>
              <a:gd name="connsiteY6" fmla="*/ 371475 h 395251"/>
              <a:gd name="connsiteX7" fmla="*/ 1262062 w 3090861"/>
              <a:gd name="connsiteY7" fmla="*/ 304800 h 395251"/>
              <a:gd name="connsiteX8" fmla="*/ 957262 w 3090861"/>
              <a:gd name="connsiteY8" fmla="*/ 214313 h 395251"/>
              <a:gd name="connsiteX9" fmla="*/ 738187 w 3090861"/>
              <a:gd name="connsiteY9" fmla="*/ 147638 h 395251"/>
              <a:gd name="connsiteX10" fmla="*/ 542925 w 3090861"/>
              <a:gd name="connsiteY10" fmla="*/ 100013 h 395251"/>
              <a:gd name="connsiteX11" fmla="*/ 376237 w 3090861"/>
              <a:gd name="connsiteY11" fmla="*/ 71438 h 395251"/>
              <a:gd name="connsiteX12" fmla="*/ 157162 w 3090861"/>
              <a:gd name="connsiteY12" fmla="*/ 42863 h 395251"/>
              <a:gd name="connsiteX13" fmla="*/ 0 w 3090861"/>
              <a:gd name="connsiteY13" fmla="*/ 0 h 395251"/>
              <a:gd name="connsiteX0" fmla="*/ 3090861 w 3090861"/>
              <a:gd name="connsiteY0" fmla="*/ 171450 h 395251"/>
              <a:gd name="connsiteX1" fmla="*/ 2695575 w 3090861"/>
              <a:gd name="connsiteY1" fmla="*/ 228600 h 395251"/>
              <a:gd name="connsiteX2" fmla="*/ 2402280 w 3090861"/>
              <a:gd name="connsiteY2" fmla="*/ 280562 h 395251"/>
              <a:gd name="connsiteX3" fmla="*/ 2226021 w 3090861"/>
              <a:gd name="connsiteY3" fmla="*/ 282449 h 395251"/>
              <a:gd name="connsiteX4" fmla="*/ 1981200 w 3090861"/>
              <a:gd name="connsiteY4" fmla="*/ 357188 h 395251"/>
              <a:gd name="connsiteX5" fmla="*/ 2076449 w 3090861"/>
              <a:gd name="connsiteY5" fmla="*/ 290512 h 395251"/>
              <a:gd name="connsiteX6" fmla="*/ 1852612 w 3090861"/>
              <a:gd name="connsiteY6" fmla="*/ 390525 h 395251"/>
              <a:gd name="connsiteX7" fmla="*/ 1576387 w 3090861"/>
              <a:gd name="connsiteY7" fmla="*/ 371475 h 395251"/>
              <a:gd name="connsiteX8" fmla="*/ 1262062 w 3090861"/>
              <a:gd name="connsiteY8" fmla="*/ 304800 h 395251"/>
              <a:gd name="connsiteX9" fmla="*/ 957262 w 3090861"/>
              <a:gd name="connsiteY9" fmla="*/ 214313 h 395251"/>
              <a:gd name="connsiteX10" fmla="*/ 738187 w 3090861"/>
              <a:gd name="connsiteY10" fmla="*/ 147638 h 395251"/>
              <a:gd name="connsiteX11" fmla="*/ 542925 w 3090861"/>
              <a:gd name="connsiteY11" fmla="*/ 100013 h 395251"/>
              <a:gd name="connsiteX12" fmla="*/ 376237 w 3090861"/>
              <a:gd name="connsiteY12" fmla="*/ 71438 h 395251"/>
              <a:gd name="connsiteX13" fmla="*/ 157162 w 3090861"/>
              <a:gd name="connsiteY13" fmla="*/ 42863 h 395251"/>
              <a:gd name="connsiteX14" fmla="*/ 0 w 3090861"/>
              <a:gd name="connsiteY14" fmla="*/ 0 h 395251"/>
              <a:gd name="connsiteX0" fmla="*/ 3090861 w 3090861"/>
              <a:gd name="connsiteY0" fmla="*/ 171450 h 395251"/>
              <a:gd name="connsiteX1" fmla="*/ 2705100 w 3090861"/>
              <a:gd name="connsiteY1" fmla="*/ 261937 h 395251"/>
              <a:gd name="connsiteX2" fmla="*/ 2402280 w 3090861"/>
              <a:gd name="connsiteY2" fmla="*/ 280562 h 395251"/>
              <a:gd name="connsiteX3" fmla="*/ 2226021 w 3090861"/>
              <a:gd name="connsiteY3" fmla="*/ 282449 h 395251"/>
              <a:gd name="connsiteX4" fmla="*/ 1981200 w 3090861"/>
              <a:gd name="connsiteY4" fmla="*/ 357188 h 395251"/>
              <a:gd name="connsiteX5" fmla="*/ 2076449 w 3090861"/>
              <a:gd name="connsiteY5" fmla="*/ 290512 h 395251"/>
              <a:gd name="connsiteX6" fmla="*/ 1852612 w 3090861"/>
              <a:gd name="connsiteY6" fmla="*/ 390525 h 395251"/>
              <a:gd name="connsiteX7" fmla="*/ 1576387 w 3090861"/>
              <a:gd name="connsiteY7" fmla="*/ 371475 h 395251"/>
              <a:gd name="connsiteX8" fmla="*/ 1262062 w 3090861"/>
              <a:gd name="connsiteY8" fmla="*/ 304800 h 395251"/>
              <a:gd name="connsiteX9" fmla="*/ 957262 w 3090861"/>
              <a:gd name="connsiteY9" fmla="*/ 214313 h 395251"/>
              <a:gd name="connsiteX10" fmla="*/ 738187 w 3090861"/>
              <a:gd name="connsiteY10" fmla="*/ 147638 h 395251"/>
              <a:gd name="connsiteX11" fmla="*/ 542925 w 3090861"/>
              <a:gd name="connsiteY11" fmla="*/ 100013 h 395251"/>
              <a:gd name="connsiteX12" fmla="*/ 376237 w 3090861"/>
              <a:gd name="connsiteY12" fmla="*/ 71438 h 395251"/>
              <a:gd name="connsiteX13" fmla="*/ 157162 w 3090861"/>
              <a:gd name="connsiteY13" fmla="*/ 42863 h 395251"/>
              <a:gd name="connsiteX14" fmla="*/ 0 w 3090861"/>
              <a:gd name="connsiteY14" fmla="*/ 0 h 39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90861" h="395251">
                <a:moveTo>
                  <a:pt x="3090861" y="171450"/>
                </a:moveTo>
                <a:lnTo>
                  <a:pt x="2705100" y="261937"/>
                </a:lnTo>
                <a:cubicBezTo>
                  <a:pt x="2590337" y="280122"/>
                  <a:pt x="2480539" y="271587"/>
                  <a:pt x="2402280" y="280562"/>
                </a:cubicBezTo>
                <a:lnTo>
                  <a:pt x="2226021" y="282449"/>
                </a:lnTo>
                <a:cubicBezTo>
                  <a:pt x="2159016" y="278551"/>
                  <a:pt x="2006129" y="355844"/>
                  <a:pt x="1981200" y="357188"/>
                </a:cubicBezTo>
                <a:cubicBezTo>
                  <a:pt x="1956271" y="358532"/>
                  <a:pt x="2097880" y="284956"/>
                  <a:pt x="2076449" y="290512"/>
                </a:cubicBezTo>
                <a:cubicBezTo>
                  <a:pt x="2055018" y="296068"/>
                  <a:pt x="1935956" y="377031"/>
                  <a:pt x="1852612" y="390525"/>
                </a:cubicBezTo>
                <a:cubicBezTo>
                  <a:pt x="1769268" y="404019"/>
                  <a:pt x="1674812" y="385762"/>
                  <a:pt x="1576387" y="371475"/>
                </a:cubicBezTo>
                <a:cubicBezTo>
                  <a:pt x="1477962" y="357188"/>
                  <a:pt x="1365250" y="330994"/>
                  <a:pt x="1262062" y="304800"/>
                </a:cubicBezTo>
                <a:cubicBezTo>
                  <a:pt x="1158874" y="278606"/>
                  <a:pt x="957262" y="214313"/>
                  <a:pt x="957262" y="214313"/>
                </a:cubicBezTo>
                <a:cubicBezTo>
                  <a:pt x="869950" y="188119"/>
                  <a:pt x="807243" y="166688"/>
                  <a:pt x="738187" y="147638"/>
                </a:cubicBezTo>
                <a:cubicBezTo>
                  <a:pt x="669131" y="128588"/>
                  <a:pt x="603250" y="112713"/>
                  <a:pt x="542925" y="100013"/>
                </a:cubicBezTo>
                <a:cubicBezTo>
                  <a:pt x="482600" y="87313"/>
                  <a:pt x="440531" y="80963"/>
                  <a:pt x="376237" y="71438"/>
                </a:cubicBezTo>
                <a:cubicBezTo>
                  <a:pt x="311943" y="61913"/>
                  <a:pt x="219868" y="54769"/>
                  <a:pt x="157162" y="42863"/>
                </a:cubicBezTo>
                <a:cubicBezTo>
                  <a:pt x="94456" y="30957"/>
                  <a:pt x="47228" y="15478"/>
                  <a:pt x="0" y="0"/>
                </a:cubicBezTo>
              </a:path>
            </a:pathLst>
          </a:custGeom>
          <a:noFill/>
          <a:ln w="63500" cap="flat" cmpd="sng" algn="ctr">
            <a:solidFill>
              <a:srgbClr val="FF00FF">
                <a:alpha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13" name="Action Button: Information 12">
            <a:hlinkClick r:id="rId3" action="ppaction://hlinksldjump" highlightClick="1"/>
          </p:cNvPr>
          <p:cNvSpPr/>
          <p:nvPr/>
        </p:nvSpPr>
        <p:spPr bwMode="auto">
          <a:xfrm>
            <a:off x="8635555" y="742384"/>
            <a:ext cx="445071" cy="401121"/>
          </a:xfrm>
          <a:prstGeom prst="actionButtonInformation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733024" y="1158894"/>
            <a:ext cx="250133" cy="22159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lIns="18288" tIns="18288" rIns="18288" bIns="18288" rtlCol="0">
            <a:spAutoFit/>
          </a:bodyPr>
          <a:lstStyle/>
          <a:p>
            <a:pPr algn="ctr">
              <a:buNone/>
            </a:pPr>
            <a:r>
              <a:rPr lang="en-US" sz="1200" i="0" dirty="0" smtClean="0">
                <a:solidFill>
                  <a:srgbClr val="FF0000"/>
                </a:solidFill>
              </a:rPr>
              <a:t>BP</a:t>
            </a:r>
          </a:p>
        </p:txBody>
      </p:sp>
      <p:sp>
        <p:nvSpPr>
          <p:cNvPr id="43" name="Freeform 42"/>
          <p:cNvSpPr/>
          <p:nvPr/>
        </p:nvSpPr>
        <p:spPr bwMode="auto">
          <a:xfrm>
            <a:off x="3919537" y="4809183"/>
            <a:ext cx="2833687" cy="233558"/>
          </a:xfrm>
          <a:custGeom>
            <a:avLst/>
            <a:gdLst>
              <a:gd name="connsiteX0" fmla="*/ 0 w 1966912"/>
              <a:gd name="connsiteY0" fmla="*/ 57150 h 138112"/>
              <a:gd name="connsiteX1" fmla="*/ 204787 w 1966912"/>
              <a:gd name="connsiteY1" fmla="*/ 114300 h 138112"/>
              <a:gd name="connsiteX2" fmla="*/ 342900 w 1966912"/>
              <a:gd name="connsiteY2" fmla="*/ 138112 h 138112"/>
              <a:gd name="connsiteX3" fmla="*/ 638175 w 1966912"/>
              <a:gd name="connsiteY3" fmla="*/ 114300 h 138112"/>
              <a:gd name="connsiteX4" fmla="*/ 857250 w 1966912"/>
              <a:gd name="connsiteY4" fmla="*/ 119062 h 138112"/>
              <a:gd name="connsiteX5" fmla="*/ 1066800 w 1966912"/>
              <a:gd name="connsiteY5" fmla="*/ 119062 h 138112"/>
              <a:gd name="connsiteX6" fmla="*/ 1400175 w 1966912"/>
              <a:gd name="connsiteY6" fmla="*/ 80962 h 138112"/>
              <a:gd name="connsiteX7" fmla="*/ 1647825 w 1966912"/>
              <a:gd name="connsiteY7" fmla="*/ 47625 h 138112"/>
              <a:gd name="connsiteX8" fmla="*/ 1776412 w 1966912"/>
              <a:gd name="connsiteY8" fmla="*/ 38100 h 138112"/>
              <a:gd name="connsiteX9" fmla="*/ 1966912 w 1966912"/>
              <a:gd name="connsiteY9" fmla="*/ 0 h 138112"/>
              <a:gd name="connsiteX0" fmla="*/ 0 w 2833687"/>
              <a:gd name="connsiteY0" fmla="*/ 0 h 236239"/>
              <a:gd name="connsiteX1" fmla="*/ 1071562 w 2833687"/>
              <a:gd name="connsiteY1" fmla="*/ 209550 h 236239"/>
              <a:gd name="connsiteX2" fmla="*/ 1209675 w 2833687"/>
              <a:gd name="connsiteY2" fmla="*/ 233362 h 236239"/>
              <a:gd name="connsiteX3" fmla="*/ 1504950 w 2833687"/>
              <a:gd name="connsiteY3" fmla="*/ 209550 h 236239"/>
              <a:gd name="connsiteX4" fmla="*/ 1724025 w 2833687"/>
              <a:gd name="connsiteY4" fmla="*/ 214312 h 236239"/>
              <a:gd name="connsiteX5" fmla="*/ 1933575 w 2833687"/>
              <a:gd name="connsiteY5" fmla="*/ 214312 h 236239"/>
              <a:gd name="connsiteX6" fmla="*/ 2266950 w 2833687"/>
              <a:gd name="connsiteY6" fmla="*/ 176212 h 236239"/>
              <a:gd name="connsiteX7" fmla="*/ 2514600 w 2833687"/>
              <a:gd name="connsiteY7" fmla="*/ 142875 h 236239"/>
              <a:gd name="connsiteX8" fmla="*/ 2643187 w 2833687"/>
              <a:gd name="connsiteY8" fmla="*/ 133350 h 236239"/>
              <a:gd name="connsiteX9" fmla="*/ 2833687 w 2833687"/>
              <a:gd name="connsiteY9" fmla="*/ 95250 h 236239"/>
              <a:gd name="connsiteX0" fmla="*/ 0 w 2833687"/>
              <a:gd name="connsiteY0" fmla="*/ 0 h 233558"/>
              <a:gd name="connsiteX1" fmla="*/ 461963 w 2833687"/>
              <a:gd name="connsiteY1" fmla="*/ 66675 h 233558"/>
              <a:gd name="connsiteX2" fmla="*/ 1071562 w 2833687"/>
              <a:gd name="connsiteY2" fmla="*/ 209550 h 233558"/>
              <a:gd name="connsiteX3" fmla="*/ 1209675 w 2833687"/>
              <a:gd name="connsiteY3" fmla="*/ 233362 h 233558"/>
              <a:gd name="connsiteX4" fmla="*/ 1504950 w 2833687"/>
              <a:gd name="connsiteY4" fmla="*/ 209550 h 233558"/>
              <a:gd name="connsiteX5" fmla="*/ 1724025 w 2833687"/>
              <a:gd name="connsiteY5" fmla="*/ 214312 h 233558"/>
              <a:gd name="connsiteX6" fmla="*/ 1933575 w 2833687"/>
              <a:gd name="connsiteY6" fmla="*/ 214312 h 233558"/>
              <a:gd name="connsiteX7" fmla="*/ 2266950 w 2833687"/>
              <a:gd name="connsiteY7" fmla="*/ 176212 h 233558"/>
              <a:gd name="connsiteX8" fmla="*/ 2514600 w 2833687"/>
              <a:gd name="connsiteY8" fmla="*/ 142875 h 233558"/>
              <a:gd name="connsiteX9" fmla="*/ 2643187 w 2833687"/>
              <a:gd name="connsiteY9" fmla="*/ 133350 h 233558"/>
              <a:gd name="connsiteX10" fmla="*/ 2833687 w 2833687"/>
              <a:gd name="connsiteY10" fmla="*/ 95250 h 23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3687" h="233558">
                <a:moveTo>
                  <a:pt x="0" y="0"/>
                </a:moveTo>
                <a:cubicBezTo>
                  <a:pt x="76994" y="16669"/>
                  <a:pt x="283369" y="31750"/>
                  <a:pt x="461963" y="66675"/>
                </a:cubicBezTo>
                <a:cubicBezTo>
                  <a:pt x="640557" y="101600"/>
                  <a:pt x="946943" y="181769"/>
                  <a:pt x="1071562" y="209550"/>
                </a:cubicBezTo>
                <a:cubicBezTo>
                  <a:pt x="1196181" y="237331"/>
                  <a:pt x="1137444" y="233362"/>
                  <a:pt x="1209675" y="233362"/>
                </a:cubicBezTo>
                <a:cubicBezTo>
                  <a:pt x="1281906" y="233362"/>
                  <a:pt x="1419225" y="212725"/>
                  <a:pt x="1504950" y="209550"/>
                </a:cubicBezTo>
                <a:cubicBezTo>
                  <a:pt x="1590675" y="206375"/>
                  <a:pt x="1652588" y="213518"/>
                  <a:pt x="1724025" y="214312"/>
                </a:cubicBezTo>
                <a:cubicBezTo>
                  <a:pt x="1795462" y="215106"/>
                  <a:pt x="1843088" y="220662"/>
                  <a:pt x="1933575" y="214312"/>
                </a:cubicBezTo>
                <a:cubicBezTo>
                  <a:pt x="2024062" y="207962"/>
                  <a:pt x="2170113" y="188118"/>
                  <a:pt x="2266950" y="176212"/>
                </a:cubicBezTo>
                <a:cubicBezTo>
                  <a:pt x="2363787" y="164306"/>
                  <a:pt x="2451894" y="150019"/>
                  <a:pt x="2514600" y="142875"/>
                </a:cubicBezTo>
                <a:cubicBezTo>
                  <a:pt x="2577306" y="135731"/>
                  <a:pt x="2590006" y="141287"/>
                  <a:pt x="2643187" y="133350"/>
                </a:cubicBezTo>
                <a:cubicBezTo>
                  <a:pt x="2696368" y="125413"/>
                  <a:pt x="2765027" y="110331"/>
                  <a:pt x="2833687" y="95250"/>
                </a:cubicBezTo>
              </a:path>
            </a:pathLst>
          </a:custGeom>
          <a:noFill/>
          <a:ln w="63500" cap="flat" cmpd="sng" algn="ctr">
            <a:solidFill>
              <a:srgbClr val="FF0000">
                <a:alpha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4" name="Freeform 43"/>
          <p:cNvSpPr/>
          <p:nvPr/>
        </p:nvSpPr>
        <p:spPr bwMode="auto">
          <a:xfrm>
            <a:off x="3566122" y="4581761"/>
            <a:ext cx="3930147" cy="135802"/>
          </a:xfrm>
          <a:custGeom>
            <a:avLst/>
            <a:gdLst>
              <a:gd name="connsiteX0" fmla="*/ 0 w 3911097"/>
              <a:gd name="connsiteY0" fmla="*/ 108642 h 144856"/>
              <a:gd name="connsiteX1" fmla="*/ 516048 w 3911097"/>
              <a:gd name="connsiteY1" fmla="*/ 144856 h 144856"/>
              <a:gd name="connsiteX2" fmla="*/ 1176951 w 3911097"/>
              <a:gd name="connsiteY2" fmla="*/ 135802 h 144856"/>
              <a:gd name="connsiteX3" fmla="*/ 2082297 w 3911097"/>
              <a:gd name="connsiteY3" fmla="*/ 108642 h 144856"/>
              <a:gd name="connsiteX4" fmla="*/ 3096285 w 3911097"/>
              <a:gd name="connsiteY4" fmla="*/ 99588 h 144856"/>
              <a:gd name="connsiteX5" fmla="*/ 3739081 w 3911097"/>
              <a:gd name="connsiteY5" fmla="*/ 27161 h 144856"/>
              <a:gd name="connsiteX6" fmla="*/ 3911097 w 3911097"/>
              <a:gd name="connsiteY6" fmla="*/ 0 h 144856"/>
              <a:gd name="connsiteX0" fmla="*/ 0 w 3911097"/>
              <a:gd name="connsiteY0" fmla="*/ 108642 h 136828"/>
              <a:gd name="connsiteX1" fmla="*/ 444610 w 3911097"/>
              <a:gd name="connsiteY1" fmla="*/ 130568 h 136828"/>
              <a:gd name="connsiteX2" fmla="*/ 1176951 w 3911097"/>
              <a:gd name="connsiteY2" fmla="*/ 135802 h 136828"/>
              <a:gd name="connsiteX3" fmla="*/ 2082297 w 3911097"/>
              <a:gd name="connsiteY3" fmla="*/ 108642 h 136828"/>
              <a:gd name="connsiteX4" fmla="*/ 3096285 w 3911097"/>
              <a:gd name="connsiteY4" fmla="*/ 99588 h 136828"/>
              <a:gd name="connsiteX5" fmla="*/ 3739081 w 3911097"/>
              <a:gd name="connsiteY5" fmla="*/ 27161 h 136828"/>
              <a:gd name="connsiteX6" fmla="*/ 3911097 w 3911097"/>
              <a:gd name="connsiteY6" fmla="*/ 0 h 136828"/>
              <a:gd name="connsiteX0" fmla="*/ 0 w 3911097"/>
              <a:gd name="connsiteY0" fmla="*/ 108642 h 135996"/>
              <a:gd name="connsiteX1" fmla="*/ 416035 w 3911097"/>
              <a:gd name="connsiteY1" fmla="*/ 121043 h 135996"/>
              <a:gd name="connsiteX2" fmla="*/ 1176951 w 3911097"/>
              <a:gd name="connsiteY2" fmla="*/ 135802 h 135996"/>
              <a:gd name="connsiteX3" fmla="*/ 2082297 w 3911097"/>
              <a:gd name="connsiteY3" fmla="*/ 108642 h 135996"/>
              <a:gd name="connsiteX4" fmla="*/ 3096285 w 3911097"/>
              <a:gd name="connsiteY4" fmla="*/ 99588 h 135996"/>
              <a:gd name="connsiteX5" fmla="*/ 3739081 w 3911097"/>
              <a:gd name="connsiteY5" fmla="*/ 27161 h 135996"/>
              <a:gd name="connsiteX6" fmla="*/ 3911097 w 3911097"/>
              <a:gd name="connsiteY6" fmla="*/ 0 h 135996"/>
              <a:gd name="connsiteX0" fmla="*/ 0 w 3930147"/>
              <a:gd name="connsiteY0" fmla="*/ 94355 h 136079"/>
              <a:gd name="connsiteX1" fmla="*/ 435085 w 3930147"/>
              <a:gd name="connsiteY1" fmla="*/ 121043 h 136079"/>
              <a:gd name="connsiteX2" fmla="*/ 1196001 w 3930147"/>
              <a:gd name="connsiteY2" fmla="*/ 135802 h 136079"/>
              <a:gd name="connsiteX3" fmla="*/ 2101347 w 3930147"/>
              <a:gd name="connsiteY3" fmla="*/ 108642 h 136079"/>
              <a:gd name="connsiteX4" fmla="*/ 3115335 w 3930147"/>
              <a:gd name="connsiteY4" fmla="*/ 99588 h 136079"/>
              <a:gd name="connsiteX5" fmla="*/ 3758131 w 3930147"/>
              <a:gd name="connsiteY5" fmla="*/ 27161 h 136079"/>
              <a:gd name="connsiteX6" fmla="*/ 3930147 w 3930147"/>
              <a:gd name="connsiteY6" fmla="*/ 0 h 136079"/>
              <a:gd name="connsiteX0" fmla="*/ 0 w 3930147"/>
              <a:gd name="connsiteY0" fmla="*/ 94355 h 135802"/>
              <a:gd name="connsiteX1" fmla="*/ 435085 w 3930147"/>
              <a:gd name="connsiteY1" fmla="*/ 121043 h 135802"/>
              <a:gd name="connsiteX2" fmla="*/ 1196001 w 3930147"/>
              <a:gd name="connsiteY2" fmla="*/ 135802 h 135802"/>
              <a:gd name="connsiteX3" fmla="*/ 2101347 w 3930147"/>
              <a:gd name="connsiteY3" fmla="*/ 127692 h 135802"/>
              <a:gd name="connsiteX4" fmla="*/ 3115335 w 3930147"/>
              <a:gd name="connsiteY4" fmla="*/ 99588 h 135802"/>
              <a:gd name="connsiteX5" fmla="*/ 3758131 w 3930147"/>
              <a:gd name="connsiteY5" fmla="*/ 27161 h 135802"/>
              <a:gd name="connsiteX6" fmla="*/ 3930147 w 3930147"/>
              <a:gd name="connsiteY6" fmla="*/ 0 h 13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0147" h="135802">
                <a:moveTo>
                  <a:pt x="0" y="94355"/>
                </a:moveTo>
                <a:cubicBezTo>
                  <a:pt x="159945" y="110198"/>
                  <a:pt x="235752" y="114135"/>
                  <a:pt x="435085" y="121043"/>
                </a:cubicBezTo>
                <a:cubicBezTo>
                  <a:pt x="634418" y="127951"/>
                  <a:pt x="918291" y="134694"/>
                  <a:pt x="1196001" y="135802"/>
                </a:cubicBezTo>
                <a:lnTo>
                  <a:pt x="2101347" y="127692"/>
                </a:lnTo>
                <a:cubicBezTo>
                  <a:pt x="2439343" y="118324"/>
                  <a:pt x="2839204" y="116343"/>
                  <a:pt x="3115335" y="99588"/>
                </a:cubicBezTo>
                <a:cubicBezTo>
                  <a:pt x="3391466" y="82833"/>
                  <a:pt x="3622329" y="43759"/>
                  <a:pt x="3758131" y="27161"/>
                </a:cubicBezTo>
                <a:cubicBezTo>
                  <a:pt x="3893933" y="10563"/>
                  <a:pt x="3912040" y="5281"/>
                  <a:pt x="3930147" y="0"/>
                </a:cubicBezTo>
              </a:path>
            </a:pathLst>
          </a:custGeom>
          <a:noFill/>
          <a:ln w="63500" cap="flat" cmpd="sng" algn="ctr">
            <a:solidFill>
              <a:srgbClr val="2559FF">
                <a:alpha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99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0" grpId="0" animBg="1"/>
      <p:bldP spid="46" grpId="0" animBg="1"/>
      <p:bldP spid="45" grpId="0" animBg="1"/>
      <p:bldP spid="11" grpId="0" animBg="1"/>
      <p:bldP spid="43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2" descr="BWLineE_rot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" t="2994" r="2023" b="23582"/>
          <a:stretch>
            <a:fillRect/>
          </a:stretch>
        </p:blipFill>
        <p:spPr bwMode="auto">
          <a:xfrm>
            <a:off x="241300" y="1435100"/>
            <a:ext cx="8791575" cy="5073650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2110244" y="585370"/>
            <a:ext cx="4896149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000" i="0" dirty="0" smtClean="0"/>
              <a:t>Line </a:t>
            </a:r>
            <a:r>
              <a:rPr lang="en-US" sz="2000" i="0" dirty="0"/>
              <a:t>E </a:t>
            </a:r>
            <a:r>
              <a:rPr lang="en-US" sz="2000" i="0" dirty="0" smtClean="0"/>
              <a:t>1970’s </a:t>
            </a:r>
            <a:r>
              <a:rPr lang="en-US" sz="2000" i="0" dirty="0" err="1" smtClean="0"/>
              <a:t>Prahl</a:t>
            </a:r>
            <a:r>
              <a:rPr lang="en-US" sz="2000" i="0" dirty="0" smtClean="0"/>
              <a:t> Analog Processing</a:t>
            </a:r>
          </a:p>
          <a:p>
            <a:pPr algn="ctr" eaLnBrk="1" hangingPunct="1">
              <a:buFontTx/>
              <a:buNone/>
            </a:pPr>
            <a:r>
              <a:rPr lang="en-US" sz="1600" dirty="0" err="1" smtClean="0"/>
              <a:t>Bandpass</a:t>
            </a:r>
            <a:r>
              <a:rPr lang="en-US" sz="1600" dirty="0" smtClean="0"/>
              <a:t> Filtering and AGC</a:t>
            </a:r>
          </a:p>
          <a:p>
            <a:pPr algn="ctr" eaLnBrk="1" hangingPunct="1">
              <a:buFontTx/>
              <a:buNone/>
            </a:pPr>
            <a:r>
              <a:rPr lang="en-US" sz="1600" dirty="0" smtClean="0"/>
              <a:t>Sign Bit Rendering</a:t>
            </a:r>
            <a:endParaRPr lang="en-US" sz="1600" dirty="0"/>
          </a:p>
        </p:txBody>
      </p:sp>
      <p:grpSp>
        <p:nvGrpSpPr>
          <p:cNvPr id="22537" name="Group 24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22538" name="Text Box 25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22539" name="Freeform 26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0" name="Freeform 27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1" name="Freeform 28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95075" y="152155"/>
            <a:ext cx="8726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400" i="0" dirty="0" smtClean="0"/>
              <a:t>1970-2005 Interpretation </a:t>
            </a:r>
            <a:r>
              <a:rPr lang="en-US" sz="2400" i="0" dirty="0"/>
              <a:t>and </a:t>
            </a:r>
            <a:r>
              <a:rPr lang="en-US" sz="2400" i="0" dirty="0" smtClean="0"/>
              <a:t>Reporting</a:t>
            </a:r>
            <a:endParaRPr lang="en-US" sz="2400" i="0" dirty="0"/>
          </a:p>
        </p:txBody>
      </p:sp>
      <p:sp>
        <p:nvSpPr>
          <p:cNvPr id="33" name="TextBox 32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Processing</a:t>
            </a:r>
            <a:endParaRPr lang="en-US" sz="1200" i="0" dirty="0"/>
          </a:p>
        </p:txBody>
      </p:sp>
      <p:sp>
        <p:nvSpPr>
          <p:cNvPr id="37" name="TextBox 36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9657" y="103822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W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59480" y="10316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51429" y="4323960"/>
            <a:ext cx="1646605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FF0000"/>
                </a:solidFill>
              </a:rPr>
              <a:t>Bubble Pulse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 flipV="1">
            <a:off x="7432895" y="2806574"/>
            <a:ext cx="796706" cy="1517386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7042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Text Box 12"/>
          <p:cNvSpPr txBox="1">
            <a:spLocks noChangeArrowheads="1"/>
          </p:cNvSpPr>
          <p:nvPr/>
        </p:nvSpPr>
        <p:spPr bwMode="auto">
          <a:xfrm>
            <a:off x="2433638" y="798513"/>
            <a:ext cx="39512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000" i="0" dirty="0"/>
              <a:t>Post- Filter, Statics, and </a:t>
            </a:r>
            <a:r>
              <a:rPr lang="en-US" sz="2000" dirty="0"/>
              <a:t>t</a:t>
            </a:r>
            <a:r>
              <a:rPr lang="en-US" sz="2000" baseline="-25000" dirty="0"/>
              <a:t>0</a:t>
            </a:r>
            <a:r>
              <a:rPr lang="en-US" sz="2000" i="0" dirty="0"/>
              <a:t> Shift</a:t>
            </a:r>
          </a:p>
        </p:txBody>
      </p:sp>
      <p:grpSp>
        <p:nvGrpSpPr>
          <p:cNvPr id="28684" name="Group 24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28685" name="Text Box 25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28686" name="Freeform 26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87" name="Freeform 27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88" name="Freeform 28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20781" y="1335024"/>
            <a:ext cx="8142575" cy="5280660"/>
            <a:chOff x="420781" y="1335024"/>
            <a:chExt cx="8142575" cy="528066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928" y="1335024"/>
              <a:ext cx="7996428" cy="5280660"/>
            </a:xfrm>
            <a:prstGeom prst="rect">
              <a:avLst/>
            </a:prstGeom>
          </p:spPr>
        </p:pic>
        <p:grpSp>
          <p:nvGrpSpPr>
            <p:cNvPr id="18" name="Group 17"/>
            <p:cNvGrpSpPr/>
            <p:nvPr/>
          </p:nvGrpSpPr>
          <p:grpSpPr>
            <a:xfrm>
              <a:off x="420781" y="1934153"/>
              <a:ext cx="582097" cy="4560760"/>
              <a:chOff x="420781" y="1934153"/>
              <a:chExt cx="582097" cy="4560760"/>
            </a:xfrm>
          </p:grpSpPr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1934153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>
                    <a:solidFill>
                      <a:schemeClr val="tx1"/>
                    </a:solidFill>
                  </a:rPr>
                  <a:t>2</a:t>
                </a:r>
                <a:r>
                  <a:rPr lang="en-US" sz="1200" dirty="0" smtClean="0">
                    <a:solidFill>
                      <a:schemeClr val="tx1"/>
                    </a:solidFill>
                  </a:rPr>
                  <a:t>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Text Box 20"/>
              <p:cNvSpPr txBox="1">
                <a:spLocks noChangeArrowheads="1"/>
              </p:cNvSpPr>
              <p:nvPr/>
            </p:nvSpPr>
            <p:spPr bwMode="auto">
              <a:xfrm rot="-5400000">
                <a:off x="60779" y="3969299"/>
                <a:ext cx="1027782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sz="1400" i="0" dirty="0">
                    <a:solidFill>
                      <a:schemeClr val="tx1"/>
                    </a:solidFill>
                  </a:rPr>
                  <a:t>Time (</a:t>
                </a:r>
                <a:r>
                  <a:rPr lang="en-US" sz="1400" i="0" dirty="0" err="1">
                    <a:solidFill>
                      <a:schemeClr val="tx1"/>
                    </a:solidFill>
                  </a:rPr>
                  <a:t>ms</a:t>
                </a:r>
                <a:r>
                  <a:rPr lang="en-US" sz="1400" i="0" dirty="0">
                    <a:solidFill>
                      <a:schemeClr val="tx1"/>
                    </a:solidFill>
                  </a:rPr>
                  <a:t>)</a:t>
                </a:r>
              </a:p>
            </p:txBody>
          </p:sp>
          <p:sp>
            <p:nvSpPr>
              <p:cNvPr id="21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2410126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>
                    <a:solidFill>
                      <a:schemeClr val="tx1"/>
                    </a:solidFill>
                  </a:rPr>
                  <a:t>4</a:t>
                </a:r>
                <a:r>
                  <a:rPr lang="en-US" sz="1200" dirty="0" smtClean="0">
                    <a:solidFill>
                      <a:schemeClr val="tx1"/>
                    </a:solidFill>
                  </a:rPr>
                  <a:t>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2886099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>
                    <a:solidFill>
                      <a:schemeClr val="tx1"/>
                    </a:solidFill>
                  </a:rPr>
                  <a:t>6</a:t>
                </a:r>
                <a:r>
                  <a:rPr lang="en-US" sz="1200" dirty="0" smtClean="0">
                    <a:solidFill>
                      <a:schemeClr val="tx1"/>
                    </a:solidFill>
                  </a:rPr>
                  <a:t>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3362072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>
                    <a:solidFill>
                      <a:schemeClr val="tx1"/>
                    </a:solidFill>
                  </a:rPr>
                  <a:t>8</a:t>
                </a:r>
                <a:r>
                  <a:rPr lang="en-US" sz="1200" dirty="0" smtClean="0">
                    <a:solidFill>
                      <a:schemeClr val="tx1"/>
                    </a:solidFill>
                  </a:rPr>
                  <a:t>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3838045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 smtClean="0">
                    <a:solidFill>
                      <a:schemeClr val="tx1"/>
                    </a:solidFill>
                  </a:rPr>
                  <a:t>100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6217914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>
                    <a:solidFill>
                      <a:schemeClr val="tx1"/>
                    </a:solidFill>
                  </a:rPr>
                  <a:t>2</a:t>
                </a:r>
                <a:r>
                  <a:rPr lang="en-US" sz="1200" dirty="0" smtClean="0">
                    <a:solidFill>
                      <a:schemeClr val="tx1"/>
                    </a:solidFill>
                  </a:rPr>
                  <a:t>00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4314018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 smtClean="0">
                    <a:solidFill>
                      <a:schemeClr val="tx1"/>
                    </a:solidFill>
                  </a:rPr>
                  <a:t>120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4789991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 smtClean="0">
                    <a:solidFill>
                      <a:schemeClr val="tx1"/>
                    </a:solidFill>
                  </a:rPr>
                  <a:t>140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5265964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 smtClean="0">
                    <a:solidFill>
                      <a:schemeClr val="tx1"/>
                    </a:solidFill>
                  </a:rPr>
                  <a:t>160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 Box 15"/>
              <p:cNvSpPr txBox="1">
                <a:spLocks noChangeArrowheads="1"/>
              </p:cNvSpPr>
              <p:nvPr/>
            </p:nvSpPr>
            <p:spPr bwMode="auto">
              <a:xfrm>
                <a:off x="728558" y="5741937"/>
                <a:ext cx="274320" cy="2769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0" rIns="0" anchor="ctr" anchorCtr="0">
                <a:spAutoFit/>
              </a:bodyPr>
              <a:lstStyle>
                <a:lvl1pPr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1pPr>
                <a:lvl2pPr marL="742950" indent="-28575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 i="1">
                    <a:solidFill>
                      <a:srgbClr val="FFFF00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Char char="•"/>
                  <a:defRPr b="1" i="1">
                    <a:solidFill>
                      <a:srgbClr val="FFFF00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buFontTx/>
                  <a:buNone/>
                </a:pPr>
                <a:r>
                  <a:rPr lang="en-US" sz="1200" dirty="0" smtClean="0">
                    <a:solidFill>
                      <a:schemeClr val="tx1"/>
                    </a:solidFill>
                  </a:rPr>
                  <a:t>180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639763" y="347663"/>
            <a:ext cx="8077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/>
              <a:t>2007 Initial Digital P</a:t>
            </a:r>
            <a:r>
              <a:rPr lang="en-US" sz="3200" i="0" dirty="0" smtClean="0"/>
              <a:t>rocessing</a:t>
            </a:r>
            <a:endParaRPr lang="en-US" sz="3200" i="0" dirty="0"/>
          </a:p>
        </p:txBody>
      </p:sp>
      <p:sp>
        <p:nvSpPr>
          <p:cNvPr id="30" name="TextBox 29"/>
          <p:cNvSpPr txBox="1"/>
          <p:nvPr/>
        </p:nvSpPr>
        <p:spPr>
          <a:xfrm>
            <a:off x="7552236" y="5741937"/>
            <a:ext cx="1646605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FF0000"/>
                </a:solidFill>
              </a:rPr>
              <a:t>Bubble Pulse</a:t>
            </a:r>
          </a:p>
        </p:txBody>
      </p:sp>
      <p:cxnSp>
        <p:nvCxnSpPr>
          <p:cNvPr id="31" name="Straight Arrow Connector 30"/>
          <p:cNvCxnSpPr/>
          <p:nvPr/>
        </p:nvCxnSpPr>
        <p:spPr bwMode="auto">
          <a:xfrm flipH="1" flipV="1">
            <a:off x="7833702" y="4224551"/>
            <a:ext cx="796706" cy="1517386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88510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959161" y="1627335"/>
            <a:ext cx="7808913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None/>
            </a:pPr>
            <a:r>
              <a:rPr lang="en-US" sz="2000" i="0" dirty="0" smtClean="0"/>
              <a:t>We don’t have electronic data for 60% of the survey.</a:t>
            </a:r>
          </a:p>
          <a:p>
            <a:pPr eaLnBrk="1" hangingPunct="1">
              <a:buNone/>
            </a:pPr>
            <a:endParaRPr lang="en-US" sz="2000" i="0" dirty="0"/>
          </a:p>
          <a:p>
            <a:pPr eaLnBrk="1" hangingPunct="1">
              <a:buNone/>
            </a:pPr>
            <a:r>
              <a:rPr lang="en-US" sz="2000" i="0" dirty="0" smtClean="0"/>
              <a:t>Can we manufacture digital traces from images of the sign bit sections?</a:t>
            </a:r>
            <a:endParaRPr lang="en-US" sz="2000" i="0" dirty="0"/>
          </a:p>
          <a:p>
            <a:pPr eaLnBrk="1" hangingPunct="1">
              <a:buNone/>
            </a:pPr>
            <a:endParaRPr lang="en-US" b="0" i="0" dirty="0">
              <a:solidFill>
                <a:schemeClr val="tx1"/>
              </a:solidFill>
            </a:endParaRPr>
          </a:p>
        </p:txBody>
      </p:sp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88033" y="6539578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93873" y="6539578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50969" y="6539578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56809" y="6539578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62649" y="6539578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D2D</a:t>
            </a:r>
            <a:endParaRPr lang="en-US" sz="1200" i="0" dirty="0"/>
          </a:p>
        </p:txBody>
      </p:sp>
      <p:sp>
        <p:nvSpPr>
          <p:cNvPr id="2" name="Rectangle 1"/>
          <p:cNvSpPr/>
          <p:nvPr/>
        </p:nvSpPr>
        <p:spPr>
          <a:xfrm>
            <a:off x="690953" y="795402"/>
            <a:ext cx="2666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en-US" sz="2400" dirty="0" smtClean="0"/>
              <a:t>But, remember…</a:t>
            </a:r>
            <a:endParaRPr lang="en-US" sz="2400" dirty="0"/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877888" y="3221950"/>
            <a:ext cx="7808913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None/>
            </a:pPr>
            <a:r>
              <a:rPr lang="en-US" sz="2000" i="0" dirty="0" smtClean="0"/>
              <a:t>Digital traces would allow viewing in 3D seismic workstation</a:t>
            </a:r>
          </a:p>
          <a:p>
            <a:pPr eaLnBrk="1" hangingPunct="1">
              <a:buNone/>
            </a:pPr>
            <a:r>
              <a:rPr lang="en-US" sz="2000" i="0" dirty="0" smtClean="0"/>
              <a:t>… allow easy timing of events</a:t>
            </a:r>
          </a:p>
          <a:p>
            <a:pPr eaLnBrk="1" hangingPunct="1">
              <a:buNone/>
            </a:pPr>
            <a:r>
              <a:rPr lang="en-US" sz="2000" i="0" dirty="0" smtClean="0"/>
              <a:t>… easily identify multiples and bubble pulse events</a:t>
            </a:r>
          </a:p>
          <a:p>
            <a:pPr eaLnBrk="1" hangingPunct="1">
              <a:buNone/>
            </a:pPr>
            <a:r>
              <a:rPr lang="en-US" sz="2000" i="0" dirty="0" smtClean="0"/>
              <a:t>… provide data for deconvolution to remove multiples and 	bubble pulse events</a:t>
            </a:r>
          </a:p>
        </p:txBody>
      </p:sp>
    </p:spTree>
    <p:extLst>
      <p:ext uri="{BB962C8B-B14F-4D97-AF65-F5344CB8AC3E}">
        <p14:creationId xmlns:p14="http://schemas.microsoft.com/office/powerpoint/2010/main" val="220978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660396" y="1506534"/>
            <a:ext cx="8284427" cy="421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i="0" dirty="0"/>
              <a:t> </a:t>
            </a:r>
            <a:r>
              <a:rPr lang="en-US" sz="2000" i="0" dirty="0" smtClean="0"/>
              <a:t>Start with an image scanned from a 1970 processed section</a:t>
            </a:r>
          </a:p>
          <a:p>
            <a:pPr eaLnBrk="1" hangingPunct="1"/>
            <a:endParaRPr lang="en-US" sz="2000" i="0" dirty="0" smtClean="0"/>
          </a:p>
          <a:p>
            <a:pPr eaLnBrk="1" hangingPunct="1"/>
            <a:r>
              <a:rPr lang="en-US" sz="2000" i="0" dirty="0"/>
              <a:t> </a:t>
            </a:r>
            <a:r>
              <a:rPr lang="en-US" sz="2000" i="0" dirty="0" smtClean="0"/>
              <a:t>Assert each column of pixels is a sign bit seismic trace</a:t>
            </a:r>
          </a:p>
          <a:p>
            <a:pPr lvl="1" eaLnBrk="1" hangingPunct="1"/>
            <a:r>
              <a:rPr lang="en-US" sz="1600" i="0" dirty="0" smtClean="0"/>
              <a:t>Assign 1’s </a:t>
            </a:r>
            <a:r>
              <a:rPr lang="en-US" sz="1600" dirty="0" smtClean="0"/>
              <a:t>(black dots</a:t>
            </a:r>
            <a:r>
              <a:rPr lang="en-US" sz="1600" i="0" dirty="0" smtClean="0"/>
              <a:t>), -1’s </a:t>
            </a:r>
            <a:r>
              <a:rPr lang="en-US" sz="1600" dirty="0" smtClean="0"/>
              <a:t>(white space) </a:t>
            </a:r>
            <a:r>
              <a:rPr lang="en-US" sz="1600" i="0" dirty="0" smtClean="0"/>
              <a:t>from vertical columns in the image</a:t>
            </a:r>
            <a:r>
              <a:rPr lang="en-US" sz="1600" dirty="0" smtClean="0"/>
              <a:t>*</a:t>
            </a:r>
          </a:p>
          <a:p>
            <a:pPr eaLnBrk="1" hangingPunct="1"/>
            <a:endParaRPr lang="en-US" sz="2000" i="0" dirty="0" smtClean="0"/>
          </a:p>
          <a:p>
            <a:pPr eaLnBrk="1" hangingPunct="1"/>
            <a:r>
              <a:rPr lang="en-US" sz="2000" i="0" dirty="0" smtClean="0"/>
              <a:t> Filter each sign bit trace </a:t>
            </a:r>
            <a:r>
              <a:rPr lang="en-US" sz="1600" dirty="0" smtClean="0"/>
              <a:t>(column of pixels)*</a:t>
            </a:r>
            <a:r>
              <a:rPr lang="en-US" sz="1600" i="0" dirty="0" smtClean="0"/>
              <a:t> </a:t>
            </a:r>
          </a:p>
          <a:p>
            <a:pPr eaLnBrk="1" hangingPunct="1"/>
            <a:endParaRPr lang="en-US" sz="1600" i="0" dirty="0" smtClean="0"/>
          </a:p>
          <a:p>
            <a:pPr eaLnBrk="1" hangingPunct="1"/>
            <a:r>
              <a:rPr lang="en-US" sz="2000" i="0" dirty="0"/>
              <a:t> </a:t>
            </a:r>
            <a:r>
              <a:rPr lang="en-US" sz="2000" i="0" dirty="0" smtClean="0"/>
              <a:t>Convert the filtered traces from pixels </a:t>
            </a:r>
            <a:r>
              <a:rPr lang="en-US" sz="1600" dirty="0" smtClean="0"/>
              <a:t>(vertical)</a:t>
            </a:r>
            <a:r>
              <a:rPr lang="en-US" sz="2000" i="0" dirty="0" smtClean="0"/>
              <a:t> to time </a:t>
            </a:r>
            <a:r>
              <a:rPr lang="en-US" sz="2000" dirty="0" smtClean="0"/>
              <a:t>(</a:t>
            </a:r>
            <a:r>
              <a:rPr lang="en-US" sz="2000" dirty="0" err="1" smtClean="0"/>
              <a:t>ms</a:t>
            </a:r>
            <a:r>
              <a:rPr lang="en-US" sz="2000" dirty="0" smtClean="0"/>
              <a:t>)*</a:t>
            </a:r>
          </a:p>
          <a:p>
            <a:pPr eaLnBrk="1" hangingPunct="1"/>
            <a:r>
              <a:rPr lang="en-US" sz="2000" i="0" dirty="0"/>
              <a:t> </a:t>
            </a:r>
            <a:r>
              <a:rPr lang="en-US" sz="2000" i="0" dirty="0" smtClean="0"/>
              <a:t>Convert traces from pixels/in </a:t>
            </a:r>
            <a:r>
              <a:rPr lang="en-US" sz="1600" dirty="0" smtClean="0"/>
              <a:t>(horizontal)</a:t>
            </a:r>
            <a:r>
              <a:rPr lang="en-US" sz="2000" i="0" dirty="0" smtClean="0"/>
              <a:t> to suitable trace interval 	in m (</a:t>
            </a:r>
            <a:r>
              <a:rPr lang="en-US" sz="2000" i="0" dirty="0" err="1" smtClean="0"/>
              <a:t>ft</a:t>
            </a:r>
            <a:r>
              <a:rPr lang="en-US" sz="2000" i="0" dirty="0" smtClean="0"/>
              <a:t>)*</a:t>
            </a:r>
          </a:p>
          <a:p>
            <a:pPr eaLnBrk="1" hangingPunct="1"/>
            <a:endParaRPr lang="en-US" sz="2000" i="0" dirty="0" smtClean="0"/>
          </a:p>
          <a:p>
            <a:pPr eaLnBrk="1" hangingPunct="1"/>
            <a:r>
              <a:rPr lang="en-US" sz="2000" i="0" dirty="0"/>
              <a:t> </a:t>
            </a:r>
            <a:r>
              <a:rPr lang="en-US" sz="2000" i="0" dirty="0" smtClean="0"/>
              <a:t>Make seismic industry standard SEG-Y format files for import to 	3D seismic workstation for interpretation and analysis</a:t>
            </a:r>
            <a:endParaRPr lang="en-US" sz="2000" i="0" dirty="0"/>
          </a:p>
        </p:txBody>
      </p:sp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46012" y="565882"/>
            <a:ext cx="5564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dirty="0" smtClean="0"/>
              <a:t>What is the “dots to data” workflow?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D2D</a:t>
            </a:r>
            <a:endParaRPr lang="en-US" sz="1200" i="0" dirty="0"/>
          </a:p>
        </p:txBody>
      </p:sp>
      <p:sp>
        <p:nvSpPr>
          <p:cNvPr id="3" name="TextBox 2"/>
          <p:cNvSpPr txBox="1"/>
          <p:nvPr/>
        </p:nvSpPr>
        <p:spPr>
          <a:xfrm>
            <a:off x="6724343" y="5803312"/>
            <a:ext cx="2220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dirty="0" smtClean="0"/>
              <a:t>* other possible options</a:t>
            </a:r>
          </a:p>
        </p:txBody>
      </p:sp>
    </p:spTree>
    <p:extLst>
      <p:ext uri="{BB962C8B-B14F-4D97-AF65-F5344CB8AC3E}">
        <p14:creationId xmlns:p14="http://schemas.microsoft.com/office/powerpoint/2010/main" val="105177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D2D</a:t>
            </a:r>
            <a:endParaRPr lang="en-US" sz="1200" i="0" dirty="0"/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83" y="796785"/>
            <a:ext cx="7535154" cy="572205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5975" y="272100"/>
            <a:ext cx="6332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i="0" dirty="0"/>
              <a:t> Start with scanned image of 1970 processed section</a:t>
            </a:r>
            <a:endParaRPr lang="en-US" b="0" i="0" dirty="0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1747319" y="5839485"/>
            <a:ext cx="986828" cy="0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Box 7"/>
          <p:cNvSpPr txBox="1"/>
          <p:nvPr/>
        </p:nvSpPr>
        <p:spPr>
          <a:xfrm>
            <a:off x="4335196" y="594360"/>
            <a:ext cx="2108334" cy="369332"/>
          </a:xfrm>
          <a:prstGeom prst="rect">
            <a:avLst/>
          </a:prstGeom>
          <a:solidFill>
            <a:schemeClr val="accent1"/>
          </a:solidFill>
          <a:ln w="19050">
            <a:solidFill>
              <a:srgbClr val="72BEBC"/>
            </a:solidFill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chemeClr val="tx1"/>
                </a:solidFill>
              </a:rPr>
              <a:t>W. of Finley Point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72799" y="594360"/>
            <a:ext cx="351378" cy="369332"/>
          </a:xfrm>
          <a:prstGeom prst="rect">
            <a:avLst/>
          </a:prstGeom>
          <a:solidFill>
            <a:schemeClr val="accent1"/>
          </a:solidFill>
          <a:ln w="19050">
            <a:solidFill>
              <a:srgbClr val="72BEBC"/>
            </a:solidFill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03246" y="2936502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 smtClean="0">
                <a:solidFill>
                  <a:srgbClr val="0070C0"/>
                </a:solidFill>
              </a:rPr>
              <a:t>200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3246" y="3999381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3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03246" y="5062260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4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03246" y="6125140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5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03246" y="1873623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1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453491" y="1319705"/>
            <a:ext cx="3521798" cy="2242793"/>
            <a:chOff x="5453491" y="1319705"/>
            <a:chExt cx="3521798" cy="2242793"/>
          </a:xfrm>
        </p:grpSpPr>
        <p:grpSp>
          <p:nvGrpSpPr>
            <p:cNvPr id="28" name="Group 27"/>
            <p:cNvGrpSpPr/>
            <p:nvPr/>
          </p:nvGrpSpPr>
          <p:grpSpPr>
            <a:xfrm>
              <a:off x="5453491" y="1319705"/>
              <a:ext cx="3521798" cy="2242793"/>
              <a:chOff x="2716793" y="1772378"/>
              <a:chExt cx="3521798" cy="2242793"/>
            </a:xfrm>
          </p:grpSpPr>
          <p:sp>
            <p:nvSpPr>
              <p:cNvPr id="29" name="Rectangle 28"/>
              <p:cNvSpPr/>
              <p:nvPr/>
            </p:nvSpPr>
            <p:spPr bwMode="auto">
              <a:xfrm>
                <a:off x="2716793" y="1772378"/>
                <a:ext cx="3521798" cy="2199992"/>
              </a:xfrm>
              <a:prstGeom prst="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tabLst/>
                </a:pPr>
                <a:endPara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30" name="Group 29"/>
              <p:cNvGrpSpPr/>
              <p:nvPr/>
            </p:nvGrpSpPr>
            <p:grpSpPr>
              <a:xfrm>
                <a:off x="3137779" y="2023450"/>
                <a:ext cx="2551569" cy="1683944"/>
                <a:chOff x="2906162" y="2055137"/>
                <a:chExt cx="2551569" cy="1683944"/>
              </a:xfrm>
            </p:grpSpPr>
            <p:cxnSp>
              <p:nvCxnSpPr>
                <p:cNvPr id="33" name="Straight Connector 32"/>
                <p:cNvCxnSpPr/>
                <p:nvPr/>
              </p:nvCxnSpPr>
              <p:spPr bwMode="auto">
                <a:xfrm>
                  <a:off x="2906162" y="2055137"/>
                  <a:ext cx="0" cy="1683944"/>
                </a:xfrm>
                <a:prstGeom prst="line">
                  <a:avLst/>
                </a:prstGeom>
                <a:solidFill>
                  <a:schemeClr val="bg1"/>
                </a:solidFill>
                <a:ln w="254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4" name="Straight Connector 33"/>
                <p:cNvCxnSpPr/>
                <p:nvPr/>
              </p:nvCxnSpPr>
              <p:spPr bwMode="auto">
                <a:xfrm>
                  <a:off x="2906162" y="3739081"/>
                  <a:ext cx="2551569" cy="0"/>
                </a:xfrm>
                <a:prstGeom prst="line">
                  <a:avLst/>
                </a:prstGeom>
                <a:solidFill>
                  <a:schemeClr val="bg1"/>
                </a:solidFill>
                <a:ln w="254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35" name="Freeform 34"/>
                <p:cNvSpPr/>
                <p:nvPr/>
              </p:nvSpPr>
              <p:spPr bwMode="auto">
                <a:xfrm>
                  <a:off x="2906163" y="2743199"/>
                  <a:ext cx="1339912" cy="950615"/>
                </a:xfrm>
                <a:custGeom>
                  <a:avLst/>
                  <a:gdLst>
                    <a:gd name="connsiteX0" fmla="*/ 0 w 1330859"/>
                    <a:gd name="connsiteY0" fmla="*/ 0 h 1412341"/>
                    <a:gd name="connsiteX1" fmla="*/ 162962 w 1330859"/>
                    <a:gd name="connsiteY1" fmla="*/ 516048 h 1412341"/>
                    <a:gd name="connsiteX2" fmla="*/ 407406 w 1330859"/>
                    <a:gd name="connsiteY2" fmla="*/ 1222218 h 1412341"/>
                    <a:gd name="connsiteX3" fmla="*/ 579422 w 1330859"/>
                    <a:gd name="connsiteY3" fmla="*/ 1367074 h 1412341"/>
                    <a:gd name="connsiteX4" fmla="*/ 1330859 w 1330859"/>
                    <a:gd name="connsiteY4" fmla="*/ 1412341 h 1412341"/>
                    <a:gd name="connsiteX0" fmla="*/ 0 w 1330859"/>
                    <a:gd name="connsiteY0" fmla="*/ 0 h 1412341"/>
                    <a:gd name="connsiteX1" fmla="*/ 135801 w 1330859"/>
                    <a:gd name="connsiteY1" fmla="*/ 307818 h 1412341"/>
                    <a:gd name="connsiteX2" fmla="*/ 407406 w 1330859"/>
                    <a:gd name="connsiteY2" fmla="*/ 1222218 h 1412341"/>
                    <a:gd name="connsiteX3" fmla="*/ 579422 w 1330859"/>
                    <a:gd name="connsiteY3" fmla="*/ 1367074 h 1412341"/>
                    <a:gd name="connsiteX4" fmla="*/ 1330859 w 1330859"/>
                    <a:gd name="connsiteY4" fmla="*/ 1412341 h 1412341"/>
                    <a:gd name="connsiteX0" fmla="*/ 0 w 1330859"/>
                    <a:gd name="connsiteY0" fmla="*/ 0 h 1412341"/>
                    <a:gd name="connsiteX1" fmla="*/ 135801 w 1330859"/>
                    <a:gd name="connsiteY1" fmla="*/ 307818 h 1412341"/>
                    <a:gd name="connsiteX2" fmla="*/ 262550 w 1330859"/>
                    <a:gd name="connsiteY2" fmla="*/ 1032095 h 1412341"/>
                    <a:gd name="connsiteX3" fmla="*/ 407406 w 1330859"/>
                    <a:gd name="connsiteY3" fmla="*/ 1222218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  <a:gd name="connsiteX0" fmla="*/ 0 w 1330859"/>
                    <a:gd name="connsiteY0" fmla="*/ 0 h 1412341"/>
                    <a:gd name="connsiteX1" fmla="*/ 135801 w 1330859"/>
                    <a:gd name="connsiteY1" fmla="*/ 307818 h 1412341"/>
                    <a:gd name="connsiteX2" fmla="*/ 262550 w 1330859"/>
                    <a:gd name="connsiteY2" fmla="*/ 1032095 h 1412341"/>
                    <a:gd name="connsiteX3" fmla="*/ 380246 w 1330859"/>
                    <a:gd name="connsiteY3" fmla="*/ 1285592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  <a:gd name="connsiteX0" fmla="*/ 0 w 1330859"/>
                    <a:gd name="connsiteY0" fmla="*/ 0 h 1412341"/>
                    <a:gd name="connsiteX1" fmla="*/ 112457 w 1330859"/>
                    <a:gd name="connsiteY1" fmla="*/ 131700 h 1412341"/>
                    <a:gd name="connsiteX2" fmla="*/ 135801 w 1330859"/>
                    <a:gd name="connsiteY2" fmla="*/ 307818 h 1412341"/>
                    <a:gd name="connsiteX3" fmla="*/ 262550 w 1330859"/>
                    <a:gd name="connsiteY3" fmla="*/ 1032095 h 1412341"/>
                    <a:gd name="connsiteX4" fmla="*/ 380246 w 1330859"/>
                    <a:gd name="connsiteY4" fmla="*/ 1285592 h 1412341"/>
                    <a:gd name="connsiteX5" fmla="*/ 579422 w 1330859"/>
                    <a:gd name="connsiteY5" fmla="*/ 1367074 h 1412341"/>
                    <a:gd name="connsiteX6" fmla="*/ 1330859 w 1330859"/>
                    <a:gd name="connsiteY6" fmla="*/ 1412341 h 1412341"/>
                    <a:gd name="connsiteX0" fmla="*/ 0 w 1330859"/>
                    <a:gd name="connsiteY0" fmla="*/ 0 h 1412341"/>
                    <a:gd name="connsiteX1" fmla="*/ 112457 w 1330859"/>
                    <a:gd name="connsiteY1" fmla="*/ 131700 h 1412341"/>
                    <a:gd name="connsiteX2" fmla="*/ 188189 w 1330859"/>
                    <a:gd name="connsiteY2" fmla="*/ 364968 h 1412341"/>
                    <a:gd name="connsiteX3" fmla="*/ 262550 w 1330859"/>
                    <a:gd name="connsiteY3" fmla="*/ 1032095 h 1412341"/>
                    <a:gd name="connsiteX4" fmla="*/ 380246 w 1330859"/>
                    <a:gd name="connsiteY4" fmla="*/ 1285592 h 1412341"/>
                    <a:gd name="connsiteX5" fmla="*/ 579422 w 1330859"/>
                    <a:gd name="connsiteY5" fmla="*/ 1367074 h 1412341"/>
                    <a:gd name="connsiteX6" fmla="*/ 1330859 w 1330859"/>
                    <a:gd name="connsiteY6" fmla="*/ 1412341 h 1412341"/>
                    <a:gd name="connsiteX0" fmla="*/ 0 w 1330859"/>
                    <a:gd name="connsiteY0" fmla="*/ 0 h 1412341"/>
                    <a:gd name="connsiteX1" fmla="*/ 112457 w 1330859"/>
                    <a:gd name="connsiteY1" fmla="*/ 131700 h 1412341"/>
                    <a:gd name="connsiteX2" fmla="*/ 188189 w 1330859"/>
                    <a:gd name="connsiteY2" fmla="*/ 364968 h 1412341"/>
                    <a:gd name="connsiteX3" fmla="*/ 329225 w 1330859"/>
                    <a:gd name="connsiteY3" fmla="*/ 1065433 h 1412341"/>
                    <a:gd name="connsiteX4" fmla="*/ 380246 w 1330859"/>
                    <a:gd name="connsiteY4" fmla="*/ 1285592 h 1412341"/>
                    <a:gd name="connsiteX5" fmla="*/ 579422 w 1330859"/>
                    <a:gd name="connsiteY5" fmla="*/ 1367074 h 1412341"/>
                    <a:gd name="connsiteX6" fmla="*/ 1330859 w 1330859"/>
                    <a:gd name="connsiteY6" fmla="*/ 1412341 h 1412341"/>
                    <a:gd name="connsiteX0" fmla="*/ 0 w 1330859"/>
                    <a:gd name="connsiteY0" fmla="*/ 0 h 1412341"/>
                    <a:gd name="connsiteX1" fmla="*/ 112457 w 1330859"/>
                    <a:gd name="connsiteY1" fmla="*/ 131700 h 1412341"/>
                    <a:gd name="connsiteX2" fmla="*/ 188189 w 1330859"/>
                    <a:gd name="connsiteY2" fmla="*/ 364968 h 1412341"/>
                    <a:gd name="connsiteX3" fmla="*/ 329225 w 1330859"/>
                    <a:gd name="connsiteY3" fmla="*/ 1065433 h 1412341"/>
                    <a:gd name="connsiteX4" fmla="*/ 489783 w 1330859"/>
                    <a:gd name="connsiteY4" fmla="*/ 1304642 h 1412341"/>
                    <a:gd name="connsiteX5" fmla="*/ 579422 w 1330859"/>
                    <a:gd name="connsiteY5" fmla="*/ 1367074 h 1412341"/>
                    <a:gd name="connsiteX6" fmla="*/ 1330859 w 1330859"/>
                    <a:gd name="connsiteY6" fmla="*/ 1412341 h 1412341"/>
                    <a:gd name="connsiteX0" fmla="*/ 0 w 1330859"/>
                    <a:gd name="connsiteY0" fmla="*/ 0 h 1412341"/>
                    <a:gd name="connsiteX1" fmla="*/ 112457 w 1330859"/>
                    <a:gd name="connsiteY1" fmla="*/ 131700 h 1412341"/>
                    <a:gd name="connsiteX2" fmla="*/ 188189 w 1330859"/>
                    <a:gd name="connsiteY2" fmla="*/ 364968 h 1412341"/>
                    <a:gd name="connsiteX3" fmla="*/ 329225 w 1330859"/>
                    <a:gd name="connsiteY3" fmla="*/ 1065433 h 1412341"/>
                    <a:gd name="connsiteX4" fmla="*/ 489783 w 1330859"/>
                    <a:gd name="connsiteY4" fmla="*/ 1304642 h 1412341"/>
                    <a:gd name="connsiteX5" fmla="*/ 860409 w 1330859"/>
                    <a:gd name="connsiteY5" fmla="*/ 1395649 h 1412341"/>
                    <a:gd name="connsiteX6" fmla="*/ 1330859 w 1330859"/>
                    <a:gd name="connsiteY6" fmla="*/ 1412341 h 1412341"/>
                    <a:gd name="connsiteX0" fmla="*/ 0 w 1330859"/>
                    <a:gd name="connsiteY0" fmla="*/ 0 h 1412341"/>
                    <a:gd name="connsiteX1" fmla="*/ 179132 w 1330859"/>
                    <a:gd name="connsiteY1" fmla="*/ 169800 h 1412341"/>
                    <a:gd name="connsiteX2" fmla="*/ 188189 w 1330859"/>
                    <a:gd name="connsiteY2" fmla="*/ 364968 h 1412341"/>
                    <a:gd name="connsiteX3" fmla="*/ 329225 w 1330859"/>
                    <a:gd name="connsiteY3" fmla="*/ 1065433 h 1412341"/>
                    <a:gd name="connsiteX4" fmla="*/ 489783 w 1330859"/>
                    <a:gd name="connsiteY4" fmla="*/ 1304642 h 1412341"/>
                    <a:gd name="connsiteX5" fmla="*/ 860409 w 1330859"/>
                    <a:gd name="connsiteY5" fmla="*/ 1395649 h 1412341"/>
                    <a:gd name="connsiteX6" fmla="*/ 1330859 w 1330859"/>
                    <a:gd name="connsiteY6" fmla="*/ 1412341 h 1412341"/>
                    <a:gd name="connsiteX0" fmla="*/ 0 w 1330859"/>
                    <a:gd name="connsiteY0" fmla="*/ 0 h 1412341"/>
                    <a:gd name="connsiteX1" fmla="*/ 179132 w 1330859"/>
                    <a:gd name="connsiteY1" fmla="*/ 169800 h 1412341"/>
                    <a:gd name="connsiteX2" fmla="*/ 283439 w 1330859"/>
                    <a:gd name="connsiteY2" fmla="*/ 436405 h 1412341"/>
                    <a:gd name="connsiteX3" fmla="*/ 329225 w 1330859"/>
                    <a:gd name="connsiteY3" fmla="*/ 1065433 h 1412341"/>
                    <a:gd name="connsiteX4" fmla="*/ 489783 w 1330859"/>
                    <a:gd name="connsiteY4" fmla="*/ 1304642 h 1412341"/>
                    <a:gd name="connsiteX5" fmla="*/ 860409 w 1330859"/>
                    <a:gd name="connsiteY5" fmla="*/ 1395649 h 1412341"/>
                    <a:gd name="connsiteX6" fmla="*/ 1330859 w 1330859"/>
                    <a:gd name="connsiteY6" fmla="*/ 1412341 h 1412341"/>
                    <a:gd name="connsiteX0" fmla="*/ 0 w 1330859"/>
                    <a:gd name="connsiteY0" fmla="*/ 0 h 1412341"/>
                    <a:gd name="connsiteX1" fmla="*/ 179132 w 1330859"/>
                    <a:gd name="connsiteY1" fmla="*/ 169800 h 1412341"/>
                    <a:gd name="connsiteX2" fmla="*/ 283439 w 1330859"/>
                    <a:gd name="connsiteY2" fmla="*/ 436405 h 1412341"/>
                    <a:gd name="connsiteX3" fmla="*/ 386375 w 1330859"/>
                    <a:gd name="connsiteY3" fmla="*/ 1074958 h 1412341"/>
                    <a:gd name="connsiteX4" fmla="*/ 489783 w 1330859"/>
                    <a:gd name="connsiteY4" fmla="*/ 1304642 h 1412341"/>
                    <a:gd name="connsiteX5" fmla="*/ 860409 w 1330859"/>
                    <a:gd name="connsiteY5" fmla="*/ 1395649 h 1412341"/>
                    <a:gd name="connsiteX6" fmla="*/ 1330859 w 1330859"/>
                    <a:gd name="connsiteY6" fmla="*/ 1412341 h 1412341"/>
                    <a:gd name="connsiteX0" fmla="*/ 0 w 1330859"/>
                    <a:gd name="connsiteY0" fmla="*/ 0 h 1412341"/>
                    <a:gd name="connsiteX1" fmla="*/ 169607 w 1330859"/>
                    <a:gd name="connsiteY1" fmla="*/ 126938 h 1412341"/>
                    <a:gd name="connsiteX2" fmla="*/ 283439 w 1330859"/>
                    <a:gd name="connsiteY2" fmla="*/ 436405 h 1412341"/>
                    <a:gd name="connsiteX3" fmla="*/ 386375 w 1330859"/>
                    <a:gd name="connsiteY3" fmla="*/ 1074958 h 1412341"/>
                    <a:gd name="connsiteX4" fmla="*/ 489783 w 1330859"/>
                    <a:gd name="connsiteY4" fmla="*/ 1304642 h 1412341"/>
                    <a:gd name="connsiteX5" fmla="*/ 860409 w 1330859"/>
                    <a:gd name="connsiteY5" fmla="*/ 1395649 h 1412341"/>
                    <a:gd name="connsiteX6" fmla="*/ 1330859 w 1330859"/>
                    <a:gd name="connsiteY6" fmla="*/ 1412341 h 1412341"/>
                    <a:gd name="connsiteX0" fmla="*/ 0 w 1339912"/>
                    <a:gd name="connsiteY0" fmla="*/ 334872 h 1285487"/>
                    <a:gd name="connsiteX1" fmla="*/ 178660 w 1339912"/>
                    <a:gd name="connsiteY1" fmla="*/ 84 h 1285487"/>
                    <a:gd name="connsiteX2" fmla="*/ 292492 w 1339912"/>
                    <a:gd name="connsiteY2" fmla="*/ 309551 h 1285487"/>
                    <a:gd name="connsiteX3" fmla="*/ 395428 w 1339912"/>
                    <a:gd name="connsiteY3" fmla="*/ 948104 h 1285487"/>
                    <a:gd name="connsiteX4" fmla="*/ 498836 w 1339912"/>
                    <a:gd name="connsiteY4" fmla="*/ 1177788 h 1285487"/>
                    <a:gd name="connsiteX5" fmla="*/ 869462 w 1339912"/>
                    <a:gd name="connsiteY5" fmla="*/ 1268795 h 1285487"/>
                    <a:gd name="connsiteX6" fmla="*/ 1339912 w 1339912"/>
                    <a:gd name="connsiteY6" fmla="*/ 1285487 h 1285487"/>
                    <a:gd name="connsiteX0" fmla="*/ 0 w 1339912"/>
                    <a:gd name="connsiteY0" fmla="*/ 336959 h 1287574"/>
                    <a:gd name="connsiteX1" fmla="*/ 178660 w 1339912"/>
                    <a:gd name="connsiteY1" fmla="*/ 2171 h 1287574"/>
                    <a:gd name="connsiteX2" fmla="*/ 392080 w 1339912"/>
                    <a:gd name="connsiteY2" fmla="*/ 547029 h 1287574"/>
                    <a:gd name="connsiteX3" fmla="*/ 395428 w 1339912"/>
                    <a:gd name="connsiteY3" fmla="*/ 950191 h 1287574"/>
                    <a:gd name="connsiteX4" fmla="*/ 498836 w 1339912"/>
                    <a:gd name="connsiteY4" fmla="*/ 1179875 h 1287574"/>
                    <a:gd name="connsiteX5" fmla="*/ 869462 w 1339912"/>
                    <a:gd name="connsiteY5" fmla="*/ 1270882 h 1287574"/>
                    <a:gd name="connsiteX6" fmla="*/ 1339912 w 1339912"/>
                    <a:gd name="connsiteY6" fmla="*/ 1287574 h 1287574"/>
                    <a:gd name="connsiteX0" fmla="*/ 0 w 1339912"/>
                    <a:gd name="connsiteY0" fmla="*/ 0 h 950615"/>
                    <a:gd name="connsiteX1" fmla="*/ 187713 w 1339912"/>
                    <a:gd name="connsiteY1" fmla="*/ 18297 h 950615"/>
                    <a:gd name="connsiteX2" fmla="*/ 392080 w 1339912"/>
                    <a:gd name="connsiteY2" fmla="*/ 210070 h 950615"/>
                    <a:gd name="connsiteX3" fmla="*/ 395428 w 1339912"/>
                    <a:gd name="connsiteY3" fmla="*/ 613232 h 950615"/>
                    <a:gd name="connsiteX4" fmla="*/ 498836 w 1339912"/>
                    <a:gd name="connsiteY4" fmla="*/ 842916 h 950615"/>
                    <a:gd name="connsiteX5" fmla="*/ 869462 w 1339912"/>
                    <a:gd name="connsiteY5" fmla="*/ 933923 h 950615"/>
                    <a:gd name="connsiteX6" fmla="*/ 1339912 w 1339912"/>
                    <a:gd name="connsiteY6" fmla="*/ 950615 h 950615"/>
                    <a:gd name="connsiteX0" fmla="*/ 0 w 1339912"/>
                    <a:gd name="connsiteY0" fmla="*/ 0 h 950615"/>
                    <a:gd name="connsiteX1" fmla="*/ 187713 w 1339912"/>
                    <a:gd name="connsiteY1" fmla="*/ 18297 h 950615"/>
                    <a:gd name="connsiteX2" fmla="*/ 392080 w 1339912"/>
                    <a:gd name="connsiteY2" fmla="*/ 210070 h 950615"/>
                    <a:gd name="connsiteX3" fmla="*/ 504069 w 1339912"/>
                    <a:gd name="connsiteY3" fmla="*/ 667553 h 950615"/>
                    <a:gd name="connsiteX4" fmla="*/ 498836 w 1339912"/>
                    <a:gd name="connsiteY4" fmla="*/ 842916 h 950615"/>
                    <a:gd name="connsiteX5" fmla="*/ 869462 w 1339912"/>
                    <a:gd name="connsiteY5" fmla="*/ 933923 h 950615"/>
                    <a:gd name="connsiteX6" fmla="*/ 1339912 w 1339912"/>
                    <a:gd name="connsiteY6" fmla="*/ 950615 h 950615"/>
                    <a:gd name="connsiteX0" fmla="*/ 0 w 1339912"/>
                    <a:gd name="connsiteY0" fmla="*/ 0 h 950615"/>
                    <a:gd name="connsiteX1" fmla="*/ 187713 w 1339912"/>
                    <a:gd name="connsiteY1" fmla="*/ 18297 h 950615"/>
                    <a:gd name="connsiteX2" fmla="*/ 392080 w 1339912"/>
                    <a:gd name="connsiteY2" fmla="*/ 210070 h 950615"/>
                    <a:gd name="connsiteX3" fmla="*/ 504069 w 1339912"/>
                    <a:gd name="connsiteY3" fmla="*/ 667553 h 950615"/>
                    <a:gd name="connsiteX4" fmla="*/ 498836 w 1339912"/>
                    <a:gd name="connsiteY4" fmla="*/ 842916 h 950615"/>
                    <a:gd name="connsiteX5" fmla="*/ 869462 w 1339912"/>
                    <a:gd name="connsiteY5" fmla="*/ 933923 h 950615"/>
                    <a:gd name="connsiteX6" fmla="*/ 1339912 w 1339912"/>
                    <a:gd name="connsiteY6" fmla="*/ 950615 h 950615"/>
                    <a:gd name="connsiteX0" fmla="*/ 0 w 1339912"/>
                    <a:gd name="connsiteY0" fmla="*/ 0 h 950615"/>
                    <a:gd name="connsiteX1" fmla="*/ 187713 w 1339912"/>
                    <a:gd name="connsiteY1" fmla="*/ 18297 h 950615"/>
                    <a:gd name="connsiteX2" fmla="*/ 392080 w 1339912"/>
                    <a:gd name="connsiteY2" fmla="*/ 210070 h 950615"/>
                    <a:gd name="connsiteX3" fmla="*/ 504069 w 1339912"/>
                    <a:gd name="connsiteY3" fmla="*/ 667553 h 950615"/>
                    <a:gd name="connsiteX4" fmla="*/ 869462 w 1339912"/>
                    <a:gd name="connsiteY4" fmla="*/ 933923 h 950615"/>
                    <a:gd name="connsiteX5" fmla="*/ 1339912 w 1339912"/>
                    <a:gd name="connsiteY5" fmla="*/ 950615 h 95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39912" h="950615">
                      <a:moveTo>
                        <a:pt x="0" y="0"/>
                      </a:moveTo>
                      <a:cubicBezTo>
                        <a:pt x="15568" y="30681"/>
                        <a:pt x="122366" y="-16715"/>
                        <a:pt x="187713" y="18297"/>
                      </a:cubicBezTo>
                      <a:cubicBezTo>
                        <a:pt x="253060" y="53309"/>
                        <a:pt x="339354" y="101861"/>
                        <a:pt x="392080" y="210070"/>
                      </a:cubicBezTo>
                      <a:cubicBezTo>
                        <a:pt x="444806" y="318279"/>
                        <a:pt x="424505" y="546911"/>
                        <a:pt x="504069" y="667553"/>
                      </a:cubicBezTo>
                      <a:cubicBezTo>
                        <a:pt x="583633" y="788195"/>
                        <a:pt x="730155" y="886746"/>
                        <a:pt x="869462" y="933923"/>
                      </a:cubicBezTo>
                      <a:cubicBezTo>
                        <a:pt x="1009641" y="951873"/>
                        <a:pt x="1041148" y="943825"/>
                        <a:pt x="1339912" y="950615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tabLst/>
                  </a:pPr>
                  <a:endPara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36" name="Freeform 35"/>
                <p:cNvSpPr/>
                <p:nvPr/>
              </p:nvSpPr>
              <p:spPr bwMode="auto">
                <a:xfrm flipH="1">
                  <a:off x="4126872" y="2281473"/>
                  <a:ext cx="1330859" cy="1412341"/>
                </a:xfrm>
                <a:custGeom>
                  <a:avLst/>
                  <a:gdLst>
                    <a:gd name="connsiteX0" fmla="*/ 0 w 1330859"/>
                    <a:gd name="connsiteY0" fmla="*/ 0 h 1412341"/>
                    <a:gd name="connsiteX1" fmla="*/ 162962 w 1330859"/>
                    <a:gd name="connsiteY1" fmla="*/ 516048 h 1412341"/>
                    <a:gd name="connsiteX2" fmla="*/ 407406 w 1330859"/>
                    <a:gd name="connsiteY2" fmla="*/ 1222218 h 1412341"/>
                    <a:gd name="connsiteX3" fmla="*/ 579422 w 1330859"/>
                    <a:gd name="connsiteY3" fmla="*/ 1367074 h 1412341"/>
                    <a:gd name="connsiteX4" fmla="*/ 1330859 w 1330859"/>
                    <a:gd name="connsiteY4" fmla="*/ 1412341 h 1412341"/>
                    <a:gd name="connsiteX0" fmla="*/ 0 w 1330859"/>
                    <a:gd name="connsiteY0" fmla="*/ 0 h 1412341"/>
                    <a:gd name="connsiteX1" fmla="*/ 135801 w 1330859"/>
                    <a:gd name="connsiteY1" fmla="*/ 307818 h 1412341"/>
                    <a:gd name="connsiteX2" fmla="*/ 407406 w 1330859"/>
                    <a:gd name="connsiteY2" fmla="*/ 1222218 h 1412341"/>
                    <a:gd name="connsiteX3" fmla="*/ 579422 w 1330859"/>
                    <a:gd name="connsiteY3" fmla="*/ 1367074 h 1412341"/>
                    <a:gd name="connsiteX4" fmla="*/ 1330859 w 1330859"/>
                    <a:gd name="connsiteY4" fmla="*/ 1412341 h 1412341"/>
                    <a:gd name="connsiteX0" fmla="*/ 0 w 1330859"/>
                    <a:gd name="connsiteY0" fmla="*/ 0 h 1412341"/>
                    <a:gd name="connsiteX1" fmla="*/ 135801 w 1330859"/>
                    <a:gd name="connsiteY1" fmla="*/ 307818 h 1412341"/>
                    <a:gd name="connsiteX2" fmla="*/ 262550 w 1330859"/>
                    <a:gd name="connsiteY2" fmla="*/ 1032095 h 1412341"/>
                    <a:gd name="connsiteX3" fmla="*/ 407406 w 1330859"/>
                    <a:gd name="connsiteY3" fmla="*/ 1222218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  <a:gd name="connsiteX0" fmla="*/ 0 w 1330859"/>
                    <a:gd name="connsiteY0" fmla="*/ 0 h 1412341"/>
                    <a:gd name="connsiteX1" fmla="*/ 135801 w 1330859"/>
                    <a:gd name="connsiteY1" fmla="*/ 307818 h 1412341"/>
                    <a:gd name="connsiteX2" fmla="*/ 262550 w 1330859"/>
                    <a:gd name="connsiteY2" fmla="*/ 1032095 h 1412341"/>
                    <a:gd name="connsiteX3" fmla="*/ 380246 w 1330859"/>
                    <a:gd name="connsiteY3" fmla="*/ 1285592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  <a:gd name="connsiteX0" fmla="*/ 0 w 1330859"/>
                    <a:gd name="connsiteY0" fmla="*/ 0 h 1412341"/>
                    <a:gd name="connsiteX1" fmla="*/ 135801 w 1330859"/>
                    <a:gd name="connsiteY1" fmla="*/ 307818 h 1412341"/>
                    <a:gd name="connsiteX2" fmla="*/ 262550 w 1330859"/>
                    <a:gd name="connsiteY2" fmla="*/ 1032095 h 1412341"/>
                    <a:gd name="connsiteX3" fmla="*/ 270709 w 1330859"/>
                    <a:gd name="connsiteY3" fmla="*/ 1257017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  <a:gd name="connsiteX0" fmla="*/ 0 w 1330859"/>
                    <a:gd name="connsiteY0" fmla="*/ 0 h 1412341"/>
                    <a:gd name="connsiteX1" fmla="*/ 135801 w 1330859"/>
                    <a:gd name="connsiteY1" fmla="*/ 307818 h 1412341"/>
                    <a:gd name="connsiteX2" fmla="*/ 157775 w 1330859"/>
                    <a:gd name="connsiteY2" fmla="*/ 1013045 h 1412341"/>
                    <a:gd name="connsiteX3" fmla="*/ 270709 w 1330859"/>
                    <a:gd name="connsiteY3" fmla="*/ 1257017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  <a:gd name="connsiteX0" fmla="*/ 0 w 1330859"/>
                    <a:gd name="connsiteY0" fmla="*/ 0 h 1412341"/>
                    <a:gd name="connsiteX1" fmla="*/ 73889 w 1330859"/>
                    <a:gd name="connsiteY1" fmla="*/ 279243 h 1412341"/>
                    <a:gd name="connsiteX2" fmla="*/ 157775 w 1330859"/>
                    <a:gd name="connsiteY2" fmla="*/ 1013045 h 1412341"/>
                    <a:gd name="connsiteX3" fmla="*/ 270709 w 1330859"/>
                    <a:gd name="connsiteY3" fmla="*/ 1257017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  <a:gd name="connsiteX0" fmla="*/ 0 w 1330859"/>
                    <a:gd name="connsiteY0" fmla="*/ 0 h 1412341"/>
                    <a:gd name="connsiteX1" fmla="*/ 73889 w 1330859"/>
                    <a:gd name="connsiteY1" fmla="*/ 279243 h 1412341"/>
                    <a:gd name="connsiteX2" fmla="*/ 157775 w 1330859"/>
                    <a:gd name="connsiteY2" fmla="*/ 1013045 h 1412341"/>
                    <a:gd name="connsiteX3" fmla="*/ 246897 w 1330859"/>
                    <a:gd name="connsiteY3" fmla="*/ 1261779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  <a:gd name="connsiteX0" fmla="*/ 0 w 1330859"/>
                    <a:gd name="connsiteY0" fmla="*/ 0 h 1412341"/>
                    <a:gd name="connsiteX1" fmla="*/ 73889 w 1330859"/>
                    <a:gd name="connsiteY1" fmla="*/ 279243 h 1412341"/>
                    <a:gd name="connsiteX2" fmla="*/ 105387 w 1330859"/>
                    <a:gd name="connsiteY2" fmla="*/ 1017808 h 1412341"/>
                    <a:gd name="connsiteX3" fmla="*/ 246897 w 1330859"/>
                    <a:gd name="connsiteY3" fmla="*/ 1261779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  <a:gd name="connsiteX0" fmla="*/ 0 w 1330859"/>
                    <a:gd name="connsiteY0" fmla="*/ 0 h 1412341"/>
                    <a:gd name="connsiteX1" fmla="*/ 73889 w 1330859"/>
                    <a:gd name="connsiteY1" fmla="*/ 279243 h 1412341"/>
                    <a:gd name="connsiteX2" fmla="*/ 105387 w 1330859"/>
                    <a:gd name="connsiteY2" fmla="*/ 1017808 h 1412341"/>
                    <a:gd name="connsiteX3" fmla="*/ 148821 w 1330859"/>
                    <a:gd name="connsiteY3" fmla="*/ 1036575 h 1412341"/>
                    <a:gd name="connsiteX4" fmla="*/ 246897 w 1330859"/>
                    <a:gd name="connsiteY4" fmla="*/ 1261779 h 1412341"/>
                    <a:gd name="connsiteX5" fmla="*/ 579422 w 1330859"/>
                    <a:gd name="connsiteY5" fmla="*/ 1367074 h 1412341"/>
                    <a:gd name="connsiteX6" fmla="*/ 1330859 w 1330859"/>
                    <a:gd name="connsiteY6" fmla="*/ 1412341 h 1412341"/>
                    <a:gd name="connsiteX0" fmla="*/ 0 w 1330859"/>
                    <a:gd name="connsiteY0" fmla="*/ 0 h 1412341"/>
                    <a:gd name="connsiteX1" fmla="*/ 73889 w 1330859"/>
                    <a:gd name="connsiteY1" fmla="*/ 279243 h 1412341"/>
                    <a:gd name="connsiteX2" fmla="*/ 148821 w 1330859"/>
                    <a:gd name="connsiteY2" fmla="*/ 1036575 h 1412341"/>
                    <a:gd name="connsiteX3" fmla="*/ 246897 w 1330859"/>
                    <a:gd name="connsiteY3" fmla="*/ 1261779 h 1412341"/>
                    <a:gd name="connsiteX4" fmla="*/ 579422 w 1330859"/>
                    <a:gd name="connsiteY4" fmla="*/ 1367074 h 1412341"/>
                    <a:gd name="connsiteX5" fmla="*/ 1330859 w 1330859"/>
                    <a:gd name="connsiteY5" fmla="*/ 1412341 h 1412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30859" h="1412341">
                      <a:moveTo>
                        <a:pt x="0" y="0"/>
                      </a:moveTo>
                      <a:cubicBezTo>
                        <a:pt x="47530" y="156172"/>
                        <a:pt x="49086" y="106481"/>
                        <a:pt x="73889" y="279243"/>
                      </a:cubicBezTo>
                      <a:cubicBezTo>
                        <a:pt x="98692" y="452005"/>
                        <a:pt x="119986" y="872819"/>
                        <a:pt x="148821" y="1036575"/>
                      </a:cubicBezTo>
                      <a:cubicBezTo>
                        <a:pt x="177656" y="1200331"/>
                        <a:pt x="175130" y="1206696"/>
                        <a:pt x="246897" y="1261779"/>
                      </a:cubicBezTo>
                      <a:cubicBezTo>
                        <a:pt x="318664" y="1316862"/>
                        <a:pt x="398762" y="1341980"/>
                        <a:pt x="579422" y="1367074"/>
                      </a:cubicBezTo>
                      <a:cubicBezTo>
                        <a:pt x="760082" y="1392168"/>
                        <a:pt x="1032095" y="1405551"/>
                        <a:pt x="1330859" y="1412341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tabLst/>
                  </a:pPr>
                  <a:endPara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37" name="Straight Connector 36"/>
                <p:cNvCxnSpPr/>
                <p:nvPr/>
              </p:nvCxnSpPr>
              <p:spPr bwMode="auto">
                <a:xfrm>
                  <a:off x="5457731" y="2055137"/>
                  <a:ext cx="0" cy="1683944"/>
                </a:xfrm>
                <a:prstGeom prst="line">
                  <a:avLst/>
                </a:prstGeom>
                <a:solidFill>
                  <a:schemeClr val="bg1"/>
                </a:solidFill>
                <a:ln w="254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31" name="TextBox 30"/>
              <p:cNvSpPr txBox="1"/>
              <p:nvPr/>
            </p:nvSpPr>
            <p:spPr>
              <a:xfrm>
                <a:off x="2894199" y="3705534"/>
                <a:ext cx="7312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sz="1400" i="0" dirty="0" err="1" smtClean="0">
                    <a:solidFill>
                      <a:schemeClr val="tx1"/>
                    </a:solidFill>
                  </a:rPr>
                  <a:t>Blk</a:t>
                </a:r>
                <a:r>
                  <a:rPr lang="en-US" sz="1400" i="0" dirty="0" smtClean="0">
                    <a:solidFill>
                      <a:schemeClr val="tx1"/>
                    </a:solidFill>
                  </a:rPr>
                  <a:t> (0)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5185090" y="3707394"/>
                <a:ext cx="98937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sz="1400" i="0" dirty="0" err="1" smtClean="0">
                    <a:solidFill>
                      <a:schemeClr val="tx1"/>
                    </a:solidFill>
                  </a:rPr>
                  <a:t>Wht</a:t>
                </a:r>
                <a:r>
                  <a:rPr lang="en-US" sz="1400" i="0" dirty="0" smtClean="0">
                    <a:solidFill>
                      <a:schemeClr val="tx1"/>
                    </a:solidFill>
                  </a:rPr>
                  <a:t> (255)</a:t>
                </a: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 rot="16200000">
              <a:off x="5351486" y="2223957"/>
              <a:ext cx="702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400" i="0" dirty="0" smtClean="0">
                  <a:solidFill>
                    <a:schemeClr val="tx1"/>
                  </a:solidFill>
                </a:rPr>
                <a:t>Pixels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851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01" y="1918160"/>
            <a:ext cx="7795260" cy="475488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737145" y="120557"/>
            <a:ext cx="749245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 smtClean="0"/>
              <a:t>Dots to Data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Manufacturing Digital Seismic Traces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 from Scanned Images of the 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Paper Sign Bit Sections </a:t>
            </a:r>
            <a:r>
              <a:rPr lang="en-US" sz="2000" dirty="0"/>
              <a:t>from </a:t>
            </a:r>
            <a:r>
              <a:rPr lang="en-US" sz="2000" dirty="0" smtClean="0"/>
              <a:t>the 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1970 </a:t>
            </a:r>
            <a:r>
              <a:rPr lang="en-US" sz="2000" dirty="0"/>
              <a:t>Flathead </a:t>
            </a:r>
            <a:r>
              <a:rPr lang="en-US" sz="2000" dirty="0" smtClean="0"/>
              <a:t>Lake Seismic Survey </a:t>
            </a:r>
            <a:endParaRPr lang="en-US" sz="2000" dirty="0"/>
          </a:p>
        </p:txBody>
      </p:sp>
      <p:grpSp>
        <p:nvGrpSpPr>
          <p:cNvPr id="2053" name="Group 17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2054" name="Text Box 5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2055" name="Freeform 8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6" name="Freeform 9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7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730401" y="2615691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Finley Point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/>
          <p:cNvCxnSpPr>
            <a:stCxn id="3" idx="3"/>
          </p:cNvCxnSpPr>
          <p:nvPr/>
        </p:nvCxnSpPr>
        <p:spPr bwMode="auto">
          <a:xfrm flipV="1">
            <a:off x="4928165" y="2615691"/>
            <a:ext cx="576342" cy="153889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7321096" y="2151014"/>
            <a:ext cx="1211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Entrance to Polson Bay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 flipH="1">
            <a:off x="6853287" y="2674234"/>
            <a:ext cx="703136" cy="784928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Arrow Connector 5"/>
          <p:cNvCxnSpPr/>
          <p:nvPr/>
        </p:nvCxnSpPr>
        <p:spPr bwMode="auto">
          <a:xfrm flipH="1">
            <a:off x="1903446" y="3486944"/>
            <a:ext cx="1147665" cy="531753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00CC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9"/>
          <p:cNvSpPr txBox="1"/>
          <p:nvPr/>
        </p:nvSpPr>
        <p:spPr>
          <a:xfrm rot="19622216">
            <a:off x="2204776" y="346632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00CC00"/>
                </a:solidFill>
              </a:rPr>
              <a:t>N</a:t>
            </a:r>
            <a:endParaRPr lang="en-US" i="0" dirty="0">
              <a:solidFill>
                <a:srgbClr val="00CC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483373" y="1907810"/>
            <a:ext cx="3129214" cy="1457293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 flipV="1">
            <a:off x="842057" y="1979924"/>
            <a:ext cx="4208399" cy="2286494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4864241" y="1933731"/>
            <a:ext cx="0" cy="856615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/>
          <p:cNvSpPr txBox="1"/>
          <p:nvPr/>
        </p:nvSpPr>
        <p:spPr>
          <a:xfrm rot="19622216">
            <a:off x="914249" y="410058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None/>
            </a:pPr>
            <a:r>
              <a:rPr lang="en-US" i="0" dirty="0" smtClean="0">
                <a:solidFill>
                  <a:schemeClr val="bg1"/>
                </a:solidFill>
              </a:rPr>
              <a:t>R</a:t>
            </a:r>
            <a:endParaRPr lang="en-US" i="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800000">
            <a:off x="7342583" y="329363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chemeClr val="bg1"/>
                </a:solidFill>
              </a:rPr>
              <a:t>K</a:t>
            </a:r>
            <a:endParaRPr lang="en-US" i="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4143" y="2692635"/>
            <a:ext cx="6574451" cy="2339102"/>
          </a:xfrm>
          <a:prstGeom prst="rect">
            <a:avLst/>
          </a:prstGeom>
          <a:solidFill>
            <a:schemeClr val="bg1"/>
          </a:solidFill>
          <a:ln w="317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FF0000"/>
                </a:solidFill>
              </a:rPr>
              <a:t>Thesis: </a:t>
            </a:r>
          </a:p>
          <a:p>
            <a:pPr marL="285750" indent="-285750"/>
            <a:r>
              <a:rPr lang="en-US" sz="1600" i="0" dirty="0" smtClean="0">
                <a:solidFill>
                  <a:srgbClr val="FF0000"/>
                </a:solidFill>
              </a:rPr>
              <a:t>We have yet to realize the full value of the 1970 Flathead Lake seismic data.</a:t>
            </a:r>
          </a:p>
          <a:p>
            <a:pPr marL="285750" indent="-285750"/>
            <a:endParaRPr lang="en-US" sz="1600" i="0" dirty="0" smtClean="0">
              <a:solidFill>
                <a:srgbClr val="FF0000"/>
              </a:solidFill>
            </a:endParaRPr>
          </a:p>
          <a:p>
            <a:pPr marL="285750" indent="-285750"/>
            <a:r>
              <a:rPr lang="en-US" sz="1600" i="0" dirty="0" smtClean="0">
                <a:solidFill>
                  <a:srgbClr val="FF0000"/>
                </a:solidFill>
              </a:rPr>
              <a:t>In order to attempt to realize that remaining value, we need digital, </a:t>
            </a:r>
            <a:r>
              <a:rPr lang="en-US" sz="1600" i="0" dirty="0" err="1" smtClean="0">
                <a:solidFill>
                  <a:srgbClr val="FF0000"/>
                </a:solidFill>
              </a:rPr>
              <a:t>georegistered</a:t>
            </a:r>
            <a:r>
              <a:rPr lang="en-US" sz="1600" i="0" dirty="0" smtClean="0">
                <a:solidFill>
                  <a:srgbClr val="FF0000"/>
                </a:solidFill>
              </a:rPr>
              <a:t> seismic traces.</a:t>
            </a:r>
          </a:p>
          <a:p>
            <a:pPr marL="285750" indent="-285750"/>
            <a:endParaRPr lang="en-US" sz="1600" i="0" dirty="0" smtClean="0">
              <a:solidFill>
                <a:srgbClr val="FF0000"/>
              </a:solidFill>
            </a:endParaRPr>
          </a:p>
          <a:p>
            <a:pPr marL="285750" indent="-285750"/>
            <a:r>
              <a:rPr lang="en-US" sz="1600" i="0" dirty="0" smtClean="0">
                <a:solidFill>
                  <a:srgbClr val="FF0000"/>
                </a:solidFill>
              </a:rPr>
              <a:t>Digital data open the door to improving quality of displayed sections and to improving/expanding existing interpretations.</a:t>
            </a:r>
          </a:p>
        </p:txBody>
      </p:sp>
    </p:spTree>
    <p:extLst>
      <p:ext uri="{BB962C8B-B14F-4D97-AF65-F5344CB8AC3E}">
        <p14:creationId xmlns:p14="http://schemas.microsoft.com/office/powerpoint/2010/main" val="50471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D2D</a:t>
            </a:r>
            <a:endParaRPr lang="en-US" sz="1200" i="0" dirty="0"/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83" y="796785"/>
            <a:ext cx="7535154" cy="572205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1394234" y="4164594"/>
            <a:ext cx="6437014" cy="2100404"/>
          </a:xfrm>
          <a:prstGeom prst="rect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5975" y="272100"/>
            <a:ext cx="6332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i="0" dirty="0"/>
              <a:t> Start with scanned image of 1970 processed section</a:t>
            </a:r>
            <a:endParaRPr lang="en-US" b="0" i="0" dirty="0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1747319" y="5839485"/>
            <a:ext cx="986828" cy="0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Box 7"/>
          <p:cNvSpPr txBox="1"/>
          <p:nvPr/>
        </p:nvSpPr>
        <p:spPr>
          <a:xfrm>
            <a:off x="4335196" y="594360"/>
            <a:ext cx="2108334" cy="369332"/>
          </a:xfrm>
          <a:prstGeom prst="rect">
            <a:avLst/>
          </a:prstGeom>
          <a:solidFill>
            <a:schemeClr val="accent1"/>
          </a:solidFill>
          <a:ln w="19050">
            <a:solidFill>
              <a:srgbClr val="72BEBC"/>
            </a:solidFill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chemeClr val="tx1"/>
                </a:solidFill>
              </a:rPr>
              <a:t>W. of Finley Point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72799" y="594360"/>
            <a:ext cx="351378" cy="369332"/>
          </a:xfrm>
          <a:prstGeom prst="rect">
            <a:avLst/>
          </a:prstGeom>
          <a:solidFill>
            <a:schemeClr val="accent1"/>
          </a:solidFill>
          <a:ln w="19050">
            <a:solidFill>
              <a:srgbClr val="72BEBC"/>
            </a:solidFill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03246" y="2936502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 smtClean="0">
                <a:solidFill>
                  <a:srgbClr val="0070C0"/>
                </a:solidFill>
              </a:rPr>
              <a:t>200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3246" y="3999381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3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03246" y="5062260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4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03246" y="6125140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5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03246" y="1873623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1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574" y="1128883"/>
            <a:ext cx="3753374" cy="2581635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53006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D2D</a:t>
            </a:r>
            <a:endParaRPr lang="en-US" sz="1200" i="0" dirty="0"/>
          </a:p>
        </p:txBody>
      </p:sp>
      <p:sp>
        <p:nvSpPr>
          <p:cNvPr id="4" name="Rectangle 3"/>
          <p:cNvSpPr/>
          <p:nvPr/>
        </p:nvSpPr>
        <p:spPr>
          <a:xfrm>
            <a:off x="355974" y="272100"/>
            <a:ext cx="69863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i="0" dirty="0"/>
              <a:t> </a:t>
            </a:r>
            <a:r>
              <a:rPr lang="en-US" i="0" dirty="0" smtClean="0"/>
              <a:t>Semblance Curves to Define Optimum Rotation Angle</a:t>
            </a:r>
            <a:endParaRPr lang="en-US" b="0" i="0" dirty="0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1747319" y="5839485"/>
            <a:ext cx="986828" cy="0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06" y="724427"/>
            <a:ext cx="4301633" cy="55250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16200000">
            <a:off x="-97885" y="2943305"/>
            <a:ext cx="15776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0070C0"/>
                </a:solidFill>
              </a:rPr>
              <a:t>Pixel Row x1000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08907" y="4284077"/>
            <a:ext cx="1447319" cy="338554"/>
          </a:xfrm>
          <a:prstGeom prst="rect">
            <a:avLst/>
          </a:prstGeom>
          <a:solidFill>
            <a:schemeClr val="bg1"/>
          </a:solidFill>
          <a:ln w="25400">
            <a:solidFill>
              <a:srgbClr val="A0D2D2"/>
            </a:solidFill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i="0" dirty="0" smtClean="0">
                <a:solidFill>
                  <a:srgbClr val="0070C0"/>
                </a:solidFill>
              </a:rPr>
              <a:t>Timing Lines</a:t>
            </a:r>
          </a:p>
        </p:txBody>
      </p:sp>
      <p:cxnSp>
        <p:nvCxnSpPr>
          <p:cNvPr id="13" name="Straight Arrow Connector 12"/>
          <p:cNvCxnSpPr/>
          <p:nvPr/>
        </p:nvCxnSpPr>
        <p:spPr bwMode="auto">
          <a:xfrm flipV="1">
            <a:off x="2734147" y="4018085"/>
            <a:ext cx="722662" cy="265992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2734147" y="4528038"/>
            <a:ext cx="835530" cy="219808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3" name="Picture 22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1"/>
          <a:stretch/>
        </p:blipFill>
        <p:spPr>
          <a:xfrm>
            <a:off x="4631531" y="2354891"/>
            <a:ext cx="4418805" cy="276103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964216" y="5135173"/>
            <a:ext cx="3749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Optimum angle:  .8 to .9 degrees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95046" y="2052550"/>
            <a:ext cx="99257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i="0" dirty="0" smtClean="0">
                <a:solidFill>
                  <a:srgbClr val="FF0000"/>
                </a:solidFill>
              </a:rPr>
              <a:t>Degrees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04861" y="2807483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 smtClean="0">
                <a:solidFill>
                  <a:srgbClr val="0070C0"/>
                </a:solidFill>
              </a:rPr>
              <a:t>200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04861" y="3735406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3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04861" y="4646354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4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04861" y="5635823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5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104861" y="1952613"/>
            <a:ext cx="42030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100" i="0" dirty="0">
                <a:solidFill>
                  <a:srgbClr val="0070C0"/>
                </a:solidFill>
              </a:rPr>
              <a:t>1</a:t>
            </a:r>
            <a:r>
              <a:rPr lang="en-US" sz="1100" i="0" dirty="0" smtClean="0">
                <a:solidFill>
                  <a:srgbClr val="0070C0"/>
                </a:solidFill>
              </a:rPr>
              <a:t>00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65577" y="1077281"/>
            <a:ext cx="169123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FF0000"/>
                </a:solidFill>
              </a:rPr>
              <a:t>Rotation Angle (</a:t>
            </a:r>
            <a:r>
              <a:rPr lang="en-US" sz="1400" i="0" baseline="30000" dirty="0" smtClean="0">
                <a:solidFill>
                  <a:srgbClr val="FF0000"/>
                </a:solidFill>
              </a:rPr>
              <a:t>o</a:t>
            </a:r>
            <a:r>
              <a:rPr lang="en-US" sz="1400" i="0" dirty="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980274" y="3735406"/>
            <a:ext cx="1229587" cy="33508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2980274" y="2354891"/>
            <a:ext cx="1776365" cy="1380516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Connector 11"/>
          <p:cNvCxnSpPr/>
          <p:nvPr/>
        </p:nvCxnSpPr>
        <p:spPr bwMode="auto">
          <a:xfrm>
            <a:off x="2980274" y="4070487"/>
            <a:ext cx="1776365" cy="1045434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3662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/>
      <p:bldP spid="25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D2D</a:t>
            </a:r>
            <a:endParaRPr lang="en-US" sz="1200" i="0" dirty="0"/>
          </a:p>
        </p:txBody>
      </p:sp>
      <p:sp>
        <p:nvSpPr>
          <p:cNvPr id="4" name="Rectangle 3"/>
          <p:cNvSpPr/>
          <p:nvPr/>
        </p:nvSpPr>
        <p:spPr>
          <a:xfrm>
            <a:off x="355974" y="272100"/>
            <a:ext cx="69863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i="0" dirty="0"/>
              <a:t> </a:t>
            </a:r>
            <a:r>
              <a:rPr lang="en-US" i="0" dirty="0" smtClean="0"/>
              <a:t>But wait… We Have Trace Skew</a:t>
            </a:r>
            <a:endParaRPr lang="en-US" b="0" i="0" dirty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6" y="1782850"/>
            <a:ext cx="8238370" cy="329230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 bwMode="auto">
          <a:xfrm>
            <a:off x="2571184" y="2005660"/>
            <a:ext cx="885625" cy="3056227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>
            <a:off x="4601369" y="2005660"/>
            <a:ext cx="885625" cy="3056227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/>
          <p:cNvCxnSpPr/>
          <p:nvPr/>
        </p:nvCxnSpPr>
        <p:spPr bwMode="auto">
          <a:xfrm>
            <a:off x="6456734" y="2005660"/>
            <a:ext cx="885625" cy="3056227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Freeform 6"/>
          <p:cNvSpPr/>
          <p:nvPr/>
        </p:nvSpPr>
        <p:spPr bwMode="auto">
          <a:xfrm>
            <a:off x="3929120" y="2073244"/>
            <a:ext cx="760575" cy="2897108"/>
          </a:xfrm>
          <a:custGeom>
            <a:avLst/>
            <a:gdLst>
              <a:gd name="connsiteX0" fmla="*/ 72652 w 724501"/>
              <a:gd name="connsiteY0" fmla="*/ 0 h 2897108"/>
              <a:gd name="connsiteX1" fmla="*/ 9277 w 724501"/>
              <a:gd name="connsiteY1" fmla="*/ 271604 h 2897108"/>
              <a:gd name="connsiteX2" fmla="*/ 90758 w 724501"/>
              <a:gd name="connsiteY2" fmla="*/ 452673 h 2897108"/>
              <a:gd name="connsiteX3" fmla="*/ 9277 w 724501"/>
              <a:gd name="connsiteY3" fmla="*/ 633742 h 2897108"/>
              <a:gd name="connsiteX4" fmla="*/ 353309 w 724501"/>
              <a:gd name="connsiteY4" fmla="*/ 1502875 h 2897108"/>
              <a:gd name="connsiteX5" fmla="*/ 434790 w 724501"/>
              <a:gd name="connsiteY5" fmla="*/ 1874067 h 2897108"/>
              <a:gd name="connsiteX6" fmla="*/ 507218 w 724501"/>
              <a:gd name="connsiteY6" fmla="*/ 2372007 h 2897108"/>
              <a:gd name="connsiteX7" fmla="*/ 724501 w 724501"/>
              <a:gd name="connsiteY7" fmla="*/ 2897108 h 2897108"/>
              <a:gd name="connsiteX0" fmla="*/ 108726 w 760575"/>
              <a:gd name="connsiteY0" fmla="*/ 0 h 2897108"/>
              <a:gd name="connsiteX1" fmla="*/ 84 w 760575"/>
              <a:gd name="connsiteY1" fmla="*/ 271604 h 2897108"/>
              <a:gd name="connsiteX2" fmla="*/ 126832 w 760575"/>
              <a:gd name="connsiteY2" fmla="*/ 452673 h 2897108"/>
              <a:gd name="connsiteX3" fmla="*/ 45351 w 760575"/>
              <a:gd name="connsiteY3" fmla="*/ 633742 h 2897108"/>
              <a:gd name="connsiteX4" fmla="*/ 389383 w 760575"/>
              <a:gd name="connsiteY4" fmla="*/ 1502875 h 2897108"/>
              <a:gd name="connsiteX5" fmla="*/ 470864 w 760575"/>
              <a:gd name="connsiteY5" fmla="*/ 1874067 h 2897108"/>
              <a:gd name="connsiteX6" fmla="*/ 543292 w 760575"/>
              <a:gd name="connsiteY6" fmla="*/ 2372007 h 2897108"/>
              <a:gd name="connsiteX7" fmla="*/ 760575 w 760575"/>
              <a:gd name="connsiteY7" fmla="*/ 2897108 h 2897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0575" h="2897108">
                <a:moveTo>
                  <a:pt x="108726" y="0"/>
                </a:moveTo>
                <a:cubicBezTo>
                  <a:pt x="75529" y="98079"/>
                  <a:pt x="-2934" y="196159"/>
                  <a:pt x="84" y="271604"/>
                </a:cubicBezTo>
                <a:cubicBezTo>
                  <a:pt x="3102" y="347049"/>
                  <a:pt x="119288" y="392317"/>
                  <a:pt x="126832" y="452673"/>
                </a:cubicBezTo>
                <a:cubicBezTo>
                  <a:pt x="134376" y="513029"/>
                  <a:pt x="1593" y="458708"/>
                  <a:pt x="45351" y="633742"/>
                </a:cubicBezTo>
                <a:cubicBezTo>
                  <a:pt x="89109" y="808776"/>
                  <a:pt x="318464" y="1296154"/>
                  <a:pt x="389383" y="1502875"/>
                </a:cubicBezTo>
                <a:cubicBezTo>
                  <a:pt x="460302" y="1709596"/>
                  <a:pt x="445213" y="1729212"/>
                  <a:pt x="470864" y="1874067"/>
                </a:cubicBezTo>
                <a:cubicBezTo>
                  <a:pt x="496515" y="2018922"/>
                  <a:pt x="495007" y="2201500"/>
                  <a:pt x="543292" y="2372007"/>
                </a:cubicBezTo>
                <a:cubicBezTo>
                  <a:pt x="591577" y="2542514"/>
                  <a:pt x="676076" y="2719811"/>
                  <a:pt x="760575" y="2897108"/>
                </a:cubicBezTo>
              </a:path>
            </a:pathLst>
          </a:custGeom>
          <a:noFill/>
          <a:ln w="127000" cap="flat" cmpd="sng" algn="ctr">
            <a:solidFill>
              <a:srgbClr val="FF00FF">
                <a:alpha val="33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7132537" y="2073244"/>
            <a:ext cx="760575" cy="2897108"/>
          </a:xfrm>
          <a:custGeom>
            <a:avLst/>
            <a:gdLst>
              <a:gd name="connsiteX0" fmla="*/ 72652 w 724501"/>
              <a:gd name="connsiteY0" fmla="*/ 0 h 2897108"/>
              <a:gd name="connsiteX1" fmla="*/ 9277 w 724501"/>
              <a:gd name="connsiteY1" fmla="*/ 271604 h 2897108"/>
              <a:gd name="connsiteX2" fmla="*/ 90758 w 724501"/>
              <a:gd name="connsiteY2" fmla="*/ 452673 h 2897108"/>
              <a:gd name="connsiteX3" fmla="*/ 9277 w 724501"/>
              <a:gd name="connsiteY3" fmla="*/ 633742 h 2897108"/>
              <a:gd name="connsiteX4" fmla="*/ 353309 w 724501"/>
              <a:gd name="connsiteY4" fmla="*/ 1502875 h 2897108"/>
              <a:gd name="connsiteX5" fmla="*/ 434790 w 724501"/>
              <a:gd name="connsiteY5" fmla="*/ 1874067 h 2897108"/>
              <a:gd name="connsiteX6" fmla="*/ 507218 w 724501"/>
              <a:gd name="connsiteY6" fmla="*/ 2372007 h 2897108"/>
              <a:gd name="connsiteX7" fmla="*/ 724501 w 724501"/>
              <a:gd name="connsiteY7" fmla="*/ 2897108 h 2897108"/>
              <a:gd name="connsiteX0" fmla="*/ 108726 w 760575"/>
              <a:gd name="connsiteY0" fmla="*/ 0 h 2897108"/>
              <a:gd name="connsiteX1" fmla="*/ 84 w 760575"/>
              <a:gd name="connsiteY1" fmla="*/ 271604 h 2897108"/>
              <a:gd name="connsiteX2" fmla="*/ 126832 w 760575"/>
              <a:gd name="connsiteY2" fmla="*/ 452673 h 2897108"/>
              <a:gd name="connsiteX3" fmla="*/ 45351 w 760575"/>
              <a:gd name="connsiteY3" fmla="*/ 633742 h 2897108"/>
              <a:gd name="connsiteX4" fmla="*/ 389383 w 760575"/>
              <a:gd name="connsiteY4" fmla="*/ 1502875 h 2897108"/>
              <a:gd name="connsiteX5" fmla="*/ 470864 w 760575"/>
              <a:gd name="connsiteY5" fmla="*/ 1874067 h 2897108"/>
              <a:gd name="connsiteX6" fmla="*/ 543292 w 760575"/>
              <a:gd name="connsiteY6" fmla="*/ 2372007 h 2897108"/>
              <a:gd name="connsiteX7" fmla="*/ 760575 w 760575"/>
              <a:gd name="connsiteY7" fmla="*/ 2897108 h 2897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0575" h="2897108">
                <a:moveTo>
                  <a:pt x="108726" y="0"/>
                </a:moveTo>
                <a:cubicBezTo>
                  <a:pt x="75529" y="98079"/>
                  <a:pt x="-2934" y="196159"/>
                  <a:pt x="84" y="271604"/>
                </a:cubicBezTo>
                <a:cubicBezTo>
                  <a:pt x="3102" y="347049"/>
                  <a:pt x="119288" y="392317"/>
                  <a:pt x="126832" y="452673"/>
                </a:cubicBezTo>
                <a:cubicBezTo>
                  <a:pt x="134376" y="513029"/>
                  <a:pt x="1593" y="458708"/>
                  <a:pt x="45351" y="633742"/>
                </a:cubicBezTo>
                <a:cubicBezTo>
                  <a:pt x="89109" y="808776"/>
                  <a:pt x="318464" y="1296154"/>
                  <a:pt x="389383" y="1502875"/>
                </a:cubicBezTo>
                <a:cubicBezTo>
                  <a:pt x="460302" y="1709596"/>
                  <a:pt x="445213" y="1729212"/>
                  <a:pt x="470864" y="1874067"/>
                </a:cubicBezTo>
                <a:cubicBezTo>
                  <a:pt x="496515" y="2018922"/>
                  <a:pt x="495007" y="2201500"/>
                  <a:pt x="543292" y="2372007"/>
                </a:cubicBezTo>
                <a:cubicBezTo>
                  <a:pt x="591577" y="2542514"/>
                  <a:pt x="676076" y="2719811"/>
                  <a:pt x="760575" y="2897108"/>
                </a:cubicBezTo>
              </a:path>
            </a:pathLst>
          </a:custGeom>
          <a:noFill/>
          <a:ln w="127000" cap="flat" cmpd="sng" algn="ctr">
            <a:solidFill>
              <a:srgbClr val="FF00FF">
                <a:alpha val="33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22421" y="745816"/>
            <a:ext cx="69863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dirty="0" smtClean="0"/>
              <a:t>and worse… wobble</a:t>
            </a:r>
            <a:endParaRPr lang="en-US" b="0" dirty="0"/>
          </a:p>
        </p:txBody>
      </p:sp>
      <p:sp>
        <p:nvSpPr>
          <p:cNvPr id="25" name="TextBox 24"/>
          <p:cNvSpPr txBox="1"/>
          <p:nvPr/>
        </p:nvSpPr>
        <p:spPr>
          <a:xfrm rot="16200000">
            <a:off x="-64145" y="3190859"/>
            <a:ext cx="86748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2559FF"/>
                </a:solidFill>
              </a:rPr>
              <a:t>Time (s)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54447" y="1495020"/>
            <a:ext cx="209384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2559FF"/>
                </a:solidFill>
              </a:rPr>
              <a:t>Image Column (pixels)</a:t>
            </a:r>
          </a:p>
        </p:txBody>
      </p:sp>
    </p:spTree>
    <p:extLst>
      <p:ext uri="{BB962C8B-B14F-4D97-AF65-F5344CB8AC3E}">
        <p14:creationId xmlns:p14="http://schemas.microsoft.com/office/powerpoint/2010/main" val="319006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69502" y="434975"/>
            <a:ext cx="83907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sz="2400" i="0" dirty="0"/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660397" y="2104062"/>
            <a:ext cx="8099812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i="0" dirty="0"/>
              <a:t> </a:t>
            </a:r>
            <a:r>
              <a:rPr lang="en-US" sz="2000" i="0" dirty="0" smtClean="0"/>
              <a:t>Filter each sign bit trace </a:t>
            </a:r>
            <a:r>
              <a:rPr lang="en-US" sz="2000" dirty="0" smtClean="0"/>
              <a:t>(column)</a:t>
            </a:r>
            <a:endParaRPr lang="en-US" sz="2000" i="0" dirty="0"/>
          </a:p>
          <a:p>
            <a:pPr lvl="1" eaLnBrk="1" hangingPunct="1"/>
            <a:r>
              <a:rPr lang="en-US" sz="2000" i="0" dirty="0" smtClean="0"/>
              <a:t>Various filters</a:t>
            </a:r>
          </a:p>
          <a:p>
            <a:pPr lvl="2" eaLnBrk="1" hangingPunct="1"/>
            <a:r>
              <a:rPr lang="en-US" sz="2000" i="0" dirty="0" smtClean="0"/>
              <a:t>Trapezoidal </a:t>
            </a:r>
            <a:r>
              <a:rPr lang="en-US" sz="2000" i="0" dirty="0" err="1" smtClean="0"/>
              <a:t>bandpass</a:t>
            </a:r>
            <a:r>
              <a:rPr lang="en-US" sz="3200" i="0" dirty="0" smtClean="0"/>
              <a:t> </a:t>
            </a:r>
            <a:r>
              <a:rPr lang="en-US" sz="1400" dirty="0" smtClean="0"/>
              <a:t>(zero-phase</a:t>
            </a:r>
            <a:r>
              <a:rPr lang="en-US" sz="1400" i="0" dirty="0" smtClean="0"/>
              <a:t>)</a:t>
            </a:r>
          </a:p>
          <a:p>
            <a:pPr lvl="2" eaLnBrk="1" hangingPunct="1"/>
            <a:r>
              <a:rPr lang="en-US" sz="2000" i="0" dirty="0" smtClean="0"/>
              <a:t>Ricker wavelet </a:t>
            </a:r>
            <a:r>
              <a:rPr lang="en-US" sz="1400" dirty="0" smtClean="0"/>
              <a:t>(zero-phase</a:t>
            </a:r>
            <a:r>
              <a:rPr lang="en-US" sz="2000" i="0" dirty="0" smtClean="0"/>
              <a:t>)</a:t>
            </a:r>
          </a:p>
          <a:p>
            <a:pPr lvl="2" eaLnBrk="1" hangingPunct="1"/>
            <a:r>
              <a:rPr lang="en-US" sz="2000" i="0" dirty="0" err="1" smtClean="0"/>
              <a:t>Berlage</a:t>
            </a:r>
            <a:r>
              <a:rPr lang="en-US" sz="2000" i="0" dirty="0" smtClean="0"/>
              <a:t> wavelet </a:t>
            </a:r>
            <a:r>
              <a:rPr lang="en-US" sz="1400" dirty="0" smtClean="0"/>
              <a:t>(minimum phase)</a:t>
            </a:r>
          </a:p>
          <a:p>
            <a:pPr lvl="1" eaLnBrk="1" hangingPunct="1"/>
            <a:endParaRPr lang="en-US" sz="2000" i="0" dirty="0" smtClean="0"/>
          </a:p>
          <a:p>
            <a:pPr lvl="1" eaLnBrk="1" hangingPunct="1"/>
            <a:r>
              <a:rPr lang="en-US" sz="2000" i="0" dirty="0" smtClean="0"/>
              <a:t>Also various schemes to handle sign bit 1’s and -1’s</a:t>
            </a:r>
          </a:p>
          <a:p>
            <a:pPr lvl="2" eaLnBrk="1" hangingPunct="1"/>
            <a:endParaRPr lang="en-US" sz="2000" i="0" dirty="0" smtClean="0"/>
          </a:p>
          <a:p>
            <a:pPr lvl="2" eaLnBrk="1" hangingPunct="1"/>
            <a:r>
              <a:rPr lang="en-US" sz="2000" i="0" dirty="0" smtClean="0"/>
              <a:t>Strictly sign bit  </a:t>
            </a:r>
            <a:r>
              <a:rPr lang="en-US" sz="1600" dirty="0" smtClean="0"/>
              <a:t>(1/-1)</a:t>
            </a:r>
          </a:p>
          <a:p>
            <a:pPr lvl="2" eaLnBrk="1" hangingPunct="1"/>
            <a:r>
              <a:rPr lang="en-US" sz="2000" i="0" dirty="0" smtClean="0"/>
              <a:t>Width of 1/-1 proportional to amplitude</a:t>
            </a:r>
          </a:p>
          <a:p>
            <a:pPr lvl="2" eaLnBrk="1" hangingPunct="1"/>
            <a:r>
              <a:rPr lang="en-US" sz="2000" i="0" dirty="0" smtClean="0"/>
              <a:t>Width of a string of 1’s defines the frequency of the wavelet for that segment</a:t>
            </a:r>
          </a:p>
          <a:p>
            <a:pPr eaLnBrk="1" hangingPunct="1"/>
            <a:endParaRPr lang="en-US" sz="2000" b="0" i="0" dirty="0">
              <a:solidFill>
                <a:schemeClr val="tx1"/>
              </a:solidFill>
            </a:endParaRPr>
          </a:p>
          <a:p>
            <a:pPr eaLnBrk="1" hangingPunct="1">
              <a:buNone/>
            </a:pPr>
            <a:endParaRPr lang="en-US" b="0" i="0" dirty="0">
              <a:solidFill>
                <a:schemeClr val="tx1"/>
              </a:solidFill>
            </a:endParaRPr>
          </a:p>
        </p:txBody>
      </p:sp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435321" y="765058"/>
            <a:ext cx="346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dirty="0"/>
              <a:t>D</a:t>
            </a:r>
            <a:r>
              <a:rPr lang="en-US" sz="2400" dirty="0" smtClean="0"/>
              <a:t>ots to Data Workflow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7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69500" y="180435"/>
            <a:ext cx="83907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800" i="0" dirty="0" smtClean="0"/>
              <a:t>Era</a:t>
            </a:r>
            <a:endParaRPr lang="en-US" sz="2800" i="0" dirty="0"/>
          </a:p>
        </p:txBody>
      </p:sp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387968" y="547739"/>
            <a:ext cx="44871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000" i="0" dirty="0" smtClean="0"/>
              <a:t>2012 Dots to Data Proof of Concept</a:t>
            </a:r>
            <a:endParaRPr lang="en-US" sz="2000" i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947849"/>
            <a:ext cx="4310743" cy="5486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9"/>
          <a:stretch/>
        </p:blipFill>
        <p:spPr>
          <a:xfrm>
            <a:off x="4631531" y="947849"/>
            <a:ext cx="3705554" cy="5486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D2D</a:t>
            </a:r>
            <a:endParaRPr lang="en-US" sz="1200" i="0" dirty="0"/>
          </a:p>
        </p:txBody>
      </p:sp>
    </p:spTree>
    <p:extLst>
      <p:ext uri="{BB962C8B-B14F-4D97-AF65-F5344CB8AC3E}">
        <p14:creationId xmlns:p14="http://schemas.microsoft.com/office/powerpoint/2010/main" val="241209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69502" y="434975"/>
            <a:ext cx="83907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sz="2400" i="0" dirty="0"/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660397" y="2104062"/>
            <a:ext cx="809981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i="0" dirty="0" smtClean="0"/>
              <a:t> Make SEG-Y files for import to workstation for interpretation 	and analysis</a:t>
            </a:r>
            <a:endParaRPr lang="en-US" sz="2000" i="0" dirty="0"/>
          </a:p>
          <a:p>
            <a:pPr lvl="1" eaLnBrk="1" hangingPunct="1">
              <a:buSzPct val="50000"/>
              <a:buFont typeface="Courier New" panose="02070309020205020404" pitchFamily="49" charset="0"/>
              <a:buChar char="o"/>
            </a:pPr>
            <a:r>
              <a:rPr lang="en-US" sz="2000" i="0" dirty="0" err="1" smtClean="0"/>
              <a:t>Georeference</a:t>
            </a:r>
            <a:r>
              <a:rPr lang="en-US" sz="2000" i="0" dirty="0" smtClean="0"/>
              <a:t> Silverman et al. map in a GIS to </a:t>
            </a:r>
            <a:r>
              <a:rPr lang="en-US" sz="2000" i="0" dirty="0"/>
              <a:t>get line </a:t>
            </a:r>
            <a:r>
              <a:rPr lang="en-US" sz="2000" i="0" dirty="0" smtClean="0"/>
              <a:t>endpoints in UTM units</a:t>
            </a:r>
            <a:endParaRPr lang="en-US" sz="2000" i="0" dirty="0"/>
          </a:p>
          <a:p>
            <a:pPr lvl="1" eaLnBrk="1" hangingPunct="1">
              <a:buSzPct val="50000"/>
              <a:buFont typeface="Courier New" panose="02070309020205020404" pitchFamily="49" charset="0"/>
              <a:buChar char="o"/>
            </a:pPr>
            <a:r>
              <a:rPr lang="en-US" sz="2000" i="0" dirty="0" smtClean="0"/>
              <a:t>Calculate </a:t>
            </a:r>
            <a:r>
              <a:rPr lang="en-US" sz="2000" i="0" dirty="0"/>
              <a:t>dx, </a:t>
            </a:r>
            <a:r>
              <a:rPr lang="en-US" sz="2000" i="0" dirty="0" err="1"/>
              <a:t>dy</a:t>
            </a:r>
            <a:r>
              <a:rPr lang="en-US" sz="2000" i="0" dirty="0"/>
              <a:t> per </a:t>
            </a:r>
            <a:r>
              <a:rPr lang="en-US" sz="2000" i="0" dirty="0" smtClean="0"/>
              <a:t>trace along each line </a:t>
            </a:r>
            <a:r>
              <a:rPr lang="en-US" sz="2000" i="0" dirty="0"/>
              <a:t>and insert </a:t>
            </a:r>
            <a:r>
              <a:rPr lang="en-US" sz="2000" i="0" dirty="0" smtClean="0"/>
              <a:t>UTM coordinates into the trace headers</a:t>
            </a:r>
            <a:endParaRPr lang="en-US" sz="2000" i="0" dirty="0"/>
          </a:p>
        </p:txBody>
      </p:sp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435321" y="765058"/>
            <a:ext cx="346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400" dirty="0"/>
              <a:t>D</a:t>
            </a:r>
            <a:r>
              <a:rPr lang="en-US" sz="2400" dirty="0" smtClean="0"/>
              <a:t>ots to </a:t>
            </a:r>
            <a:r>
              <a:rPr lang="en-US" sz="2400" dirty="0"/>
              <a:t>D</a:t>
            </a:r>
            <a:r>
              <a:rPr lang="en-US" sz="2400" dirty="0" smtClean="0"/>
              <a:t>ata Workflow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3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69502" y="434975"/>
            <a:ext cx="83907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800" i="0" dirty="0" smtClean="0"/>
              <a:t>View of Skidoo Bay</a:t>
            </a:r>
            <a:endParaRPr lang="en-US" sz="2800" i="0" dirty="0"/>
          </a:p>
        </p:txBody>
      </p:sp>
      <p:grpSp>
        <p:nvGrpSpPr>
          <p:cNvPr id="512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12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12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76" y="1170432"/>
            <a:ext cx="8574786" cy="5230368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3" name="TextBox 2"/>
          <p:cNvSpPr txBox="1"/>
          <p:nvPr/>
        </p:nvSpPr>
        <p:spPr>
          <a:xfrm rot="120000">
            <a:off x="6121030" y="2221262"/>
            <a:ext cx="2696572" cy="338554"/>
          </a:xfrm>
          <a:prstGeom prst="rect">
            <a:avLst/>
          </a:prstGeom>
          <a:noFill/>
          <a:scene3d>
            <a:camera prst="isometricOffAxis2Left">
              <a:rot lat="21477274" lon="961924" rev="21568735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i="0" dirty="0" smtClean="0"/>
              <a:t>Ice melt/collapse feature?</a:t>
            </a:r>
            <a:endParaRPr lang="en-US" sz="1600" i="0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6721311" y="2513361"/>
            <a:ext cx="84843" cy="588058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Box 6"/>
          <p:cNvSpPr txBox="1"/>
          <p:nvPr/>
        </p:nvSpPr>
        <p:spPr>
          <a:xfrm rot="-600000">
            <a:off x="1602555" y="3647117"/>
            <a:ext cx="16193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200" dirty="0" err="1" smtClean="0"/>
              <a:t>Kogan</a:t>
            </a:r>
            <a:r>
              <a:rPr lang="en-US" sz="1200" dirty="0" smtClean="0"/>
              <a:t> sparker data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 rot="4860000">
            <a:off x="-94398" y="3339345"/>
            <a:ext cx="162256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600" dirty="0" smtClean="0">
                <a:solidFill>
                  <a:srgbClr val="006600"/>
                </a:solidFill>
              </a:rPr>
              <a:t>Mission Fault?</a:t>
            </a:r>
            <a:endParaRPr lang="en-US" sz="1600" dirty="0">
              <a:solidFill>
                <a:srgbClr val="0066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11112" y="192206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12403" y="155273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J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0275" y="1552737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8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13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21" y="1149443"/>
            <a:ext cx="7763959" cy="5115639"/>
          </a:xfrm>
          <a:prstGeom prst="rect">
            <a:avLst/>
          </a:prstGeom>
        </p:spPr>
      </p:pic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6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69502" y="434975"/>
            <a:ext cx="83907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800" i="0" dirty="0" smtClean="0"/>
              <a:t>Line R </a:t>
            </a:r>
            <a:endParaRPr lang="en-US" sz="2800" i="0" dirty="0"/>
          </a:p>
        </p:txBody>
      </p:sp>
      <p:sp>
        <p:nvSpPr>
          <p:cNvPr id="10" name="TextBox 9"/>
          <p:cNvSpPr txBox="1"/>
          <p:nvPr/>
        </p:nvSpPr>
        <p:spPr>
          <a:xfrm>
            <a:off x="720880" y="77352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/>
              <a:t>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53912" y="77352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39542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8" y="1152144"/>
            <a:ext cx="7744906" cy="5115639"/>
          </a:xfrm>
          <a:prstGeom prst="rect">
            <a:avLst/>
          </a:prstGeom>
        </p:spPr>
      </p:pic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6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69502" y="434975"/>
            <a:ext cx="83907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800" i="0" dirty="0" smtClean="0"/>
              <a:t>Line R </a:t>
            </a:r>
            <a:endParaRPr lang="en-US" sz="2800" i="0" dirty="0"/>
          </a:p>
        </p:txBody>
      </p:sp>
      <p:sp>
        <p:nvSpPr>
          <p:cNvPr id="10" name="TextBox 9"/>
          <p:cNvSpPr txBox="1"/>
          <p:nvPr/>
        </p:nvSpPr>
        <p:spPr>
          <a:xfrm>
            <a:off x="720880" y="77352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/>
              <a:t>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53912" y="77352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96232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01" y="1918160"/>
            <a:ext cx="7795260" cy="475488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737145" y="120557"/>
            <a:ext cx="749245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 smtClean="0"/>
              <a:t>Dots to Data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Manufacturing Digital Seismic Traces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 from Scanned Images of the 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Paper Sign Bit Sections </a:t>
            </a:r>
            <a:r>
              <a:rPr lang="en-US" sz="2000" dirty="0"/>
              <a:t>from </a:t>
            </a:r>
            <a:r>
              <a:rPr lang="en-US" sz="2000" dirty="0" smtClean="0"/>
              <a:t>the </a:t>
            </a:r>
          </a:p>
          <a:p>
            <a:pPr algn="ctr" eaLnBrk="1" hangingPunct="1">
              <a:buFontTx/>
              <a:buNone/>
            </a:pPr>
            <a:r>
              <a:rPr lang="en-US" sz="2000" dirty="0" smtClean="0"/>
              <a:t>1970 </a:t>
            </a:r>
            <a:r>
              <a:rPr lang="en-US" sz="2000" dirty="0"/>
              <a:t>Flathead </a:t>
            </a:r>
            <a:r>
              <a:rPr lang="en-US" sz="2000" dirty="0" smtClean="0"/>
              <a:t>Lake Seismic Survey </a:t>
            </a:r>
            <a:endParaRPr lang="en-US" sz="2000" dirty="0"/>
          </a:p>
        </p:txBody>
      </p:sp>
      <p:grpSp>
        <p:nvGrpSpPr>
          <p:cNvPr id="2053" name="Group 17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2054" name="Text Box 5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2055" name="Freeform 8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6" name="Freeform 9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7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730401" y="2615691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Finley Point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/>
          <p:cNvCxnSpPr>
            <a:stCxn id="3" idx="3"/>
          </p:cNvCxnSpPr>
          <p:nvPr/>
        </p:nvCxnSpPr>
        <p:spPr bwMode="auto">
          <a:xfrm flipV="1">
            <a:off x="4928165" y="2615691"/>
            <a:ext cx="576342" cy="153889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7321096" y="2151014"/>
            <a:ext cx="1211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</a:rPr>
              <a:t>Entrance to Polson Bay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 flipH="1">
            <a:off x="6853287" y="2674234"/>
            <a:ext cx="703136" cy="784928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Arrow Connector 5"/>
          <p:cNvCxnSpPr/>
          <p:nvPr/>
        </p:nvCxnSpPr>
        <p:spPr bwMode="auto">
          <a:xfrm flipH="1">
            <a:off x="1903446" y="3486944"/>
            <a:ext cx="1147665" cy="531753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00CC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9"/>
          <p:cNvSpPr txBox="1"/>
          <p:nvPr/>
        </p:nvSpPr>
        <p:spPr>
          <a:xfrm rot="19622216">
            <a:off x="2204776" y="346632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rgbClr val="00CC00"/>
                </a:solidFill>
              </a:rPr>
              <a:t>N</a:t>
            </a:r>
            <a:endParaRPr lang="en-US" i="0" dirty="0">
              <a:solidFill>
                <a:srgbClr val="00CC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483373" y="1907810"/>
            <a:ext cx="3129214" cy="1457293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 flipV="1">
            <a:off x="842057" y="1979924"/>
            <a:ext cx="4208399" cy="2286494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4864241" y="1933731"/>
            <a:ext cx="0" cy="856615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/>
          <p:cNvSpPr txBox="1"/>
          <p:nvPr/>
        </p:nvSpPr>
        <p:spPr>
          <a:xfrm rot="19622216">
            <a:off x="914249" y="410058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None/>
            </a:pPr>
            <a:r>
              <a:rPr lang="en-US" i="0" dirty="0" smtClean="0">
                <a:solidFill>
                  <a:schemeClr val="bg1"/>
                </a:solidFill>
              </a:rPr>
              <a:t>R</a:t>
            </a:r>
            <a:endParaRPr lang="en-US" i="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800000">
            <a:off x="7342583" y="329363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>
                <a:solidFill>
                  <a:schemeClr val="bg1"/>
                </a:solidFill>
              </a:rPr>
              <a:t>K</a:t>
            </a:r>
            <a:endParaRPr lang="en-US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8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ots to Data with WB and Bubbl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654" y="649133"/>
            <a:ext cx="5441440" cy="3587616"/>
          </a:xfrm>
          <a:prstGeom prst="rect">
            <a:avLst/>
          </a:prstGeom>
        </p:spPr>
      </p:pic>
      <p:pic>
        <p:nvPicPr>
          <p:cNvPr id="4" name="Picture 3" descr="Decon with WB and Bubbl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654" y="3066409"/>
            <a:ext cx="5441440" cy="3587616"/>
          </a:xfrm>
          <a:prstGeom prst="rect">
            <a:avLst/>
          </a:prstGeom>
        </p:spPr>
      </p:pic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7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69501" y="200934"/>
            <a:ext cx="83907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800" i="0" dirty="0" smtClean="0"/>
              <a:t>Middle Segment of Line R </a:t>
            </a:r>
            <a:endParaRPr lang="en-US" sz="2800" i="0" dirty="0"/>
          </a:p>
        </p:txBody>
      </p:sp>
      <p:sp>
        <p:nvSpPr>
          <p:cNvPr id="12" name="TextBox 11"/>
          <p:cNvSpPr txBox="1"/>
          <p:nvPr/>
        </p:nvSpPr>
        <p:spPr>
          <a:xfrm>
            <a:off x="1531011" y="64913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/>
              <a:t>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56094" y="64913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/>
              <a:t>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6917" y="1346329"/>
            <a:ext cx="1629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chemeClr val="bg1"/>
                </a:solidFill>
              </a:rPr>
              <a:t>Before Deconvolution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6917" y="4276649"/>
            <a:ext cx="1629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chemeClr val="bg1"/>
                </a:solidFill>
              </a:rPr>
              <a:t>After Deconvolution</a:t>
            </a:r>
          </a:p>
        </p:txBody>
      </p:sp>
    </p:spTree>
    <p:extLst>
      <p:ext uri="{BB962C8B-B14F-4D97-AF65-F5344CB8AC3E}">
        <p14:creationId xmlns:p14="http://schemas.microsoft.com/office/powerpoint/2010/main" val="150933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ots to Dat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280" y="739669"/>
            <a:ext cx="5441440" cy="3587616"/>
          </a:xfrm>
          <a:prstGeom prst="rect">
            <a:avLst/>
          </a:prstGeom>
        </p:spPr>
      </p:pic>
      <p:pic>
        <p:nvPicPr>
          <p:cNvPr id="3" name="Picture 2" descr="Dec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280" y="3103846"/>
            <a:ext cx="5441440" cy="3587616"/>
          </a:xfrm>
          <a:prstGeom prst="rect">
            <a:avLst/>
          </a:prstGeom>
        </p:spPr>
      </p:pic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6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16917" y="200934"/>
            <a:ext cx="88184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400" i="0" dirty="0" smtClean="0"/>
              <a:t>Middle Segment of Line R Flattened on </a:t>
            </a:r>
            <a:r>
              <a:rPr lang="en-US" sz="2400" i="0" dirty="0" err="1" smtClean="0"/>
              <a:t>Waterbottom</a:t>
            </a:r>
            <a:r>
              <a:rPr lang="en-US" sz="2400" i="0" dirty="0" smtClean="0"/>
              <a:t> </a:t>
            </a:r>
            <a:endParaRPr lang="en-US" sz="2400" i="0" dirty="0"/>
          </a:p>
        </p:txBody>
      </p:sp>
      <p:sp>
        <p:nvSpPr>
          <p:cNvPr id="10" name="TextBox 9"/>
          <p:cNvSpPr txBox="1"/>
          <p:nvPr/>
        </p:nvSpPr>
        <p:spPr>
          <a:xfrm>
            <a:off x="1531011" y="64913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/>
              <a:t>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6094" y="64913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0" dirty="0" smtClean="0"/>
              <a:t>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6917" y="1346329"/>
            <a:ext cx="1629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chemeClr val="bg1"/>
                </a:solidFill>
              </a:rPr>
              <a:t>Before Deconvolution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6917" y="4276649"/>
            <a:ext cx="1629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chemeClr val="bg1"/>
                </a:solidFill>
              </a:rPr>
              <a:t>After Deconvolution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92720" y="1375618"/>
            <a:ext cx="1629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err="1" smtClean="0">
                <a:solidFill>
                  <a:srgbClr val="FF0000"/>
                </a:solidFill>
              </a:rPr>
              <a:t>Waterbottom</a:t>
            </a:r>
            <a:endParaRPr lang="en-US" sz="1600" i="0" dirty="0" smtClean="0">
              <a:solidFill>
                <a:srgbClr val="FF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>
            <a:off x="6975849" y="1544895"/>
            <a:ext cx="452673" cy="0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7325889" y="2044065"/>
            <a:ext cx="1629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rgbClr val="FF0000"/>
                </a:solidFill>
              </a:rPr>
              <a:t>Bubble Pulse</a:t>
            </a:r>
          </a:p>
        </p:txBody>
      </p:sp>
      <p:cxnSp>
        <p:nvCxnSpPr>
          <p:cNvPr id="18" name="Straight Arrow Connector 17"/>
          <p:cNvCxnSpPr/>
          <p:nvPr/>
        </p:nvCxnSpPr>
        <p:spPr bwMode="auto">
          <a:xfrm flipH="1">
            <a:off x="7009018" y="2213342"/>
            <a:ext cx="452673" cy="0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/>
          <p:cNvSpPr txBox="1"/>
          <p:nvPr/>
        </p:nvSpPr>
        <p:spPr>
          <a:xfrm>
            <a:off x="7292720" y="3731312"/>
            <a:ext cx="1629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err="1" smtClean="0">
                <a:solidFill>
                  <a:srgbClr val="FF0000"/>
                </a:solidFill>
              </a:rPr>
              <a:t>Waterbottom</a:t>
            </a:r>
            <a:endParaRPr lang="en-US" sz="1600" i="0" dirty="0" smtClean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 flipH="1">
            <a:off x="6975849" y="3900589"/>
            <a:ext cx="452673" cy="0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7325889" y="4399759"/>
            <a:ext cx="1629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rgbClr val="FF0000"/>
                </a:solidFill>
              </a:rPr>
              <a:t>Bubble Pulse</a:t>
            </a:r>
          </a:p>
        </p:txBody>
      </p:sp>
      <p:cxnSp>
        <p:nvCxnSpPr>
          <p:cNvPr id="22" name="Straight Arrow Connector 21"/>
          <p:cNvCxnSpPr/>
          <p:nvPr/>
        </p:nvCxnSpPr>
        <p:spPr bwMode="auto">
          <a:xfrm flipH="1">
            <a:off x="7009018" y="4569036"/>
            <a:ext cx="452673" cy="0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3259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utocor of Inpu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68" y="1193120"/>
            <a:ext cx="3774332" cy="4921302"/>
          </a:xfrm>
          <a:prstGeom prst="rect">
            <a:avLst/>
          </a:prstGeom>
        </p:spPr>
      </p:pic>
      <p:pic>
        <p:nvPicPr>
          <p:cNvPr id="3" name="Picture 2" descr="Autocor of Dec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93120"/>
            <a:ext cx="3774332" cy="4921302"/>
          </a:xfrm>
          <a:prstGeom prst="rect">
            <a:avLst/>
          </a:prstGeom>
        </p:spPr>
      </p:pic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6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991397" y="6147482"/>
            <a:ext cx="1629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chemeClr val="bg1"/>
                </a:solidFill>
              </a:rPr>
              <a:t>Before Deconvolution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44354" y="6147482"/>
            <a:ext cx="1629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chemeClr val="bg1"/>
                </a:solidFill>
              </a:rPr>
              <a:t>After Deconvolution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69501" y="200934"/>
            <a:ext cx="83907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800" i="0" dirty="0" smtClean="0"/>
              <a:t>Autocorrelation of Line R Traces </a:t>
            </a:r>
            <a:endParaRPr lang="en-US" sz="2800" i="0" dirty="0"/>
          </a:p>
        </p:txBody>
      </p:sp>
      <p:sp>
        <p:nvSpPr>
          <p:cNvPr id="12" name="TextBox 11"/>
          <p:cNvSpPr txBox="1"/>
          <p:nvPr/>
        </p:nvSpPr>
        <p:spPr>
          <a:xfrm>
            <a:off x="4218915" y="2081788"/>
            <a:ext cx="1050202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rgbClr val="FF0000"/>
                </a:solidFill>
              </a:rPr>
              <a:t>Wavelet</a:t>
            </a: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 flipV="1">
            <a:off x="3868016" y="1909772"/>
            <a:ext cx="339660" cy="159205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/>
          <p:nvPr/>
        </p:nvCxnSpPr>
        <p:spPr bwMode="auto">
          <a:xfrm flipV="1">
            <a:off x="5269117" y="1902597"/>
            <a:ext cx="339660" cy="159205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3342915" y="3101057"/>
            <a:ext cx="1050202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600" i="0" dirty="0" smtClean="0">
                <a:solidFill>
                  <a:srgbClr val="FF0000"/>
                </a:solidFill>
              </a:rPr>
              <a:t>Bubble Pulse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 flipH="1" flipV="1">
            <a:off x="2992016" y="2743200"/>
            <a:ext cx="339660" cy="345047"/>
          </a:xfrm>
          <a:prstGeom prst="straightConnector1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302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4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196109" y="1557195"/>
            <a:ext cx="6751782" cy="3139321"/>
          </a:xfrm>
          <a:prstGeom prst="rect">
            <a:avLst/>
          </a:prstGeom>
          <a:solidFill>
            <a:schemeClr val="accent5"/>
          </a:solidFill>
          <a:ln w="19050">
            <a:solidFill>
              <a:schemeClr val="tx1"/>
            </a:solidFill>
          </a:ln>
          <a:effectLst>
            <a:outerShdw blurRad="101600" dist="127000" dir="2400000" algn="tl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>
              <a:buNone/>
            </a:pPr>
            <a:endParaRPr lang="en-US" i="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i="0" dirty="0" smtClean="0">
                <a:solidFill>
                  <a:srgbClr val="FF0000"/>
                </a:solidFill>
              </a:rPr>
              <a:t>Dots to data workflow, </a:t>
            </a:r>
          </a:p>
          <a:p>
            <a:pPr>
              <a:buNone/>
            </a:pPr>
            <a:r>
              <a:rPr lang="en-US" i="0" dirty="0" smtClean="0">
                <a:solidFill>
                  <a:srgbClr val="FF0000"/>
                </a:solidFill>
              </a:rPr>
              <a:t>     despite possibly needing some tweaks to the custom     	software, </a:t>
            </a:r>
          </a:p>
          <a:p>
            <a:pPr>
              <a:buNone/>
            </a:pPr>
            <a:endParaRPr lang="en-US" i="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i="0" dirty="0">
                <a:solidFill>
                  <a:srgbClr val="FF0000"/>
                </a:solidFill>
              </a:rPr>
              <a:t>d</a:t>
            </a:r>
            <a:r>
              <a:rPr lang="en-US" i="0" dirty="0" smtClean="0">
                <a:solidFill>
                  <a:srgbClr val="FF0000"/>
                </a:solidFill>
              </a:rPr>
              <a:t>oes provide digital seismic traces </a:t>
            </a:r>
          </a:p>
          <a:p>
            <a:pPr>
              <a:buNone/>
            </a:pPr>
            <a:endParaRPr lang="en-US" i="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i="0" dirty="0" smtClean="0">
                <a:solidFill>
                  <a:srgbClr val="FF0000"/>
                </a:solidFill>
              </a:rPr>
              <a:t>that can be imported to a modern interpretation workstation</a:t>
            </a:r>
          </a:p>
          <a:p>
            <a:pPr>
              <a:buNone/>
            </a:pPr>
            <a:r>
              <a:rPr lang="en-US" i="0" dirty="0" smtClean="0">
                <a:solidFill>
                  <a:srgbClr val="FF0000"/>
                </a:solidFill>
              </a:rPr>
              <a:t>    for viewing/interpreting and </a:t>
            </a:r>
          </a:p>
          <a:p>
            <a:pPr>
              <a:buNone/>
            </a:pPr>
            <a:endParaRPr lang="en-US" i="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i="0" dirty="0">
                <a:solidFill>
                  <a:srgbClr val="FF0000"/>
                </a:solidFill>
              </a:rPr>
              <a:t>t</a:t>
            </a:r>
            <a:r>
              <a:rPr lang="en-US" i="0" dirty="0" smtClean="0">
                <a:solidFill>
                  <a:srgbClr val="FF0000"/>
                </a:solidFill>
              </a:rPr>
              <a:t>hat can be processed to enhance the image.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69501" y="200934"/>
            <a:ext cx="83907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800" i="0" dirty="0" smtClean="0"/>
              <a:t>Conclusion</a:t>
            </a:r>
            <a:endParaRPr lang="en-US" sz="2800" i="0" dirty="0"/>
          </a:p>
        </p:txBody>
      </p:sp>
    </p:spTree>
    <p:extLst>
      <p:ext uri="{BB962C8B-B14F-4D97-AF65-F5344CB8AC3E}">
        <p14:creationId xmlns:p14="http://schemas.microsoft.com/office/powerpoint/2010/main" val="378050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68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668" y="1526686"/>
            <a:ext cx="4826662" cy="4376173"/>
          </a:xfrm>
          <a:prstGeom prst="rect">
            <a:avLst/>
          </a:prstGeom>
          <a:noFill/>
          <a:ln w="38100">
            <a:solidFill>
              <a:srgbClr val="72BEB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7691" y="5975783"/>
            <a:ext cx="67086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200" dirty="0"/>
              <a:t>http://www.dosits.org/technology/basictechnology/explosivesoundsource/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855023" y="943450"/>
            <a:ext cx="343395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000" i="0" dirty="0" smtClean="0"/>
              <a:t>The Bubble Pulse Problem</a:t>
            </a:r>
            <a:endParaRPr lang="en-US" sz="2000" i="0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95075" y="152155"/>
            <a:ext cx="8726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400" i="0" dirty="0" smtClean="0"/>
              <a:t>1970-2005 Interpretation </a:t>
            </a:r>
            <a:r>
              <a:rPr lang="en-US" sz="2400" i="0" dirty="0"/>
              <a:t>and </a:t>
            </a:r>
            <a:r>
              <a:rPr lang="en-US" sz="2400" i="0" dirty="0" smtClean="0"/>
              <a:t>Reporting</a:t>
            </a:r>
            <a:endParaRPr lang="en-US" sz="2400" i="0" dirty="0"/>
          </a:p>
        </p:txBody>
      </p: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7" name="Text Box 19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88033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93873" y="6540436"/>
            <a:ext cx="1257096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Interpretations</a:t>
            </a:r>
            <a:endParaRPr lang="en-US" sz="1200" i="0" dirty="0"/>
          </a:p>
        </p:txBody>
      </p:sp>
      <p:sp>
        <p:nvSpPr>
          <p:cNvPr id="13" name="TextBox 12"/>
          <p:cNvSpPr txBox="1"/>
          <p:nvPr/>
        </p:nvSpPr>
        <p:spPr>
          <a:xfrm>
            <a:off x="245096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5680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62649" y="654043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" name="Action Button: Back or Previous 2">
            <a:hlinkClick r:id="" action="ppaction://hlinkshowjump?jump=lastslideviewed" highlightClick="1"/>
          </p:cNvPr>
          <p:cNvSpPr/>
          <p:nvPr/>
        </p:nvSpPr>
        <p:spPr bwMode="auto">
          <a:xfrm>
            <a:off x="8686801" y="6074577"/>
            <a:ext cx="309085" cy="417965"/>
          </a:xfrm>
          <a:prstGeom prst="actionButtonBackPrevious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3539905" y="3259248"/>
            <a:ext cx="0" cy="1964602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1522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39750" y="334962"/>
            <a:ext cx="807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 smtClean="0"/>
              <a:t>Episodes</a:t>
            </a:r>
            <a:endParaRPr lang="en-US" sz="3200" i="0" dirty="0"/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88033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>
                <a:solidFill>
                  <a:schemeClr val="bg1">
                    <a:lumMod val="65000"/>
                  </a:schemeClr>
                </a:solidFill>
              </a:rPr>
              <a:t>Operations</a:t>
            </a:r>
            <a:endParaRPr lang="en-US" sz="1200" i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93873" y="6534793"/>
            <a:ext cx="1156669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5125" y="5274590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6382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62222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2616" y="958784"/>
            <a:ext cx="8498768" cy="493413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922234" y="5299921"/>
            <a:ext cx="7656481" cy="514860"/>
            <a:chOff x="787651" y="5608621"/>
            <a:chExt cx="7656481" cy="514860"/>
          </a:xfrm>
        </p:grpSpPr>
        <p:cxnSp>
          <p:nvCxnSpPr>
            <p:cNvPr id="16" name="Straight Connector 15"/>
            <p:cNvCxnSpPr/>
            <p:nvPr/>
          </p:nvCxnSpPr>
          <p:spPr bwMode="auto">
            <a:xfrm>
              <a:off x="1071462" y="5721790"/>
              <a:ext cx="7072392" cy="0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TextBox 16"/>
            <p:cNvSpPr txBox="1"/>
            <p:nvPr/>
          </p:nvSpPr>
          <p:spPr>
            <a:xfrm>
              <a:off x="787651" y="5774323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1960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57078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1970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26505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1980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95932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1990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65359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2000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34786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2010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804213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2020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>
              <a:off x="7533120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6948028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6362936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5777844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5192752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4607660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4022568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3437476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2852384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2267292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1682200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Straight Connector 36"/>
            <p:cNvCxnSpPr/>
            <p:nvPr/>
          </p:nvCxnSpPr>
          <p:spPr bwMode="auto">
            <a:xfrm>
              <a:off x="1097108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8118206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6" name="Rectangle 45"/>
          <p:cNvSpPr/>
          <p:nvPr/>
        </p:nvSpPr>
        <p:spPr bwMode="auto">
          <a:xfrm>
            <a:off x="6696085" y="2117175"/>
            <a:ext cx="658368" cy="144855"/>
          </a:xfrm>
          <a:prstGeom prst="rect">
            <a:avLst/>
          </a:prstGeom>
          <a:solidFill>
            <a:srgbClr val="F98FA6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6703455" y="1802785"/>
            <a:ext cx="914400" cy="144855"/>
          </a:xfrm>
          <a:prstGeom prst="rect">
            <a:avLst/>
          </a:prstGeom>
          <a:solidFill>
            <a:srgbClr val="F98FA6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5448" y="4956048"/>
            <a:ext cx="1636923" cy="261610"/>
          </a:xfrm>
          <a:prstGeom prst="rect">
            <a:avLst/>
          </a:prstGeom>
          <a:solidFill>
            <a:schemeClr val="bg1"/>
          </a:solidFill>
        </p:spPr>
        <p:txBody>
          <a:bodyPr wrap="none" rIns="45720" bIns="0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UW-M Operations</a:t>
            </a:r>
            <a:endParaRPr lang="en-US" sz="1400" i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Line Callout 2 (No Border) 52"/>
          <p:cNvSpPr/>
          <p:nvPr/>
        </p:nvSpPr>
        <p:spPr bwMode="auto">
          <a:xfrm>
            <a:off x="475708" y="3910822"/>
            <a:ext cx="1810792" cy="276999"/>
          </a:xfrm>
          <a:prstGeom prst="callout2">
            <a:avLst>
              <a:gd name="adj1" fmla="val 43263"/>
              <a:gd name="adj2" fmla="val 94955"/>
              <a:gd name="adj3" fmla="val 43008"/>
              <a:gd name="adj4" fmla="val 121483"/>
              <a:gd name="adj5" fmla="val 406662"/>
              <a:gd name="adj6" fmla="val 129455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G. Crosby leaves UM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Line Callout 2 (No Border) 53"/>
          <p:cNvSpPr/>
          <p:nvPr/>
        </p:nvSpPr>
        <p:spPr bwMode="auto">
          <a:xfrm>
            <a:off x="626912" y="3644151"/>
            <a:ext cx="1838372" cy="276999"/>
          </a:xfrm>
          <a:prstGeom prst="callout2">
            <a:avLst>
              <a:gd name="adj1" fmla="val 51107"/>
              <a:gd name="adj2" fmla="val 96494"/>
              <a:gd name="adj3" fmla="val 51796"/>
              <a:gd name="adj4" fmla="val 117125"/>
              <a:gd name="adj5" fmla="val 506195"/>
              <a:gd name="adj6" fmla="val 128163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R.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Wold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leaves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UW-M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3507894" y="3291875"/>
            <a:ext cx="146304" cy="144855"/>
          </a:xfrm>
          <a:prstGeom prst="rect">
            <a:avLst/>
          </a:prstGeom>
          <a:solidFill>
            <a:srgbClr val="A0D2D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64514" y="3210413"/>
            <a:ext cx="2743380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>
              <a:buNone/>
            </a:pPr>
            <a:r>
              <a:rPr lang="en-US" sz="1400" i="0" dirty="0" err="1" smtClean="0">
                <a:solidFill>
                  <a:srgbClr val="469B9B"/>
                </a:solidFill>
              </a:rPr>
              <a:t>Kogan</a:t>
            </a:r>
            <a:r>
              <a:rPr lang="en-US" sz="1400" i="0" dirty="0" smtClean="0">
                <a:solidFill>
                  <a:srgbClr val="469B9B"/>
                </a:solidFill>
              </a:rPr>
              <a:t> Survey Planning Notes</a:t>
            </a:r>
            <a:endParaRPr lang="en-US" sz="1400" i="0" dirty="0">
              <a:solidFill>
                <a:srgbClr val="469B9B"/>
              </a:solidFill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3746633" y="3059588"/>
            <a:ext cx="146304" cy="144855"/>
          </a:xfrm>
          <a:prstGeom prst="rect">
            <a:avLst/>
          </a:prstGeom>
          <a:solidFill>
            <a:srgbClr val="A0D2D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93813" y="2966411"/>
            <a:ext cx="2542940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>
              <a:buNone/>
            </a:pPr>
            <a:r>
              <a:rPr lang="en-US" sz="1400" i="0" dirty="0" err="1" smtClean="0">
                <a:solidFill>
                  <a:srgbClr val="479B99"/>
                </a:solidFill>
              </a:rPr>
              <a:t>Wold</a:t>
            </a:r>
            <a:r>
              <a:rPr lang="en-US" sz="1400" i="0" dirty="0" smtClean="0">
                <a:solidFill>
                  <a:srgbClr val="479B99"/>
                </a:solidFill>
              </a:rPr>
              <a:t> USGS Flathead </a:t>
            </a:r>
            <a:r>
              <a:rPr lang="en-US" sz="1400" i="0" dirty="0" smtClean="0">
                <a:solidFill>
                  <a:srgbClr val="469B9B"/>
                </a:solidFill>
              </a:rPr>
              <a:t>Report</a:t>
            </a:r>
            <a:endParaRPr lang="en-US" sz="1400" i="0" dirty="0">
              <a:solidFill>
                <a:srgbClr val="469B9B"/>
              </a:solidFill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6043561" y="2674701"/>
            <a:ext cx="457200" cy="14485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639312" y="2593239"/>
            <a:ext cx="2335255" cy="307777"/>
          </a:xfrm>
          <a:prstGeom prst="rect">
            <a:avLst/>
          </a:prstGeom>
          <a:solidFill>
            <a:schemeClr val="bg1"/>
          </a:solidFill>
        </p:spPr>
        <p:txBody>
          <a:bodyPr wrap="none" lIns="0" rIns="45720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469B9B"/>
                </a:solidFill>
              </a:rPr>
              <a:t>M. Hofmann PhD Research</a:t>
            </a:r>
            <a:endParaRPr lang="en-US" sz="1400" i="0" dirty="0">
              <a:solidFill>
                <a:srgbClr val="469B9B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09160" y="2317849"/>
            <a:ext cx="1896481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 algn="r">
              <a:buNone/>
            </a:pPr>
            <a:r>
              <a:rPr lang="en-US" sz="1400" i="0" dirty="0" smtClean="0">
                <a:solidFill>
                  <a:srgbClr val="F25C87"/>
                </a:solidFill>
              </a:rPr>
              <a:t>USGS Tape Rescued</a:t>
            </a:r>
            <a:endParaRPr lang="en-US" sz="1400" i="0" dirty="0">
              <a:solidFill>
                <a:srgbClr val="F25C87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 bwMode="auto">
          <a:xfrm>
            <a:off x="6696085" y="1947640"/>
            <a:ext cx="0" cy="3465449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8" name="Rectangle 57"/>
          <p:cNvSpPr/>
          <p:nvPr/>
        </p:nvSpPr>
        <p:spPr bwMode="auto">
          <a:xfrm>
            <a:off x="6629400" y="2399310"/>
            <a:ext cx="146304" cy="144855"/>
          </a:xfrm>
          <a:prstGeom prst="rect">
            <a:avLst/>
          </a:prstGeom>
          <a:solidFill>
            <a:srgbClr val="F98FA6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cxnSp>
        <p:nvCxnSpPr>
          <p:cNvPr id="61" name="Straight Connector 60"/>
          <p:cNvCxnSpPr>
            <a:stCxn id="43" idx="2"/>
          </p:cNvCxnSpPr>
          <p:nvPr/>
        </p:nvCxnSpPr>
        <p:spPr bwMode="auto">
          <a:xfrm>
            <a:off x="3581046" y="3436730"/>
            <a:ext cx="0" cy="1863191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>
            <a:stCxn id="44" idx="2"/>
          </p:cNvCxnSpPr>
          <p:nvPr/>
        </p:nvCxnSpPr>
        <p:spPr bwMode="auto">
          <a:xfrm>
            <a:off x="3819785" y="3204443"/>
            <a:ext cx="0" cy="2208646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6043561" y="2819556"/>
            <a:ext cx="0" cy="2593534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3" name="Line Callout 2 (No Border) 72"/>
          <p:cNvSpPr/>
          <p:nvPr/>
        </p:nvSpPr>
        <p:spPr bwMode="auto">
          <a:xfrm>
            <a:off x="188033" y="4617720"/>
            <a:ext cx="1730670" cy="276999"/>
          </a:xfrm>
          <a:prstGeom prst="callout2">
            <a:avLst>
              <a:gd name="adj1" fmla="val 51107"/>
              <a:gd name="adj2" fmla="val 105358"/>
              <a:gd name="adj3" fmla="val 50937"/>
              <a:gd name="adj4" fmla="val 124752"/>
              <a:gd name="adj5" fmla="val 151650"/>
              <a:gd name="adj6" fmla="val 127464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Flathead Lake Survey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17608" y="2046586"/>
            <a:ext cx="1943224" cy="215444"/>
          </a:xfrm>
          <a:prstGeom prst="rect">
            <a:avLst/>
          </a:prstGeom>
          <a:solidFill>
            <a:schemeClr val="bg1"/>
          </a:solidFill>
        </p:spPr>
        <p:txBody>
          <a:bodyPr wrap="none" tIns="0" rIns="0" bIns="0" rtlCol="0">
            <a:spAutoFit/>
          </a:bodyPr>
          <a:lstStyle/>
          <a:p>
            <a:pPr algn="r">
              <a:buNone/>
            </a:pPr>
            <a:r>
              <a:rPr lang="en-US" sz="1400" i="0" dirty="0" smtClean="0">
                <a:solidFill>
                  <a:srgbClr val="F25C87"/>
                </a:solidFill>
              </a:rPr>
              <a:t>UM Library Archiving</a:t>
            </a:r>
            <a:endParaRPr lang="en-US" sz="1400" i="0" dirty="0">
              <a:solidFill>
                <a:srgbClr val="F25C87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07174" y="1767490"/>
            <a:ext cx="1653658" cy="215444"/>
          </a:xfrm>
          <a:prstGeom prst="rect">
            <a:avLst/>
          </a:prstGeom>
          <a:solidFill>
            <a:schemeClr val="bg1"/>
          </a:solidFill>
        </p:spPr>
        <p:txBody>
          <a:bodyPr wrap="none" tIns="0" rIns="0" bIns="0" rtlCol="0">
            <a:spAutoFit/>
          </a:bodyPr>
          <a:lstStyle/>
          <a:p>
            <a:pPr algn="r">
              <a:buNone/>
            </a:pPr>
            <a:r>
              <a:rPr lang="en-US" sz="1400" i="0" dirty="0" smtClean="0">
                <a:solidFill>
                  <a:srgbClr val="F25C87"/>
                </a:solidFill>
              </a:rPr>
              <a:t>Digital Processing</a:t>
            </a:r>
            <a:endParaRPr lang="en-US" sz="1400" i="0" dirty="0">
              <a:solidFill>
                <a:srgbClr val="F25C87"/>
              </a:solidFill>
            </a:endParaRPr>
          </a:p>
        </p:txBody>
      </p:sp>
      <p:sp>
        <p:nvSpPr>
          <p:cNvPr id="80" name="Line Callout 2 (No Border) 79"/>
          <p:cNvSpPr/>
          <p:nvPr/>
        </p:nvSpPr>
        <p:spPr bwMode="auto">
          <a:xfrm>
            <a:off x="5295247" y="1582808"/>
            <a:ext cx="1107034" cy="184666"/>
          </a:xfrm>
          <a:prstGeom prst="callout2">
            <a:avLst>
              <a:gd name="adj1" fmla="val 51107"/>
              <a:gd name="adj2" fmla="val 105358"/>
              <a:gd name="adj3" fmla="val 50236"/>
              <a:gd name="adj4" fmla="val 126355"/>
              <a:gd name="adj5" fmla="val 106254"/>
              <a:gd name="adj6" fmla="val 128118"/>
            </a:avLst>
          </a:prstGeom>
          <a:solidFill>
            <a:schemeClr val="bg1"/>
          </a:solidFill>
          <a:ln w="25400" cap="flat" cmpd="sng" algn="ctr">
            <a:solidFill>
              <a:srgbClr val="F25C8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144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F25C87"/>
                </a:solidFill>
              </a:rPr>
              <a:t>Rescued Data</a:t>
            </a:r>
            <a:endParaRPr lang="en-US" sz="1200" dirty="0">
              <a:solidFill>
                <a:srgbClr val="F25C87"/>
              </a:solidFill>
            </a:endParaRPr>
          </a:p>
        </p:txBody>
      </p:sp>
      <p:sp>
        <p:nvSpPr>
          <p:cNvPr id="81" name="Line Callout 2 (No Border) 80"/>
          <p:cNvSpPr/>
          <p:nvPr/>
        </p:nvSpPr>
        <p:spPr bwMode="auto">
          <a:xfrm>
            <a:off x="5646117" y="1376507"/>
            <a:ext cx="998030" cy="230832"/>
          </a:xfrm>
          <a:prstGeom prst="callout2">
            <a:avLst>
              <a:gd name="adj1" fmla="val 51107"/>
              <a:gd name="adj2" fmla="val 105358"/>
              <a:gd name="adj3" fmla="val 51434"/>
              <a:gd name="adj4" fmla="val 144779"/>
              <a:gd name="adj5" fmla="val 174601"/>
              <a:gd name="adj6" fmla="val 150628"/>
            </a:avLst>
          </a:prstGeom>
          <a:solidFill>
            <a:schemeClr val="bg1"/>
          </a:solidFill>
          <a:ln w="25400" cap="flat" cmpd="sng" algn="ctr">
            <a:solidFill>
              <a:srgbClr val="F25C8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1440" tIns="4572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F25C87"/>
                </a:solidFill>
              </a:rPr>
              <a:t>Dots to Data</a:t>
            </a:r>
            <a:endParaRPr lang="en-US" sz="1200" dirty="0">
              <a:solidFill>
                <a:srgbClr val="F25C87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350542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87" name="Line Callout 2 (No Border) 86"/>
          <p:cNvSpPr/>
          <p:nvPr/>
        </p:nvSpPr>
        <p:spPr bwMode="auto">
          <a:xfrm>
            <a:off x="475708" y="4137492"/>
            <a:ext cx="1639056" cy="461665"/>
          </a:xfrm>
          <a:prstGeom prst="callout2">
            <a:avLst>
              <a:gd name="adj1" fmla="val 51107"/>
              <a:gd name="adj2" fmla="val 94955"/>
              <a:gd name="adj3" fmla="val 52088"/>
              <a:gd name="adj4" fmla="val 117417"/>
              <a:gd name="adj5" fmla="val 195946"/>
              <a:gd name="adj6" fmla="val 124395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A. Silverman map, S.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Prahl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processing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240" y="5943600"/>
            <a:ext cx="3225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UW-M University of Wisconsin-Milwaukee</a:t>
            </a:r>
          </a:p>
          <a:p>
            <a:pPr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UM University of Montana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1816783" y="5041898"/>
            <a:ext cx="1171262" cy="144855"/>
          </a:xfrm>
          <a:prstGeom prst="rect">
            <a:avLst/>
          </a:prstGeom>
          <a:solidFill>
            <a:srgbClr val="C0C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4934022" y="3059588"/>
            <a:ext cx="146304" cy="144855"/>
          </a:xfrm>
          <a:prstGeom prst="rect">
            <a:avLst/>
          </a:prstGeom>
          <a:solidFill>
            <a:srgbClr val="A0D2D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cxnSp>
        <p:nvCxnSpPr>
          <p:cNvPr id="64" name="Straight Connector 63"/>
          <p:cNvCxnSpPr>
            <a:stCxn id="62" idx="2"/>
          </p:cNvCxnSpPr>
          <p:nvPr/>
        </p:nvCxnSpPr>
        <p:spPr bwMode="auto">
          <a:xfrm>
            <a:off x="5007174" y="3204443"/>
            <a:ext cx="0" cy="2208646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TextBox 67"/>
          <p:cNvSpPr txBox="1"/>
          <p:nvPr/>
        </p:nvSpPr>
        <p:spPr>
          <a:xfrm>
            <a:off x="4572000" y="2966411"/>
            <a:ext cx="362858" cy="307777"/>
          </a:xfrm>
          <a:prstGeom prst="rect">
            <a:avLst/>
          </a:prstGeom>
          <a:solidFill>
            <a:schemeClr val="bg1"/>
          </a:solidFill>
        </p:spPr>
        <p:txBody>
          <a:bodyPr wrap="square" rIns="45720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479B99"/>
                </a:solidFill>
              </a:rPr>
              <a:t>??</a:t>
            </a:r>
            <a:endParaRPr lang="en-US" sz="1400" i="0" dirty="0">
              <a:solidFill>
                <a:srgbClr val="469B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61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39750" y="334962"/>
            <a:ext cx="807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 smtClean="0"/>
              <a:t>Episodes</a:t>
            </a:r>
            <a:endParaRPr lang="en-US" sz="3200" i="0" dirty="0"/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88033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93873" y="6534793"/>
            <a:ext cx="1156669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0" rIns="0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>
                <a:solidFill>
                  <a:srgbClr val="479B99"/>
                </a:solidFill>
              </a:rPr>
              <a:t>Interpretations</a:t>
            </a:r>
            <a:endParaRPr lang="en-US" sz="1200" i="0" dirty="0">
              <a:solidFill>
                <a:srgbClr val="479B9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5125" y="5274590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6382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62222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2616" y="958784"/>
            <a:ext cx="8498768" cy="493413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922234" y="5299921"/>
            <a:ext cx="7656481" cy="514860"/>
            <a:chOff x="787651" y="5608621"/>
            <a:chExt cx="7656481" cy="514860"/>
          </a:xfrm>
        </p:grpSpPr>
        <p:cxnSp>
          <p:nvCxnSpPr>
            <p:cNvPr id="16" name="Straight Connector 15"/>
            <p:cNvCxnSpPr/>
            <p:nvPr/>
          </p:nvCxnSpPr>
          <p:spPr bwMode="auto">
            <a:xfrm>
              <a:off x="1071462" y="5721790"/>
              <a:ext cx="7072392" cy="0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TextBox 16"/>
            <p:cNvSpPr txBox="1"/>
            <p:nvPr/>
          </p:nvSpPr>
          <p:spPr>
            <a:xfrm>
              <a:off x="787651" y="5774323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1960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57078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1970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26505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1980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95932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1990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65359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2000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34786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2010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804213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2020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>
              <a:off x="7533120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6948028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6362936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5777844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5192752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4607660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4022568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3437476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2852384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2267292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1682200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Straight Connector 36"/>
            <p:cNvCxnSpPr/>
            <p:nvPr/>
          </p:nvCxnSpPr>
          <p:spPr bwMode="auto">
            <a:xfrm>
              <a:off x="1097108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8118206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6" name="Rectangle 45"/>
          <p:cNvSpPr/>
          <p:nvPr/>
        </p:nvSpPr>
        <p:spPr bwMode="auto">
          <a:xfrm>
            <a:off x="6696085" y="2117175"/>
            <a:ext cx="658368" cy="144855"/>
          </a:xfrm>
          <a:prstGeom prst="rect">
            <a:avLst/>
          </a:prstGeom>
          <a:solidFill>
            <a:srgbClr val="F98FA6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6703455" y="1802785"/>
            <a:ext cx="914400" cy="144855"/>
          </a:xfrm>
          <a:prstGeom prst="rect">
            <a:avLst/>
          </a:prstGeom>
          <a:solidFill>
            <a:srgbClr val="F98FA6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5448" y="4956048"/>
            <a:ext cx="1636923" cy="261610"/>
          </a:xfrm>
          <a:prstGeom prst="rect">
            <a:avLst/>
          </a:prstGeom>
          <a:solidFill>
            <a:schemeClr val="bg1"/>
          </a:solidFill>
        </p:spPr>
        <p:txBody>
          <a:bodyPr wrap="none" rIns="45720" bIns="0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UW-M Operations</a:t>
            </a:r>
            <a:endParaRPr lang="en-US" sz="1400" i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Line Callout 2 (No Border) 52"/>
          <p:cNvSpPr/>
          <p:nvPr/>
        </p:nvSpPr>
        <p:spPr bwMode="auto">
          <a:xfrm>
            <a:off x="475708" y="3910822"/>
            <a:ext cx="1810792" cy="276999"/>
          </a:xfrm>
          <a:prstGeom prst="callout2">
            <a:avLst>
              <a:gd name="adj1" fmla="val 43263"/>
              <a:gd name="adj2" fmla="val 94955"/>
              <a:gd name="adj3" fmla="val 43008"/>
              <a:gd name="adj4" fmla="val 121483"/>
              <a:gd name="adj5" fmla="val 406662"/>
              <a:gd name="adj6" fmla="val 129455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G. Crosby leaves UM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Line Callout 2 (No Border) 53"/>
          <p:cNvSpPr/>
          <p:nvPr/>
        </p:nvSpPr>
        <p:spPr bwMode="auto">
          <a:xfrm>
            <a:off x="626912" y="3644151"/>
            <a:ext cx="1838372" cy="276999"/>
          </a:xfrm>
          <a:prstGeom prst="callout2">
            <a:avLst>
              <a:gd name="adj1" fmla="val 51107"/>
              <a:gd name="adj2" fmla="val 96494"/>
              <a:gd name="adj3" fmla="val 51796"/>
              <a:gd name="adj4" fmla="val 117125"/>
              <a:gd name="adj5" fmla="val 506195"/>
              <a:gd name="adj6" fmla="val 128163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R.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Wold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leaves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UW-M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3746633" y="3059588"/>
            <a:ext cx="146304" cy="144855"/>
          </a:xfrm>
          <a:prstGeom prst="rect">
            <a:avLst/>
          </a:prstGeom>
          <a:solidFill>
            <a:srgbClr val="A0D2D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93813" y="2966411"/>
            <a:ext cx="2542940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>
              <a:buNone/>
            </a:pPr>
            <a:r>
              <a:rPr lang="en-US" sz="1400" i="0" dirty="0" err="1" smtClean="0">
                <a:solidFill>
                  <a:srgbClr val="479B99"/>
                </a:solidFill>
              </a:rPr>
              <a:t>Wold</a:t>
            </a:r>
            <a:r>
              <a:rPr lang="en-US" sz="1400" i="0" dirty="0" smtClean="0">
                <a:solidFill>
                  <a:srgbClr val="479B99"/>
                </a:solidFill>
              </a:rPr>
              <a:t> USGS Flathead </a:t>
            </a:r>
            <a:r>
              <a:rPr lang="en-US" sz="1400" i="0" dirty="0" smtClean="0">
                <a:solidFill>
                  <a:srgbClr val="469B9B"/>
                </a:solidFill>
              </a:rPr>
              <a:t>Report</a:t>
            </a:r>
            <a:endParaRPr lang="en-US" sz="1400" i="0" dirty="0">
              <a:solidFill>
                <a:srgbClr val="469B9B"/>
              </a:solidFill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6043561" y="2674701"/>
            <a:ext cx="457200" cy="14485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639312" y="2593239"/>
            <a:ext cx="2335255" cy="307777"/>
          </a:xfrm>
          <a:prstGeom prst="rect">
            <a:avLst/>
          </a:prstGeom>
          <a:solidFill>
            <a:schemeClr val="bg1"/>
          </a:solidFill>
        </p:spPr>
        <p:txBody>
          <a:bodyPr wrap="none" lIns="0" rIns="45720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469B9B"/>
                </a:solidFill>
              </a:rPr>
              <a:t>M. Hofmann PhD Research</a:t>
            </a:r>
            <a:endParaRPr lang="en-US" sz="1400" i="0" dirty="0">
              <a:solidFill>
                <a:srgbClr val="469B9B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09160" y="2317849"/>
            <a:ext cx="1896481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 algn="r">
              <a:buNone/>
            </a:pPr>
            <a:r>
              <a:rPr lang="en-US" sz="1400" i="0" dirty="0" smtClean="0">
                <a:solidFill>
                  <a:srgbClr val="F25C87"/>
                </a:solidFill>
              </a:rPr>
              <a:t>USGS Tape Rescued</a:t>
            </a:r>
            <a:endParaRPr lang="en-US" sz="1400" i="0" dirty="0">
              <a:solidFill>
                <a:srgbClr val="F25C87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 bwMode="auto">
          <a:xfrm>
            <a:off x="6696085" y="1947640"/>
            <a:ext cx="0" cy="3465449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8" name="Rectangle 57"/>
          <p:cNvSpPr/>
          <p:nvPr/>
        </p:nvSpPr>
        <p:spPr bwMode="auto">
          <a:xfrm>
            <a:off x="6629400" y="2399310"/>
            <a:ext cx="146304" cy="144855"/>
          </a:xfrm>
          <a:prstGeom prst="rect">
            <a:avLst/>
          </a:prstGeom>
          <a:solidFill>
            <a:srgbClr val="F98FA6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cxnSp>
        <p:nvCxnSpPr>
          <p:cNvPr id="61" name="Straight Connector 60"/>
          <p:cNvCxnSpPr/>
          <p:nvPr/>
        </p:nvCxnSpPr>
        <p:spPr bwMode="auto">
          <a:xfrm>
            <a:off x="3581046" y="3436730"/>
            <a:ext cx="0" cy="1863191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>
            <a:stCxn id="44" idx="2"/>
          </p:cNvCxnSpPr>
          <p:nvPr/>
        </p:nvCxnSpPr>
        <p:spPr bwMode="auto">
          <a:xfrm>
            <a:off x="3819785" y="3204443"/>
            <a:ext cx="0" cy="2208646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6043561" y="2819556"/>
            <a:ext cx="0" cy="2593534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3" name="Line Callout 2 (No Border) 72"/>
          <p:cNvSpPr/>
          <p:nvPr/>
        </p:nvSpPr>
        <p:spPr bwMode="auto">
          <a:xfrm>
            <a:off x="188033" y="4617720"/>
            <a:ext cx="1730670" cy="276999"/>
          </a:xfrm>
          <a:prstGeom prst="callout2">
            <a:avLst>
              <a:gd name="adj1" fmla="val 51107"/>
              <a:gd name="adj2" fmla="val 105358"/>
              <a:gd name="adj3" fmla="val 50937"/>
              <a:gd name="adj4" fmla="val 124752"/>
              <a:gd name="adj5" fmla="val 151650"/>
              <a:gd name="adj6" fmla="val 127464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Flathead Lake Survey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17608" y="2046586"/>
            <a:ext cx="1943224" cy="215444"/>
          </a:xfrm>
          <a:prstGeom prst="rect">
            <a:avLst/>
          </a:prstGeom>
          <a:solidFill>
            <a:schemeClr val="bg1"/>
          </a:solidFill>
        </p:spPr>
        <p:txBody>
          <a:bodyPr wrap="none" tIns="0" rIns="0" bIns="0" rtlCol="0">
            <a:spAutoFit/>
          </a:bodyPr>
          <a:lstStyle/>
          <a:p>
            <a:pPr algn="r">
              <a:buNone/>
            </a:pPr>
            <a:r>
              <a:rPr lang="en-US" sz="1400" i="0" dirty="0" smtClean="0">
                <a:solidFill>
                  <a:srgbClr val="F25C87"/>
                </a:solidFill>
              </a:rPr>
              <a:t>UM Library Archiving</a:t>
            </a:r>
            <a:endParaRPr lang="en-US" sz="1400" i="0" dirty="0">
              <a:solidFill>
                <a:srgbClr val="F25C87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07174" y="1767490"/>
            <a:ext cx="1653658" cy="215444"/>
          </a:xfrm>
          <a:prstGeom prst="rect">
            <a:avLst/>
          </a:prstGeom>
          <a:solidFill>
            <a:schemeClr val="bg1"/>
          </a:solidFill>
        </p:spPr>
        <p:txBody>
          <a:bodyPr wrap="none" tIns="0" rIns="0" bIns="0" rtlCol="0">
            <a:spAutoFit/>
          </a:bodyPr>
          <a:lstStyle/>
          <a:p>
            <a:pPr algn="r">
              <a:buNone/>
            </a:pPr>
            <a:r>
              <a:rPr lang="en-US" sz="1400" i="0" dirty="0" smtClean="0">
                <a:solidFill>
                  <a:srgbClr val="F25C87"/>
                </a:solidFill>
              </a:rPr>
              <a:t>Digital Processing</a:t>
            </a:r>
            <a:endParaRPr lang="en-US" sz="1400" i="0" dirty="0">
              <a:solidFill>
                <a:srgbClr val="F25C87"/>
              </a:solidFill>
            </a:endParaRPr>
          </a:p>
        </p:txBody>
      </p:sp>
      <p:sp>
        <p:nvSpPr>
          <p:cNvPr id="80" name="Line Callout 2 (No Border) 79"/>
          <p:cNvSpPr/>
          <p:nvPr/>
        </p:nvSpPr>
        <p:spPr bwMode="auto">
          <a:xfrm>
            <a:off x="5295247" y="1582808"/>
            <a:ext cx="1107034" cy="184666"/>
          </a:xfrm>
          <a:prstGeom prst="callout2">
            <a:avLst>
              <a:gd name="adj1" fmla="val 51107"/>
              <a:gd name="adj2" fmla="val 105358"/>
              <a:gd name="adj3" fmla="val 50236"/>
              <a:gd name="adj4" fmla="val 126355"/>
              <a:gd name="adj5" fmla="val 106254"/>
              <a:gd name="adj6" fmla="val 128118"/>
            </a:avLst>
          </a:prstGeom>
          <a:solidFill>
            <a:schemeClr val="bg1"/>
          </a:solidFill>
          <a:ln w="25400" cap="flat" cmpd="sng" algn="ctr">
            <a:solidFill>
              <a:srgbClr val="F25C8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144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F25C87"/>
                </a:solidFill>
              </a:rPr>
              <a:t>Rescued Data</a:t>
            </a:r>
            <a:endParaRPr lang="en-US" sz="1200" dirty="0">
              <a:solidFill>
                <a:srgbClr val="F25C87"/>
              </a:solidFill>
            </a:endParaRPr>
          </a:p>
        </p:txBody>
      </p:sp>
      <p:sp>
        <p:nvSpPr>
          <p:cNvPr id="81" name="Line Callout 2 (No Border) 80"/>
          <p:cNvSpPr/>
          <p:nvPr/>
        </p:nvSpPr>
        <p:spPr bwMode="auto">
          <a:xfrm>
            <a:off x="5646117" y="1376507"/>
            <a:ext cx="998030" cy="230832"/>
          </a:xfrm>
          <a:prstGeom prst="callout2">
            <a:avLst>
              <a:gd name="adj1" fmla="val 51107"/>
              <a:gd name="adj2" fmla="val 105358"/>
              <a:gd name="adj3" fmla="val 51434"/>
              <a:gd name="adj4" fmla="val 144779"/>
              <a:gd name="adj5" fmla="val 174601"/>
              <a:gd name="adj6" fmla="val 150628"/>
            </a:avLst>
          </a:prstGeom>
          <a:solidFill>
            <a:schemeClr val="bg1"/>
          </a:solidFill>
          <a:ln w="25400" cap="flat" cmpd="sng" algn="ctr">
            <a:solidFill>
              <a:srgbClr val="F25C8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1440" tIns="4572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F25C87"/>
                </a:solidFill>
              </a:rPr>
              <a:t>Dots to Data</a:t>
            </a:r>
            <a:endParaRPr lang="en-US" sz="1200" dirty="0">
              <a:solidFill>
                <a:srgbClr val="F25C87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350542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87" name="Line Callout 2 (No Border) 86"/>
          <p:cNvSpPr/>
          <p:nvPr/>
        </p:nvSpPr>
        <p:spPr bwMode="auto">
          <a:xfrm>
            <a:off x="475708" y="4137492"/>
            <a:ext cx="1639056" cy="461665"/>
          </a:xfrm>
          <a:prstGeom prst="callout2">
            <a:avLst>
              <a:gd name="adj1" fmla="val 51107"/>
              <a:gd name="adj2" fmla="val 94955"/>
              <a:gd name="adj3" fmla="val 52088"/>
              <a:gd name="adj4" fmla="val 117417"/>
              <a:gd name="adj5" fmla="val 195946"/>
              <a:gd name="adj6" fmla="val 124395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A. Silverman map, S.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Prahl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processing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240" y="5943600"/>
            <a:ext cx="3225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UW-M University of Wisconsin-Milwaukee</a:t>
            </a:r>
          </a:p>
          <a:p>
            <a:pPr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UM University of Montana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1816783" y="5041898"/>
            <a:ext cx="1171262" cy="144855"/>
          </a:xfrm>
          <a:prstGeom prst="rect">
            <a:avLst/>
          </a:prstGeom>
          <a:solidFill>
            <a:srgbClr val="C0C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4934022" y="3059588"/>
            <a:ext cx="146304" cy="144855"/>
          </a:xfrm>
          <a:prstGeom prst="rect">
            <a:avLst/>
          </a:prstGeom>
          <a:solidFill>
            <a:srgbClr val="A0D2D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cxnSp>
        <p:nvCxnSpPr>
          <p:cNvPr id="64" name="Straight Connector 63"/>
          <p:cNvCxnSpPr>
            <a:stCxn id="62" idx="2"/>
          </p:cNvCxnSpPr>
          <p:nvPr/>
        </p:nvCxnSpPr>
        <p:spPr bwMode="auto">
          <a:xfrm>
            <a:off x="5007174" y="3204443"/>
            <a:ext cx="0" cy="2208646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TextBox 67"/>
          <p:cNvSpPr txBox="1"/>
          <p:nvPr/>
        </p:nvSpPr>
        <p:spPr>
          <a:xfrm>
            <a:off x="4578350" y="2966411"/>
            <a:ext cx="356508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479B99"/>
                </a:solidFill>
              </a:rPr>
              <a:t>??</a:t>
            </a:r>
            <a:endParaRPr lang="en-US" sz="1400" i="0" dirty="0">
              <a:solidFill>
                <a:srgbClr val="469B9B"/>
              </a:solidFill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507894" y="3291875"/>
            <a:ext cx="146304" cy="144855"/>
          </a:xfrm>
          <a:prstGeom prst="rect">
            <a:avLst/>
          </a:prstGeom>
          <a:solidFill>
            <a:srgbClr val="A0D2D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64514" y="3210413"/>
            <a:ext cx="2743380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>
              <a:buNone/>
            </a:pPr>
            <a:r>
              <a:rPr lang="en-US" sz="1400" i="0" dirty="0" err="1" smtClean="0">
                <a:solidFill>
                  <a:srgbClr val="469B9B"/>
                </a:solidFill>
              </a:rPr>
              <a:t>Kogan</a:t>
            </a:r>
            <a:r>
              <a:rPr lang="en-US" sz="1400" i="0" dirty="0" smtClean="0">
                <a:solidFill>
                  <a:srgbClr val="469B9B"/>
                </a:solidFill>
              </a:rPr>
              <a:t> Survey Planning Notes</a:t>
            </a:r>
            <a:endParaRPr lang="en-US" sz="1400" i="0" dirty="0">
              <a:solidFill>
                <a:srgbClr val="469B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77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39750" y="334962"/>
            <a:ext cx="807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 smtClean="0"/>
              <a:t>Episodes</a:t>
            </a:r>
            <a:endParaRPr lang="en-US" sz="3200" i="0" dirty="0"/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5" name="Text Box 12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88033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Operations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93873" y="6534793"/>
            <a:ext cx="1156669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5125" y="5274590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6382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>
                <a:solidFill>
                  <a:srgbClr val="F98FA6"/>
                </a:solidFill>
              </a:rPr>
              <a:t>Processing</a:t>
            </a:r>
            <a:endParaRPr lang="en-US" sz="1200" i="0" dirty="0">
              <a:solidFill>
                <a:srgbClr val="F98FA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62222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>
                <a:solidFill>
                  <a:srgbClr val="F98FA6"/>
                </a:solidFill>
              </a:rPr>
              <a:t>D2D</a:t>
            </a:r>
            <a:endParaRPr lang="en-US" sz="1200" i="0" dirty="0">
              <a:solidFill>
                <a:srgbClr val="F98FA6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2616" y="958784"/>
            <a:ext cx="8498768" cy="4934139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922234" y="5299921"/>
            <a:ext cx="7656481" cy="514860"/>
            <a:chOff x="787651" y="5608621"/>
            <a:chExt cx="7656481" cy="514860"/>
          </a:xfrm>
        </p:grpSpPr>
        <p:cxnSp>
          <p:nvCxnSpPr>
            <p:cNvPr id="16" name="Straight Connector 15"/>
            <p:cNvCxnSpPr/>
            <p:nvPr/>
          </p:nvCxnSpPr>
          <p:spPr bwMode="auto">
            <a:xfrm>
              <a:off x="1071462" y="5721790"/>
              <a:ext cx="7072392" cy="0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TextBox 16"/>
            <p:cNvSpPr txBox="1"/>
            <p:nvPr/>
          </p:nvSpPr>
          <p:spPr>
            <a:xfrm>
              <a:off x="787651" y="5774323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1960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57078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1970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26505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1980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95932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1990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65359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2000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34786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2010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804213" y="5784927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i="0" dirty="0" smtClean="0">
                  <a:solidFill>
                    <a:schemeClr val="tx1"/>
                  </a:solidFill>
                </a:rPr>
                <a:t>2020</a:t>
              </a:r>
              <a:endParaRPr lang="en-US" sz="1600" i="0" dirty="0">
                <a:solidFill>
                  <a:schemeClr val="tx1"/>
                </a:solidFill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>
              <a:off x="7533120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6948028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6362936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5777844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5192752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4607660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4022568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3437476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2852384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2267292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1682200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Straight Connector 36"/>
            <p:cNvCxnSpPr/>
            <p:nvPr/>
          </p:nvCxnSpPr>
          <p:spPr bwMode="auto">
            <a:xfrm>
              <a:off x="1097108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8118206" y="5608621"/>
              <a:ext cx="0" cy="226337"/>
            </a:xfrm>
            <a:prstGeom prst="line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6" name="Rectangle 45"/>
          <p:cNvSpPr/>
          <p:nvPr/>
        </p:nvSpPr>
        <p:spPr bwMode="auto">
          <a:xfrm>
            <a:off x="6696085" y="2117175"/>
            <a:ext cx="658368" cy="144855"/>
          </a:xfrm>
          <a:prstGeom prst="rect">
            <a:avLst/>
          </a:prstGeom>
          <a:solidFill>
            <a:srgbClr val="F98FA6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6703455" y="1802785"/>
            <a:ext cx="914400" cy="144855"/>
          </a:xfrm>
          <a:prstGeom prst="rect">
            <a:avLst/>
          </a:prstGeom>
          <a:solidFill>
            <a:srgbClr val="F98FA6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5448" y="4956048"/>
            <a:ext cx="1636923" cy="261610"/>
          </a:xfrm>
          <a:prstGeom prst="rect">
            <a:avLst/>
          </a:prstGeom>
          <a:solidFill>
            <a:schemeClr val="bg1"/>
          </a:solidFill>
        </p:spPr>
        <p:txBody>
          <a:bodyPr wrap="none" rIns="45720" bIns="0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UW-M Operations</a:t>
            </a:r>
            <a:endParaRPr lang="en-US" sz="1400" i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Line Callout 2 (No Border) 52"/>
          <p:cNvSpPr/>
          <p:nvPr/>
        </p:nvSpPr>
        <p:spPr bwMode="auto">
          <a:xfrm>
            <a:off x="475708" y="3910822"/>
            <a:ext cx="1810792" cy="276999"/>
          </a:xfrm>
          <a:prstGeom prst="callout2">
            <a:avLst>
              <a:gd name="adj1" fmla="val 43263"/>
              <a:gd name="adj2" fmla="val 94955"/>
              <a:gd name="adj3" fmla="val 43008"/>
              <a:gd name="adj4" fmla="val 121483"/>
              <a:gd name="adj5" fmla="val 406662"/>
              <a:gd name="adj6" fmla="val 129455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G. Crosby leaves UM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Line Callout 2 (No Border) 53"/>
          <p:cNvSpPr/>
          <p:nvPr/>
        </p:nvSpPr>
        <p:spPr bwMode="auto">
          <a:xfrm>
            <a:off x="626912" y="3644151"/>
            <a:ext cx="1838372" cy="276999"/>
          </a:xfrm>
          <a:prstGeom prst="callout2">
            <a:avLst>
              <a:gd name="adj1" fmla="val 51107"/>
              <a:gd name="adj2" fmla="val 96494"/>
              <a:gd name="adj3" fmla="val 51796"/>
              <a:gd name="adj4" fmla="val 117125"/>
              <a:gd name="adj5" fmla="val 506195"/>
              <a:gd name="adj6" fmla="val 128163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R.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Wold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leaves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UW-M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3746633" y="3059588"/>
            <a:ext cx="146304" cy="144855"/>
          </a:xfrm>
          <a:prstGeom prst="rect">
            <a:avLst/>
          </a:prstGeom>
          <a:solidFill>
            <a:srgbClr val="A0D2D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93813" y="2966411"/>
            <a:ext cx="2542940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>
              <a:buNone/>
            </a:pPr>
            <a:r>
              <a:rPr lang="en-US" sz="1400" i="0" dirty="0" err="1" smtClean="0">
                <a:solidFill>
                  <a:srgbClr val="479B99"/>
                </a:solidFill>
              </a:rPr>
              <a:t>Wold</a:t>
            </a:r>
            <a:r>
              <a:rPr lang="en-US" sz="1400" i="0" dirty="0" smtClean="0">
                <a:solidFill>
                  <a:srgbClr val="479B99"/>
                </a:solidFill>
              </a:rPr>
              <a:t> USGS Flathead </a:t>
            </a:r>
            <a:r>
              <a:rPr lang="en-US" sz="1400" i="0" dirty="0" smtClean="0">
                <a:solidFill>
                  <a:srgbClr val="469B9B"/>
                </a:solidFill>
              </a:rPr>
              <a:t>Report</a:t>
            </a:r>
            <a:endParaRPr lang="en-US" sz="1400" i="0" dirty="0">
              <a:solidFill>
                <a:srgbClr val="469B9B"/>
              </a:solidFill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6043561" y="2674701"/>
            <a:ext cx="457200" cy="14485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639312" y="2593239"/>
            <a:ext cx="2335255" cy="307777"/>
          </a:xfrm>
          <a:prstGeom prst="rect">
            <a:avLst/>
          </a:prstGeom>
          <a:solidFill>
            <a:schemeClr val="bg1"/>
          </a:solidFill>
        </p:spPr>
        <p:txBody>
          <a:bodyPr wrap="none" lIns="0" rIns="45720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469B9B"/>
                </a:solidFill>
              </a:rPr>
              <a:t>M. Hofmann PhD Research</a:t>
            </a:r>
            <a:endParaRPr lang="en-US" sz="1400" i="0" dirty="0">
              <a:solidFill>
                <a:srgbClr val="469B9B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09160" y="2317849"/>
            <a:ext cx="1896481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 algn="r">
              <a:buNone/>
            </a:pPr>
            <a:r>
              <a:rPr lang="en-US" sz="1400" i="0" dirty="0" smtClean="0">
                <a:solidFill>
                  <a:srgbClr val="F25C87"/>
                </a:solidFill>
              </a:rPr>
              <a:t>USGS Tape Rescued</a:t>
            </a:r>
            <a:endParaRPr lang="en-US" sz="1400" i="0" dirty="0">
              <a:solidFill>
                <a:srgbClr val="F25C87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 bwMode="auto">
          <a:xfrm>
            <a:off x="6696085" y="1947640"/>
            <a:ext cx="0" cy="3465449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8" name="Rectangle 57"/>
          <p:cNvSpPr/>
          <p:nvPr/>
        </p:nvSpPr>
        <p:spPr bwMode="auto">
          <a:xfrm>
            <a:off x="6629400" y="2399310"/>
            <a:ext cx="146304" cy="144855"/>
          </a:xfrm>
          <a:prstGeom prst="rect">
            <a:avLst/>
          </a:prstGeom>
          <a:solidFill>
            <a:srgbClr val="F98FA6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cxnSp>
        <p:nvCxnSpPr>
          <p:cNvPr id="61" name="Straight Connector 60"/>
          <p:cNvCxnSpPr/>
          <p:nvPr/>
        </p:nvCxnSpPr>
        <p:spPr bwMode="auto">
          <a:xfrm>
            <a:off x="3581046" y="3436730"/>
            <a:ext cx="0" cy="1863191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>
            <a:stCxn id="44" idx="2"/>
          </p:cNvCxnSpPr>
          <p:nvPr/>
        </p:nvCxnSpPr>
        <p:spPr bwMode="auto">
          <a:xfrm>
            <a:off x="3819785" y="3204443"/>
            <a:ext cx="0" cy="2208646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>
            <a:off x="6043561" y="2819556"/>
            <a:ext cx="0" cy="2593534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3" name="Line Callout 2 (No Border) 72"/>
          <p:cNvSpPr/>
          <p:nvPr/>
        </p:nvSpPr>
        <p:spPr bwMode="auto">
          <a:xfrm>
            <a:off x="188033" y="4617720"/>
            <a:ext cx="1730670" cy="276999"/>
          </a:xfrm>
          <a:prstGeom prst="callout2">
            <a:avLst>
              <a:gd name="adj1" fmla="val 51107"/>
              <a:gd name="adj2" fmla="val 105358"/>
              <a:gd name="adj3" fmla="val 50937"/>
              <a:gd name="adj4" fmla="val 124752"/>
              <a:gd name="adj5" fmla="val 151650"/>
              <a:gd name="adj6" fmla="val 127464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Flathead Lake Survey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17608" y="2046586"/>
            <a:ext cx="1943224" cy="215444"/>
          </a:xfrm>
          <a:prstGeom prst="rect">
            <a:avLst/>
          </a:prstGeom>
          <a:solidFill>
            <a:schemeClr val="bg1"/>
          </a:solidFill>
        </p:spPr>
        <p:txBody>
          <a:bodyPr wrap="none" tIns="0" rIns="0" bIns="0" rtlCol="0">
            <a:spAutoFit/>
          </a:bodyPr>
          <a:lstStyle/>
          <a:p>
            <a:pPr algn="r">
              <a:buNone/>
            </a:pPr>
            <a:r>
              <a:rPr lang="en-US" sz="1400" i="0" dirty="0" smtClean="0">
                <a:solidFill>
                  <a:srgbClr val="F25C87"/>
                </a:solidFill>
              </a:rPr>
              <a:t>UM Library Archiving</a:t>
            </a:r>
            <a:endParaRPr lang="en-US" sz="1400" i="0" dirty="0">
              <a:solidFill>
                <a:srgbClr val="F25C87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007174" y="1767490"/>
            <a:ext cx="1653658" cy="215444"/>
          </a:xfrm>
          <a:prstGeom prst="rect">
            <a:avLst/>
          </a:prstGeom>
          <a:solidFill>
            <a:schemeClr val="bg1"/>
          </a:solidFill>
        </p:spPr>
        <p:txBody>
          <a:bodyPr wrap="none" tIns="0" rIns="0" bIns="0" rtlCol="0">
            <a:spAutoFit/>
          </a:bodyPr>
          <a:lstStyle/>
          <a:p>
            <a:pPr algn="r">
              <a:buNone/>
            </a:pPr>
            <a:r>
              <a:rPr lang="en-US" sz="1400" i="0" dirty="0" smtClean="0">
                <a:solidFill>
                  <a:srgbClr val="F25C87"/>
                </a:solidFill>
              </a:rPr>
              <a:t>Digital Processing</a:t>
            </a:r>
            <a:endParaRPr lang="en-US" sz="1400" i="0" dirty="0">
              <a:solidFill>
                <a:srgbClr val="F25C87"/>
              </a:solidFill>
            </a:endParaRPr>
          </a:p>
        </p:txBody>
      </p:sp>
      <p:sp>
        <p:nvSpPr>
          <p:cNvPr id="80" name="Line Callout 2 (No Border) 79"/>
          <p:cNvSpPr/>
          <p:nvPr/>
        </p:nvSpPr>
        <p:spPr bwMode="auto">
          <a:xfrm>
            <a:off x="5295247" y="1582808"/>
            <a:ext cx="1107034" cy="184666"/>
          </a:xfrm>
          <a:prstGeom prst="callout2">
            <a:avLst>
              <a:gd name="adj1" fmla="val 51107"/>
              <a:gd name="adj2" fmla="val 105358"/>
              <a:gd name="adj3" fmla="val 50236"/>
              <a:gd name="adj4" fmla="val 126355"/>
              <a:gd name="adj5" fmla="val 106254"/>
              <a:gd name="adj6" fmla="val 128118"/>
            </a:avLst>
          </a:prstGeom>
          <a:solidFill>
            <a:schemeClr val="bg1"/>
          </a:solidFill>
          <a:ln w="25400" cap="flat" cmpd="sng" algn="ctr">
            <a:solidFill>
              <a:srgbClr val="F25C8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144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F25C87"/>
                </a:solidFill>
              </a:rPr>
              <a:t>Rescued Data</a:t>
            </a:r>
            <a:endParaRPr lang="en-US" sz="1200" dirty="0">
              <a:solidFill>
                <a:srgbClr val="F25C87"/>
              </a:solidFill>
            </a:endParaRPr>
          </a:p>
        </p:txBody>
      </p:sp>
      <p:sp>
        <p:nvSpPr>
          <p:cNvPr id="81" name="Line Callout 2 (No Border) 80"/>
          <p:cNvSpPr/>
          <p:nvPr/>
        </p:nvSpPr>
        <p:spPr bwMode="auto">
          <a:xfrm>
            <a:off x="5646117" y="1376507"/>
            <a:ext cx="998030" cy="230832"/>
          </a:xfrm>
          <a:prstGeom prst="callout2">
            <a:avLst>
              <a:gd name="adj1" fmla="val 51107"/>
              <a:gd name="adj2" fmla="val 105358"/>
              <a:gd name="adj3" fmla="val 51434"/>
              <a:gd name="adj4" fmla="val 144779"/>
              <a:gd name="adj5" fmla="val 174601"/>
              <a:gd name="adj6" fmla="val 150628"/>
            </a:avLst>
          </a:prstGeom>
          <a:solidFill>
            <a:schemeClr val="bg1"/>
          </a:solidFill>
          <a:ln w="25400" cap="flat" cmpd="sng" algn="ctr">
            <a:solidFill>
              <a:srgbClr val="F25C8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none" lIns="91440" tIns="4572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rgbClr val="F25C87"/>
                </a:solidFill>
              </a:rPr>
              <a:t>Dots to Data</a:t>
            </a:r>
            <a:endParaRPr lang="en-US" sz="1200" dirty="0">
              <a:solidFill>
                <a:srgbClr val="F25C87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350542" y="6534793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>
                <a:solidFill>
                  <a:srgbClr val="F98FA6"/>
                </a:solidFill>
              </a:rPr>
              <a:t>Recovery</a:t>
            </a:r>
            <a:endParaRPr lang="en-US" sz="1200" i="0" dirty="0">
              <a:solidFill>
                <a:srgbClr val="F98FA6"/>
              </a:solidFill>
            </a:endParaRPr>
          </a:p>
        </p:txBody>
      </p:sp>
      <p:sp>
        <p:nvSpPr>
          <p:cNvPr id="87" name="Line Callout 2 (No Border) 86"/>
          <p:cNvSpPr/>
          <p:nvPr/>
        </p:nvSpPr>
        <p:spPr bwMode="auto">
          <a:xfrm>
            <a:off x="475708" y="4137492"/>
            <a:ext cx="1639056" cy="461665"/>
          </a:xfrm>
          <a:prstGeom prst="callout2">
            <a:avLst>
              <a:gd name="adj1" fmla="val 51107"/>
              <a:gd name="adj2" fmla="val 94955"/>
              <a:gd name="adj3" fmla="val 52088"/>
              <a:gd name="adj4" fmla="val 117417"/>
              <a:gd name="adj5" fmla="val 195946"/>
              <a:gd name="adj6" fmla="val 124395"/>
            </a:avLst>
          </a:prstGeom>
          <a:solidFill>
            <a:schemeClr val="bg1"/>
          </a:solidFill>
          <a:ln w="254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A. Silverman map, S.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Prahl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processing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240" y="5943600"/>
            <a:ext cx="3225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UW-M University of Wisconsin-Milwaukee</a:t>
            </a:r>
          </a:p>
          <a:p>
            <a:pPr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UM University of Montana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1816783" y="5041898"/>
            <a:ext cx="1171262" cy="144855"/>
          </a:xfrm>
          <a:prstGeom prst="rect">
            <a:avLst/>
          </a:prstGeom>
          <a:solidFill>
            <a:srgbClr val="C0C0C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4934022" y="3059588"/>
            <a:ext cx="146304" cy="144855"/>
          </a:xfrm>
          <a:prstGeom prst="rect">
            <a:avLst/>
          </a:prstGeom>
          <a:solidFill>
            <a:srgbClr val="A0D2D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cxnSp>
        <p:nvCxnSpPr>
          <p:cNvPr id="64" name="Straight Connector 63"/>
          <p:cNvCxnSpPr>
            <a:stCxn id="62" idx="2"/>
          </p:cNvCxnSpPr>
          <p:nvPr/>
        </p:nvCxnSpPr>
        <p:spPr bwMode="auto">
          <a:xfrm>
            <a:off x="5007174" y="3204443"/>
            <a:ext cx="0" cy="2208646"/>
          </a:xfrm>
          <a:prstGeom prst="line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TextBox 67"/>
          <p:cNvSpPr txBox="1"/>
          <p:nvPr/>
        </p:nvSpPr>
        <p:spPr>
          <a:xfrm>
            <a:off x="4578350" y="2966411"/>
            <a:ext cx="356508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>
              <a:buNone/>
            </a:pPr>
            <a:r>
              <a:rPr lang="en-US" sz="1400" i="0" dirty="0" smtClean="0">
                <a:solidFill>
                  <a:srgbClr val="479B99"/>
                </a:solidFill>
              </a:rPr>
              <a:t>??</a:t>
            </a:r>
            <a:endParaRPr lang="en-US" sz="1400" i="0" dirty="0">
              <a:solidFill>
                <a:srgbClr val="469B9B"/>
              </a:solidFill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507894" y="3291875"/>
            <a:ext cx="146304" cy="144855"/>
          </a:xfrm>
          <a:prstGeom prst="rect">
            <a:avLst/>
          </a:prstGeom>
          <a:solidFill>
            <a:srgbClr val="A0D2D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64514" y="3210413"/>
            <a:ext cx="2743380" cy="307777"/>
          </a:xfrm>
          <a:prstGeom prst="rect">
            <a:avLst/>
          </a:prstGeom>
          <a:solidFill>
            <a:schemeClr val="bg1"/>
          </a:solidFill>
        </p:spPr>
        <p:txBody>
          <a:bodyPr wrap="none" rIns="45720" rtlCol="0">
            <a:spAutoFit/>
          </a:bodyPr>
          <a:lstStyle/>
          <a:p>
            <a:pPr>
              <a:buNone/>
            </a:pPr>
            <a:r>
              <a:rPr lang="en-US" sz="1400" i="0" dirty="0" err="1" smtClean="0">
                <a:solidFill>
                  <a:srgbClr val="469B9B"/>
                </a:solidFill>
              </a:rPr>
              <a:t>Kogan</a:t>
            </a:r>
            <a:r>
              <a:rPr lang="en-US" sz="1400" i="0" dirty="0" smtClean="0">
                <a:solidFill>
                  <a:srgbClr val="469B9B"/>
                </a:solidFill>
              </a:rPr>
              <a:t> Survey Planning Notes</a:t>
            </a:r>
            <a:endParaRPr lang="en-US" sz="1400" i="0" dirty="0">
              <a:solidFill>
                <a:srgbClr val="469B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3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562769" y="790512"/>
            <a:ext cx="807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/>
              <a:t>1970 Flathead Lake Operations</a:t>
            </a:r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1198813" y="2053544"/>
            <a:ext cx="122341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i="0" dirty="0"/>
              <a:t>Field </a:t>
            </a:r>
            <a:r>
              <a:rPr lang="en-US" sz="1600" i="0" dirty="0" smtClean="0"/>
              <a:t>Crew</a:t>
            </a:r>
            <a:endParaRPr lang="en-US" sz="1600" i="0" dirty="0"/>
          </a:p>
        </p:txBody>
      </p:sp>
      <p:pic>
        <p:nvPicPr>
          <p:cNvPr id="7172" name="Picture 7" descr="image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19" y="2400537"/>
            <a:ext cx="3048000" cy="2444496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8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7179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7180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1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198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54"/>
          <a:stretch/>
        </p:blipFill>
        <p:spPr bwMode="auto">
          <a:xfrm>
            <a:off x="3511125" y="2392098"/>
            <a:ext cx="2914781" cy="2441448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849459" y="2042057"/>
            <a:ext cx="223811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i="0" dirty="0" smtClean="0"/>
              <a:t>Air Gun Maintenance</a:t>
            </a:r>
            <a:endParaRPr lang="en-US" sz="1600" i="0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6" t="5114" r="14836" b="15732"/>
          <a:stretch/>
        </p:blipFill>
        <p:spPr bwMode="auto">
          <a:xfrm>
            <a:off x="6628987" y="2380611"/>
            <a:ext cx="2401891" cy="2441448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7178953" y="1971773"/>
            <a:ext cx="130195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i="0" dirty="0" smtClean="0"/>
              <a:t>Positioning</a:t>
            </a:r>
            <a:endParaRPr lang="en-US" sz="1600" i="0" dirty="0"/>
          </a:p>
        </p:txBody>
      </p:sp>
      <p:sp>
        <p:nvSpPr>
          <p:cNvPr id="34" name="TextBox 33"/>
          <p:cNvSpPr txBox="1"/>
          <p:nvPr/>
        </p:nvSpPr>
        <p:spPr>
          <a:xfrm>
            <a:off x="188033" y="653305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Operations</a:t>
            </a:r>
            <a:endParaRPr lang="en-US" sz="1200" i="0" dirty="0"/>
          </a:p>
        </p:txBody>
      </p:sp>
      <p:sp>
        <p:nvSpPr>
          <p:cNvPr id="35" name="TextBox 34"/>
          <p:cNvSpPr txBox="1"/>
          <p:nvPr/>
        </p:nvSpPr>
        <p:spPr>
          <a:xfrm>
            <a:off x="1193873" y="6533056"/>
            <a:ext cx="1156669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Interpretations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50542" y="653305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56382" y="653305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62222" y="653305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4968515" y="4952245"/>
            <a:ext cx="4175485" cy="4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dirty="0" smtClean="0"/>
              <a:t>Photos used with permission of </a:t>
            </a:r>
            <a:r>
              <a:rPr lang="en-US" sz="1200" dirty="0" smtClean="0"/>
              <a:t> Richard (Dick) </a:t>
            </a:r>
            <a:r>
              <a:rPr lang="en-US" sz="1200" dirty="0" err="1" smtClean="0"/>
              <a:t>Wold</a:t>
            </a:r>
            <a:r>
              <a:rPr lang="en-US" sz="1200" dirty="0" smtClean="0"/>
              <a:t>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3407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512763" y="301625"/>
            <a:ext cx="807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 dirty="0"/>
              <a:t>1970 Flathead Lake Operations</a:t>
            </a:r>
          </a:p>
        </p:txBody>
      </p:sp>
      <p:grpSp>
        <p:nvGrpSpPr>
          <p:cNvPr id="7178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7179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7180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1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88033" y="653305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Operations</a:t>
            </a:r>
            <a:endParaRPr lang="en-US" sz="1200" i="0" dirty="0"/>
          </a:p>
        </p:txBody>
      </p:sp>
      <p:sp>
        <p:nvSpPr>
          <p:cNvPr id="35" name="TextBox 34"/>
          <p:cNvSpPr txBox="1"/>
          <p:nvPr/>
        </p:nvSpPr>
        <p:spPr>
          <a:xfrm>
            <a:off x="1193873" y="6533056"/>
            <a:ext cx="1156669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0" rIns="0" rtlCol="0" anchor="ctr" anchorCtr="0">
            <a:spAutoFit/>
          </a:bodyPr>
          <a:lstStyle/>
          <a:p>
            <a:pPr algn="ctr">
              <a:buNone/>
            </a:pPr>
            <a:r>
              <a:rPr lang="en-US" sz="1200" i="0" dirty="0" smtClean="0"/>
              <a:t>Interpretations</a:t>
            </a:r>
            <a:endParaRPr lang="en-US" sz="1200" i="0" dirty="0"/>
          </a:p>
        </p:txBody>
      </p:sp>
      <p:sp>
        <p:nvSpPr>
          <p:cNvPr id="36" name="TextBox 35"/>
          <p:cNvSpPr txBox="1"/>
          <p:nvPr/>
        </p:nvSpPr>
        <p:spPr>
          <a:xfrm>
            <a:off x="2350542" y="653305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Recovery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56382" y="653305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Processing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62222" y="6533056"/>
            <a:ext cx="1005840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 anchorCtr="0">
            <a:spAutoFit/>
          </a:bodyPr>
          <a:lstStyle/>
          <a:p>
            <a:pPr algn="ctr">
              <a:buNone/>
            </a:pPr>
            <a:r>
              <a:rPr lang="en-US" sz="1200" b="0" i="0" dirty="0" smtClean="0">
                <a:solidFill>
                  <a:schemeClr val="bg1"/>
                </a:solidFill>
              </a:rPr>
              <a:t>D2D</a:t>
            </a:r>
            <a:endParaRPr lang="en-US" sz="1200" b="0" i="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8" t="5664" r="5378" b="23451"/>
          <a:stretch/>
        </p:blipFill>
        <p:spPr>
          <a:xfrm>
            <a:off x="851026" y="997743"/>
            <a:ext cx="4014116" cy="5198259"/>
          </a:xfrm>
          <a:prstGeom prst="rect">
            <a:avLst/>
          </a:prstGeom>
          <a:ln w="34925">
            <a:solidFill>
              <a:srgbClr val="FF00FF"/>
            </a:solidFill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76" r="1"/>
          <a:stretch/>
        </p:blipFill>
        <p:spPr bwMode="auto">
          <a:xfrm>
            <a:off x="5060887" y="1039049"/>
            <a:ext cx="3367889" cy="5160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851026" y="6196003"/>
            <a:ext cx="1747319" cy="17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 anchor="ctr"/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Silverman et al., 1971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6334732" y="6196003"/>
            <a:ext cx="2094044" cy="366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 anchor="ctr"/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dirty="0" err="1" smtClean="0"/>
              <a:t>Wold</a:t>
            </a:r>
            <a:r>
              <a:rPr lang="en-US" sz="1200" dirty="0"/>
              <a:t>, </a:t>
            </a:r>
            <a:r>
              <a:rPr lang="en-US" sz="1200" dirty="0" smtClean="0"/>
              <a:t>1982  USGS MF-1433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8112118" y="3830373"/>
            <a:ext cx="988925" cy="276999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i="0">
                <a:solidFill>
                  <a:srgbClr val="FF0000"/>
                </a:solidFill>
              </a:rPr>
              <a:t>Yellow Bay</a:t>
            </a:r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 flipH="1">
            <a:off x="7903469" y="4107372"/>
            <a:ext cx="525306" cy="27624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Text Box 11"/>
          <p:cNvSpPr txBox="1">
            <a:spLocks noChangeAspect="1" noChangeArrowheads="1"/>
          </p:cNvSpPr>
          <p:nvPr/>
        </p:nvSpPr>
        <p:spPr bwMode="auto">
          <a:xfrm>
            <a:off x="7817582" y="2862672"/>
            <a:ext cx="139525" cy="22159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 anchorCtr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1200" i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20" name="Text Box 12"/>
          <p:cNvSpPr txBox="1">
            <a:spLocks noChangeAspect="1" noChangeArrowheads="1"/>
          </p:cNvSpPr>
          <p:nvPr/>
        </p:nvSpPr>
        <p:spPr bwMode="auto">
          <a:xfrm>
            <a:off x="7808057" y="2454857"/>
            <a:ext cx="147541" cy="22159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 anchorCtr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1200" i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21" name="Text Box 13"/>
          <p:cNvSpPr txBox="1">
            <a:spLocks noChangeAspect="1" noChangeArrowheads="1"/>
          </p:cNvSpPr>
          <p:nvPr/>
        </p:nvSpPr>
        <p:spPr bwMode="auto">
          <a:xfrm>
            <a:off x="7628174" y="2047875"/>
            <a:ext cx="147541" cy="22159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 anchorCtr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1200" i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24" name="Text Box 14"/>
          <p:cNvSpPr txBox="1">
            <a:spLocks noChangeAspect="1" noChangeArrowheads="1"/>
          </p:cNvSpPr>
          <p:nvPr/>
        </p:nvSpPr>
        <p:spPr bwMode="auto">
          <a:xfrm>
            <a:off x="7535863" y="1657103"/>
            <a:ext cx="147541" cy="22159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 anchorCtr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1200" i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5" name="Line 15"/>
          <p:cNvSpPr>
            <a:spLocks noChangeShapeType="1"/>
          </p:cNvSpPr>
          <p:nvPr/>
        </p:nvSpPr>
        <p:spPr bwMode="auto">
          <a:xfrm>
            <a:off x="6010154" y="1767903"/>
            <a:ext cx="13716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Rectangle 16"/>
          <p:cNvSpPr>
            <a:spLocks noChangeAspect="1" noChangeArrowheads="1"/>
          </p:cNvSpPr>
          <p:nvPr/>
        </p:nvSpPr>
        <p:spPr bwMode="auto">
          <a:xfrm>
            <a:off x="7878354" y="3316679"/>
            <a:ext cx="228600" cy="228600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/>
          <a:lstStyle/>
          <a:p>
            <a:endParaRPr lang="en-US" sz="1200"/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5257456" y="5805100"/>
            <a:ext cx="1023037" cy="276999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i="0" dirty="0">
                <a:solidFill>
                  <a:srgbClr val="FF0000"/>
                </a:solidFill>
              </a:rPr>
              <a:t>Polson Bay</a:t>
            </a: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6290254" y="5889522"/>
            <a:ext cx="608488" cy="22159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9"/>
          <p:cNvSpPr>
            <a:spLocks noChangeAspect="1" noChangeArrowheads="1"/>
          </p:cNvSpPr>
          <p:nvPr/>
        </p:nvSpPr>
        <p:spPr bwMode="auto">
          <a:xfrm>
            <a:off x="7934810" y="4992886"/>
            <a:ext cx="228600" cy="228600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/>
          <a:lstStyle/>
          <a:p>
            <a:endParaRPr lang="en-US"/>
          </a:p>
        </p:txBody>
      </p:sp>
      <p:sp>
        <p:nvSpPr>
          <p:cNvPr id="30" name="Line 15"/>
          <p:cNvSpPr>
            <a:spLocks noChangeShapeType="1"/>
          </p:cNvSpPr>
          <p:nvPr/>
        </p:nvSpPr>
        <p:spPr bwMode="auto">
          <a:xfrm>
            <a:off x="5878420" y="1397519"/>
            <a:ext cx="109061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Text Box 14"/>
          <p:cNvSpPr txBox="1">
            <a:spLocks noChangeAspect="1" noChangeArrowheads="1"/>
          </p:cNvSpPr>
          <p:nvPr/>
        </p:nvSpPr>
        <p:spPr bwMode="auto">
          <a:xfrm>
            <a:off x="7067429" y="1236663"/>
            <a:ext cx="147541" cy="22159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 anchorCtr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1200" i="0" dirty="0" smtClean="0">
                <a:solidFill>
                  <a:srgbClr val="FF0000"/>
                </a:solidFill>
              </a:rPr>
              <a:t>A</a:t>
            </a:r>
            <a:endParaRPr lang="en-US" sz="1200" i="0" dirty="0">
              <a:solidFill>
                <a:srgbClr val="FF0000"/>
              </a:solidFill>
            </a:endParaRPr>
          </a:p>
        </p:txBody>
      </p:sp>
      <p:sp>
        <p:nvSpPr>
          <p:cNvPr id="32" name="Text Box 12"/>
          <p:cNvSpPr txBox="1">
            <a:spLocks noChangeAspect="1" noChangeArrowheads="1"/>
          </p:cNvSpPr>
          <p:nvPr/>
        </p:nvSpPr>
        <p:spPr bwMode="auto">
          <a:xfrm>
            <a:off x="8324540" y="4580641"/>
            <a:ext cx="147540" cy="22159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 anchorCtr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1200" i="0" dirty="0" smtClean="0">
                <a:solidFill>
                  <a:srgbClr val="FF0000"/>
                </a:solidFill>
              </a:rPr>
              <a:t>R</a:t>
            </a:r>
            <a:endParaRPr lang="en-US" sz="1200" i="0" dirty="0">
              <a:solidFill>
                <a:srgbClr val="FF0000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 flipH="1">
            <a:off x="7684318" y="4698542"/>
            <a:ext cx="622116" cy="0"/>
          </a:xfrm>
          <a:prstGeom prst="straightConnector1">
            <a:avLst/>
          </a:prstGeom>
          <a:solidFill>
            <a:schemeClr val="bg1"/>
          </a:solidFill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Text Box 12"/>
          <p:cNvSpPr txBox="1">
            <a:spLocks noChangeAspect="1" noChangeArrowheads="1"/>
          </p:cNvSpPr>
          <p:nvPr/>
        </p:nvSpPr>
        <p:spPr bwMode="auto">
          <a:xfrm>
            <a:off x="5675735" y="3608774"/>
            <a:ext cx="139525" cy="22159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 anchorCtr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1200" i="0" dirty="0" smtClean="0">
                <a:solidFill>
                  <a:srgbClr val="FF0000"/>
                </a:solidFill>
              </a:rPr>
              <a:t>P</a:t>
            </a:r>
            <a:endParaRPr lang="en-US" sz="1200" i="0" dirty="0">
              <a:solidFill>
                <a:srgbClr val="FF0000"/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 bwMode="auto">
          <a:xfrm flipH="1" flipV="1">
            <a:off x="5745497" y="3830373"/>
            <a:ext cx="23478" cy="488131"/>
          </a:xfrm>
          <a:prstGeom prst="straightConnector1">
            <a:avLst/>
          </a:prstGeom>
          <a:solidFill>
            <a:schemeClr val="bg1"/>
          </a:solidFill>
          <a:ln w="38100" cap="flat" cmpd="sng" algn="ctr">
            <a:solidFill>
              <a:srgbClr val="FF00FF"/>
            </a:solidFill>
            <a:prstDash val="solid"/>
            <a:round/>
            <a:headEnd type="triangl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3" name="Text Box 22"/>
          <p:cNvSpPr txBox="1">
            <a:spLocks noChangeArrowheads="1"/>
          </p:cNvSpPr>
          <p:nvPr/>
        </p:nvSpPr>
        <p:spPr bwMode="auto">
          <a:xfrm>
            <a:off x="764040" y="6196003"/>
            <a:ext cx="2094044" cy="366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 anchor="ctr"/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200" dirty="0" smtClean="0"/>
              <a:t>Silverman et al., 1971 </a:t>
            </a:r>
          </a:p>
        </p:txBody>
      </p:sp>
      <p:sp>
        <p:nvSpPr>
          <p:cNvPr id="46" name="Text Box 12"/>
          <p:cNvSpPr txBox="1">
            <a:spLocks noChangeAspect="1" noChangeArrowheads="1"/>
          </p:cNvSpPr>
          <p:nvPr/>
        </p:nvSpPr>
        <p:spPr bwMode="auto">
          <a:xfrm>
            <a:off x="7226530" y="4207703"/>
            <a:ext cx="157159" cy="22159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 anchorCtr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1200" i="0" dirty="0" smtClean="0">
                <a:solidFill>
                  <a:srgbClr val="FF0000"/>
                </a:solidFill>
              </a:rPr>
              <a:t>Q</a:t>
            </a:r>
            <a:endParaRPr lang="en-US" sz="1200" i="0" dirty="0">
              <a:solidFill>
                <a:srgbClr val="FF0000"/>
              </a:solidFill>
            </a:endParaRPr>
          </a:p>
        </p:txBody>
      </p:sp>
      <p:sp>
        <p:nvSpPr>
          <p:cNvPr id="47" name="Text Box 12"/>
          <p:cNvSpPr txBox="1">
            <a:spLocks noChangeAspect="1" noChangeArrowheads="1"/>
          </p:cNvSpPr>
          <p:nvPr/>
        </p:nvSpPr>
        <p:spPr bwMode="auto">
          <a:xfrm>
            <a:off x="8066930" y="5580124"/>
            <a:ext cx="147541" cy="221599"/>
          </a:xfrm>
          <a:prstGeom prst="rect">
            <a:avLst/>
          </a:prstGeom>
          <a:solidFill>
            <a:schemeClr val="bg1"/>
          </a:solidFill>
          <a:ln w="254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 anchor="ctr" anchorCtr="0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1200" i="0" dirty="0" smtClean="0">
                <a:solidFill>
                  <a:srgbClr val="FF0000"/>
                </a:solidFill>
              </a:rPr>
              <a:t>K</a:t>
            </a:r>
            <a:endParaRPr lang="en-US" sz="1200" i="0" dirty="0">
              <a:solidFill>
                <a:srgbClr val="FF0000"/>
              </a:solidFill>
            </a:endParaRPr>
          </a:p>
        </p:txBody>
      </p:sp>
      <p:sp>
        <p:nvSpPr>
          <p:cNvPr id="48" name="Line 15"/>
          <p:cNvSpPr>
            <a:spLocks noChangeShapeType="1"/>
          </p:cNvSpPr>
          <p:nvPr/>
        </p:nvSpPr>
        <p:spPr bwMode="auto">
          <a:xfrm>
            <a:off x="6923833" y="3968872"/>
            <a:ext cx="893749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5"/>
          <p:cNvSpPr>
            <a:spLocks noChangeShapeType="1"/>
          </p:cNvSpPr>
          <p:nvPr/>
        </p:nvSpPr>
        <p:spPr bwMode="auto">
          <a:xfrm rot="5400000">
            <a:off x="6841115" y="5758054"/>
            <a:ext cx="81491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Line 15"/>
          <p:cNvSpPr>
            <a:spLocks noChangeShapeType="1"/>
          </p:cNvSpPr>
          <p:nvPr/>
        </p:nvSpPr>
        <p:spPr bwMode="auto">
          <a:xfrm>
            <a:off x="7535862" y="6064960"/>
            <a:ext cx="43023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5"/>
          <p:cNvSpPr>
            <a:spLocks noChangeShapeType="1"/>
          </p:cNvSpPr>
          <p:nvPr/>
        </p:nvSpPr>
        <p:spPr bwMode="auto">
          <a:xfrm rot="5400000">
            <a:off x="6561577" y="5805100"/>
            <a:ext cx="81491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Line 15"/>
          <p:cNvSpPr>
            <a:spLocks noChangeShapeType="1"/>
          </p:cNvSpPr>
          <p:nvPr/>
        </p:nvSpPr>
        <p:spPr bwMode="auto">
          <a:xfrm rot="5400000">
            <a:off x="6067624" y="5053300"/>
            <a:ext cx="81491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Line 15"/>
          <p:cNvSpPr>
            <a:spLocks noChangeShapeType="1"/>
          </p:cNvSpPr>
          <p:nvPr/>
        </p:nvSpPr>
        <p:spPr bwMode="auto">
          <a:xfrm>
            <a:off x="6824855" y="6053536"/>
            <a:ext cx="43023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91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32" grpId="0" animBg="1"/>
      <p:bldP spid="41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5"/>
          <p:cNvGrpSpPr>
            <a:grpSpLocks/>
          </p:cNvGrpSpPr>
          <p:nvPr/>
        </p:nvGrpSpPr>
        <p:grpSpPr bwMode="auto">
          <a:xfrm>
            <a:off x="53975" y="85725"/>
            <a:ext cx="9207501" cy="6773863"/>
            <a:chOff x="34" y="54"/>
            <a:chExt cx="5800" cy="4267"/>
          </a:xfrm>
        </p:grpSpPr>
        <p:sp>
          <p:nvSpPr>
            <p:cNvPr id="16393" name="Text Box 16"/>
            <p:cNvSpPr txBox="1">
              <a:spLocks noChangeArrowheads="1"/>
            </p:cNvSpPr>
            <p:nvPr/>
          </p:nvSpPr>
          <p:spPr bwMode="auto">
            <a:xfrm>
              <a:off x="5128" y="4176"/>
              <a:ext cx="706" cy="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1pPr>
              <a:lvl2pPr marL="742950" indent="-28575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2pPr>
              <a:lvl3pPr marL="11430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3pPr>
              <a:lvl4pPr marL="16002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4pPr>
              <a:lvl5pPr marL="2057400" indent="-228600" eaLnBrk="0" hangingPunct="0">
                <a:defRPr b="1" i="1">
                  <a:solidFill>
                    <a:srgbClr val="FFFF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b="1" i="1">
                  <a:solidFill>
                    <a:srgbClr val="FFFF00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900" b="0" dirty="0" smtClean="0">
                  <a:solidFill>
                    <a:schemeClr val="bg1"/>
                  </a:solidFill>
                </a:rPr>
                <a:t>UM Geo Fall 2014</a:t>
              </a:r>
              <a:endParaRPr lang="en-US" sz="900" b="0" dirty="0">
                <a:solidFill>
                  <a:schemeClr val="bg1"/>
                </a:solidFill>
              </a:endParaRPr>
            </a:p>
          </p:txBody>
        </p:sp>
        <p:sp>
          <p:nvSpPr>
            <p:cNvPr id="16394" name="Freeform 17"/>
            <p:cNvSpPr>
              <a:spLocks/>
            </p:cNvSpPr>
            <p:nvPr/>
          </p:nvSpPr>
          <p:spPr bwMode="auto">
            <a:xfrm>
              <a:off x="70" y="95"/>
              <a:ext cx="5695" cy="4203"/>
            </a:xfrm>
            <a:custGeom>
              <a:avLst/>
              <a:gdLst>
                <a:gd name="T0" fmla="*/ 0 w 5685"/>
                <a:gd name="T1" fmla="*/ 4265 h 4142"/>
                <a:gd name="T2" fmla="*/ 0 w 5685"/>
                <a:gd name="T3" fmla="*/ 0 h 4142"/>
                <a:gd name="T4" fmla="*/ 5705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5" name="Freeform 18"/>
            <p:cNvSpPr>
              <a:spLocks/>
            </p:cNvSpPr>
            <p:nvPr/>
          </p:nvSpPr>
          <p:spPr bwMode="auto">
            <a:xfrm>
              <a:off x="34" y="54"/>
              <a:ext cx="5729" cy="4250"/>
            </a:xfrm>
            <a:custGeom>
              <a:avLst/>
              <a:gdLst>
                <a:gd name="T0" fmla="*/ 0 w 5685"/>
                <a:gd name="T1" fmla="*/ 4361 h 4142"/>
                <a:gd name="T2" fmla="*/ 0 w 5685"/>
                <a:gd name="T3" fmla="*/ 0 h 4142"/>
                <a:gd name="T4" fmla="*/ 5773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6" name="Freeform 19"/>
            <p:cNvSpPr>
              <a:spLocks/>
            </p:cNvSpPr>
            <p:nvPr/>
          </p:nvSpPr>
          <p:spPr bwMode="auto">
            <a:xfrm flipH="1" flipV="1">
              <a:off x="5184" y="3744"/>
              <a:ext cx="576" cy="576"/>
            </a:xfrm>
            <a:custGeom>
              <a:avLst/>
              <a:gdLst>
                <a:gd name="T0" fmla="*/ 0 w 5685"/>
                <a:gd name="T1" fmla="*/ 80 h 4142"/>
                <a:gd name="T2" fmla="*/ 0 w 5685"/>
                <a:gd name="T3" fmla="*/ 0 h 4142"/>
                <a:gd name="T4" fmla="*/ 58 w 5685"/>
                <a:gd name="T5" fmla="*/ 0 h 41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85" h="4142">
                  <a:moveTo>
                    <a:pt x="0" y="4142"/>
                  </a:moveTo>
                  <a:lnTo>
                    <a:pt x="0" y="0"/>
                  </a:lnTo>
                  <a:lnTo>
                    <a:pt x="5685" y="0"/>
                  </a:lnTo>
                </a:path>
              </a:pathLst>
            </a:custGeom>
            <a:noFill/>
            <a:ln w="12700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1489182" y="857250"/>
            <a:ext cx="611802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i="0" dirty="0"/>
              <a:t>Field </a:t>
            </a:r>
            <a:r>
              <a:rPr lang="en-US" i="0" dirty="0" smtClean="0"/>
              <a:t>Hardcopy (Facsimile) Recorder – </a:t>
            </a:r>
            <a:r>
              <a:rPr lang="en-US" i="0" dirty="0" err="1" smtClean="0"/>
              <a:t>Gifft</a:t>
            </a:r>
            <a:r>
              <a:rPr lang="en-US" i="0" dirty="0" smtClean="0"/>
              <a:t> Wet Paper</a:t>
            </a:r>
            <a:endParaRPr lang="en-US" i="0" dirty="0"/>
          </a:p>
        </p:txBody>
      </p:sp>
      <p:pic>
        <p:nvPicPr>
          <p:cNvPr id="16388" name="Picture 8" descr="image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1209675"/>
            <a:ext cx="8027987" cy="5518150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279525" y="1413072"/>
            <a:ext cx="6477000" cy="60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The records made on this machine in 1970 still exist… </a:t>
            </a:r>
            <a:r>
              <a:rPr lang="en-US" dirty="0" smtClean="0">
                <a:solidFill>
                  <a:schemeClr val="bg1"/>
                </a:solidFill>
              </a:rPr>
              <a:t>sort of!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512763" y="301625"/>
            <a:ext cx="807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rgbClr val="FFFF00"/>
                </a:solidFill>
                <a:latin typeface="Arial" charset="0"/>
              </a:defRPr>
            </a:lvl1pPr>
            <a:lvl2pPr marL="742950" indent="-285750" eaLnBrk="0" hangingPunct="0">
              <a:defRPr b="1" i="1">
                <a:solidFill>
                  <a:srgbClr val="FFFF00"/>
                </a:solidFill>
                <a:latin typeface="Arial" charset="0"/>
              </a:defRPr>
            </a:lvl2pPr>
            <a:lvl3pPr marL="11430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3pPr>
            <a:lvl4pPr marL="16002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4pPr>
            <a:lvl5pPr marL="2057400" indent="-228600" eaLnBrk="0" hangingPunct="0">
              <a:defRPr b="1" i="1">
                <a:solidFill>
                  <a:srgbClr val="FFFF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b="1" i="1">
                <a:solidFill>
                  <a:srgbClr val="FFFF00"/>
                </a:solidFill>
                <a:latin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3200" i="0"/>
              <a:t>1970 Flathead Lake Operations</a:t>
            </a: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2673350" y="2493963"/>
            <a:ext cx="557213" cy="3300412"/>
          </a:xfrm>
          <a:custGeom>
            <a:avLst/>
            <a:gdLst>
              <a:gd name="T0" fmla="*/ 0 w 351"/>
              <a:gd name="T1" fmla="*/ 2147483647 h 2079"/>
              <a:gd name="T2" fmla="*/ 110886975 w 351"/>
              <a:gd name="T3" fmla="*/ 2147483647 h 2079"/>
              <a:gd name="T4" fmla="*/ 269657754 w 351"/>
              <a:gd name="T5" fmla="*/ 2147483647 h 2079"/>
              <a:gd name="T6" fmla="*/ 315020608 w 351"/>
              <a:gd name="T7" fmla="*/ 2147483647 h 2079"/>
              <a:gd name="T8" fmla="*/ 221773949 w 351"/>
              <a:gd name="T9" fmla="*/ 2147483647 h 2079"/>
              <a:gd name="T10" fmla="*/ 110886975 w 351"/>
              <a:gd name="T11" fmla="*/ 2147483647 h 2079"/>
              <a:gd name="T12" fmla="*/ 206652998 w 351"/>
              <a:gd name="T13" fmla="*/ 2147483647 h 2079"/>
              <a:gd name="T14" fmla="*/ 584676775 w 351"/>
              <a:gd name="T15" fmla="*/ 2147483647 h 2079"/>
              <a:gd name="T16" fmla="*/ 677923433 w 351"/>
              <a:gd name="T17" fmla="*/ 2147483647 h 2079"/>
              <a:gd name="T18" fmla="*/ 647681531 w 351"/>
              <a:gd name="T19" fmla="*/ 2147172800 h 2079"/>
              <a:gd name="T20" fmla="*/ 836692626 w 351"/>
              <a:gd name="T21" fmla="*/ 1910278148 h 2079"/>
              <a:gd name="T22" fmla="*/ 758568506 w 351"/>
              <a:gd name="T23" fmla="*/ 1043344529 h 2079"/>
              <a:gd name="T24" fmla="*/ 836692626 w 351"/>
              <a:gd name="T25" fmla="*/ 395663678 h 2079"/>
              <a:gd name="T26" fmla="*/ 884576431 w 351"/>
              <a:gd name="T27" fmla="*/ 0 h 207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51" h="2079">
                <a:moveTo>
                  <a:pt x="0" y="2079"/>
                </a:moveTo>
                <a:cubicBezTo>
                  <a:pt x="13" y="2035"/>
                  <a:pt x="26" y="1991"/>
                  <a:pt x="44" y="1966"/>
                </a:cubicBezTo>
                <a:cubicBezTo>
                  <a:pt x="62" y="1941"/>
                  <a:pt x="94" y="1975"/>
                  <a:pt x="107" y="1929"/>
                </a:cubicBezTo>
                <a:cubicBezTo>
                  <a:pt x="120" y="1883"/>
                  <a:pt x="128" y="1760"/>
                  <a:pt x="125" y="1691"/>
                </a:cubicBezTo>
                <a:cubicBezTo>
                  <a:pt x="122" y="1622"/>
                  <a:pt x="101" y="1564"/>
                  <a:pt x="88" y="1516"/>
                </a:cubicBezTo>
                <a:cubicBezTo>
                  <a:pt x="75" y="1468"/>
                  <a:pt x="45" y="1456"/>
                  <a:pt x="44" y="1403"/>
                </a:cubicBezTo>
                <a:cubicBezTo>
                  <a:pt x="43" y="1350"/>
                  <a:pt x="51" y="1250"/>
                  <a:pt x="82" y="1196"/>
                </a:cubicBezTo>
                <a:cubicBezTo>
                  <a:pt x="113" y="1142"/>
                  <a:pt x="201" y="1110"/>
                  <a:pt x="232" y="1077"/>
                </a:cubicBezTo>
                <a:cubicBezTo>
                  <a:pt x="263" y="1044"/>
                  <a:pt x="265" y="1033"/>
                  <a:pt x="269" y="996"/>
                </a:cubicBezTo>
                <a:cubicBezTo>
                  <a:pt x="273" y="959"/>
                  <a:pt x="246" y="892"/>
                  <a:pt x="257" y="852"/>
                </a:cubicBezTo>
                <a:cubicBezTo>
                  <a:pt x="268" y="812"/>
                  <a:pt x="325" y="831"/>
                  <a:pt x="332" y="758"/>
                </a:cubicBezTo>
                <a:cubicBezTo>
                  <a:pt x="339" y="685"/>
                  <a:pt x="301" y="514"/>
                  <a:pt x="301" y="414"/>
                </a:cubicBezTo>
                <a:cubicBezTo>
                  <a:pt x="301" y="314"/>
                  <a:pt x="324" y="226"/>
                  <a:pt x="332" y="157"/>
                </a:cubicBezTo>
                <a:cubicBezTo>
                  <a:pt x="340" y="88"/>
                  <a:pt x="345" y="44"/>
                  <a:pt x="351" y="0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3289300" y="2593975"/>
            <a:ext cx="2306638" cy="3160713"/>
          </a:xfrm>
          <a:custGeom>
            <a:avLst/>
            <a:gdLst>
              <a:gd name="T0" fmla="*/ 0 w 1453"/>
              <a:gd name="T1" fmla="*/ 2147483647 h 1991"/>
              <a:gd name="T2" fmla="*/ 425907292 w 1453"/>
              <a:gd name="T3" fmla="*/ 2147483647 h 1991"/>
              <a:gd name="T4" fmla="*/ 851812997 w 1453"/>
              <a:gd name="T5" fmla="*/ 2147483647 h 1991"/>
              <a:gd name="T6" fmla="*/ 1232357467 w 1453"/>
              <a:gd name="T7" fmla="*/ 2147483647 h 1991"/>
              <a:gd name="T8" fmla="*/ 1406247492 w 1453"/>
              <a:gd name="T9" fmla="*/ 2147483647 h 1991"/>
              <a:gd name="T10" fmla="*/ 1799391953 w 1453"/>
              <a:gd name="T11" fmla="*/ 2147483647 h 1991"/>
              <a:gd name="T12" fmla="*/ 2051407632 w 1453"/>
              <a:gd name="T13" fmla="*/ 2147483647 h 1991"/>
              <a:gd name="T14" fmla="*/ 1799391953 w 1453"/>
              <a:gd name="T15" fmla="*/ 2147483647 h 1991"/>
              <a:gd name="T16" fmla="*/ 2147173590 w 1453"/>
              <a:gd name="T17" fmla="*/ 2147483647 h 1991"/>
              <a:gd name="T18" fmla="*/ 2147483647 w 1453"/>
              <a:gd name="T19" fmla="*/ 2147483647 h 1991"/>
              <a:gd name="T20" fmla="*/ 2147483647 w 1453"/>
              <a:gd name="T21" fmla="*/ 2147483647 h 1991"/>
              <a:gd name="T22" fmla="*/ 2147483647 w 1453"/>
              <a:gd name="T23" fmla="*/ 2147483647 h 1991"/>
              <a:gd name="T24" fmla="*/ 2147483647 w 1453"/>
              <a:gd name="T25" fmla="*/ 2147483647 h 1991"/>
              <a:gd name="T26" fmla="*/ 2147483647 w 1453"/>
              <a:gd name="T27" fmla="*/ 2147483647 h 1991"/>
              <a:gd name="T28" fmla="*/ 2147483647 w 1453"/>
              <a:gd name="T29" fmla="*/ 2147483647 h 1991"/>
              <a:gd name="T30" fmla="*/ 2147483647 w 1453"/>
              <a:gd name="T31" fmla="*/ 2147483647 h 1991"/>
              <a:gd name="T32" fmla="*/ 2147483647 w 1453"/>
              <a:gd name="T33" fmla="*/ 2147483647 h 1991"/>
              <a:gd name="T34" fmla="*/ 2147483647 w 1453"/>
              <a:gd name="T35" fmla="*/ 2147483647 h 1991"/>
              <a:gd name="T36" fmla="*/ 2147483647 w 1453"/>
              <a:gd name="T37" fmla="*/ 2066528452 h 1991"/>
              <a:gd name="T38" fmla="*/ 2147483647 w 1453"/>
              <a:gd name="T39" fmla="*/ 1829633727 h 1991"/>
              <a:gd name="T40" fmla="*/ 2147483647 w 1453"/>
              <a:gd name="T41" fmla="*/ 1610380892 h 1991"/>
              <a:gd name="T42" fmla="*/ 2147483647 w 1453"/>
              <a:gd name="T43" fmla="*/ 1451610230 h 1991"/>
              <a:gd name="T44" fmla="*/ 2147483647 w 1453"/>
              <a:gd name="T45" fmla="*/ 1292841155 h 1991"/>
              <a:gd name="T46" fmla="*/ 2147483647 w 1453"/>
              <a:gd name="T47" fmla="*/ 1151712382 h 1991"/>
              <a:gd name="T48" fmla="*/ 2147483647 w 1453"/>
              <a:gd name="T49" fmla="*/ 977820780 h 1991"/>
              <a:gd name="T50" fmla="*/ 2147483647 w 1453"/>
              <a:gd name="T51" fmla="*/ 977820780 h 1991"/>
              <a:gd name="T52" fmla="*/ 2147483647 w 1453"/>
              <a:gd name="T53" fmla="*/ 821571067 h 1991"/>
              <a:gd name="T54" fmla="*/ 2147483647 w 1453"/>
              <a:gd name="T55" fmla="*/ 551915100 h 1991"/>
              <a:gd name="T56" fmla="*/ 2084170464 w 1453"/>
              <a:gd name="T57" fmla="*/ 332660678 h 1991"/>
              <a:gd name="T58" fmla="*/ 1988404506 w 1453"/>
              <a:gd name="T59" fmla="*/ 0 h 199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453" h="1991">
                <a:moveTo>
                  <a:pt x="0" y="1991"/>
                </a:moveTo>
                <a:cubicBezTo>
                  <a:pt x="56" y="1965"/>
                  <a:pt x="113" y="1939"/>
                  <a:pt x="169" y="1928"/>
                </a:cubicBezTo>
                <a:cubicBezTo>
                  <a:pt x="225" y="1917"/>
                  <a:pt x="285" y="1930"/>
                  <a:pt x="338" y="1928"/>
                </a:cubicBezTo>
                <a:cubicBezTo>
                  <a:pt x="391" y="1926"/>
                  <a:pt x="452" y="1928"/>
                  <a:pt x="489" y="1916"/>
                </a:cubicBezTo>
                <a:cubicBezTo>
                  <a:pt x="526" y="1904"/>
                  <a:pt x="521" y="1871"/>
                  <a:pt x="558" y="1853"/>
                </a:cubicBezTo>
                <a:cubicBezTo>
                  <a:pt x="595" y="1835"/>
                  <a:pt x="671" y="1835"/>
                  <a:pt x="714" y="1809"/>
                </a:cubicBezTo>
                <a:cubicBezTo>
                  <a:pt x="757" y="1783"/>
                  <a:pt x="814" y="1724"/>
                  <a:pt x="814" y="1697"/>
                </a:cubicBezTo>
                <a:cubicBezTo>
                  <a:pt x="814" y="1670"/>
                  <a:pt x="708" y="1671"/>
                  <a:pt x="714" y="1647"/>
                </a:cubicBezTo>
                <a:cubicBezTo>
                  <a:pt x="720" y="1623"/>
                  <a:pt x="788" y="1594"/>
                  <a:pt x="852" y="1553"/>
                </a:cubicBezTo>
                <a:cubicBezTo>
                  <a:pt x="916" y="1512"/>
                  <a:pt x="1044" y="1435"/>
                  <a:pt x="1096" y="1403"/>
                </a:cubicBezTo>
                <a:cubicBezTo>
                  <a:pt x="1148" y="1371"/>
                  <a:pt x="1175" y="1381"/>
                  <a:pt x="1165" y="1359"/>
                </a:cubicBezTo>
                <a:cubicBezTo>
                  <a:pt x="1155" y="1337"/>
                  <a:pt x="1067" y="1298"/>
                  <a:pt x="1033" y="1271"/>
                </a:cubicBezTo>
                <a:cubicBezTo>
                  <a:pt x="999" y="1244"/>
                  <a:pt x="944" y="1220"/>
                  <a:pt x="958" y="1196"/>
                </a:cubicBezTo>
                <a:cubicBezTo>
                  <a:pt x="972" y="1172"/>
                  <a:pt x="1058" y="1149"/>
                  <a:pt x="1115" y="1127"/>
                </a:cubicBezTo>
                <a:cubicBezTo>
                  <a:pt x="1172" y="1105"/>
                  <a:pt x="1249" y="1082"/>
                  <a:pt x="1303" y="1064"/>
                </a:cubicBezTo>
                <a:cubicBezTo>
                  <a:pt x="1357" y="1046"/>
                  <a:pt x="1427" y="1041"/>
                  <a:pt x="1440" y="1021"/>
                </a:cubicBezTo>
                <a:cubicBezTo>
                  <a:pt x="1453" y="1001"/>
                  <a:pt x="1411" y="965"/>
                  <a:pt x="1384" y="945"/>
                </a:cubicBezTo>
                <a:cubicBezTo>
                  <a:pt x="1357" y="925"/>
                  <a:pt x="1287" y="923"/>
                  <a:pt x="1278" y="902"/>
                </a:cubicBezTo>
                <a:cubicBezTo>
                  <a:pt x="1269" y="881"/>
                  <a:pt x="1325" y="849"/>
                  <a:pt x="1328" y="820"/>
                </a:cubicBezTo>
                <a:cubicBezTo>
                  <a:pt x="1331" y="791"/>
                  <a:pt x="1297" y="756"/>
                  <a:pt x="1296" y="726"/>
                </a:cubicBezTo>
                <a:cubicBezTo>
                  <a:pt x="1295" y="696"/>
                  <a:pt x="1347" y="664"/>
                  <a:pt x="1321" y="639"/>
                </a:cubicBezTo>
                <a:cubicBezTo>
                  <a:pt x="1295" y="614"/>
                  <a:pt x="1166" y="597"/>
                  <a:pt x="1140" y="576"/>
                </a:cubicBezTo>
                <a:cubicBezTo>
                  <a:pt x="1114" y="555"/>
                  <a:pt x="1138" y="533"/>
                  <a:pt x="1165" y="513"/>
                </a:cubicBezTo>
                <a:cubicBezTo>
                  <a:pt x="1192" y="493"/>
                  <a:pt x="1298" y="478"/>
                  <a:pt x="1303" y="457"/>
                </a:cubicBezTo>
                <a:cubicBezTo>
                  <a:pt x="1308" y="436"/>
                  <a:pt x="1238" y="399"/>
                  <a:pt x="1196" y="388"/>
                </a:cubicBezTo>
                <a:cubicBezTo>
                  <a:pt x="1154" y="377"/>
                  <a:pt x="1095" y="398"/>
                  <a:pt x="1052" y="388"/>
                </a:cubicBezTo>
                <a:cubicBezTo>
                  <a:pt x="1009" y="378"/>
                  <a:pt x="962" y="354"/>
                  <a:pt x="939" y="326"/>
                </a:cubicBezTo>
                <a:cubicBezTo>
                  <a:pt x="916" y="298"/>
                  <a:pt x="933" y="251"/>
                  <a:pt x="914" y="219"/>
                </a:cubicBezTo>
                <a:cubicBezTo>
                  <a:pt x="895" y="187"/>
                  <a:pt x="848" y="169"/>
                  <a:pt x="827" y="132"/>
                </a:cubicBezTo>
                <a:cubicBezTo>
                  <a:pt x="806" y="95"/>
                  <a:pt x="797" y="47"/>
                  <a:pt x="789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04850" y="6269593"/>
            <a:ext cx="751045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00FF"/>
                </a:solidFill>
              </a:rPr>
              <a:t>Line R – N-S Yellow Bay to Skidoo Bay –August 22, 1970 1400 hrs.</a:t>
            </a:r>
            <a:endParaRPr lang="en-US" dirty="0">
              <a:solidFill>
                <a:srgbClr val="0000FF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 flipV="1">
            <a:off x="4442619" y="2493963"/>
            <a:ext cx="374478" cy="3449637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5" grpId="0" animBg="1"/>
      <p:bldP spid="18446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None/>
          <a:tabLst/>
          <a:defRPr kumimoji="0" sz="1400" b="1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Char char="•"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buNone/>
          <a:defRPr i="0" dirty="0" smtClean="0">
            <a:solidFill>
              <a:srgbClr val="FF0000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16513</TotalTime>
  <Words>1370</Words>
  <Application>Microsoft Office PowerPoint</Application>
  <PresentationFormat>On-screen Show (4:3)</PresentationFormat>
  <Paragraphs>455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 Authorized Customer</dc:creator>
  <cp:lastModifiedBy>Bob</cp:lastModifiedBy>
  <cp:revision>453</cp:revision>
  <dcterms:created xsi:type="dcterms:W3CDTF">2007-08-28T03:08:38Z</dcterms:created>
  <dcterms:modified xsi:type="dcterms:W3CDTF">2014-10-17T17:04:35Z</dcterms:modified>
</cp:coreProperties>
</file>