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8" r:id="rId3"/>
    <p:sldId id="259" r:id="rId4"/>
    <p:sldId id="281" r:id="rId5"/>
    <p:sldId id="284" r:id="rId6"/>
    <p:sldId id="260" r:id="rId7"/>
    <p:sldId id="262" r:id="rId8"/>
    <p:sldId id="279" r:id="rId9"/>
    <p:sldId id="278" r:id="rId10"/>
    <p:sldId id="273" r:id="rId11"/>
    <p:sldId id="263" r:id="rId12"/>
    <p:sldId id="264" r:id="rId13"/>
    <p:sldId id="265" r:id="rId14"/>
    <p:sldId id="266" r:id="rId15"/>
    <p:sldId id="267" r:id="rId16"/>
    <p:sldId id="274" r:id="rId17"/>
    <p:sldId id="268" r:id="rId18"/>
    <p:sldId id="270" r:id="rId19"/>
    <p:sldId id="271" r:id="rId20"/>
    <p:sldId id="282" r:id="rId21"/>
    <p:sldId id="272" r:id="rId22"/>
    <p:sldId id="28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453"/>
    <a:srgbClr val="FF5146"/>
    <a:srgbClr val="FF3D05"/>
    <a:srgbClr val="FFB25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5" d="100"/>
          <a:sy n="95" d="100"/>
        </p:scale>
        <p:origin x="-272" y="3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ECD867-6A36-4C4D-9A75-301A9AD0D782}" type="datetimeFigureOut">
              <a:rPr lang="en-US" smtClean="0"/>
              <a:t>12/31/00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AC0937-F52C-1C4C-9ABA-4FFD75FA3D9C}" type="slidenum">
              <a:rPr lang="en-US" smtClean="0"/>
              <a:t>‹#›</a:t>
            </a:fld>
            <a:endParaRPr lang="en-US"/>
          </a:p>
        </p:txBody>
      </p:sp>
    </p:spTree>
    <p:extLst>
      <p:ext uri="{BB962C8B-B14F-4D97-AF65-F5344CB8AC3E}">
        <p14:creationId xmlns:p14="http://schemas.microsoft.com/office/powerpoint/2010/main" val="14819499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Introduce the general topic</a:t>
            </a:r>
          </a:p>
          <a:p>
            <a:pPr marL="228600" indent="-228600">
              <a:buAutoNum type="arabicPeriod"/>
            </a:pPr>
            <a:r>
              <a:rPr lang="en-US" dirty="0" smtClean="0"/>
              <a:t>Narrow</a:t>
            </a:r>
            <a:r>
              <a:rPr lang="en-US" baseline="0" dirty="0" smtClean="0"/>
              <a:t> the focus</a:t>
            </a:r>
          </a:p>
          <a:p>
            <a:pPr marL="228600" indent="-228600">
              <a:buAutoNum type="arabicPeriod"/>
            </a:pPr>
            <a:r>
              <a:rPr lang="en-US" baseline="0" dirty="0" smtClean="0"/>
              <a:t>Past efforts</a:t>
            </a:r>
          </a:p>
          <a:p>
            <a:pPr marL="228600" indent="-228600">
              <a:buAutoNum type="arabicPeriod"/>
            </a:pPr>
            <a:r>
              <a:rPr lang="en-US" baseline="0" dirty="0" smtClean="0"/>
              <a:t>Current views and controversies </a:t>
            </a:r>
          </a:p>
          <a:p>
            <a:pPr marL="228600" indent="-228600">
              <a:buAutoNum type="arabicPeriod"/>
            </a:pPr>
            <a:r>
              <a:rPr lang="en-US" baseline="0" dirty="0" smtClean="0"/>
              <a:t>My research question </a:t>
            </a:r>
          </a:p>
        </p:txBody>
      </p:sp>
      <p:sp>
        <p:nvSpPr>
          <p:cNvPr id="4" name="Slide Number Placeholder 3"/>
          <p:cNvSpPr>
            <a:spLocks noGrp="1"/>
          </p:cNvSpPr>
          <p:nvPr>
            <p:ph type="sldNum" sz="quarter" idx="10"/>
          </p:nvPr>
        </p:nvSpPr>
        <p:spPr/>
        <p:txBody>
          <a:bodyPr/>
          <a:lstStyle/>
          <a:p>
            <a:fld id="{CBAC0937-F52C-1C4C-9ABA-4FFD75FA3D9C}" type="slidenum">
              <a:rPr lang="en-US" smtClean="0"/>
              <a:t>1</a:t>
            </a:fld>
            <a:endParaRPr lang="en-US"/>
          </a:p>
        </p:txBody>
      </p:sp>
    </p:spTree>
    <p:extLst>
      <p:ext uri="{BB962C8B-B14F-4D97-AF65-F5344CB8AC3E}">
        <p14:creationId xmlns:p14="http://schemas.microsoft.com/office/powerpoint/2010/main" val="3717193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Becomes</a:t>
            </a:r>
            <a:r>
              <a:rPr lang="en-US" baseline="0" dirty="0" smtClean="0"/>
              <a:t> non relationship for people who are really out</a:t>
            </a:r>
          </a:p>
          <a:p>
            <a:r>
              <a:rPr lang="en-US" baseline="0" dirty="0" smtClean="0"/>
              <a:t>After testing the interaction between </a:t>
            </a:r>
            <a:r>
              <a:rPr lang="en-US" baseline="0" dirty="0" err="1" smtClean="0"/>
              <a:t>outness</a:t>
            </a:r>
            <a:r>
              <a:rPr lang="en-US" baseline="0" dirty="0" smtClean="0"/>
              <a:t> and victimization, we found that there was still a simple main effect for victimization</a:t>
            </a:r>
            <a:endParaRPr lang="en-US" dirty="0"/>
          </a:p>
        </p:txBody>
      </p:sp>
      <p:sp>
        <p:nvSpPr>
          <p:cNvPr id="4" name="Slide Number Placeholder 3"/>
          <p:cNvSpPr>
            <a:spLocks noGrp="1"/>
          </p:cNvSpPr>
          <p:nvPr>
            <p:ph type="sldNum" sz="quarter" idx="10"/>
          </p:nvPr>
        </p:nvSpPr>
        <p:spPr/>
        <p:txBody>
          <a:bodyPr/>
          <a:lstStyle/>
          <a:p>
            <a:fld id="{CBAC0937-F52C-1C4C-9ABA-4FFD75FA3D9C}" type="slidenum">
              <a:rPr lang="en-US" smtClean="0"/>
              <a:t>15</a:t>
            </a:fld>
            <a:endParaRPr lang="en-US"/>
          </a:p>
        </p:txBody>
      </p:sp>
    </p:spTree>
    <p:extLst>
      <p:ext uri="{BB962C8B-B14F-4D97-AF65-F5344CB8AC3E}">
        <p14:creationId xmlns:p14="http://schemas.microsoft.com/office/powerpoint/2010/main" val="20830629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AC0937-F52C-1C4C-9ABA-4FFD75FA3D9C}" type="slidenum">
              <a:rPr lang="en-US" smtClean="0"/>
              <a:t>16</a:t>
            </a:fld>
            <a:endParaRPr lang="en-US"/>
          </a:p>
        </p:txBody>
      </p:sp>
    </p:spTree>
    <p:extLst>
      <p:ext uri="{BB962C8B-B14F-4D97-AF65-F5344CB8AC3E}">
        <p14:creationId xmlns:p14="http://schemas.microsoft.com/office/powerpoint/2010/main" val="12008196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AC0937-F52C-1C4C-9ABA-4FFD75FA3D9C}" type="slidenum">
              <a:rPr lang="en-US" smtClean="0"/>
              <a:t>18</a:t>
            </a:fld>
            <a:endParaRPr lang="en-US"/>
          </a:p>
        </p:txBody>
      </p:sp>
    </p:spTree>
    <p:extLst>
      <p:ext uri="{BB962C8B-B14F-4D97-AF65-F5344CB8AC3E}">
        <p14:creationId xmlns:p14="http://schemas.microsoft.com/office/powerpoint/2010/main" val="2665306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Which RAs</a:t>
            </a:r>
            <a:r>
              <a:rPr lang="en-US" baseline="0" dirty="0" smtClean="0"/>
              <a:t> </a:t>
            </a:r>
            <a:r>
              <a:rPr lang="en-US" baseline="0" smtClean="0"/>
              <a:t>to include ???</a:t>
            </a:r>
            <a:endParaRPr lang="en-US"/>
          </a:p>
        </p:txBody>
      </p:sp>
      <p:sp>
        <p:nvSpPr>
          <p:cNvPr id="4" name="Slide Number Placeholder 3"/>
          <p:cNvSpPr>
            <a:spLocks noGrp="1"/>
          </p:cNvSpPr>
          <p:nvPr>
            <p:ph type="sldNum" sz="quarter" idx="10"/>
          </p:nvPr>
        </p:nvSpPr>
        <p:spPr/>
        <p:txBody>
          <a:bodyPr/>
          <a:lstStyle/>
          <a:p>
            <a:fld id="{CBAC0937-F52C-1C4C-9ABA-4FFD75FA3D9C}" type="slidenum">
              <a:rPr lang="en-US" smtClean="0"/>
              <a:t>19</a:t>
            </a:fld>
            <a:endParaRPr lang="en-US"/>
          </a:p>
        </p:txBody>
      </p:sp>
    </p:spTree>
    <p:extLst>
      <p:ext uri="{BB962C8B-B14F-4D97-AF65-F5344CB8AC3E}">
        <p14:creationId xmlns:p14="http://schemas.microsoft.com/office/powerpoint/2010/main" val="3649011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“Being LGBT is not a risk factor in itself, according to the American Association of </a:t>
            </a:r>
            <a:r>
              <a:rPr lang="en-US" dirty="0" err="1" smtClean="0"/>
              <a:t>Suicidology</a:t>
            </a:r>
            <a:r>
              <a:rPr lang="en-US" dirty="0" smtClean="0"/>
              <a:t>. However, the minority stressor that LGBT individuals encounter, such as discrimination and harassment, are directly associated with suicidal behavior as well as indirectly with risk factors for suicide.”</a:t>
            </a:r>
            <a:endParaRPr lang="en-US" dirty="0"/>
          </a:p>
        </p:txBody>
      </p:sp>
      <p:sp>
        <p:nvSpPr>
          <p:cNvPr id="4" name="Slide Number Placeholder 3"/>
          <p:cNvSpPr>
            <a:spLocks noGrp="1"/>
          </p:cNvSpPr>
          <p:nvPr>
            <p:ph type="sldNum" sz="quarter" idx="10"/>
          </p:nvPr>
        </p:nvSpPr>
        <p:spPr/>
        <p:txBody>
          <a:bodyPr/>
          <a:lstStyle/>
          <a:p>
            <a:fld id="{CBAC0937-F52C-1C4C-9ABA-4FFD75FA3D9C}" type="slidenum">
              <a:rPr lang="en-US" smtClean="0"/>
              <a:t>3</a:t>
            </a:fld>
            <a:endParaRPr lang="en-US"/>
          </a:p>
        </p:txBody>
      </p:sp>
    </p:spTree>
    <p:extLst>
      <p:ext uri="{BB962C8B-B14F-4D97-AF65-F5344CB8AC3E}">
        <p14:creationId xmlns:p14="http://schemas.microsoft.com/office/powerpoint/2010/main" val="41363825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LGB population info limited, but… </a:t>
            </a:r>
          </a:p>
          <a:p>
            <a:endParaRPr lang="en-US" dirty="0"/>
          </a:p>
        </p:txBody>
      </p:sp>
      <p:sp>
        <p:nvSpPr>
          <p:cNvPr id="4" name="Slide Number Placeholder 3"/>
          <p:cNvSpPr>
            <a:spLocks noGrp="1"/>
          </p:cNvSpPr>
          <p:nvPr>
            <p:ph type="sldNum" sz="quarter" idx="10"/>
          </p:nvPr>
        </p:nvSpPr>
        <p:spPr/>
        <p:txBody>
          <a:bodyPr/>
          <a:lstStyle/>
          <a:p>
            <a:fld id="{CBAC0937-F52C-1C4C-9ABA-4FFD75FA3D9C}" type="slidenum">
              <a:rPr lang="en-US" smtClean="0"/>
              <a:t>4</a:t>
            </a:fld>
            <a:endParaRPr lang="en-US"/>
          </a:p>
        </p:txBody>
      </p:sp>
    </p:spTree>
    <p:extLst>
      <p:ext uri="{BB962C8B-B14F-4D97-AF65-F5344CB8AC3E}">
        <p14:creationId xmlns:p14="http://schemas.microsoft.com/office/powerpoint/2010/main" val="4097444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Sexual minorities</a:t>
            </a:r>
            <a:r>
              <a:rPr lang="en-US" baseline="0" dirty="0" smtClean="0"/>
              <a:t> are at increased risk of victimization which is positively associated with </a:t>
            </a:r>
            <a:r>
              <a:rPr lang="en-US" baseline="0" dirty="0" err="1" smtClean="0"/>
              <a:t>suicidality</a:t>
            </a:r>
            <a:r>
              <a:rPr lang="en-US" baseline="0" dirty="0" smtClean="0"/>
              <a:t> </a:t>
            </a:r>
          </a:p>
          <a:p>
            <a:r>
              <a:rPr lang="en-US" baseline="0" dirty="0" err="1" smtClean="0"/>
              <a:t>Outness</a:t>
            </a:r>
            <a:r>
              <a:rPr lang="en-US" baseline="0" dirty="0" smtClean="0"/>
              <a:t> = </a:t>
            </a:r>
            <a:r>
              <a:rPr lang="en-US" baseline="0" dirty="0" err="1" smtClean="0"/>
              <a:t>extenet</a:t>
            </a:r>
            <a:r>
              <a:rPr lang="en-US" baseline="0" dirty="0" smtClean="0"/>
              <a:t> to which sexual orientation is openly talked about </a:t>
            </a:r>
          </a:p>
          <a:p>
            <a:r>
              <a:rPr lang="en-US" baseline="0" dirty="0" err="1" smtClean="0"/>
              <a:t>Outness</a:t>
            </a:r>
            <a:r>
              <a:rPr lang="en-US" baseline="0" dirty="0" smtClean="0"/>
              <a:t> as proxy for perceived family support</a:t>
            </a:r>
          </a:p>
          <a:p>
            <a:r>
              <a:rPr lang="en-US" baseline="0" dirty="0" smtClean="0"/>
              <a:t>Mention victimization increasing suicide risk for ALL people regardless of sexual orientation </a:t>
            </a:r>
            <a:endParaRPr lang="en-US" dirty="0"/>
          </a:p>
        </p:txBody>
      </p:sp>
      <p:sp>
        <p:nvSpPr>
          <p:cNvPr id="4" name="Slide Number Placeholder 3"/>
          <p:cNvSpPr>
            <a:spLocks noGrp="1"/>
          </p:cNvSpPr>
          <p:nvPr>
            <p:ph type="sldNum" sz="quarter" idx="10"/>
          </p:nvPr>
        </p:nvSpPr>
        <p:spPr/>
        <p:txBody>
          <a:bodyPr/>
          <a:lstStyle/>
          <a:p>
            <a:fld id="{CBAC0937-F52C-1C4C-9ABA-4FFD75FA3D9C}" type="slidenum">
              <a:rPr lang="en-US" smtClean="0"/>
              <a:t>6</a:t>
            </a:fld>
            <a:endParaRPr lang="en-US"/>
          </a:p>
        </p:txBody>
      </p:sp>
    </p:spTree>
    <p:extLst>
      <p:ext uri="{BB962C8B-B14F-4D97-AF65-F5344CB8AC3E}">
        <p14:creationId xmlns:p14="http://schemas.microsoft.com/office/powerpoint/2010/main" val="21173547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Buffer victimization… </a:t>
            </a:r>
            <a:endParaRPr lang="en-US" dirty="0"/>
          </a:p>
        </p:txBody>
      </p:sp>
      <p:sp>
        <p:nvSpPr>
          <p:cNvPr id="4" name="Slide Number Placeholder 3"/>
          <p:cNvSpPr>
            <a:spLocks noGrp="1"/>
          </p:cNvSpPr>
          <p:nvPr>
            <p:ph type="sldNum" sz="quarter" idx="10"/>
          </p:nvPr>
        </p:nvSpPr>
        <p:spPr/>
        <p:txBody>
          <a:bodyPr/>
          <a:lstStyle/>
          <a:p>
            <a:fld id="{CBAC0937-F52C-1C4C-9ABA-4FFD75FA3D9C}" type="slidenum">
              <a:rPr lang="en-US" smtClean="0"/>
              <a:t>7</a:t>
            </a:fld>
            <a:endParaRPr lang="en-US"/>
          </a:p>
        </p:txBody>
      </p:sp>
    </p:spTree>
    <p:extLst>
      <p:ext uri="{BB962C8B-B14F-4D97-AF65-F5344CB8AC3E}">
        <p14:creationId xmlns:p14="http://schemas.microsoft.com/office/powerpoint/2010/main" val="358288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Buffer victimization… </a:t>
            </a:r>
            <a:endParaRPr lang="en-US" dirty="0"/>
          </a:p>
        </p:txBody>
      </p:sp>
      <p:sp>
        <p:nvSpPr>
          <p:cNvPr id="4" name="Slide Number Placeholder 3"/>
          <p:cNvSpPr>
            <a:spLocks noGrp="1"/>
          </p:cNvSpPr>
          <p:nvPr>
            <p:ph type="sldNum" sz="quarter" idx="10"/>
          </p:nvPr>
        </p:nvSpPr>
        <p:spPr/>
        <p:txBody>
          <a:bodyPr/>
          <a:lstStyle/>
          <a:p>
            <a:fld id="{CBAC0937-F52C-1C4C-9ABA-4FFD75FA3D9C}" type="slidenum">
              <a:rPr lang="en-US" smtClean="0"/>
              <a:t>8</a:t>
            </a:fld>
            <a:endParaRPr lang="en-US"/>
          </a:p>
        </p:txBody>
      </p:sp>
    </p:spTree>
    <p:extLst>
      <p:ext uri="{BB962C8B-B14F-4D97-AF65-F5344CB8AC3E}">
        <p14:creationId xmlns:p14="http://schemas.microsoft.com/office/powerpoint/2010/main" val="358288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Buffer victimization… </a:t>
            </a:r>
            <a:endParaRPr lang="en-US" dirty="0"/>
          </a:p>
        </p:txBody>
      </p:sp>
      <p:sp>
        <p:nvSpPr>
          <p:cNvPr id="4" name="Slide Number Placeholder 3"/>
          <p:cNvSpPr>
            <a:spLocks noGrp="1"/>
          </p:cNvSpPr>
          <p:nvPr>
            <p:ph type="sldNum" sz="quarter" idx="10"/>
          </p:nvPr>
        </p:nvSpPr>
        <p:spPr/>
        <p:txBody>
          <a:bodyPr/>
          <a:lstStyle/>
          <a:p>
            <a:fld id="{CBAC0937-F52C-1C4C-9ABA-4FFD75FA3D9C}" type="slidenum">
              <a:rPr lang="en-US" smtClean="0"/>
              <a:t>9</a:t>
            </a:fld>
            <a:endParaRPr lang="en-US"/>
          </a:p>
        </p:txBody>
      </p:sp>
    </p:spTree>
    <p:extLst>
      <p:ext uri="{BB962C8B-B14F-4D97-AF65-F5344CB8AC3E}">
        <p14:creationId xmlns:p14="http://schemas.microsoft.com/office/powerpoint/2010/main" val="358288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Recruited nationally from university-affiliated</a:t>
            </a:r>
            <a:r>
              <a:rPr lang="en-US" baseline="0" dirty="0" smtClean="0"/>
              <a:t> LGBTQ groups, community organizations, and Facebook</a:t>
            </a:r>
          </a:p>
          <a:p>
            <a:r>
              <a:rPr lang="en-US" baseline="0" dirty="0" smtClean="0"/>
              <a:t>- Online survey methodology </a:t>
            </a:r>
            <a:endParaRPr lang="en-US" dirty="0"/>
          </a:p>
        </p:txBody>
      </p:sp>
      <p:sp>
        <p:nvSpPr>
          <p:cNvPr id="4" name="Slide Number Placeholder 3"/>
          <p:cNvSpPr>
            <a:spLocks noGrp="1"/>
          </p:cNvSpPr>
          <p:nvPr>
            <p:ph type="sldNum" sz="quarter" idx="10"/>
          </p:nvPr>
        </p:nvSpPr>
        <p:spPr/>
        <p:txBody>
          <a:bodyPr/>
          <a:lstStyle/>
          <a:p>
            <a:fld id="{CBAC0937-F52C-1C4C-9ABA-4FFD75FA3D9C}" type="slidenum">
              <a:rPr lang="en-US" smtClean="0"/>
              <a:t>12</a:t>
            </a:fld>
            <a:endParaRPr lang="en-US"/>
          </a:p>
        </p:txBody>
      </p:sp>
    </p:spTree>
    <p:extLst>
      <p:ext uri="{BB962C8B-B14F-4D97-AF65-F5344CB8AC3E}">
        <p14:creationId xmlns:p14="http://schemas.microsoft.com/office/powerpoint/2010/main" val="1443613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Negative</a:t>
            </a:r>
            <a:r>
              <a:rPr lang="en-US" baseline="0" dirty="0" smtClean="0"/>
              <a:t> binomial: I used a negative binomial because the data (i.e. DV) violated normality assumptions of multiple regression. Therefore, I switched to a </a:t>
            </a:r>
            <a:r>
              <a:rPr lang="en-US" b="1" baseline="0" dirty="0" smtClean="0"/>
              <a:t>generalized</a:t>
            </a:r>
            <a:r>
              <a:rPr lang="en-US" baseline="0" dirty="0" smtClean="0"/>
              <a:t> linear model. I chose the negative binomial model specifically because my DV was a count variable (# of times someone attempted suicide), was highly positively skewed, and the distribution was over dispersed (meaning that the variance was far greater than the mean). The NB model is an appropriate model for this type of data. We ran the data using a Poisson regression, but the model fit indices were not as good. The NB provided the best fit to the data, and the best parameter estimates. </a:t>
            </a:r>
          </a:p>
          <a:p>
            <a:endParaRPr lang="en-US" baseline="0" dirty="0" smtClean="0"/>
          </a:p>
          <a:p>
            <a:r>
              <a:rPr lang="en-US" baseline="0" dirty="0" smtClean="0"/>
              <a:t>Controlled for… demographics were non</a:t>
            </a:r>
            <a:r>
              <a:rPr lang="en-US" baseline="0" smtClean="0"/>
              <a:t>-significant </a:t>
            </a:r>
            <a:endParaRPr lang="en-US" dirty="0"/>
          </a:p>
        </p:txBody>
      </p:sp>
      <p:sp>
        <p:nvSpPr>
          <p:cNvPr id="4" name="Slide Number Placeholder 3"/>
          <p:cNvSpPr>
            <a:spLocks noGrp="1"/>
          </p:cNvSpPr>
          <p:nvPr>
            <p:ph type="sldNum" sz="quarter" idx="10"/>
          </p:nvPr>
        </p:nvSpPr>
        <p:spPr/>
        <p:txBody>
          <a:bodyPr/>
          <a:lstStyle/>
          <a:p>
            <a:fld id="{CBAC0937-F52C-1C4C-9ABA-4FFD75FA3D9C}" type="slidenum">
              <a:rPr lang="en-US" smtClean="0"/>
              <a:t>14</a:t>
            </a:fld>
            <a:endParaRPr lang="en-US"/>
          </a:p>
        </p:txBody>
      </p:sp>
    </p:spTree>
    <p:extLst>
      <p:ext uri="{BB962C8B-B14F-4D97-AF65-F5344CB8AC3E}">
        <p14:creationId xmlns:p14="http://schemas.microsoft.com/office/powerpoint/2010/main" val="28894601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dirty="0" smtClean="0"/>
              <a:t>Click to edit Master title style</a:t>
            </a:r>
            <a:endParaRPr dirty="0"/>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06040A78-2A4B-4566-8626-79DE0D4C1085}" type="datetimeFigureOut">
              <a:rPr lang="en-US" smtClean="0"/>
              <a:t>12/31/00</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Blank.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dirty="0" smtClean="0"/>
              <a:t>Click to edit Master text styles</a:t>
            </a:r>
          </a:p>
        </p:txBody>
      </p:sp>
      <p:sp>
        <p:nvSpPr>
          <p:cNvPr id="5" name="Date Placeholder 4"/>
          <p:cNvSpPr>
            <a:spLocks noGrp="1"/>
          </p:cNvSpPr>
          <p:nvPr>
            <p:ph type="dt" sz="half" idx="10"/>
          </p:nvPr>
        </p:nvSpPr>
        <p:spPr/>
        <p:txBody>
          <a:bodyPr/>
          <a:lstStyle/>
          <a:p>
            <a:fld id="{06040A78-2A4B-4566-8626-79DE0D4C1085}" type="datetimeFigureOut">
              <a:rPr lang="en-US" smtClean="0"/>
              <a:t>12/31/00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526B6-F861-4D54-BBE9-4BB519D3F34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4267200" y="0"/>
            <a:ext cx="4876800" cy="6858000"/>
            <a:chOff x="4267200" y="0"/>
            <a:chExt cx="4876800" cy="6858000"/>
          </a:xfrm>
        </p:grpSpPr>
        <p:pic>
          <p:nvPicPr>
            <p:cNvPr id="10" name="Picture 9"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1" name="Picture 10"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06040A78-2A4B-4566-8626-79DE0D4C1085}" type="datetimeFigureOut">
              <a:rPr lang="en-US" smtClean="0"/>
              <a:t>12/31/00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526B6-F861-4D54-BBE9-4BB519D3F34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06040A78-2A4B-4566-8626-79DE0D4C1085}" type="datetimeFigureOut">
              <a:rPr lang="en-US" smtClean="0"/>
              <a:t>12/31/00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7696200" cy="6858000"/>
            <a:chOff x="0" y="0"/>
            <a:chExt cx="7696200" cy="6858000"/>
          </a:xfrm>
        </p:grpSpPr>
        <p:pic>
          <p:nvPicPr>
            <p:cNvPr id="8" name="Picture 7" descr="Overlay-Blank.jpg"/>
            <p:cNvPicPr>
              <a:picLocks noChangeAspect="1"/>
            </p:cNvPicPr>
            <p:nvPr userDrawn="1"/>
          </p:nvPicPr>
          <p:blipFill>
            <a:blip r:embed="rId2"/>
            <a:srcRect l="1471" r="16862"/>
            <a:stretch>
              <a:fillRect/>
            </a:stretch>
          </p:blipFill>
          <p:spPr>
            <a:xfrm>
              <a:off x="0" y="0"/>
              <a:ext cx="7467600"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7428309" y="0"/>
              <a:ext cx="267891" cy="6858000"/>
            </a:xfrm>
            <a:prstGeom prst="rect">
              <a:avLst/>
            </a:prstGeom>
          </p:spPr>
        </p:pic>
      </p:grpSp>
      <p:sp>
        <p:nvSpPr>
          <p:cNvPr id="2" name="Vertical Title 1"/>
          <p:cNvSpPr>
            <a:spLocks noGrp="1"/>
          </p:cNvSpPr>
          <p:nvPr>
            <p:ph type="title" orient="vert"/>
          </p:nvPr>
        </p:nvSpPr>
        <p:spPr>
          <a:xfrm>
            <a:off x="7620000" y="381001"/>
            <a:ext cx="1447800" cy="56975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81000" y="381001"/>
            <a:ext cx="6705600" cy="5697537"/>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06040A78-2A4B-4566-8626-79DE0D4C1085}" type="datetimeFigureOut">
              <a:rPr lang="en-US" smtClean="0"/>
              <a:t>12/31/00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06040A78-2A4B-4566-8626-79DE0D4C1085}" type="datetimeFigureOut">
              <a:rPr lang="en-US" smtClean="0"/>
              <a:t>12/31/00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06040A78-2A4B-4566-8626-79DE0D4C1085}" type="datetimeFigureOut">
              <a:rPr lang="en-US" smtClean="0"/>
              <a:t>12/31/00</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vert="horz" lIns="91440" tIns="45720" rIns="91440" bIns="45720"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54200" y="1851212"/>
            <a:ext cx="5446714" cy="1730375"/>
          </a:xfrm>
        </p:spPr>
        <p:txBody>
          <a:bodyPr anchor="b" anchorCtr="0"/>
          <a:lstStyle>
            <a:lvl1pPr algn="ctr">
              <a:lnSpc>
                <a:spcPts val="6800"/>
              </a:lnSpc>
              <a:defRPr sz="6500" b="0" cap="none" baseline="0">
                <a:latin typeface="+mj-lt"/>
              </a:defRPr>
            </a:lvl1pPr>
          </a:lstStyle>
          <a:p>
            <a:r>
              <a:rPr lang="en-US" smtClean="0"/>
              <a:t>Click to edit Master title style</a:t>
            </a:r>
            <a:endParaRPr/>
          </a:p>
        </p:txBody>
      </p:sp>
      <p:sp>
        <p:nvSpPr>
          <p:cNvPr id="3" name="Text Placeholder 2"/>
          <p:cNvSpPr>
            <a:spLocks noGrp="1"/>
          </p:cNvSpPr>
          <p:nvPr>
            <p:ph type="body" idx="1"/>
          </p:nvPr>
        </p:nvSpPr>
        <p:spPr>
          <a:xfrm>
            <a:off x="1854200" y="3576918"/>
            <a:ext cx="5446714" cy="829982"/>
          </a:xfrm>
        </p:spPr>
        <p:txBody>
          <a:bodyPr anchor="t" anchorCtr="0">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06040A78-2A4B-4566-8626-79DE0D4C1085}" type="datetimeFigureOut">
              <a:rPr lang="en-US" smtClean="0"/>
              <a:t>12/31/00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C526B6-F861-4D54-BBE9-4BB519D3F342}" type="slidenum">
              <a:rPr lang="en-US" smtClean="0"/>
              <a:t>‹#›</a:t>
            </a:fld>
            <a:endParaRPr lang="en-US"/>
          </a:p>
        </p:txBody>
      </p:sp>
      <p:grpSp>
        <p:nvGrpSpPr>
          <p:cNvPr id="7" name="Group 9"/>
          <p:cNvGrpSpPr/>
          <p:nvPr/>
        </p:nvGrpSpPr>
        <p:grpSpPr>
          <a:xfrm>
            <a:off x="0" y="0"/>
            <a:ext cx="9144000" cy="1191256"/>
            <a:chOff x="0" y="0"/>
            <a:chExt cx="9144000" cy="1191256"/>
          </a:xfrm>
        </p:grpSpPr>
        <p:pic>
          <p:nvPicPr>
            <p:cNvPr id="8" name="Picture 7"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9" name="Picture 8"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grpSp>
        <p:nvGrpSpPr>
          <p:cNvPr id="10" name="Group 10"/>
          <p:cNvGrpSpPr/>
          <p:nvPr/>
        </p:nvGrpSpPr>
        <p:grpSpPr>
          <a:xfrm flipV="1">
            <a:off x="0" y="5666744"/>
            <a:ext cx="9144000" cy="1191256"/>
            <a:chOff x="0" y="0"/>
            <a:chExt cx="9144000" cy="1191256"/>
          </a:xfrm>
        </p:grpSpPr>
        <p:pic>
          <p:nvPicPr>
            <p:cNvPr id="12" name="Picture 11"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13" name="Picture 12"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pic>
        <p:nvPicPr>
          <p:cNvPr id="14" name="Picture 13" descr="HR-Color.png"/>
          <p:cNvPicPr>
            <a:picLocks noChangeAspect="1"/>
          </p:cNvPicPr>
          <p:nvPr/>
        </p:nvPicPr>
        <p:blipFill>
          <a:blip r:embed="rId4"/>
          <a:stretch>
            <a:fillRect/>
          </a:stretch>
        </p:blipFill>
        <p:spPr>
          <a:xfrm>
            <a:off x="1554480" y="3258805"/>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0" y="1372650"/>
            <a:ext cx="9144000" cy="5485350"/>
            <a:chOff x="0" y="1372650"/>
            <a:chExt cx="9144000" cy="5485350"/>
          </a:xfrm>
        </p:grpSpPr>
        <p:pic>
          <p:nvPicPr>
            <p:cNvPr id="9" name="Picture 8"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0" name="Picture 9"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06040A78-2A4B-4566-8626-79DE0D4C1085}" type="datetimeFigureOut">
              <a:rPr lang="en-US" smtClean="0"/>
              <a:t>12/31/00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C526B6-F861-4D54-BBE9-4BB519D3F34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372650"/>
            <a:ext cx="9144000" cy="5485350"/>
            <a:chOff x="0" y="1372650"/>
            <a:chExt cx="9144000" cy="5485350"/>
          </a:xfrm>
        </p:grpSpPr>
        <p:pic>
          <p:nvPicPr>
            <p:cNvPr id="11" name="Picture 10"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2" name="Picture 11"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7240"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766048"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06040A78-2A4B-4566-8626-79DE0D4C1085}" type="datetimeFigureOut">
              <a:rPr lang="en-US" smtClean="0"/>
              <a:t>12/31/00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C526B6-F861-4D54-BBE9-4BB519D3F342}" type="slidenum">
              <a:rPr lang="en-US" smtClean="0"/>
              <a:t>‹#›</a:t>
            </a:fld>
            <a:endParaRPr lang="en-US"/>
          </a:p>
        </p:txBody>
      </p:sp>
      <p:pic>
        <p:nvPicPr>
          <p:cNvPr id="14" name="Picture 13" descr="Overlay-HorizontalBridge.jpg"/>
          <p:cNvPicPr>
            <a:picLocks noChangeAspect="1"/>
          </p:cNvPicPr>
          <p:nvPr/>
        </p:nvPicPr>
        <p:blipFill>
          <a:blip r:embed="rId3"/>
          <a:srcRect t="23425" r="61031" b="39764"/>
          <a:stretch>
            <a:fillRect/>
          </a:stretch>
        </p:blipFill>
        <p:spPr>
          <a:xfrm>
            <a:off x="4766048" y="2460812"/>
            <a:ext cx="3563348" cy="98613"/>
          </a:xfrm>
          <a:prstGeom prst="rect">
            <a:avLst/>
          </a:prstGeom>
          <a:solidFill>
            <a:schemeClr val="bg2">
              <a:lumMod val="40000"/>
              <a:lumOff val="60000"/>
            </a:schemeClr>
          </a:solidFill>
        </p:spPr>
      </p:pic>
      <p:pic>
        <p:nvPicPr>
          <p:cNvPr id="15" name="Picture 14" descr="Overlay-HorizontalBridge.jpg"/>
          <p:cNvPicPr>
            <a:picLocks noChangeAspect="1"/>
          </p:cNvPicPr>
          <p:nvPr/>
        </p:nvPicPr>
        <p:blipFill>
          <a:blip r:embed="rId3"/>
          <a:srcRect t="23425" r="61031" b="39764"/>
          <a:stretch>
            <a:fillRect/>
          </a:stretch>
        </p:blipFill>
        <p:spPr>
          <a:xfrm>
            <a:off x="780052" y="2460812"/>
            <a:ext cx="3563348" cy="98613"/>
          </a:xfrm>
          <a:prstGeom prst="rect">
            <a:avLst/>
          </a:prstGeom>
          <a:solidFill>
            <a:schemeClr val="bg2">
              <a:lumMod val="40000"/>
              <a:lumOff val="60000"/>
            </a:schemeClr>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0" y="1372650"/>
            <a:ext cx="9144000" cy="5485350"/>
            <a:chOff x="0" y="1372650"/>
            <a:chExt cx="9144000" cy="5485350"/>
          </a:xfrm>
        </p:grpSpPr>
        <p:pic>
          <p:nvPicPr>
            <p:cNvPr id="7" name="Picture 6"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8" name="Picture 7"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06040A78-2A4B-4566-8626-79DE0D4C1085}" type="datetimeFigureOut">
              <a:rPr lang="en-US" smtClean="0"/>
              <a:t>12/31/00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C526B6-F861-4D54-BBE9-4BB519D3F34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Blank.jp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06040A78-2A4B-4566-8626-79DE0D4C1085}" type="datetimeFigureOut">
              <a:rPr lang="en-US" smtClean="0"/>
              <a:t>12/31/00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C526B6-F861-4D54-BBE9-4BB519D3F34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4267200" y="0"/>
            <a:ext cx="4876800" cy="6858000"/>
            <a:chOff x="4267200" y="0"/>
            <a:chExt cx="4876800" cy="6858000"/>
          </a:xfrm>
        </p:grpSpPr>
        <p:pic>
          <p:nvPicPr>
            <p:cNvPr id="9" name="Picture 8"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en-US" smtClean="0"/>
              <a:t>Click to edit Master title style</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spcBef>
                <a:spcPts val="600"/>
              </a:spcBef>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06040A78-2A4B-4566-8626-79DE0D4C1085}" type="datetimeFigureOut">
              <a:rPr lang="en-US" smtClean="0"/>
              <a:t>12/31/00</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4267200" y="6356350"/>
            <a:ext cx="609600" cy="365125"/>
          </a:xfrm>
        </p:spPr>
        <p:txBody>
          <a:bodyPr/>
          <a:lstStyle>
            <a:lvl1pPr algn="ctr">
              <a:defRPr>
                <a:solidFill>
                  <a:schemeClr val="tx2">
                    <a:lumMod val="40000"/>
                    <a:lumOff val="60000"/>
                  </a:schemeClr>
                </a:solidFill>
              </a:defRPr>
            </a:lvl1pPr>
          </a:lstStyle>
          <a:p>
            <a:fld id="{3EC526B6-F861-4D54-BBE9-4BB519D3F34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62" y="40341"/>
            <a:ext cx="7570787" cy="1411941"/>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92162" y="1761565"/>
            <a:ext cx="7570787" cy="428961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200" b="1">
                <a:solidFill>
                  <a:schemeClr val="tx2">
                    <a:lumMod val="40000"/>
                    <a:lumOff val="60000"/>
                  </a:schemeClr>
                </a:solidFill>
              </a:defRPr>
            </a:lvl1pPr>
          </a:lstStyle>
          <a:p>
            <a:fld id="{06040A78-2A4B-4566-8626-79DE0D4C1085}" type="datetimeFigureOut">
              <a:rPr lang="en-US" smtClean="0"/>
              <a:t>12/31/00</a:t>
            </a:fld>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b="1">
                <a:solidFill>
                  <a:schemeClr val="tx2">
                    <a:lumMod val="40000"/>
                    <a:lumOff val="60000"/>
                  </a:schemeClr>
                </a:solidFill>
              </a:defRPr>
            </a:lvl1pPr>
          </a:lstStyle>
          <a:p>
            <a:fld id="{3EC526B6-F861-4D54-BBE9-4BB519D3F342}" type="slidenum">
              <a:rPr lang="en-US" smtClean="0"/>
              <a:t>‹#›</a:t>
            </a:fld>
            <a:endParaRPr lang="en-US"/>
          </a:p>
        </p:txBody>
      </p:sp>
      <p:sp>
        <p:nvSpPr>
          <p:cNvPr id="5" name="Footer Placeholder 4"/>
          <p:cNvSpPr>
            <a:spLocks noGrp="1"/>
          </p:cNvSpPr>
          <p:nvPr>
            <p:ph type="ftr" sz="quarter" idx="3"/>
          </p:nvPr>
        </p:nvSpPr>
        <p:spPr>
          <a:xfrm>
            <a:off x="372035" y="6356350"/>
            <a:ext cx="2895600" cy="365125"/>
          </a:xfrm>
          <a:prstGeom prst="rect">
            <a:avLst/>
          </a:prstGeom>
        </p:spPr>
        <p:txBody>
          <a:bodyPr vert="horz" lIns="91440" tIns="45720" rIns="91440" bIns="45720" rtlCol="0" anchor="ctr"/>
          <a:lstStyle>
            <a:lvl1pPr algn="l">
              <a:defRPr sz="1200" b="1">
                <a:solidFill>
                  <a:schemeClr val="tx2">
                    <a:lumMod val="40000"/>
                    <a:lumOff val="60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p:titleStyle>
    <p:body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055813"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6pPr>
      <a:lvl7pPr marL="2398713"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7pPr>
      <a:lvl8pPr marL="2743200"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8pPr>
      <a:lvl9pPr marL="3087688"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54200" y="1093752"/>
            <a:ext cx="5446713" cy="1305445"/>
          </a:xfrm>
        </p:spPr>
        <p:txBody>
          <a:bodyPr/>
          <a:lstStyle/>
          <a:p>
            <a:pPr>
              <a:lnSpc>
                <a:spcPct val="150000"/>
              </a:lnSpc>
            </a:pPr>
            <a:r>
              <a:rPr lang="en-US" sz="2400" dirty="0" smtClean="0">
                <a:latin typeface="Avenir Black Oblique"/>
                <a:cs typeface="Avenir Black Oblique"/>
              </a:rPr>
              <a:t>A Theoretical Look at Sexual Minority Victimization and </a:t>
            </a:r>
            <a:r>
              <a:rPr lang="en-US" sz="2400" dirty="0" err="1" smtClean="0">
                <a:latin typeface="Avenir Black Oblique"/>
                <a:cs typeface="Avenir Black Oblique"/>
              </a:rPr>
              <a:t>Outness</a:t>
            </a:r>
            <a:r>
              <a:rPr lang="en-US" sz="2400" dirty="0" smtClean="0">
                <a:latin typeface="Avenir Black Oblique"/>
                <a:cs typeface="Avenir Black Oblique"/>
              </a:rPr>
              <a:t> to Family as a Protective Factor Against Suicide Attempts</a:t>
            </a:r>
            <a:endParaRPr lang="en-US" sz="2400" dirty="0">
              <a:latin typeface="Avenir Black Oblique"/>
              <a:cs typeface="Avenir Black Oblique"/>
            </a:endParaRPr>
          </a:p>
        </p:txBody>
      </p:sp>
      <p:sp>
        <p:nvSpPr>
          <p:cNvPr id="3" name="Subtitle 2"/>
          <p:cNvSpPr>
            <a:spLocks noGrp="1"/>
          </p:cNvSpPr>
          <p:nvPr>
            <p:ph type="subTitle" idx="1"/>
          </p:nvPr>
        </p:nvSpPr>
        <p:spPr>
          <a:xfrm>
            <a:off x="1854200" y="3172841"/>
            <a:ext cx="5446713" cy="851647"/>
          </a:xfrm>
        </p:spPr>
        <p:txBody>
          <a:bodyPr>
            <a:normAutofit fontScale="25000" lnSpcReduction="20000"/>
          </a:bodyPr>
          <a:lstStyle/>
          <a:p>
            <a:r>
              <a:rPr lang="en-US" sz="6800" dirty="0" smtClean="0">
                <a:latin typeface="Avenir Black Oblique"/>
                <a:cs typeface="Avenir Black Oblique"/>
              </a:rPr>
              <a:t>Charlotte M. Siegel</a:t>
            </a:r>
          </a:p>
          <a:p>
            <a:endParaRPr lang="en-US" sz="6800" dirty="0">
              <a:latin typeface="Avenir Black Oblique"/>
              <a:cs typeface="Avenir Black Oblique"/>
            </a:endParaRPr>
          </a:p>
          <a:p>
            <a:r>
              <a:rPr lang="en-US" sz="6800" dirty="0" smtClean="0">
                <a:latin typeface="Avenir Black Oblique"/>
                <a:cs typeface="Avenir Black Oblique"/>
              </a:rPr>
              <a:t>University of Montana, Department of Psychology</a:t>
            </a:r>
          </a:p>
          <a:p>
            <a:endParaRPr lang="en-US" sz="6800" dirty="0" smtClean="0">
              <a:latin typeface="Avenir Black Oblique"/>
              <a:cs typeface="Avenir Black Oblique"/>
            </a:endParaRPr>
          </a:p>
          <a:p>
            <a:endParaRPr lang="en-US" sz="6800" dirty="0" smtClean="0">
              <a:latin typeface="Avenir Black Oblique"/>
              <a:cs typeface="Avenir Black Oblique"/>
            </a:endParaRPr>
          </a:p>
          <a:p>
            <a:endParaRPr lang="en-US" dirty="0">
              <a:latin typeface="Avenir Black Oblique"/>
              <a:cs typeface="Avenir Black Oblique"/>
            </a:endParaRPr>
          </a:p>
        </p:txBody>
      </p:sp>
      <p:sp>
        <p:nvSpPr>
          <p:cNvPr id="4" name="TextBox 3"/>
          <p:cNvSpPr txBox="1"/>
          <p:nvPr/>
        </p:nvSpPr>
        <p:spPr>
          <a:xfrm>
            <a:off x="2202542" y="3229333"/>
            <a:ext cx="4753358" cy="369332"/>
          </a:xfrm>
          <a:prstGeom prst="rect">
            <a:avLst/>
          </a:prstGeom>
          <a:noFill/>
        </p:spPr>
        <p:txBody>
          <a:bodyPr wrap="square" rtlCol="0">
            <a:spAutoFit/>
          </a:bodyPr>
          <a:lstStyle/>
          <a:p>
            <a:endParaRPr lang="en-US" b="1" dirty="0"/>
          </a:p>
        </p:txBody>
      </p:sp>
      <p:pic>
        <p:nvPicPr>
          <p:cNvPr id="5" name="Picture 4"/>
          <p:cNvPicPr>
            <a:picLocks noChangeAspect="1"/>
          </p:cNvPicPr>
          <p:nvPr/>
        </p:nvPicPr>
        <p:blipFill>
          <a:blip r:embed="rId3"/>
          <a:stretch>
            <a:fillRect/>
          </a:stretch>
        </p:blipFill>
        <p:spPr>
          <a:xfrm>
            <a:off x="2590800" y="5105400"/>
            <a:ext cx="3810000" cy="1019848"/>
          </a:xfrm>
          <a:prstGeom prst="rect">
            <a:avLst/>
          </a:prstGeom>
        </p:spPr>
      </p:pic>
    </p:spTree>
    <p:extLst>
      <p:ext uri="{BB962C8B-B14F-4D97-AF65-F5344CB8AC3E}">
        <p14:creationId xmlns:p14="http://schemas.microsoft.com/office/powerpoint/2010/main" val="2820417403"/>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xmlns:p14="http://schemas.microsoft.com/office/powerpoint/2010/main">
        <p:cut/>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Missing Literature </a:t>
            </a:r>
            <a:endParaRPr lang="en-US" dirty="0"/>
          </a:p>
        </p:txBody>
      </p:sp>
      <p:sp>
        <p:nvSpPr>
          <p:cNvPr id="3" name="Content Placeholder 2"/>
          <p:cNvSpPr>
            <a:spLocks noGrp="1"/>
          </p:cNvSpPr>
          <p:nvPr>
            <p:ph idx="1"/>
          </p:nvPr>
        </p:nvSpPr>
        <p:spPr/>
        <p:txBody>
          <a:bodyPr/>
          <a:lstStyle/>
          <a:p>
            <a:endParaRPr lang="en-US" b="1" dirty="0"/>
          </a:p>
        </p:txBody>
      </p:sp>
      <p:sp>
        <p:nvSpPr>
          <p:cNvPr id="4" name="Cloud 3"/>
          <p:cNvSpPr/>
          <p:nvPr/>
        </p:nvSpPr>
        <p:spPr>
          <a:xfrm>
            <a:off x="1236241" y="1990304"/>
            <a:ext cx="2299496" cy="1956363"/>
          </a:xfrm>
          <a:prstGeom prst="cloud">
            <a:avLst/>
          </a:prstGeom>
          <a:solidFill>
            <a:srgbClr val="FF5146"/>
          </a:solidFill>
          <a:ln/>
        </p:spPr>
        <p:style>
          <a:lnRef idx="1">
            <a:schemeClr val="accent1"/>
          </a:lnRef>
          <a:fillRef idx="3">
            <a:schemeClr val="accent1"/>
          </a:fillRef>
          <a:effectRef idx="2">
            <a:schemeClr val="accent1"/>
          </a:effectRef>
          <a:fontRef idx="minor">
            <a:schemeClr val="lt1"/>
          </a:fontRef>
        </p:style>
        <p:txBody>
          <a:bodyPr/>
          <a:lstStyle/>
          <a:p>
            <a:pPr algn="ctr"/>
            <a:r>
              <a:rPr lang="en-US" b="1" u="sng" dirty="0" smtClean="0">
                <a:solidFill>
                  <a:schemeClr val="tx1"/>
                </a:solidFill>
              </a:rPr>
              <a:t>Distal Stress</a:t>
            </a:r>
            <a:r>
              <a:rPr lang="en-US" b="1" dirty="0" smtClean="0">
                <a:solidFill>
                  <a:schemeClr val="tx1"/>
                </a:solidFill>
              </a:rPr>
              <a:t>:</a:t>
            </a:r>
          </a:p>
          <a:p>
            <a:pPr algn="ctr"/>
            <a:endParaRPr lang="en-US" b="1" dirty="0" smtClean="0">
              <a:solidFill>
                <a:schemeClr val="tx1"/>
              </a:solidFill>
            </a:endParaRPr>
          </a:p>
          <a:p>
            <a:pPr algn="ctr"/>
            <a:r>
              <a:rPr lang="en-US" b="1" dirty="0" smtClean="0">
                <a:solidFill>
                  <a:schemeClr val="tx1"/>
                </a:solidFill>
              </a:rPr>
              <a:t>Victimization</a:t>
            </a:r>
            <a:endParaRPr lang="en-US" b="1" dirty="0">
              <a:solidFill>
                <a:schemeClr val="tx1"/>
              </a:solidFill>
            </a:endParaRPr>
          </a:p>
        </p:txBody>
      </p:sp>
      <p:sp>
        <p:nvSpPr>
          <p:cNvPr id="5" name="Cloud 4"/>
          <p:cNvSpPr/>
          <p:nvPr/>
        </p:nvSpPr>
        <p:spPr>
          <a:xfrm>
            <a:off x="5458080" y="1973910"/>
            <a:ext cx="2399732" cy="1972757"/>
          </a:xfrm>
          <a:prstGeom prst="cloud">
            <a:avLst/>
          </a:prstGeom>
          <a:solidFill>
            <a:schemeClr val="accent1"/>
          </a:solidFill>
          <a:ln/>
        </p:spPr>
        <p:style>
          <a:lnRef idx="1">
            <a:schemeClr val="accent1"/>
          </a:lnRef>
          <a:fillRef idx="3">
            <a:schemeClr val="accent1"/>
          </a:fillRef>
          <a:effectRef idx="2">
            <a:schemeClr val="accent1"/>
          </a:effectRef>
          <a:fontRef idx="minor">
            <a:schemeClr val="lt1"/>
          </a:fontRef>
        </p:style>
        <p:txBody>
          <a:bodyPr/>
          <a:lstStyle/>
          <a:p>
            <a:pPr algn="ctr"/>
            <a:r>
              <a:rPr lang="en-US" b="1" u="sng" dirty="0" smtClean="0">
                <a:solidFill>
                  <a:schemeClr val="tx1"/>
                </a:solidFill>
              </a:rPr>
              <a:t>Outcomes</a:t>
            </a:r>
            <a:r>
              <a:rPr lang="en-US" b="1" dirty="0" smtClean="0">
                <a:solidFill>
                  <a:schemeClr val="tx1"/>
                </a:solidFill>
              </a:rPr>
              <a:t>:</a:t>
            </a:r>
          </a:p>
          <a:p>
            <a:pPr algn="ctr"/>
            <a:endParaRPr lang="en-US" b="1" dirty="0" smtClean="0">
              <a:solidFill>
                <a:schemeClr val="tx1"/>
              </a:solidFill>
            </a:endParaRPr>
          </a:p>
          <a:p>
            <a:pPr algn="ctr"/>
            <a:r>
              <a:rPr lang="en-US" b="1" dirty="0" smtClean="0">
                <a:solidFill>
                  <a:schemeClr val="tx1"/>
                </a:solidFill>
              </a:rPr>
              <a:t>Suicide Attempts</a:t>
            </a:r>
            <a:endParaRPr lang="en-US" b="1" dirty="0">
              <a:solidFill>
                <a:schemeClr val="tx1"/>
              </a:solidFill>
            </a:endParaRPr>
          </a:p>
        </p:txBody>
      </p:sp>
      <p:sp>
        <p:nvSpPr>
          <p:cNvPr id="6" name="Cloud 5"/>
          <p:cNvSpPr/>
          <p:nvPr/>
        </p:nvSpPr>
        <p:spPr>
          <a:xfrm>
            <a:off x="2853732" y="4538919"/>
            <a:ext cx="2713055" cy="2171068"/>
          </a:xfrm>
          <a:prstGeom prst="cloud">
            <a:avLst/>
          </a:prstGeom>
          <a:solidFill>
            <a:srgbClr val="FF9453"/>
          </a:solidFill>
          <a:ln/>
        </p:spPr>
        <p:style>
          <a:lnRef idx="1">
            <a:schemeClr val="accent1"/>
          </a:lnRef>
          <a:fillRef idx="3">
            <a:schemeClr val="accent1"/>
          </a:fillRef>
          <a:effectRef idx="2">
            <a:schemeClr val="accent1"/>
          </a:effectRef>
          <a:fontRef idx="minor">
            <a:schemeClr val="lt1"/>
          </a:fontRef>
        </p:style>
        <p:txBody>
          <a:bodyPr/>
          <a:lstStyle/>
          <a:p>
            <a:pPr algn="ctr"/>
            <a:r>
              <a:rPr lang="en-US" b="1" dirty="0" smtClean="0">
                <a:solidFill>
                  <a:schemeClr val="tx1"/>
                </a:solidFill>
              </a:rPr>
              <a:t> </a:t>
            </a:r>
            <a:r>
              <a:rPr lang="en-US" b="1" u="sng" dirty="0" smtClean="0">
                <a:solidFill>
                  <a:schemeClr val="tx1"/>
                </a:solidFill>
              </a:rPr>
              <a:t>Social Support</a:t>
            </a:r>
            <a:r>
              <a:rPr lang="en-US" b="1" dirty="0" smtClean="0">
                <a:solidFill>
                  <a:schemeClr val="tx1"/>
                </a:solidFill>
              </a:rPr>
              <a:t>:</a:t>
            </a:r>
          </a:p>
          <a:p>
            <a:pPr algn="ctr"/>
            <a:endParaRPr lang="en-US" b="1" dirty="0" smtClean="0">
              <a:solidFill>
                <a:schemeClr val="tx1"/>
              </a:solidFill>
            </a:endParaRPr>
          </a:p>
          <a:p>
            <a:pPr algn="ctr"/>
            <a:r>
              <a:rPr lang="en-US" b="1" dirty="0" err="1" smtClean="0">
                <a:solidFill>
                  <a:schemeClr val="tx1"/>
                </a:solidFill>
              </a:rPr>
              <a:t>Outness</a:t>
            </a:r>
            <a:endParaRPr lang="en-US" b="1" dirty="0" smtClean="0">
              <a:solidFill>
                <a:schemeClr val="tx1"/>
              </a:solidFill>
            </a:endParaRPr>
          </a:p>
          <a:p>
            <a:pPr algn="ctr"/>
            <a:r>
              <a:rPr lang="en-US" b="1" dirty="0" smtClean="0">
                <a:solidFill>
                  <a:schemeClr val="tx1"/>
                </a:solidFill>
              </a:rPr>
              <a:t> to family</a:t>
            </a:r>
            <a:endParaRPr lang="en-US" b="1" dirty="0">
              <a:solidFill>
                <a:schemeClr val="tx1"/>
              </a:solidFill>
            </a:endParaRPr>
          </a:p>
        </p:txBody>
      </p:sp>
      <p:sp>
        <p:nvSpPr>
          <p:cNvPr id="8" name="Right Arrow 7"/>
          <p:cNvSpPr/>
          <p:nvPr/>
        </p:nvSpPr>
        <p:spPr>
          <a:xfrm>
            <a:off x="3776031" y="2523066"/>
            <a:ext cx="1510412" cy="822960"/>
          </a:xfrm>
          <a:prstGeom prst="rightArrow">
            <a:avLst/>
          </a:prstGeom>
          <a:solidFill>
            <a:schemeClr val="tx1"/>
          </a:solidFill>
          <a:ln/>
        </p:spPr>
        <p:style>
          <a:lnRef idx="1">
            <a:schemeClr val="accent1"/>
          </a:lnRef>
          <a:fillRef idx="3">
            <a:schemeClr val="accent1"/>
          </a:fillRef>
          <a:effectRef idx="2">
            <a:schemeClr val="accent1"/>
          </a:effectRef>
          <a:fontRef idx="minor">
            <a:schemeClr val="lt1"/>
          </a:fontRef>
        </p:style>
        <p:txBody>
          <a:bodyPr/>
          <a:lstStyle/>
          <a:p>
            <a:endParaRPr lang="en-US"/>
          </a:p>
        </p:txBody>
      </p:sp>
      <p:sp>
        <p:nvSpPr>
          <p:cNvPr id="10" name="Up Arrow 9"/>
          <p:cNvSpPr/>
          <p:nvPr/>
        </p:nvSpPr>
        <p:spPr>
          <a:xfrm>
            <a:off x="3982446" y="3354416"/>
            <a:ext cx="822960" cy="1184502"/>
          </a:xfrm>
          <a:prstGeom prst="upArrow">
            <a:avLst/>
          </a:prstGeom>
          <a:solidFill>
            <a:schemeClr val="tx1"/>
          </a:solidFill>
          <a:ln/>
        </p:spPr>
        <p:style>
          <a:lnRef idx="1">
            <a:schemeClr val="accent1"/>
          </a:lnRef>
          <a:fillRef idx="3">
            <a:schemeClr val="accent1"/>
          </a:fillRef>
          <a:effectRef idx="2">
            <a:schemeClr val="accent1"/>
          </a:effectRef>
          <a:fontRef idx="minor">
            <a:schemeClr val="lt1"/>
          </a:fontRef>
        </p:style>
        <p:txBody>
          <a:bodyPr/>
          <a:lstStyle/>
          <a:p>
            <a:pPr algn="ctr"/>
            <a:r>
              <a:rPr lang="en-US" sz="5400" b="1" dirty="0" smtClean="0"/>
              <a:t>?</a:t>
            </a:r>
            <a:endParaRPr lang="en-US" sz="5400" b="1" dirty="0"/>
          </a:p>
        </p:txBody>
      </p:sp>
    </p:spTree>
    <p:extLst>
      <p:ext uri="{BB962C8B-B14F-4D97-AF65-F5344CB8AC3E}">
        <p14:creationId xmlns:p14="http://schemas.microsoft.com/office/powerpoint/2010/main" val="152886336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Hypothesis</a:t>
            </a:r>
            <a:endParaRPr lang="en-US" dirty="0"/>
          </a:p>
        </p:txBody>
      </p:sp>
      <p:sp>
        <p:nvSpPr>
          <p:cNvPr id="3" name="Content Placeholder 2"/>
          <p:cNvSpPr>
            <a:spLocks noGrp="1"/>
          </p:cNvSpPr>
          <p:nvPr>
            <p:ph idx="1"/>
          </p:nvPr>
        </p:nvSpPr>
        <p:spPr/>
        <p:txBody>
          <a:bodyPr/>
          <a:lstStyle/>
          <a:p>
            <a:endParaRPr lang="en-US" dirty="0" smtClean="0"/>
          </a:p>
          <a:p>
            <a:r>
              <a:rPr lang="en-US" b="1" dirty="0" err="1" smtClean="0"/>
              <a:t>Outness</a:t>
            </a:r>
            <a:r>
              <a:rPr lang="en-US" b="1" dirty="0" smtClean="0"/>
              <a:t> to family </a:t>
            </a:r>
            <a:r>
              <a:rPr lang="en-US" dirty="0" smtClean="0"/>
              <a:t>will be a significant protective factor against the interaction of </a:t>
            </a:r>
            <a:r>
              <a:rPr lang="en-US" b="1" dirty="0" smtClean="0"/>
              <a:t>victimization</a:t>
            </a:r>
            <a:r>
              <a:rPr lang="en-US" dirty="0" smtClean="0"/>
              <a:t> and </a:t>
            </a:r>
            <a:r>
              <a:rPr lang="en-US" b="1" dirty="0" smtClean="0"/>
              <a:t>lifetime suicide attempts</a:t>
            </a:r>
            <a:r>
              <a:rPr lang="en-US" dirty="0" smtClean="0"/>
              <a:t>. </a:t>
            </a:r>
            <a:endParaRPr lang="en-US" dirty="0"/>
          </a:p>
        </p:txBody>
      </p:sp>
    </p:spTree>
    <p:extLst>
      <p:ext uri="{BB962C8B-B14F-4D97-AF65-F5344CB8AC3E}">
        <p14:creationId xmlns:p14="http://schemas.microsoft.com/office/powerpoint/2010/main" val="376108516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&amp; Participants</a:t>
            </a:r>
            <a:endParaRPr lang="en-US" dirty="0"/>
          </a:p>
        </p:txBody>
      </p:sp>
      <p:sp>
        <p:nvSpPr>
          <p:cNvPr id="3" name="Content Placeholder 2"/>
          <p:cNvSpPr>
            <a:spLocks noGrp="1"/>
          </p:cNvSpPr>
          <p:nvPr>
            <p:ph idx="1"/>
          </p:nvPr>
        </p:nvSpPr>
        <p:spPr/>
        <p:txBody>
          <a:bodyPr>
            <a:normAutofit fontScale="70000" lnSpcReduction="20000"/>
          </a:bodyPr>
          <a:lstStyle/>
          <a:p>
            <a:r>
              <a:rPr lang="en-US" b="1" dirty="0" smtClean="0"/>
              <a:t>722 sexual minority adults ages 18 – 91 (M = 30.00, SD = 13.85) </a:t>
            </a:r>
          </a:p>
          <a:p>
            <a:pPr lvl="1"/>
            <a:r>
              <a:rPr lang="en-US" dirty="0" smtClean="0"/>
              <a:t>Recruited nationally from university-affiliated LGBTQ groups, community organizations, and Facebook</a:t>
            </a:r>
          </a:p>
          <a:p>
            <a:pPr lvl="1"/>
            <a:r>
              <a:rPr lang="en-US" dirty="0" smtClean="0"/>
              <a:t>Online survey methodology </a:t>
            </a:r>
            <a:endParaRPr lang="en-US" b="1" dirty="0"/>
          </a:p>
          <a:p>
            <a:r>
              <a:rPr lang="en-US" b="1" dirty="0" smtClean="0"/>
              <a:t>Demographics</a:t>
            </a:r>
          </a:p>
          <a:p>
            <a:pPr lvl="1"/>
            <a:r>
              <a:rPr lang="en-US" b="1" dirty="0" smtClean="0"/>
              <a:t>Gender: </a:t>
            </a:r>
          </a:p>
          <a:p>
            <a:pPr lvl="2"/>
            <a:r>
              <a:rPr lang="en-US" dirty="0" smtClean="0"/>
              <a:t>female (45.7%), male (33.8 %), transgender </a:t>
            </a:r>
            <a:r>
              <a:rPr lang="en-US" dirty="0" smtClean="0">
                <a:solidFill>
                  <a:srgbClr val="675E47"/>
                </a:solidFill>
              </a:rPr>
              <a:t>M to F</a:t>
            </a:r>
            <a:r>
              <a:rPr lang="en-US" dirty="0" smtClean="0">
                <a:solidFill>
                  <a:srgbClr val="FF0000"/>
                </a:solidFill>
              </a:rPr>
              <a:t> </a:t>
            </a:r>
            <a:r>
              <a:rPr lang="en-US" dirty="0" smtClean="0"/>
              <a:t>(4.4%), transgender F to M (5.1%) and other (7.5%)</a:t>
            </a:r>
          </a:p>
          <a:p>
            <a:pPr lvl="1"/>
            <a:r>
              <a:rPr lang="en-US" b="1" dirty="0" smtClean="0"/>
              <a:t>Sexual orientation: </a:t>
            </a:r>
          </a:p>
          <a:p>
            <a:pPr lvl="2"/>
            <a:r>
              <a:rPr lang="en-US" dirty="0" smtClean="0"/>
              <a:t>gay (28.7%), lesbian (21.9%), bisexual (23.6%), and queer/questioning/other (18.5%)</a:t>
            </a:r>
          </a:p>
          <a:p>
            <a:pPr lvl="1"/>
            <a:r>
              <a:rPr lang="en-US" b="1" dirty="0" smtClean="0">
                <a:solidFill>
                  <a:srgbClr val="675E47"/>
                </a:solidFill>
              </a:rPr>
              <a:t>Ethnicity:</a:t>
            </a:r>
          </a:p>
          <a:p>
            <a:pPr lvl="2"/>
            <a:r>
              <a:rPr lang="en-US" dirty="0" smtClean="0">
                <a:solidFill>
                  <a:srgbClr val="675E47"/>
                </a:solidFill>
              </a:rPr>
              <a:t>Caucasian (85.0%), Ethnic minorities (15%)</a:t>
            </a:r>
            <a:endParaRPr lang="en-US" b="1" dirty="0" smtClean="0">
              <a:solidFill>
                <a:srgbClr val="675E47"/>
              </a:solidFill>
            </a:endParaRPr>
          </a:p>
          <a:p>
            <a:endParaRPr lang="en-US" b="1" dirty="0"/>
          </a:p>
        </p:txBody>
      </p:sp>
    </p:spTree>
    <p:extLst>
      <p:ext uri="{BB962C8B-B14F-4D97-AF65-F5344CB8AC3E}">
        <p14:creationId xmlns:p14="http://schemas.microsoft.com/office/powerpoint/2010/main" val="10527891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Instrumentation </a:t>
            </a:r>
            <a:br>
              <a:rPr lang="en-US" dirty="0" smtClean="0"/>
            </a:br>
            <a:r>
              <a:rPr lang="en-US" dirty="0" smtClean="0"/>
              <a:t>(Measures)</a:t>
            </a:r>
            <a:endParaRPr lang="en-US" dirty="0"/>
          </a:p>
        </p:txBody>
      </p:sp>
      <p:sp>
        <p:nvSpPr>
          <p:cNvPr id="3" name="Content Placeholder 2"/>
          <p:cNvSpPr>
            <a:spLocks noGrp="1"/>
          </p:cNvSpPr>
          <p:nvPr>
            <p:ph idx="1"/>
          </p:nvPr>
        </p:nvSpPr>
        <p:spPr/>
        <p:txBody>
          <a:bodyPr>
            <a:normAutofit/>
          </a:bodyPr>
          <a:lstStyle/>
          <a:p>
            <a:r>
              <a:rPr lang="en-US" sz="2400" b="1" dirty="0" smtClean="0"/>
              <a:t>Demographics</a:t>
            </a:r>
            <a:r>
              <a:rPr lang="en-US" sz="2000" b="1" dirty="0" smtClean="0"/>
              <a:t> </a:t>
            </a:r>
            <a:r>
              <a:rPr lang="en-US" sz="2000" dirty="0" smtClean="0"/>
              <a:t>(age, gender, race, ethnicity, sexual identity)</a:t>
            </a:r>
          </a:p>
          <a:p>
            <a:r>
              <a:rPr lang="en-US" sz="2400" b="1" dirty="0" err="1"/>
              <a:t>Outness</a:t>
            </a:r>
            <a:r>
              <a:rPr lang="en-US" sz="2400" b="1" dirty="0"/>
              <a:t> </a:t>
            </a:r>
            <a:r>
              <a:rPr lang="en-US" sz="2000" dirty="0"/>
              <a:t>(OI; Mohr &amp; </a:t>
            </a:r>
            <a:r>
              <a:rPr lang="en-US" sz="2000" dirty="0" err="1"/>
              <a:t>Fassinger</a:t>
            </a:r>
            <a:r>
              <a:rPr lang="en-US" sz="2000" dirty="0"/>
              <a:t>, 2000</a:t>
            </a:r>
            <a:r>
              <a:rPr lang="en-US" sz="2000" dirty="0" smtClean="0"/>
              <a:t>)</a:t>
            </a:r>
          </a:p>
          <a:p>
            <a:pPr lvl="1"/>
            <a:r>
              <a:rPr lang="en-US" sz="1800" b="1" dirty="0" smtClean="0"/>
              <a:t>Subscales: </a:t>
            </a:r>
            <a:r>
              <a:rPr lang="en-US" sz="1800" dirty="0" err="1" smtClean="0"/>
              <a:t>Outness</a:t>
            </a:r>
            <a:r>
              <a:rPr lang="en-US" sz="1800" dirty="0" smtClean="0"/>
              <a:t> to the world, Out to family</a:t>
            </a:r>
            <a:endParaRPr lang="en-US" sz="1200" dirty="0" smtClean="0"/>
          </a:p>
          <a:p>
            <a:r>
              <a:rPr lang="en-US" sz="2400" b="1" dirty="0" smtClean="0"/>
              <a:t>Victimization </a:t>
            </a:r>
            <a:r>
              <a:rPr lang="en-US" sz="2000" dirty="0" smtClean="0"/>
              <a:t>(adapted from </a:t>
            </a:r>
            <a:r>
              <a:rPr lang="en-US" sz="2000" dirty="0" err="1" smtClean="0"/>
              <a:t>Herek</a:t>
            </a:r>
            <a:r>
              <a:rPr lang="en-US" sz="2000" dirty="0"/>
              <a:t> </a:t>
            </a:r>
            <a:r>
              <a:rPr lang="en-US" sz="2000" dirty="0" smtClean="0"/>
              <a:t>&amp; </a:t>
            </a:r>
            <a:r>
              <a:rPr lang="en-US" sz="2000" dirty="0" err="1" smtClean="0"/>
              <a:t>Berrill</a:t>
            </a:r>
            <a:r>
              <a:rPr lang="en-US" sz="2000" dirty="0" smtClean="0"/>
              <a:t>, 1990)</a:t>
            </a:r>
            <a:endParaRPr lang="en-US" sz="2400" b="1" dirty="0" smtClean="0"/>
          </a:p>
          <a:p>
            <a:r>
              <a:rPr lang="en-US" sz="2400" b="1" dirty="0" smtClean="0"/>
              <a:t>Psychological Distress </a:t>
            </a:r>
            <a:r>
              <a:rPr lang="en-US" sz="2000" dirty="0" smtClean="0"/>
              <a:t>(DASS-21; Antony, </a:t>
            </a:r>
            <a:r>
              <a:rPr lang="en-US" sz="2000" dirty="0" err="1" smtClean="0"/>
              <a:t>Bieling</a:t>
            </a:r>
            <a:r>
              <a:rPr lang="en-US" sz="2000" dirty="0" smtClean="0"/>
              <a:t>, Cox, </a:t>
            </a:r>
            <a:r>
              <a:rPr lang="en-US" sz="2000" dirty="0" err="1" smtClean="0"/>
              <a:t>Enns</a:t>
            </a:r>
            <a:r>
              <a:rPr lang="en-US" sz="2000" dirty="0" smtClean="0"/>
              <a:t>, &amp; </a:t>
            </a:r>
            <a:r>
              <a:rPr lang="en-US" sz="2000" dirty="0" err="1" smtClean="0"/>
              <a:t>Swinson</a:t>
            </a:r>
            <a:r>
              <a:rPr lang="en-US" sz="2000" dirty="0" smtClean="0"/>
              <a:t>, 1998)</a:t>
            </a:r>
          </a:p>
        </p:txBody>
      </p:sp>
    </p:spTree>
    <p:extLst>
      <p:ext uri="{BB962C8B-B14F-4D97-AF65-F5344CB8AC3E}">
        <p14:creationId xmlns:p14="http://schemas.microsoft.com/office/powerpoint/2010/main" val="161678613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Analyses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 negative binomial regression was used to assess </a:t>
            </a:r>
            <a:r>
              <a:rPr lang="en-US" dirty="0" err="1" smtClean="0"/>
              <a:t>outness</a:t>
            </a:r>
            <a:r>
              <a:rPr lang="en-US" dirty="0" smtClean="0"/>
              <a:t> to family as a moderator of victimization and lifetime suicide attempts</a:t>
            </a:r>
          </a:p>
          <a:p>
            <a:pPr lvl="1"/>
            <a:r>
              <a:rPr lang="en-US" sz="2400" b="1" dirty="0" smtClean="0"/>
              <a:t>Covariates: </a:t>
            </a:r>
          </a:p>
          <a:p>
            <a:pPr lvl="2"/>
            <a:r>
              <a:rPr lang="en-US" sz="2100" dirty="0" smtClean="0"/>
              <a:t>age, gender, ethnicity, sexual identity, depression, anxiety, and general (i.e., non-family specific) </a:t>
            </a:r>
            <a:r>
              <a:rPr lang="en-US" sz="2100" dirty="0" err="1" smtClean="0"/>
              <a:t>outness</a:t>
            </a:r>
            <a:endParaRPr lang="en-US" sz="2100" dirty="0" smtClean="0"/>
          </a:p>
          <a:p>
            <a:pPr lvl="1"/>
            <a:endParaRPr lang="en-US" sz="2200" dirty="0" smtClean="0"/>
          </a:p>
          <a:p>
            <a:pPr lvl="1"/>
            <a:r>
              <a:rPr lang="en-US" sz="2400" b="1" dirty="0" smtClean="0"/>
              <a:t>Predictors:</a:t>
            </a:r>
          </a:p>
          <a:p>
            <a:pPr lvl="2"/>
            <a:r>
              <a:rPr lang="en-US" sz="2100" dirty="0" err="1" smtClean="0"/>
              <a:t>Outness</a:t>
            </a:r>
            <a:r>
              <a:rPr lang="en-US" sz="2100" dirty="0" smtClean="0"/>
              <a:t> to family</a:t>
            </a:r>
          </a:p>
          <a:p>
            <a:pPr lvl="2"/>
            <a:r>
              <a:rPr lang="en-US" sz="2100" dirty="0" smtClean="0"/>
              <a:t>Victimization</a:t>
            </a:r>
          </a:p>
          <a:p>
            <a:pPr lvl="2"/>
            <a:r>
              <a:rPr lang="en-US" sz="2100" dirty="0" smtClean="0"/>
              <a:t>Family </a:t>
            </a:r>
            <a:r>
              <a:rPr lang="en-US" sz="2100" dirty="0" err="1" smtClean="0"/>
              <a:t>outness</a:t>
            </a:r>
            <a:r>
              <a:rPr lang="en-US" sz="2100" dirty="0" smtClean="0"/>
              <a:t>*victimization interaction</a:t>
            </a:r>
          </a:p>
          <a:p>
            <a:pPr marL="685800" lvl="2" indent="0">
              <a:buNone/>
            </a:pPr>
            <a:endParaRPr lang="en-US" sz="2200" dirty="0"/>
          </a:p>
          <a:p>
            <a:pPr lvl="1"/>
            <a:r>
              <a:rPr lang="en-US" sz="2400" b="1" dirty="0" smtClean="0"/>
              <a:t>Dependent variable:</a:t>
            </a:r>
            <a:endParaRPr lang="en-US" sz="2400" b="1" dirty="0"/>
          </a:p>
          <a:p>
            <a:pPr lvl="2"/>
            <a:r>
              <a:rPr lang="en-US" sz="2100" dirty="0" smtClean="0"/>
              <a:t>Number of lifetime suicide attempts</a:t>
            </a:r>
          </a:p>
        </p:txBody>
      </p:sp>
    </p:spTree>
    <p:extLst>
      <p:ext uri="{BB962C8B-B14F-4D97-AF65-F5344CB8AC3E}">
        <p14:creationId xmlns:p14="http://schemas.microsoft.com/office/powerpoint/2010/main" val="40786226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28% reported </a:t>
            </a:r>
            <a:r>
              <a:rPr lang="en-US" dirty="0" smtClean="0"/>
              <a:t>≥ 1 </a:t>
            </a:r>
            <a:r>
              <a:rPr lang="en-US" dirty="0" smtClean="0"/>
              <a:t>suicide attempts (Range = 0 – 50, </a:t>
            </a:r>
            <a:r>
              <a:rPr lang="en-US" i="1" dirty="0" smtClean="0"/>
              <a:t>M </a:t>
            </a:r>
            <a:r>
              <a:rPr lang="en-US" dirty="0" smtClean="0"/>
              <a:t>= .73, </a:t>
            </a:r>
            <a:r>
              <a:rPr lang="en-US" i="1" dirty="0" smtClean="0"/>
              <a:t>SD </a:t>
            </a:r>
            <a:r>
              <a:rPr lang="en-US" dirty="0" smtClean="0"/>
              <a:t>= 2.46) </a:t>
            </a:r>
          </a:p>
          <a:p>
            <a:r>
              <a:rPr lang="en-US" dirty="0" smtClean="0"/>
              <a:t>The interaction model was significant, omnibus </a:t>
            </a:r>
            <a:r>
              <a:rPr lang="en-US" i="1" dirty="0">
                <a:sym typeface="Symbol"/>
              </a:rPr>
              <a:t></a:t>
            </a:r>
            <a:r>
              <a:rPr lang="en-US" i="1" baseline="30000" dirty="0"/>
              <a:t>2</a:t>
            </a:r>
            <a:r>
              <a:rPr lang="en-US" dirty="0"/>
              <a:t> = 205.53, </a:t>
            </a:r>
            <a:r>
              <a:rPr lang="en-US" i="1" dirty="0" err="1"/>
              <a:t>df</a:t>
            </a:r>
            <a:r>
              <a:rPr lang="en-US" dirty="0"/>
              <a:t> = 14, </a:t>
            </a:r>
            <a:r>
              <a:rPr lang="en-US" i="1" dirty="0"/>
              <a:t>p</a:t>
            </a:r>
            <a:r>
              <a:rPr lang="en-US" dirty="0"/>
              <a:t> &lt; .</a:t>
            </a:r>
            <a:r>
              <a:rPr lang="en-US" dirty="0" smtClean="0"/>
              <a:t>001</a:t>
            </a:r>
          </a:p>
          <a:p>
            <a:r>
              <a:rPr lang="en-US" dirty="0"/>
              <a:t>A simple effect for victimization remained beyond the interaction, </a:t>
            </a:r>
            <a:r>
              <a:rPr lang="en-US" i="1" dirty="0"/>
              <a:t>b</a:t>
            </a:r>
            <a:r>
              <a:rPr lang="en-US" dirty="0"/>
              <a:t> = .60, Wald </a:t>
            </a:r>
            <a:r>
              <a:rPr lang="en-US" i="1" dirty="0">
                <a:sym typeface="Symbol"/>
              </a:rPr>
              <a:t></a:t>
            </a:r>
            <a:r>
              <a:rPr lang="en-US" i="1" baseline="30000" dirty="0"/>
              <a:t>2</a:t>
            </a:r>
            <a:r>
              <a:rPr lang="en-US" i="1" dirty="0"/>
              <a:t> </a:t>
            </a:r>
            <a:r>
              <a:rPr lang="en-US" dirty="0"/>
              <a:t>= 49.61, </a:t>
            </a:r>
            <a:r>
              <a:rPr lang="en-US" i="1" dirty="0" err="1"/>
              <a:t>df</a:t>
            </a:r>
            <a:r>
              <a:rPr lang="en-US" i="1" dirty="0"/>
              <a:t> </a:t>
            </a:r>
            <a:r>
              <a:rPr lang="en-US" dirty="0"/>
              <a:t>= 1, </a:t>
            </a:r>
            <a:r>
              <a:rPr lang="en-US" i="1" dirty="0"/>
              <a:t>p &lt; </a:t>
            </a:r>
            <a:r>
              <a:rPr lang="en-US" dirty="0"/>
              <a:t>.001. </a:t>
            </a:r>
          </a:p>
          <a:p>
            <a:r>
              <a:rPr lang="en-US" dirty="0" err="1" smtClean="0"/>
              <a:t>Outness</a:t>
            </a:r>
            <a:r>
              <a:rPr lang="en-US" dirty="0" smtClean="0"/>
              <a:t> to family moderated positive association between victimization and lifetime suicide attempts, </a:t>
            </a:r>
            <a:r>
              <a:rPr lang="en-US" i="1" dirty="0"/>
              <a:t>b</a:t>
            </a:r>
            <a:r>
              <a:rPr lang="en-US" dirty="0"/>
              <a:t> = -.20, Wald </a:t>
            </a:r>
            <a:r>
              <a:rPr lang="en-US" i="1" dirty="0">
                <a:sym typeface="Symbol"/>
              </a:rPr>
              <a:t></a:t>
            </a:r>
            <a:r>
              <a:rPr lang="en-US" i="1" baseline="30000" dirty="0"/>
              <a:t>2</a:t>
            </a:r>
            <a:r>
              <a:rPr lang="en-US" i="1" dirty="0"/>
              <a:t> </a:t>
            </a:r>
            <a:r>
              <a:rPr lang="en-US" dirty="0"/>
              <a:t>= 12.86, </a:t>
            </a:r>
            <a:r>
              <a:rPr lang="en-US" i="1" dirty="0" err="1"/>
              <a:t>df</a:t>
            </a:r>
            <a:r>
              <a:rPr lang="en-US" i="1" dirty="0"/>
              <a:t> </a:t>
            </a:r>
            <a:r>
              <a:rPr lang="en-US" dirty="0"/>
              <a:t>= 1, </a:t>
            </a:r>
            <a:r>
              <a:rPr lang="en-US" i="1" dirty="0"/>
              <a:t>p &lt; </a:t>
            </a:r>
            <a:r>
              <a:rPr lang="en-US" dirty="0"/>
              <a:t>.</a:t>
            </a:r>
            <a:r>
              <a:rPr lang="en-US" dirty="0" smtClean="0"/>
              <a:t>001</a:t>
            </a:r>
          </a:p>
          <a:p>
            <a:pPr marL="349250" lvl="1" indent="0">
              <a:buNone/>
            </a:pPr>
            <a:r>
              <a:rPr lang="en-US" dirty="0" smtClean="0"/>
              <a:t>	* 1 unit </a:t>
            </a:r>
            <a:r>
              <a:rPr lang="en-US" dirty="0" smtClean="0">
                <a:latin typeface="Wingdings"/>
                <a:ea typeface="Wingdings"/>
                <a:cs typeface="Wingdings"/>
                <a:sym typeface="Wingdings"/>
              </a:rPr>
              <a:t></a:t>
            </a:r>
            <a:r>
              <a:rPr lang="en-US" dirty="0">
                <a:sym typeface="Wingdings"/>
              </a:rPr>
              <a:t> </a:t>
            </a:r>
            <a:r>
              <a:rPr lang="en-US" dirty="0" smtClean="0">
                <a:sym typeface="Wingdings"/>
              </a:rPr>
              <a:t>in </a:t>
            </a:r>
            <a:r>
              <a:rPr lang="en-US" dirty="0" err="1" smtClean="0">
                <a:sym typeface="Wingdings"/>
              </a:rPr>
              <a:t>outness</a:t>
            </a:r>
            <a:r>
              <a:rPr lang="en-US" b="1" dirty="0" smtClean="0">
                <a:sym typeface="Wingdings"/>
              </a:rPr>
              <a:t> = </a:t>
            </a:r>
            <a:r>
              <a:rPr lang="en-US" dirty="0" smtClean="0">
                <a:sym typeface="Wingdings"/>
              </a:rPr>
              <a:t>.20 </a:t>
            </a:r>
            <a:r>
              <a:rPr lang="en-US" dirty="0" smtClean="0">
                <a:latin typeface="Wingdings"/>
                <a:ea typeface="Wingdings"/>
                <a:cs typeface="Wingdings"/>
                <a:sym typeface="Wingdings"/>
              </a:rPr>
              <a:t></a:t>
            </a:r>
            <a:r>
              <a:rPr lang="en-US" dirty="0">
                <a:sym typeface="Wingdings"/>
              </a:rPr>
              <a:t> </a:t>
            </a:r>
            <a:r>
              <a:rPr lang="en-US" dirty="0" smtClean="0">
                <a:sym typeface="Wingdings"/>
              </a:rPr>
              <a:t>in suicide attempts</a:t>
            </a:r>
          </a:p>
          <a:p>
            <a:pPr marL="349250" lvl="1" indent="0">
              <a:buNone/>
            </a:pPr>
            <a:endParaRPr lang="en-US" dirty="0"/>
          </a:p>
        </p:txBody>
      </p:sp>
    </p:spTree>
    <p:extLst>
      <p:ext uri="{BB962C8B-B14F-4D97-AF65-F5344CB8AC3E}">
        <p14:creationId xmlns:p14="http://schemas.microsoft.com/office/powerpoint/2010/main" val="381378890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pic>
        <p:nvPicPr>
          <p:cNvPr id="6" name="Content Placeholder 5" descr="OUTPUT.pdf"/>
          <p:cNvPicPr>
            <a:picLocks noGrp="1" noChangeAspect="1"/>
          </p:cNvPicPr>
          <p:nvPr>
            <p:ph idx="1"/>
          </p:nvPr>
        </p:nvPicPr>
        <p:blipFill rotWithShape="1">
          <a:blip r:embed="rId3" cstate="email">
            <a:extLst>
              <a:ext uri="{28A0092B-C50C-407E-A947-70E740481C1C}">
                <a14:useLocalDpi xmlns:a14="http://schemas.microsoft.com/office/drawing/2010/main" val="0"/>
              </a:ext>
            </a:extLst>
          </a:blip>
          <a:srcRect l="-8203" t="850" r="8203" b="50000"/>
          <a:stretch/>
        </p:blipFill>
        <p:spPr>
          <a:xfrm>
            <a:off x="899111" y="1652809"/>
            <a:ext cx="7570786" cy="4815570"/>
          </a:xfrm>
        </p:spPr>
      </p:pic>
    </p:spTree>
    <p:extLst>
      <p:ext uri="{BB962C8B-B14F-4D97-AF65-F5344CB8AC3E}">
        <p14:creationId xmlns:p14="http://schemas.microsoft.com/office/powerpoint/2010/main" val="256576688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idx="1"/>
          </p:nvPr>
        </p:nvSpPr>
        <p:spPr/>
        <p:txBody>
          <a:bodyPr>
            <a:noAutofit/>
          </a:bodyPr>
          <a:lstStyle/>
          <a:p>
            <a:r>
              <a:rPr lang="en-US" sz="2200" dirty="0" smtClean="0"/>
              <a:t>Findings support </a:t>
            </a:r>
            <a:r>
              <a:rPr lang="en-US" sz="2200" dirty="0" smtClean="0"/>
              <a:t>hypothesis</a:t>
            </a:r>
            <a:endParaRPr lang="en-US" sz="2200" dirty="0" smtClean="0"/>
          </a:p>
          <a:p>
            <a:pPr lvl="1"/>
            <a:r>
              <a:rPr lang="en-US" sz="2200" dirty="0" smtClean="0"/>
              <a:t>Family </a:t>
            </a:r>
            <a:r>
              <a:rPr lang="en-US" sz="2200" dirty="0" err="1" smtClean="0"/>
              <a:t>outness</a:t>
            </a:r>
            <a:r>
              <a:rPr lang="en-US" sz="2200" dirty="0" smtClean="0"/>
              <a:t> moderated the positive association between victimization and number of lifetime suicide attempts, therefore being out to family appears to be a protective factor</a:t>
            </a:r>
          </a:p>
          <a:p>
            <a:r>
              <a:rPr lang="en-US" sz="2200" dirty="0" smtClean="0"/>
              <a:t>Consistent </a:t>
            </a:r>
            <a:r>
              <a:rPr lang="en-US" sz="2200" dirty="0" smtClean="0"/>
              <a:t>with previous findings </a:t>
            </a:r>
            <a:endParaRPr lang="en-US" sz="2200" dirty="0" smtClean="0"/>
          </a:p>
          <a:p>
            <a:r>
              <a:rPr lang="en-US" sz="2200" dirty="0" smtClean="0"/>
              <a:t>Findings </a:t>
            </a:r>
            <a:r>
              <a:rPr lang="en-US" sz="2200" dirty="0" smtClean="0"/>
              <a:t>highlight significance of family concerning LGBT mental health and </a:t>
            </a:r>
            <a:r>
              <a:rPr lang="en-US" sz="2200" dirty="0" err="1" smtClean="0"/>
              <a:t>suicidality</a:t>
            </a:r>
            <a:endParaRPr lang="en-US" sz="2200" dirty="0" smtClean="0"/>
          </a:p>
          <a:p>
            <a:r>
              <a:rPr lang="en-US" sz="2200" dirty="0" smtClean="0"/>
              <a:t>Important implications for </a:t>
            </a:r>
            <a:r>
              <a:rPr lang="en-US" sz="2200" dirty="0"/>
              <a:t>treatment of </a:t>
            </a:r>
            <a:r>
              <a:rPr lang="en-US" sz="2200" dirty="0" err="1"/>
              <a:t>suicidality</a:t>
            </a:r>
            <a:r>
              <a:rPr lang="en-US" sz="2200" dirty="0"/>
              <a:t> in LGBT </a:t>
            </a:r>
            <a:r>
              <a:rPr lang="en-US" sz="2200" dirty="0" smtClean="0"/>
              <a:t>clients and for developing suicide prevention strategies</a:t>
            </a:r>
            <a:endParaRPr lang="en-US" sz="2200" dirty="0"/>
          </a:p>
        </p:txBody>
      </p:sp>
    </p:spTree>
    <p:extLst>
      <p:ext uri="{BB962C8B-B14F-4D97-AF65-F5344CB8AC3E}">
        <p14:creationId xmlns:p14="http://schemas.microsoft.com/office/powerpoint/2010/main" val="366922268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Directions for Future Research</a:t>
            </a:r>
            <a:endParaRPr lang="en-US" dirty="0"/>
          </a:p>
        </p:txBody>
      </p:sp>
      <p:sp>
        <p:nvSpPr>
          <p:cNvPr id="3" name="Content Placeholder 2"/>
          <p:cNvSpPr>
            <a:spLocks noGrp="1"/>
          </p:cNvSpPr>
          <p:nvPr>
            <p:ph idx="1"/>
          </p:nvPr>
        </p:nvSpPr>
        <p:spPr/>
        <p:txBody>
          <a:bodyPr/>
          <a:lstStyle/>
          <a:p>
            <a:r>
              <a:rPr lang="en-US" dirty="0" smtClean="0"/>
              <a:t>Strategies to encourage family </a:t>
            </a:r>
            <a:r>
              <a:rPr lang="en-US" dirty="0" err="1" smtClean="0"/>
              <a:t>outness</a:t>
            </a:r>
            <a:endParaRPr lang="en-US" dirty="0" smtClean="0"/>
          </a:p>
          <a:p>
            <a:r>
              <a:rPr lang="en-US" dirty="0" err="1" smtClean="0"/>
              <a:t>Outness</a:t>
            </a:r>
            <a:r>
              <a:rPr lang="en-US" dirty="0" smtClean="0"/>
              <a:t> to family and strength of family support</a:t>
            </a:r>
          </a:p>
          <a:p>
            <a:r>
              <a:rPr lang="en-US" dirty="0" smtClean="0"/>
              <a:t>Other protective factors against suicide </a:t>
            </a:r>
          </a:p>
          <a:p>
            <a:r>
              <a:rPr lang="en-US" dirty="0" smtClean="0"/>
              <a:t>Cultural-specific </a:t>
            </a:r>
            <a:r>
              <a:rPr lang="en-US" dirty="0" smtClean="0"/>
              <a:t>interactions with minority stress and </a:t>
            </a:r>
            <a:r>
              <a:rPr lang="en-US" dirty="0" err="1" smtClean="0"/>
              <a:t>suicidality</a:t>
            </a:r>
            <a:r>
              <a:rPr lang="en-US" dirty="0" smtClean="0"/>
              <a:t> </a:t>
            </a:r>
            <a:endParaRPr lang="en-US" dirty="0"/>
          </a:p>
        </p:txBody>
      </p:sp>
    </p:spTree>
    <p:extLst>
      <p:ext uri="{BB962C8B-B14F-4D97-AF65-F5344CB8AC3E}">
        <p14:creationId xmlns:p14="http://schemas.microsoft.com/office/powerpoint/2010/main" val="66154828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 </a:t>
            </a:r>
            <a:endParaRPr lang="en-US" dirty="0"/>
          </a:p>
        </p:txBody>
      </p:sp>
      <p:sp>
        <p:nvSpPr>
          <p:cNvPr id="3" name="Content Placeholder 2"/>
          <p:cNvSpPr>
            <a:spLocks noGrp="1"/>
          </p:cNvSpPr>
          <p:nvPr>
            <p:ph idx="1"/>
          </p:nvPr>
        </p:nvSpPr>
        <p:spPr/>
        <p:txBody>
          <a:bodyPr/>
          <a:lstStyle/>
          <a:p>
            <a:r>
              <a:rPr lang="en-US" dirty="0" smtClean="0"/>
              <a:t>I would like to extend a huge thank you to Nicholas Livingston, MA, Bryan Cochran, PhD, and all the lab members for their contribution, support and guidance. </a:t>
            </a:r>
          </a:p>
        </p:txBody>
      </p:sp>
      <p:pic>
        <p:nvPicPr>
          <p:cNvPr id="4" name="Picture 3"/>
          <p:cNvPicPr>
            <a:picLocks noChangeAspect="1"/>
          </p:cNvPicPr>
          <p:nvPr/>
        </p:nvPicPr>
        <p:blipFill>
          <a:blip r:embed="rId3"/>
          <a:stretch>
            <a:fillRect/>
          </a:stretch>
        </p:blipFill>
        <p:spPr>
          <a:xfrm>
            <a:off x="3276600" y="4038600"/>
            <a:ext cx="2473081" cy="2478638"/>
          </a:xfrm>
          <a:prstGeom prst="rect">
            <a:avLst/>
          </a:prstGeom>
        </p:spPr>
      </p:pic>
    </p:spTree>
    <p:extLst>
      <p:ext uri="{BB962C8B-B14F-4D97-AF65-F5344CB8AC3E}">
        <p14:creationId xmlns:p14="http://schemas.microsoft.com/office/powerpoint/2010/main" val="5257931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LGBTQ / Sexual Minorities</a:t>
            </a:r>
            <a:endParaRPr lang="en-US" dirty="0"/>
          </a:p>
        </p:txBody>
      </p:sp>
      <p:sp>
        <p:nvSpPr>
          <p:cNvPr id="3" name="Content Placeholder 2"/>
          <p:cNvSpPr>
            <a:spLocks noGrp="1"/>
          </p:cNvSpPr>
          <p:nvPr>
            <p:ph idx="1"/>
          </p:nvPr>
        </p:nvSpPr>
        <p:spPr/>
        <p:txBody>
          <a:bodyPr>
            <a:normAutofit/>
          </a:bodyPr>
          <a:lstStyle/>
          <a:p>
            <a:endParaRPr lang="en-US" sz="2400" b="1" dirty="0" smtClean="0"/>
          </a:p>
          <a:p>
            <a:r>
              <a:rPr lang="en-US" sz="2400" b="1" dirty="0" smtClean="0"/>
              <a:t>LGBTQ – </a:t>
            </a:r>
            <a:r>
              <a:rPr lang="en-US" sz="2400" dirty="0" smtClean="0"/>
              <a:t>lesbian, gay, bisexual, transgender, and queer</a:t>
            </a:r>
          </a:p>
          <a:p>
            <a:endParaRPr lang="en-US" sz="2400" b="1" dirty="0" smtClean="0"/>
          </a:p>
          <a:p>
            <a:r>
              <a:rPr lang="en-US" sz="2400" b="1" dirty="0" smtClean="0"/>
              <a:t>Sexual Minorities</a:t>
            </a:r>
            <a:r>
              <a:rPr lang="en-US" sz="2400" dirty="0" smtClean="0"/>
              <a:t> </a:t>
            </a:r>
            <a:r>
              <a:rPr lang="en-US" sz="2400" b="1" dirty="0" smtClean="0"/>
              <a:t>– </a:t>
            </a:r>
            <a:r>
              <a:rPr lang="en-US" sz="2400" dirty="0" smtClean="0"/>
              <a:t>defined in terms of two distinct characteristics:</a:t>
            </a:r>
          </a:p>
          <a:p>
            <a:pPr lvl="3"/>
            <a:r>
              <a:rPr lang="en-US" sz="1800" b="1" dirty="0" smtClean="0"/>
              <a:t>1. Sexual Orientation</a:t>
            </a:r>
          </a:p>
          <a:p>
            <a:pPr lvl="3"/>
            <a:r>
              <a:rPr lang="en-US" sz="1800" b="1" dirty="0" smtClean="0"/>
              <a:t>2. Gender Identity </a:t>
            </a:r>
          </a:p>
          <a:p>
            <a:pPr marL="349250" lvl="1" indent="0">
              <a:buNone/>
            </a:pPr>
            <a:r>
              <a:rPr lang="en-US" sz="1200" dirty="0" smtClean="0"/>
              <a:t>(Haas et al., 2011)</a:t>
            </a:r>
          </a:p>
          <a:p>
            <a:pPr lvl="3"/>
            <a:endParaRPr lang="en-US" sz="1800" b="1" dirty="0"/>
          </a:p>
        </p:txBody>
      </p:sp>
    </p:spTree>
    <p:extLst>
      <p:ext uri="{BB962C8B-B14F-4D97-AF65-F5344CB8AC3E}">
        <p14:creationId xmlns:p14="http://schemas.microsoft.com/office/powerpoint/2010/main" val="305768236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25000" lnSpcReduction="20000"/>
          </a:bodyPr>
          <a:lstStyle/>
          <a:p>
            <a:pPr marL="342900" lvl="1" indent="0">
              <a:buNone/>
            </a:pPr>
            <a:r>
              <a:rPr lang="en-US" sz="5200" dirty="0"/>
              <a:t>Antony, M. M., </a:t>
            </a:r>
            <a:r>
              <a:rPr lang="en-US" sz="5200" dirty="0" err="1"/>
              <a:t>Bieling</a:t>
            </a:r>
            <a:r>
              <a:rPr lang="en-US" sz="5200" dirty="0"/>
              <a:t>, P. J., Cox, B. J., </a:t>
            </a:r>
            <a:r>
              <a:rPr lang="en-US" sz="5200" dirty="0" err="1"/>
              <a:t>Enns</a:t>
            </a:r>
            <a:r>
              <a:rPr lang="en-US" sz="5200" dirty="0"/>
              <a:t>, M. W., </a:t>
            </a:r>
            <a:r>
              <a:rPr lang="en-US" sz="5200" dirty="0" err="1"/>
              <a:t>Swinson</a:t>
            </a:r>
            <a:r>
              <a:rPr lang="en-US" sz="5200" dirty="0"/>
              <a:t>, R. P. (1998).  Psychometric properties of the 42-item and 21-item versions of the depression anxiety stress scales in clinical groups and a community sample.  </a:t>
            </a:r>
            <a:r>
              <a:rPr lang="en-US" sz="5200" i="1" dirty="0"/>
              <a:t>Psychological Assessment, 10</a:t>
            </a:r>
            <a:r>
              <a:rPr lang="en-US" sz="5200" dirty="0"/>
              <a:t>(2), 176-181. </a:t>
            </a:r>
            <a:endParaRPr lang="en-US" sz="5200" dirty="0" smtClean="0"/>
          </a:p>
          <a:p>
            <a:pPr marL="342900" lvl="1" indent="0">
              <a:buNone/>
            </a:pPr>
            <a:endParaRPr lang="en-US" sz="5200" dirty="0"/>
          </a:p>
          <a:p>
            <a:pPr marL="342900" lvl="1" indent="0">
              <a:buNone/>
            </a:pPr>
            <a:r>
              <a:rPr lang="en-US" sz="5200" dirty="0" err="1" smtClean="0"/>
              <a:t>Bontempo</a:t>
            </a:r>
            <a:r>
              <a:rPr lang="en-US" sz="5200" dirty="0"/>
              <a:t>, D. E., &amp; </a:t>
            </a:r>
            <a:r>
              <a:rPr lang="en-US" sz="5200" dirty="0" err="1"/>
              <a:t>D’Augelli</a:t>
            </a:r>
            <a:r>
              <a:rPr lang="en-US" sz="5200" dirty="0"/>
              <a:t>, A. R.  (2002).  Effects of at-school victimization and sexual orientation on lesbian, gay, or bisexual youths’ health risk behavior.  </a:t>
            </a:r>
            <a:r>
              <a:rPr lang="en-US" sz="5200" i="1" dirty="0"/>
              <a:t>Journal of Adolescent Health, 30, </a:t>
            </a:r>
            <a:r>
              <a:rPr lang="en-US" sz="5200" dirty="0"/>
              <a:t>364-374. </a:t>
            </a:r>
            <a:endParaRPr lang="en-US" sz="5200" dirty="0" smtClean="0"/>
          </a:p>
          <a:p>
            <a:pPr marL="342900" lvl="1" indent="0">
              <a:buNone/>
            </a:pPr>
            <a:endParaRPr lang="en-US" sz="5200" dirty="0" smtClean="0"/>
          </a:p>
          <a:p>
            <a:pPr marL="342900" lvl="1" indent="0">
              <a:buNone/>
            </a:pPr>
            <a:r>
              <a:rPr lang="en-US" sz="5200" dirty="0" smtClean="0"/>
              <a:t>Durkheim</a:t>
            </a:r>
            <a:r>
              <a:rPr lang="en-US" sz="5200" dirty="0"/>
              <a:t>, E.  (1951).  </a:t>
            </a:r>
            <a:r>
              <a:rPr lang="en-US" sz="5200" i="1" dirty="0"/>
              <a:t>Suicide: A study in sociology.  </a:t>
            </a:r>
            <a:r>
              <a:rPr lang="en-US" sz="5200" dirty="0"/>
              <a:t>New York Free Press.  </a:t>
            </a:r>
            <a:endParaRPr lang="en-US" sz="5200" dirty="0"/>
          </a:p>
          <a:p>
            <a:pPr marL="342900" lvl="1" indent="0">
              <a:buNone/>
            </a:pPr>
            <a:endParaRPr lang="en-US" sz="5200" dirty="0"/>
          </a:p>
          <a:p>
            <a:pPr marL="342900" lvl="1" indent="0">
              <a:buNone/>
            </a:pPr>
            <a:r>
              <a:rPr lang="en-US" sz="5200" dirty="0" smtClean="0"/>
              <a:t>Fergusson</a:t>
            </a:r>
            <a:r>
              <a:rPr lang="en-US" sz="5200" dirty="0"/>
              <a:t>, D. M., </a:t>
            </a:r>
            <a:r>
              <a:rPr lang="en-US" sz="5200" dirty="0" err="1"/>
              <a:t>Horwood</a:t>
            </a:r>
            <a:r>
              <a:rPr lang="en-US" sz="5200" dirty="0"/>
              <a:t>, L. J., &amp; </a:t>
            </a:r>
            <a:r>
              <a:rPr lang="en-US" sz="5200" dirty="0" err="1"/>
              <a:t>Beautrais</a:t>
            </a:r>
            <a:r>
              <a:rPr lang="en-US" sz="5200" dirty="0"/>
              <a:t>, A. L.  (1999).  Is sexual orientation related to mental health problems and </a:t>
            </a:r>
            <a:r>
              <a:rPr lang="en-US" sz="5200" dirty="0" err="1"/>
              <a:t>suicidality</a:t>
            </a:r>
            <a:r>
              <a:rPr lang="en-US" sz="5200" dirty="0"/>
              <a:t> in young people?  </a:t>
            </a:r>
            <a:r>
              <a:rPr lang="en-US" sz="5200" i="1" dirty="0"/>
              <a:t>Archives of General Psychiatry</a:t>
            </a:r>
            <a:r>
              <a:rPr lang="en-US" sz="5200" dirty="0"/>
              <a:t>, </a:t>
            </a:r>
            <a:r>
              <a:rPr lang="en-US" sz="5200" i="1" dirty="0"/>
              <a:t>56</a:t>
            </a:r>
            <a:r>
              <a:rPr lang="en-US" sz="5200" dirty="0"/>
              <a:t>, 876–880. </a:t>
            </a:r>
          </a:p>
          <a:p>
            <a:pPr marL="342900" lvl="1" indent="0">
              <a:buNone/>
            </a:pPr>
            <a:endParaRPr lang="en-US" sz="5200" dirty="0" smtClean="0"/>
          </a:p>
          <a:p>
            <a:pPr marL="342900" lvl="1" indent="0">
              <a:buNone/>
            </a:pPr>
            <a:r>
              <a:rPr lang="en-US" sz="5200" dirty="0" smtClean="0"/>
              <a:t>Haas</a:t>
            </a:r>
            <a:r>
              <a:rPr lang="en-US" sz="5200" dirty="0"/>
              <a:t>, A. P., </a:t>
            </a:r>
            <a:r>
              <a:rPr lang="en-US" sz="5200" dirty="0" err="1"/>
              <a:t>Eliason</a:t>
            </a:r>
            <a:r>
              <a:rPr lang="en-US" sz="5200" dirty="0"/>
              <a:t>, M., Mays, V. M., </a:t>
            </a:r>
            <a:r>
              <a:rPr lang="en-US" sz="5200" dirty="0" err="1"/>
              <a:t>Mathy</a:t>
            </a:r>
            <a:r>
              <a:rPr lang="en-US" sz="5200" dirty="0"/>
              <a:t>, R. M., Cochran, S. D., </a:t>
            </a:r>
            <a:r>
              <a:rPr lang="en-US" sz="5200" dirty="0" err="1"/>
              <a:t>D’Augelli</a:t>
            </a:r>
            <a:r>
              <a:rPr lang="en-US" sz="5200" dirty="0"/>
              <a:t>, A. R., ... Clayton, P. J.  (2011).  Suicide and suicide risk in lesbian, gay, bisexual, and transgender populations: review and recommendations.  </a:t>
            </a:r>
            <a:r>
              <a:rPr lang="en-US" sz="5200" i="1" dirty="0"/>
              <a:t>Journal of </a:t>
            </a:r>
            <a:r>
              <a:rPr lang="en-US" sz="5200" i="1" dirty="0" err="1"/>
              <a:t>Homoseuxality</a:t>
            </a:r>
            <a:r>
              <a:rPr lang="en-US" sz="5200" i="1" dirty="0"/>
              <a:t>, 58</a:t>
            </a:r>
            <a:r>
              <a:rPr lang="en-US" sz="5200" dirty="0"/>
              <a:t>(1), 10-51.  </a:t>
            </a:r>
            <a:endParaRPr lang="en-US" sz="5200" dirty="0" smtClean="0"/>
          </a:p>
          <a:p>
            <a:pPr marL="342900" lvl="1" indent="0">
              <a:buNone/>
            </a:pPr>
            <a:endParaRPr lang="en-US" sz="5200" dirty="0" smtClean="0"/>
          </a:p>
          <a:p>
            <a:pPr marL="342900" lvl="1" indent="0">
              <a:buNone/>
            </a:pPr>
            <a:r>
              <a:rPr lang="en-US" sz="5200" dirty="0" err="1" smtClean="0"/>
              <a:t>Herek</a:t>
            </a:r>
            <a:r>
              <a:rPr lang="en-US" sz="5200" dirty="0"/>
              <a:t>, G. M., &amp; </a:t>
            </a:r>
            <a:r>
              <a:rPr lang="en-US" sz="5200" dirty="0" err="1"/>
              <a:t>Berrill</a:t>
            </a:r>
            <a:r>
              <a:rPr lang="en-US" sz="5200" dirty="0"/>
              <a:t>, K. T. (1992). Documenting the victimization of lesbians and gay men: Methodological issues. (pp. 270-286). Thousand Oaks, CA, US: Sage Publications, </a:t>
            </a:r>
            <a:r>
              <a:rPr lang="en-US" sz="5200" dirty="0" err="1"/>
              <a:t>Inc</a:t>
            </a:r>
            <a:r>
              <a:rPr lang="en-US" sz="5200" dirty="0"/>
              <a:t>, Thousand Oaks, CA</a:t>
            </a:r>
            <a:r>
              <a:rPr lang="en-US" sz="5200" dirty="0" smtClean="0"/>
              <a:t>.</a:t>
            </a:r>
            <a:endParaRPr lang="en-US" sz="5200" dirty="0"/>
          </a:p>
          <a:p>
            <a:pPr marL="342900" lvl="1" indent="0">
              <a:buNone/>
            </a:pPr>
            <a:endParaRPr lang="en-US" sz="5200" dirty="0" smtClean="0"/>
          </a:p>
          <a:p>
            <a:endParaRPr lang="en-US" sz="5200" dirty="0" smtClean="0"/>
          </a:p>
          <a:p>
            <a:endParaRPr lang="en-US" dirty="0" smtClean="0"/>
          </a:p>
          <a:p>
            <a:endParaRPr lang="en-US" dirty="0"/>
          </a:p>
        </p:txBody>
      </p:sp>
    </p:spTree>
    <p:extLst>
      <p:ext uri="{BB962C8B-B14F-4D97-AF65-F5344CB8AC3E}">
        <p14:creationId xmlns:p14="http://schemas.microsoft.com/office/powerpoint/2010/main" val="117281291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fontScale="92500" lnSpcReduction="10000"/>
          </a:bodyPr>
          <a:lstStyle/>
          <a:p>
            <a:pPr marL="342900" lvl="1" indent="0">
              <a:buNone/>
            </a:pPr>
            <a:r>
              <a:rPr lang="en-US" sz="1400" dirty="0" err="1"/>
              <a:t>Herrell</a:t>
            </a:r>
            <a:r>
              <a:rPr lang="en-US" sz="1400" dirty="0"/>
              <a:t>, R., Goldberg, J., True, W. R., </a:t>
            </a:r>
            <a:r>
              <a:rPr lang="en-US" sz="1400" dirty="0" err="1"/>
              <a:t>Ramakrishnan</a:t>
            </a:r>
            <a:r>
              <a:rPr lang="en-US" sz="1400" dirty="0"/>
              <a:t>, V., Lyons, M., </a:t>
            </a:r>
            <a:r>
              <a:rPr lang="en-US" sz="1400" dirty="0" err="1"/>
              <a:t>Eisen</a:t>
            </a:r>
            <a:r>
              <a:rPr lang="en-US" sz="1400" dirty="0"/>
              <a:t>, S., et al.  (1999).  Sexual orientation and </a:t>
            </a:r>
            <a:r>
              <a:rPr lang="en-US" sz="1400" dirty="0" err="1"/>
              <a:t>suicidality</a:t>
            </a:r>
            <a:r>
              <a:rPr lang="en-US" sz="1400" dirty="0"/>
              <a:t>: a co-twin control study in adult men.  </a:t>
            </a:r>
            <a:r>
              <a:rPr lang="en-US" sz="1400" i="1" dirty="0"/>
              <a:t>Archives of General Psychiatry</a:t>
            </a:r>
            <a:r>
              <a:rPr lang="en-US" sz="1400" dirty="0"/>
              <a:t>, </a:t>
            </a:r>
            <a:r>
              <a:rPr lang="en-US" sz="1400" i="1" dirty="0"/>
              <a:t>56</a:t>
            </a:r>
            <a:r>
              <a:rPr lang="en-US" sz="1400" dirty="0"/>
              <a:t>(10), 867–874. </a:t>
            </a:r>
          </a:p>
          <a:p>
            <a:pPr marL="342900" lvl="1" indent="0">
              <a:buNone/>
            </a:pPr>
            <a:endParaRPr lang="en-US" sz="1400" dirty="0" smtClean="0"/>
          </a:p>
          <a:p>
            <a:pPr marL="342900" lvl="1" indent="0">
              <a:buNone/>
            </a:pPr>
            <a:r>
              <a:rPr lang="en-US" sz="1400" dirty="0" err="1" smtClean="0"/>
              <a:t>Mereish</a:t>
            </a:r>
            <a:r>
              <a:rPr lang="en-US" sz="1400" dirty="0" smtClean="0"/>
              <a:t>, E. M., </a:t>
            </a:r>
            <a:r>
              <a:rPr lang="en-US" sz="1400" dirty="0" err="1" smtClean="0"/>
              <a:t>O’Cleirigh</a:t>
            </a:r>
            <a:r>
              <a:rPr lang="en-US" sz="1400" dirty="0" smtClean="0"/>
              <a:t>, C., &amp; Bradford, J. B.  (2014).  Interrelationships between LGBT-based victimization, suicide, and substance use problems in a diverse sample of sexual and gender minorities.  </a:t>
            </a:r>
            <a:r>
              <a:rPr lang="en-US" sz="1400" i="1" dirty="0" smtClean="0"/>
              <a:t>Psychology Health &amp; Medicine, 19</a:t>
            </a:r>
            <a:r>
              <a:rPr lang="en-US" sz="1400" dirty="0" smtClean="0"/>
              <a:t>(1), 1-13.  </a:t>
            </a:r>
            <a:endParaRPr lang="en-US" sz="1400" dirty="0" smtClean="0"/>
          </a:p>
          <a:p>
            <a:pPr marL="342900" lvl="1" indent="0">
              <a:buNone/>
            </a:pPr>
            <a:endParaRPr lang="en-US" sz="1400" dirty="0" smtClean="0"/>
          </a:p>
          <a:p>
            <a:pPr marL="342900" lvl="1" indent="0">
              <a:buNone/>
            </a:pPr>
            <a:r>
              <a:rPr lang="en-US" sz="1400" dirty="0"/>
              <a:t>Meyer, I. (2003). Prejudice, Social Stress, and Mental Health in Lesbian, Gay, and Bisexual Populations: Conceptual Issues and Research Evidence.  </a:t>
            </a:r>
            <a:r>
              <a:rPr lang="en-US" sz="1400" i="1" dirty="0"/>
              <a:t>Psychological Bulletin, 129</a:t>
            </a:r>
            <a:r>
              <a:rPr lang="en-US" sz="1400" dirty="0"/>
              <a:t>(5), 674-694. </a:t>
            </a:r>
            <a:endParaRPr lang="en-US" sz="1400" dirty="0" smtClean="0"/>
          </a:p>
          <a:p>
            <a:pPr marL="342900" lvl="1" indent="0">
              <a:buNone/>
            </a:pPr>
            <a:endParaRPr lang="en-US" sz="1400" dirty="0" smtClean="0"/>
          </a:p>
          <a:p>
            <a:pPr marL="342900" lvl="1" indent="0">
              <a:buNone/>
            </a:pPr>
            <a:r>
              <a:rPr lang="en-US" sz="1400" dirty="0" smtClean="0"/>
              <a:t>Mohr</a:t>
            </a:r>
            <a:r>
              <a:rPr lang="en-US" sz="1400" dirty="0"/>
              <a:t>, J., </a:t>
            </a:r>
            <a:r>
              <a:rPr lang="en-US" sz="1400" dirty="0" err="1"/>
              <a:t>Fassinger</a:t>
            </a:r>
            <a:r>
              <a:rPr lang="en-US" sz="1400" dirty="0"/>
              <a:t>, R. (2000).  Measuring dimensions of lesbian and gay male experience.  </a:t>
            </a:r>
            <a:r>
              <a:rPr lang="en-US" sz="1400" i="1" dirty="0"/>
              <a:t>Measurement and Evaluation in Counseling and Development, 33, </a:t>
            </a:r>
            <a:r>
              <a:rPr lang="en-US" sz="1400" dirty="0"/>
              <a:t>66-90</a:t>
            </a:r>
            <a:r>
              <a:rPr lang="en-US" sz="1400" dirty="0" smtClean="0"/>
              <a:t>.</a:t>
            </a:r>
            <a:endParaRPr lang="en-US" sz="1400" dirty="0" smtClean="0"/>
          </a:p>
          <a:p>
            <a:pPr marL="342900" lvl="1" indent="0">
              <a:buNone/>
            </a:pPr>
            <a:endParaRPr lang="en-US" sz="1400" dirty="0" smtClean="0"/>
          </a:p>
          <a:p>
            <a:pPr marL="342900" lvl="1" indent="0">
              <a:buNone/>
            </a:pPr>
            <a:r>
              <a:rPr lang="en-US" sz="1400" dirty="0" smtClean="0"/>
              <a:t>Morris</a:t>
            </a:r>
            <a:r>
              <a:rPr lang="en-US" sz="1400" dirty="0"/>
              <a:t>, J. F., Waldo, C. R., &amp; </a:t>
            </a:r>
            <a:r>
              <a:rPr lang="en-US" sz="1400" dirty="0" err="1"/>
              <a:t>Rothblum</a:t>
            </a:r>
            <a:r>
              <a:rPr lang="en-US" sz="1400" dirty="0"/>
              <a:t>, E. D.  (2001).  A model of predictors and outcomes among lesbian and bisexual women.  </a:t>
            </a:r>
            <a:r>
              <a:rPr lang="en-US" sz="1400" i="1" dirty="0"/>
              <a:t>American Journal of Orthopsychiatry, 71</a:t>
            </a:r>
            <a:r>
              <a:rPr lang="en-US" sz="1400" dirty="0"/>
              <a:t>(1), 61-71.   </a:t>
            </a:r>
            <a:endParaRPr lang="en-US" sz="1400" dirty="0" smtClean="0"/>
          </a:p>
          <a:p>
            <a:pPr marL="342900" lvl="1" indent="0">
              <a:buNone/>
            </a:pPr>
            <a:endParaRPr lang="en-US" sz="1400" dirty="0" smtClean="0"/>
          </a:p>
          <a:p>
            <a:pPr marL="342900" lvl="1" indent="0">
              <a:buNone/>
            </a:pPr>
            <a:r>
              <a:rPr lang="en-US" sz="1400" dirty="0" err="1" smtClean="0"/>
              <a:t>Mustanski</a:t>
            </a:r>
            <a:r>
              <a:rPr lang="en-US" sz="1400" dirty="0"/>
              <a:t>, B., &amp; Liu, R. T.  (2013).  A longitudinal study of predictors of suicide </a:t>
            </a:r>
            <a:r>
              <a:rPr lang="en-US" sz="1400" dirty="0" smtClean="0"/>
              <a:t>attempts among </a:t>
            </a:r>
            <a:r>
              <a:rPr lang="en-US" sz="1400" dirty="0"/>
              <a:t>lesbian, gay, bisexual, and transgender youth.  </a:t>
            </a:r>
            <a:r>
              <a:rPr lang="en-US" sz="1400" i="1" dirty="0"/>
              <a:t>Archives of Sexual Behavior</a:t>
            </a:r>
            <a:r>
              <a:rPr lang="en-US" sz="1400" i="1" dirty="0" smtClean="0"/>
              <a:t>, 42</a:t>
            </a:r>
            <a:r>
              <a:rPr lang="en-US" sz="1400" dirty="0"/>
              <a:t>(3), 437-448</a:t>
            </a:r>
            <a:r>
              <a:rPr lang="en-US" sz="1400" dirty="0" smtClean="0"/>
              <a:t>.</a:t>
            </a:r>
          </a:p>
          <a:p>
            <a:pPr marL="342900" lvl="1" indent="0">
              <a:buNone/>
            </a:pPr>
            <a:endParaRPr lang="en-US" sz="1500" dirty="0" smtClean="0"/>
          </a:p>
          <a:p>
            <a:endParaRPr lang="en-US" sz="1700" dirty="0"/>
          </a:p>
          <a:p>
            <a:endParaRPr lang="en-US" sz="1700" dirty="0"/>
          </a:p>
          <a:p>
            <a:endParaRPr lang="en-US" sz="1600" dirty="0"/>
          </a:p>
          <a:p>
            <a:endParaRPr lang="en-US" sz="1600" dirty="0"/>
          </a:p>
          <a:p>
            <a:endParaRPr lang="en-US" sz="1600" dirty="0"/>
          </a:p>
        </p:txBody>
      </p:sp>
    </p:spTree>
    <p:extLst>
      <p:ext uri="{BB962C8B-B14F-4D97-AF65-F5344CB8AC3E}">
        <p14:creationId xmlns:p14="http://schemas.microsoft.com/office/powerpoint/2010/main" val="340565621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marL="342900" lvl="1" indent="0">
              <a:buNone/>
            </a:pPr>
            <a:r>
              <a:rPr lang="en-US" sz="1300" dirty="0" smtClean="0"/>
              <a:t>Shields</a:t>
            </a:r>
            <a:r>
              <a:rPr lang="en-US" sz="1300" dirty="0"/>
              <a:t>, J. P., Whitaker, K., Glassman, J., Franks, H., &amp; Howard, K.  (2011).  Impact of victimization on risk of suicide among lesbian, gay, and bisexual high school students in San Francisco.  </a:t>
            </a:r>
            <a:r>
              <a:rPr lang="en-US" sz="1300" i="1" dirty="0"/>
              <a:t>Journal of Adolescent Health, 50,</a:t>
            </a:r>
            <a:r>
              <a:rPr lang="en-US" sz="1300" dirty="0"/>
              <a:t> 418-420.</a:t>
            </a:r>
          </a:p>
          <a:p>
            <a:pPr marL="342900" lvl="1" indent="0">
              <a:buNone/>
            </a:pPr>
            <a:endParaRPr lang="en-US" sz="1300" dirty="0" smtClean="0"/>
          </a:p>
          <a:p>
            <a:pPr marL="342900" lvl="1" indent="0">
              <a:buNone/>
            </a:pPr>
            <a:r>
              <a:rPr lang="en-US" sz="1300" dirty="0" smtClean="0"/>
              <a:t>Substance </a:t>
            </a:r>
            <a:r>
              <a:rPr lang="en-US" sz="1300" dirty="0"/>
              <a:t>Abuse and Mental Health Services Administration.  (</a:t>
            </a:r>
            <a:r>
              <a:rPr lang="en-US" sz="1300" dirty="0" smtClean="0"/>
              <a:t>2013)</a:t>
            </a:r>
            <a:r>
              <a:rPr lang="en-US" sz="1300" dirty="0"/>
              <a:t>.  </a:t>
            </a:r>
            <a:r>
              <a:rPr lang="en-US" sz="1300" i="1" dirty="0"/>
              <a:t>Results from the 2012 National Survey on Drug Use and Health: Mental Health Findings </a:t>
            </a:r>
            <a:r>
              <a:rPr lang="en-US" sz="1300" dirty="0"/>
              <a:t>(HHS Publication No. 13-4805).  Retrieved from </a:t>
            </a:r>
            <a:r>
              <a:rPr lang="sv-SE" sz="1300" dirty="0"/>
              <a:t>http://</a:t>
            </a:r>
            <a:r>
              <a:rPr lang="sv-SE" sz="1300" dirty="0" err="1"/>
              <a:t>www.samhsa.gov</a:t>
            </a:r>
            <a:r>
              <a:rPr lang="sv-SE" sz="1300" dirty="0"/>
              <a:t>/data/NSDUH/2k12MH_FindingsandDetTables/2K12MHF/NSDUHmhfr2012.htm#sec3-1</a:t>
            </a:r>
            <a:r>
              <a:rPr lang="en-US" sz="1300" dirty="0"/>
              <a:t> </a:t>
            </a:r>
            <a:endParaRPr lang="en-US" sz="1300" dirty="0" smtClean="0"/>
          </a:p>
          <a:p>
            <a:pPr marL="342900" lvl="1" indent="0">
              <a:buNone/>
            </a:pPr>
            <a:endParaRPr lang="en-US" sz="1300" dirty="0" smtClean="0"/>
          </a:p>
          <a:p>
            <a:pPr marL="342900" lvl="1" indent="0">
              <a:buNone/>
            </a:pPr>
            <a:r>
              <a:rPr lang="en-US" sz="1300" dirty="0" smtClean="0"/>
              <a:t>Van </a:t>
            </a:r>
            <a:r>
              <a:rPr lang="en-US" sz="1300" dirty="0" err="1" smtClean="0"/>
              <a:t>Orden</a:t>
            </a:r>
            <a:r>
              <a:rPr lang="en-US" sz="1300" dirty="0" smtClean="0"/>
              <a:t>, K. A., Witte, T. K., </a:t>
            </a:r>
            <a:r>
              <a:rPr lang="en-US" sz="1300" dirty="0" err="1" smtClean="0"/>
              <a:t>Cukrowicz</a:t>
            </a:r>
            <a:r>
              <a:rPr lang="en-US" sz="1300" dirty="0" smtClean="0"/>
              <a:t>, K. C., Braithwaite, S., Selby, E. A., &amp; Joiner, T. E.  (2010).  The interpersonal theory of suicide.  </a:t>
            </a:r>
            <a:r>
              <a:rPr lang="en-US" sz="1300" i="1" dirty="0" smtClean="0"/>
              <a:t>Psychological Review, 117</a:t>
            </a:r>
            <a:r>
              <a:rPr lang="en-US" sz="1300" dirty="0" smtClean="0"/>
              <a:t>(2), 575-600.</a:t>
            </a:r>
            <a:endParaRPr lang="en-US" sz="1300" dirty="0"/>
          </a:p>
          <a:p>
            <a:pPr marL="342900" lvl="1" indent="0">
              <a:buNone/>
            </a:pPr>
            <a:endParaRPr lang="en-US" sz="1300" dirty="0"/>
          </a:p>
          <a:p>
            <a:endParaRPr lang="en-US" dirty="0"/>
          </a:p>
        </p:txBody>
      </p:sp>
    </p:spTree>
    <p:extLst>
      <p:ext uri="{BB962C8B-B14F-4D97-AF65-F5344CB8AC3E}">
        <p14:creationId xmlns:p14="http://schemas.microsoft.com/office/powerpoint/2010/main" val="1632059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Disparities</a:t>
            </a:r>
            <a:endParaRPr lang="en-US" dirty="0"/>
          </a:p>
        </p:txBody>
      </p:sp>
      <p:sp>
        <p:nvSpPr>
          <p:cNvPr id="3" name="Content Placeholder 2"/>
          <p:cNvSpPr>
            <a:spLocks noGrp="1"/>
          </p:cNvSpPr>
          <p:nvPr>
            <p:ph idx="1"/>
          </p:nvPr>
        </p:nvSpPr>
        <p:spPr/>
        <p:txBody>
          <a:bodyPr>
            <a:normAutofit/>
          </a:bodyPr>
          <a:lstStyle/>
          <a:p>
            <a:pPr lvl="1"/>
            <a:r>
              <a:rPr lang="en-US" sz="2200" i="1" dirty="0" smtClean="0"/>
              <a:t>“…</a:t>
            </a:r>
            <a:r>
              <a:rPr lang="en-US" sz="2200" i="1" dirty="0"/>
              <a:t>LGB people have higher </a:t>
            </a:r>
            <a:r>
              <a:rPr lang="en-US" sz="2200" i="1" dirty="0" smtClean="0"/>
              <a:t>prevalence </a:t>
            </a:r>
            <a:r>
              <a:rPr lang="en-US" sz="2200" i="1" dirty="0"/>
              <a:t>of mental disorders </a:t>
            </a:r>
            <a:r>
              <a:rPr lang="en-US" sz="2200" i="1" dirty="0" smtClean="0"/>
              <a:t>than heterosexual people.” (Meyer, 2003)</a:t>
            </a:r>
          </a:p>
          <a:p>
            <a:pPr lvl="1"/>
            <a:endParaRPr lang="en-US" sz="2200" i="1" dirty="0" smtClean="0"/>
          </a:p>
          <a:p>
            <a:pPr lvl="1"/>
            <a:r>
              <a:rPr lang="en-US" sz="2200" dirty="0" smtClean="0"/>
              <a:t>Sexual minorities experience increased rates of:</a:t>
            </a:r>
          </a:p>
          <a:p>
            <a:pPr lvl="2"/>
            <a:r>
              <a:rPr lang="en-US" sz="2000" dirty="0"/>
              <a:t>S</a:t>
            </a:r>
            <a:r>
              <a:rPr lang="en-US" sz="2000" dirty="0" smtClean="0"/>
              <a:t>ubstance use disorders </a:t>
            </a:r>
          </a:p>
          <a:p>
            <a:pPr lvl="2"/>
            <a:r>
              <a:rPr lang="en-US" sz="2000" dirty="0"/>
              <a:t>M</a:t>
            </a:r>
            <a:r>
              <a:rPr lang="en-US" sz="2000" dirty="0" smtClean="0"/>
              <a:t>ood disorders</a:t>
            </a:r>
          </a:p>
          <a:p>
            <a:pPr lvl="2"/>
            <a:r>
              <a:rPr lang="en-US" sz="2000" dirty="0"/>
              <a:t>A</a:t>
            </a:r>
            <a:r>
              <a:rPr lang="en-US" sz="2000" dirty="0" smtClean="0"/>
              <a:t>nxiety disorders</a:t>
            </a:r>
          </a:p>
          <a:p>
            <a:pPr marL="685800" lvl="2" indent="0">
              <a:buNone/>
            </a:pPr>
            <a:r>
              <a:rPr lang="en-US" sz="1200" dirty="0" smtClean="0"/>
              <a:t>(Haas et. al., 2011; King et. </a:t>
            </a:r>
            <a:r>
              <a:rPr lang="en-US" sz="1200" dirty="0"/>
              <a:t>a</a:t>
            </a:r>
            <a:r>
              <a:rPr lang="en-US" sz="1200" dirty="0" smtClean="0"/>
              <a:t>l., 2008)</a:t>
            </a:r>
          </a:p>
          <a:p>
            <a:pPr marL="685800" lvl="2" indent="0">
              <a:buNone/>
            </a:pPr>
            <a:endParaRPr lang="en-US" sz="1600" dirty="0" smtClean="0"/>
          </a:p>
        </p:txBody>
      </p:sp>
    </p:spTree>
    <p:extLst>
      <p:ext uri="{BB962C8B-B14F-4D97-AF65-F5344CB8AC3E}">
        <p14:creationId xmlns:p14="http://schemas.microsoft.com/office/powerpoint/2010/main" val="3891004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Suicide Disparities </a:t>
            </a:r>
            <a:endParaRPr lang="en-US"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1653561717"/>
              </p:ext>
            </p:extLst>
          </p:nvPr>
        </p:nvGraphicFramePr>
        <p:xfrm>
          <a:off x="792163" y="1762125"/>
          <a:ext cx="7570788" cy="2118360"/>
        </p:xfrm>
        <a:graphic>
          <a:graphicData uri="http://schemas.openxmlformats.org/drawingml/2006/table">
            <a:tbl>
              <a:tblPr firstRow="1" bandRow="1">
                <a:tableStyleId>{5C22544A-7EE6-4342-B048-85BDC9FD1C3A}</a:tableStyleId>
              </a:tblPr>
              <a:tblGrid>
                <a:gridCol w="3785394"/>
                <a:gridCol w="3785394"/>
              </a:tblGrid>
              <a:tr h="370840">
                <a:tc>
                  <a:txBody>
                    <a:bodyPr/>
                    <a:lstStyle/>
                    <a:p>
                      <a:pPr algn="ctr"/>
                      <a:r>
                        <a:rPr lang="en-US" sz="2400" dirty="0" smtClean="0"/>
                        <a:t>General Population            </a:t>
                      </a:r>
                      <a:endParaRPr lang="en-US" sz="2400" dirty="0"/>
                    </a:p>
                  </a:txBody>
                  <a:tcPr/>
                </a:tc>
                <a:tc>
                  <a:txBody>
                    <a:bodyPr/>
                    <a:lstStyle/>
                    <a:p>
                      <a:pPr algn="ctr"/>
                      <a:r>
                        <a:rPr lang="en-US" sz="2400" dirty="0" smtClean="0"/>
                        <a:t>LGB Population</a:t>
                      </a:r>
                      <a:endParaRPr lang="en-US" sz="2400" dirty="0"/>
                    </a:p>
                  </a:txBody>
                  <a:tcPr/>
                </a:tc>
              </a:tr>
              <a:tr h="1062088">
                <a:tc>
                  <a:txBody>
                    <a:bodyPr/>
                    <a:lstStyle/>
                    <a:p>
                      <a:pPr lvl="2"/>
                      <a:r>
                        <a:rPr lang="en-US" sz="2000" b="1" dirty="0" smtClean="0"/>
                        <a:t>0.6% </a:t>
                      </a:r>
                      <a:r>
                        <a:rPr lang="en-US" sz="2000" dirty="0" smtClean="0"/>
                        <a:t>of</a:t>
                      </a:r>
                      <a:r>
                        <a:rPr lang="en-US" sz="2000" baseline="0" dirty="0" smtClean="0"/>
                        <a:t> people 18+</a:t>
                      </a:r>
                      <a:r>
                        <a:rPr lang="en-US" sz="2000" dirty="0" smtClean="0"/>
                        <a:t> attempted suicide in 2012</a:t>
                      </a:r>
                    </a:p>
                    <a:p>
                      <a:pPr marL="1035050" lvl="3" indent="0">
                        <a:buNone/>
                      </a:pPr>
                      <a:r>
                        <a:rPr lang="en-US" sz="1200" dirty="0" smtClean="0"/>
                        <a:t>(</a:t>
                      </a:r>
                      <a:r>
                        <a:rPr lang="en-US" sz="1200" dirty="0" smtClean="0"/>
                        <a:t>SAMHSA, 2013</a:t>
                      </a:r>
                      <a:r>
                        <a:rPr lang="en-US" sz="1300" baseline="0" dirty="0" smtClean="0"/>
                        <a:t> </a:t>
                      </a:r>
                      <a:r>
                        <a:rPr lang="sv-SE" sz="600" baseline="0" dirty="0" smtClean="0"/>
                        <a:t>http://</a:t>
                      </a:r>
                      <a:r>
                        <a:rPr lang="sv-SE" sz="600" baseline="0" dirty="0" err="1" smtClean="0"/>
                        <a:t>www.samhsa.gov</a:t>
                      </a:r>
                      <a:r>
                        <a:rPr lang="sv-SE" sz="600" baseline="0" dirty="0" smtClean="0"/>
                        <a:t>/data/NSDUH/2k12MH_FindingsandDetTables/2K12MHF/NSDUHmhfr2012.htm#sec3-1</a:t>
                      </a:r>
                      <a:r>
                        <a:rPr lang="en-US" sz="1200" dirty="0" smtClean="0"/>
                        <a:t>)</a:t>
                      </a:r>
                    </a:p>
                    <a:p>
                      <a:endParaRPr lang="en-US" dirty="0"/>
                    </a:p>
                  </a:txBody>
                  <a:tcPr/>
                </a:tc>
                <a:tc>
                  <a:txBody>
                    <a:bodyPr/>
                    <a:lstStyle/>
                    <a:p>
                      <a:pPr lvl="2"/>
                      <a:r>
                        <a:rPr lang="en-US" sz="2000" dirty="0" smtClean="0"/>
                        <a:t>LGB population is </a:t>
                      </a:r>
                      <a:r>
                        <a:rPr lang="en-US" sz="2000" b="1" dirty="0" smtClean="0"/>
                        <a:t>6</a:t>
                      </a:r>
                      <a:r>
                        <a:rPr lang="en-US" sz="2000" b="1" baseline="0" dirty="0" smtClean="0"/>
                        <a:t> - 18x</a:t>
                      </a:r>
                      <a:r>
                        <a:rPr lang="en-US" sz="2000" b="1" dirty="0" smtClean="0"/>
                        <a:t> </a:t>
                      </a:r>
                      <a:r>
                        <a:rPr lang="en-US" sz="2000" dirty="0" smtClean="0"/>
                        <a:t>more likely to attempt suicide</a:t>
                      </a:r>
                    </a:p>
                    <a:p>
                      <a:pPr marL="1035050" lvl="3" indent="0">
                        <a:buNone/>
                      </a:pPr>
                      <a:r>
                        <a:rPr lang="fr-FR" sz="1200" dirty="0" smtClean="0"/>
                        <a:t>(Fergusson, </a:t>
                      </a:r>
                      <a:r>
                        <a:rPr lang="fr-FR" sz="1200" dirty="0" err="1" smtClean="0"/>
                        <a:t>Horwood</a:t>
                      </a:r>
                      <a:r>
                        <a:rPr lang="fr-FR" sz="1200" dirty="0" smtClean="0"/>
                        <a:t>, &amp; </a:t>
                      </a:r>
                      <a:r>
                        <a:rPr lang="fr-FR" sz="1200" dirty="0" err="1" smtClean="0"/>
                        <a:t>Beautrais</a:t>
                      </a:r>
                      <a:r>
                        <a:rPr lang="fr-FR" sz="1200" dirty="0" smtClean="0"/>
                        <a:t>, 1999; </a:t>
                      </a:r>
                      <a:r>
                        <a:rPr lang="fr-FR" sz="1200" dirty="0" err="1" smtClean="0"/>
                        <a:t>Herrell</a:t>
                      </a:r>
                      <a:r>
                        <a:rPr lang="fr-FR" sz="1200" dirty="0" smtClean="0"/>
                        <a:t> et.</a:t>
                      </a:r>
                      <a:r>
                        <a:rPr lang="fr-FR" sz="1200" baseline="0" dirty="0" smtClean="0"/>
                        <a:t> al., 1999</a:t>
                      </a:r>
                      <a:r>
                        <a:rPr lang="fr-FR" sz="1200" dirty="0" smtClean="0"/>
                        <a:t>) </a:t>
                      </a:r>
                    </a:p>
                    <a:p>
                      <a:endParaRPr lang="en-US" dirty="0"/>
                    </a:p>
                  </a:txBody>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565504011"/>
              </p:ext>
            </p:extLst>
          </p:nvPr>
        </p:nvGraphicFramePr>
        <p:xfrm>
          <a:off x="792162" y="4404628"/>
          <a:ext cx="7503946" cy="1932004"/>
        </p:xfrm>
        <a:graphic>
          <a:graphicData uri="http://schemas.openxmlformats.org/drawingml/2006/table">
            <a:tbl>
              <a:tblPr firstRow="1" bandRow="1">
                <a:tableStyleId>{5C22544A-7EE6-4342-B048-85BDC9FD1C3A}</a:tableStyleId>
              </a:tblPr>
              <a:tblGrid>
                <a:gridCol w="3751973"/>
                <a:gridCol w="3751973"/>
              </a:tblGrid>
              <a:tr h="537660">
                <a:tc>
                  <a:txBody>
                    <a:bodyPr/>
                    <a:lstStyle/>
                    <a:p>
                      <a:pPr algn="ctr"/>
                      <a:r>
                        <a:rPr lang="en-US" sz="2400" dirty="0" smtClean="0"/>
                        <a:t>General</a:t>
                      </a:r>
                      <a:r>
                        <a:rPr lang="en-US" sz="2400" baseline="0" dirty="0" smtClean="0"/>
                        <a:t> Population </a:t>
                      </a:r>
                      <a:endParaRPr lang="en-US" sz="2400" dirty="0"/>
                    </a:p>
                  </a:txBody>
                  <a:tcPr/>
                </a:tc>
                <a:tc>
                  <a:txBody>
                    <a:bodyPr/>
                    <a:lstStyle/>
                    <a:p>
                      <a:pPr algn="ctr"/>
                      <a:r>
                        <a:rPr lang="en-US" sz="2400" dirty="0" smtClean="0"/>
                        <a:t>Transgender Population </a:t>
                      </a:r>
                    </a:p>
                  </a:txBody>
                  <a:tcPr/>
                </a:tc>
              </a:tr>
              <a:tr h="1394344">
                <a:tc>
                  <a:txBody>
                    <a:bodyPr/>
                    <a:lstStyle/>
                    <a:p>
                      <a:pPr lvl="2"/>
                      <a:r>
                        <a:rPr lang="en-US" sz="2000" b="1" dirty="0" smtClean="0"/>
                        <a:t>11.5</a:t>
                      </a:r>
                      <a:r>
                        <a:rPr lang="en-US" sz="2000" dirty="0" smtClean="0"/>
                        <a:t> completed suicides per 100,000 people</a:t>
                      </a:r>
                    </a:p>
                    <a:p>
                      <a:pPr marL="1022350" lvl="3" indent="0">
                        <a:buNone/>
                      </a:pPr>
                      <a:r>
                        <a:rPr lang="en-US" sz="1200" dirty="0" smtClean="0"/>
                        <a:t>(Haas et. al., 2011)</a:t>
                      </a:r>
                    </a:p>
                    <a:p>
                      <a:endParaRPr lang="en-US" dirty="0"/>
                    </a:p>
                  </a:txBody>
                  <a:tcPr/>
                </a:tc>
                <a:tc>
                  <a:txBody>
                    <a:bodyPr/>
                    <a:lstStyle/>
                    <a:p>
                      <a:pPr lvl="2"/>
                      <a:r>
                        <a:rPr lang="en-US" sz="2000" b="1" dirty="0" smtClean="0"/>
                        <a:t>800</a:t>
                      </a:r>
                      <a:r>
                        <a:rPr lang="en-US" sz="2000" dirty="0" smtClean="0"/>
                        <a:t> complete suicides per 100,000 people </a:t>
                      </a:r>
                    </a:p>
                    <a:p>
                      <a:pPr marL="1035050" lvl="3" indent="0">
                        <a:buNone/>
                      </a:pPr>
                      <a:r>
                        <a:rPr lang="en-US" sz="1200" dirty="0" smtClean="0"/>
                        <a:t>(Haas et. al., 2011)</a:t>
                      </a:r>
                    </a:p>
                    <a:p>
                      <a:endParaRPr lang="en-US" dirty="0"/>
                    </a:p>
                  </a:txBody>
                  <a:tcPr/>
                </a:tc>
              </a:tr>
            </a:tbl>
          </a:graphicData>
        </a:graphic>
      </p:graphicFrame>
    </p:spTree>
    <p:extLst>
      <p:ext uri="{BB962C8B-B14F-4D97-AF65-F5344CB8AC3E}">
        <p14:creationId xmlns:p14="http://schemas.microsoft.com/office/powerpoint/2010/main" val="237961286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Suicide Theory </a:t>
            </a:r>
            <a:endParaRPr lang="en-US" dirty="0"/>
          </a:p>
        </p:txBody>
      </p:sp>
      <p:sp>
        <p:nvSpPr>
          <p:cNvPr id="3" name="Content Placeholder 2"/>
          <p:cNvSpPr>
            <a:spLocks noGrp="1"/>
          </p:cNvSpPr>
          <p:nvPr>
            <p:ph idx="1"/>
          </p:nvPr>
        </p:nvSpPr>
        <p:spPr/>
        <p:txBody>
          <a:bodyPr>
            <a:normAutofit/>
          </a:bodyPr>
          <a:lstStyle/>
          <a:p>
            <a:r>
              <a:rPr lang="en-US" b="1" dirty="0" smtClean="0"/>
              <a:t>Anomie – </a:t>
            </a:r>
          </a:p>
          <a:p>
            <a:pPr lvl="1"/>
            <a:r>
              <a:rPr lang="en-US" dirty="0"/>
              <a:t>I</a:t>
            </a:r>
            <a:r>
              <a:rPr lang="en-US" dirty="0" smtClean="0"/>
              <a:t>nternal needs * </a:t>
            </a:r>
            <a:r>
              <a:rPr lang="en-US" dirty="0"/>
              <a:t>E</a:t>
            </a:r>
            <a:r>
              <a:rPr lang="en-US" dirty="0" smtClean="0"/>
              <a:t>xternal forces</a:t>
            </a:r>
          </a:p>
          <a:p>
            <a:pPr marL="349250" lvl="1" indent="0">
              <a:buNone/>
            </a:pPr>
            <a:r>
              <a:rPr lang="en-US" sz="1200" dirty="0" smtClean="0"/>
              <a:t>(Durkheim, 1951)</a:t>
            </a:r>
          </a:p>
          <a:p>
            <a:pPr marL="349250" lvl="1" indent="0">
              <a:buNone/>
            </a:pPr>
            <a:endParaRPr lang="en-US" dirty="0" smtClean="0"/>
          </a:p>
          <a:p>
            <a:r>
              <a:rPr lang="en-US" b="1" dirty="0" smtClean="0"/>
              <a:t>Interpersonal Theory of Suicide –</a:t>
            </a:r>
          </a:p>
          <a:p>
            <a:pPr lvl="1"/>
            <a:r>
              <a:rPr lang="en-US" dirty="0" smtClean="0"/>
              <a:t>1. Thwarted belongingness </a:t>
            </a:r>
          </a:p>
          <a:p>
            <a:pPr lvl="1"/>
            <a:r>
              <a:rPr lang="en-US" dirty="0" smtClean="0"/>
              <a:t>2. Perceived burdensomeness </a:t>
            </a:r>
          </a:p>
          <a:p>
            <a:pPr marL="349250" lvl="1" indent="0">
              <a:buNone/>
            </a:pPr>
            <a:r>
              <a:rPr lang="en-US" sz="1200" dirty="0" smtClean="0"/>
              <a:t>(Van </a:t>
            </a:r>
            <a:r>
              <a:rPr lang="en-US" sz="1200" dirty="0" err="1" smtClean="0"/>
              <a:t>Orden</a:t>
            </a:r>
            <a:r>
              <a:rPr lang="en-US" sz="1200" dirty="0" smtClean="0"/>
              <a:t>, et. al., 2010)</a:t>
            </a:r>
            <a:endParaRPr lang="en-US" sz="1200" dirty="0"/>
          </a:p>
          <a:p>
            <a:endParaRPr lang="en-US" b="1" dirty="0" smtClean="0"/>
          </a:p>
          <a:p>
            <a:pPr marL="349250" lvl="1" indent="0">
              <a:buNone/>
            </a:pPr>
            <a:endParaRPr lang="en-US" b="1" dirty="0" smtClean="0"/>
          </a:p>
          <a:p>
            <a:pPr lvl="1"/>
            <a:endParaRPr lang="en-US" b="1" dirty="0"/>
          </a:p>
        </p:txBody>
      </p:sp>
    </p:spTree>
    <p:extLst>
      <p:ext uri="{BB962C8B-B14F-4D97-AF65-F5344CB8AC3E}">
        <p14:creationId xmlns:p14="http://schemas.microsoft.com/office/powerpoint/2010/main" val="271759547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Minority Health Outcomes</a:t>
            </a:r>
            <a:endParaRPr lang="en-US" dirty="0"/>
          </a:p>
        </p:txBody>
      </p:sp>
      <p:sp>
        <p:nvSpPr>
          <p:cNvPr id="3" name="Content Placeholder 2"/>
          <p:cNvSpPr>
            <a:spLocks noGrp="1"/>
          </p:cNvSpPr>
          <p:nvPr>
            <p:ph idx="1"/>
          </p:nvPr>
        </p:nvSpPr>
        <p:spPr>
          <a:xfrm>
            <a:off x="792162" y="1744404"/>
            <a:ext cx="7570787" cy="4289611"/>
          </a:xfrm>
        </p:spPr>
        <p:txBody>
          <a:bodyPr>
            <a:normAutofit/>
          </a:bodyPr>
          <a:lstStyle/>
          <a:p>
            <a:r>
              <a:rPr lang="en-US" sz="2700" b="1" dirty="0" smtClean="0"/>
              <a:t>Victimization = </a:t>
            </a:r>
            <a:r>
              <a:rPr lang="en-US" sz="2700" b="1" dirty="0" smtClean="0">
                <a:latin typeface="Wingdings"/>
                <a:ea typeface="Wingdings"/>
                <a:cs typeface="Wingdings"/>
                <a:sym typeface="Wingdings"/>
              </a:rPr>
              <a:t></a:t>
            </a:r>
            <a:r>
              <a:rPr lang="en-US" sz="2700" b="1" dirty="0">
                <a:sym typeface="Wingdings"/>
              </a:rPr>
              <a:t> </a:t>
            </a:r>
            <a:r>
              <a:rPr lang="en-US" sz="2700" b="1" dirty="0" smtClean="0">
                <a:sym typeface="Wingdings"/>
              </a:rPr>
              <a:t>Risk of suicide</a:t>
            </a:r>
          </a:p>
          <a:p>
            <a:pPr marL="349250" lvl="1" indent="0">
              <a:buNone/>
            </a:pPr>
            <a:r>
              <a:rPr lang="en-US" sz="1300" dirty="0" smtClean="0">
                <a:sym typeface="Wingdings"/>
              </a:rPr>
              <a:t>(Shields, 2003) </a:t>
            </a:r>
          </a:p>
          <a:p>
            <a:pPr marL="349250" lvl="1" indent="0">
              <a:buNone/>
            </a:pPr>
            <a:endParaRPr lang="en-US" sz="1800" dirty="0">
              <a:sym typeface="Wingdings"/>
            </a:endParaRPr>
          </a:p>
          <a:p>
            <a:r>
              <a:rPr lang="en-US" sz="2700" b="1" dirty="0" smtClean="0">
                <a:sym typeface="Wingdings"/>
              </a:rPr>
              <a:t>Perceived family support = </a:t>
            </a:r>
            <a:r>
              <a:rPr lang="en-US" sz="2700" b="1" dirty="0" smtClean="0">
                <a:latin typeface="Wingdings"/>
                <a:ea typeface="Wingdings"/>
                <a:cs typeface="Wingdings"/>
                <a:sym typeface="Wingdings"/>
              </a:rPr>
              <a:t></a:t>
            </a:r>
            <a:r>
              <a:rPr lang="en-US" sz="2700" b="1" dirty="0">
                <a:sym typeface="Wingdings"/>
              </a:rPr>
              <a:t> </a:t>
            </a:r>
            <a:r>
              <a:rPr lang="en-US" sz="2700" b="1" dirty="0" smtClean="0">
                <a:sym typeface="Wingdings"/>
              </a:rPr>
              <a:t>Risk of suicide</a:t>
            </a:r>
          </a:p>
          <a:p>
            <a:pPr marL="342900" lvl="1" indent="0">
              <a:buNone/>
            </a:pPr>
            <a:r>
              <a:rPr lang="en-US" sz="1300" dirty="0" smtClean="0">
                <a:sym typeface="Wingdings"/>
              </a:rPr>
              <a:t>(</a:t>
            </a:r>
            <a:r>
              <a:rPr lang="en-US" sz="1300" dirty="0" err="1" smtClean="0">
                <a:sym typeface="Wingdings"/>
              </a:rPr>
              <a:t>Mustanski</a:t>
            </a:r>
            <a:r>
              <a:rPr lang="en-US" sz="1300" dirty="0" smtClean="0">
                <a:sym typeface="Wingdings"/>
              </a:rPr>
              <a:t> &amp; </a:t>
            </a:r>
            <a:r>
              <a:rPr lang="en-US" sz="1300" dirty="0" err="1" smtClean="0">
                <a:sym typeface="Wingdings"/>
              </a:rPr>
              <a:t>Lui</a:t>
            </a:r>
            <a:r>
              <a:rPr lang="en-US" sz="1300" dirty="0" smtClean="0">
                <a:sym typeface="Wingdings"/>
              </a:rPr>
              <a:t>, 2013)</a:t>
            </a:r>
          </a:p>
          <a:p>
            <a:pPr marL="342900" lvl="1" indent="0">
              <a:buNone/>
            </a:pPr>
            <a:endParaRPr lang="en-US" sz="1800" dirty="0" smtClean="0">
              <a:sym typeface="Wingdings"/>
            </a:endParaRPr>
          </a:p>
          <a:p>
            <a:pPr marL="457200" indent="-457200">
              <a:lnSpc>
                <a:spcPct val="110000"/>
              </a:lnSpc>
              <a:buFont typeface="Arial"/>
              <a:buChar char="•"/>
            </a:pPr>
            <a:r>
              <a:rPr lang="en-US" sz="2900" b="1" dirty="0" smtClean="0">
                <a:sym typeface="Wingdings"/>
              </a:rPr>
              <a:t>Identity Disclosure / </a:t>
            </a:r>
            <a:r>
              <a:rPr lang="en-US" sz="2900" b="1" dirty="0" err="1" smtClean="0">
                <a:sym typeface="Wingdings"/>
              </a:rPr>
              <a:t>Outness</a:t>
            </a:r>
            <a:r>
              <a:rPr lang="en-US" sz="2900" b="1" dirty="0" smtClean="0">
                <a:sym typeface="Wingdings"/>
              </a:rPr>
              <a:t> = </a:t>
            </a:r>
            <a:r>
              <a:rPr lang="en-US" sz="2900" b="1" dirty="0" smtClean="0">
                <a:latin typeface="Wingdings"/>
                <a:ea typeface="Wingdings"/>
                <a:cs typeface="Wingdings"/>
                <a:sym typeface="Wingdings"/>
              </a:rPr>
              <a:t></a:t>
            </a:r>
            <a:r>
              <a:rPr lang="en-US" sz="2900" b="1" dirty="0" smtClean="0">
                <a:sym typeface="Wingdings"/>
              </a:rPr>
              <a:t> Risk of suicide </a:t>
            </a:r>
          </a:p>
          <a:p>
            <a:pPr marL="342900" lvl="1" indent="0">
              <a:lnSpc>
                <a:spcPct val="110000"/>
              </a:lnSpc>
              <a:buNone/>
            </a:pPr>
            <a:r>
              <a:rPr lang="en-US" sz="1300" dirty="0" smtClean="0">
                <a:sym typeface="Wingdings"/>
              </a:rPr>
              <a:t>(Morris, 2001)</a:t>
            </a:r>
          </a:p>
          <a:p>
            <a:pPr marL="0" indent="0">
              <a:lnSpc>
                <a:spcPct val="110000"/>
              </a:lnSpc>
              <a:buNone/>
            </a:pPr>
            <a:endParaRPr lang="en-US" sz="1800" dirty="0" smtClean="0">
              <a:sym typeface="Wingdings"/>
            </a:endParaRPr>
          </a:p>
          <a:p>
            <a:pPr marL="457200" indent="-457200">
              <a:buFont typeface="Arial"/>
              <a:buChar char="•"/>
            </a:pPr>
            <a:endParaRPr lang="en-US" sz="2900" b="1" dirty="0" smtClean="0">
              <a:sym typeface="Wingdings"/>
            </a:endParaRPr>
          </a:p>
          <a:p>
            <a:pPr marL="0" indent="0">
              <a:buNone/>
            </a:pPr>
            <a:endParaRPr lang="en-US" sz="2000" dirty="0">
              <a:sym typeface="Wingdings"/>
            </a:endParaRPr>
          </a:p>
          <a:p>
            <a:endParaRPr lang="en-US" b="1" dirty="0" smtClean="0">
              <a:sym typeface="Wingdings"/>
            </a:endParaRPr>
          </a:p>
        </p:txBody>
      </p:sp>
    </p:spTree>
    <p:extLst>
      <p:ext uri="{BB962C8B-B14F-4D97-AF65-F5344CB8AC3E}">
        <p14:creationId xmlns:p14="http://schemas.microsoft.com/office/powerpoint/2010/main" val="5744133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Minority Stress</a:t>
            </a:r>
            <a:br>
              <a:rPr lang="en-US" dirty="0" smtClean="0"/>
            </a:br>
            <a:r>
              <a:rPr lang="en-US" sz="4000" dirty="0" smtClean="0"/>
              <a:t>(Meyer, 2003)</a:t>
            </a:r>
            <a:endParaRPr lang="en-US" dirty="0"/>
          </a:p>
        </p:txBody>
      </p:sp>
      <p:sp>
        <p:nvSpPr>
          <p:cNvPr id="3" name="Content Placeholder 2"/>
          <p:cNvSpPr>
            <a:spLocks noGrp="1"/>
          </p:cNvSpPr>
          <p:nvPr>
            <p:ph idx="1"/>
          </p:nvPr>
        </p:nvSpPr>
        <p:spPr>
          <a:xfrm>
            <a:off x="2234406" y="40341"/>
            <a:ext cx="1490133" cy="1411941"/>
          </a:xfrm>
        </p:spPr>
        <p:txBody>
          <a:bodyPr/>
          <a:lstStyle/>
          <a:p>
            <a:pPr marL="2744788" lvl="8" indent="0" algn="just">
              <a:buNone/>
            </a:pPr>
            <a:endParaRPr lang="en-US" dirty="0"/>
          </a:p>
        </p:txBody>
      </p:sp>
      <p:sp>
        <p:nvSpPr>
          <p:cNvPr id="5" name="Title 1"/>
          <p:cNvSpPr txBox="1">
            <a:spLocks/>
          </p:cNvSpPr>
          <p:nvPr/>
        </p:nvSpPr>
        <p:spPr>
          <a:xfrm>
            <a:off x="457200" y="0"/>
            <a:ext cx="8229600" cy="1066800"/>
          </a:xfrm>
          <a:prstGeom prst="rect">
            <a:avLst/>
          </a:prstGeom>
        </p:spPr>
        <p:txBody>
          <a:bodyPr vert="horz" lIns="91440" tIns="45720" rIns="91440" bIns="45720" rtlCol="0" anchor="ctr">
            <a:noAutofit/>
          </a:bodyPr>
          <a:lst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a:lstStyle>
          <a:p>
            <a:endParaRPr lang="en-US" dirty="0"/>
          </a:p>
        </p:txBody>
      </p:sp>
      <p:sp>
        <p:nvSpPr>
          <p:cNvPr id="6" name="Rounded Rectangle 5"/>
          <p:cNvSpPr/>
          <p:nvPr/>
        </p:nvSpPr>
        <p:spPr>
          <a:xfrm>
            <a:off x="720236" y="3417336"/>
            <a:ext cx="1859573" cy="176426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dirty="0" smtClean="0"/>
              <a:t>Minority status</a:t>
            </a:r>
          </a:p>
          <a:p>
            <a:pPr marL="285750" indent="-285750">
              <a:buFont typeface="Arial" pitchFamily="34" charset="0"/>
              <a:buChar char="•"/>
            </a:pPr>
            <a:r>
              <a:rPr lang="en-US" dirty="0" smtClean="0"/>
              <a:t>Sexual</a:t>
            </a:r>
          </a:p>
          <a:p>
            <a:pPr marL="285750" indent="-285750">
              <a:buFont typeface="Arial" pitchFamily="34" charset="0"/>
              <a:buChar char="•"/>
            </a:pPr>
            <a:r>
              <a:rPr lang="en-US" dirty="0" smtClean="0"/>
              <a:t>Racial/ethnic</a:t>
            </a:r>
          </a:p>
          <a:p>
            <a:pPr marL="285750" indent="-285750">
              <a:buFont typeface="Arial" pitchFamily="34" charset="0"/>
              <a:buChar char="•"/>
            </a:pPr>
            <a:r>
              <a:rPr lang="en-US" dirty="0" smtClean="0"/>
              <a:t>Gender</a:t>
            </a:r>
          </a:p>
        </p:txBody>
      </p:sp>
      <p:sp>
        <p:nvSpPr>
          <p:cNvPr id="7" name="Rounded Rectangle 6"/>
          <p:cNvSpPr/>
          <p:nvPr/>
        </p:nvSpPr>
        <p:spPr>
          <a:xfrm>
            <a:off x="7315200" y="2971800"/>
            <a:ext cx="1676400" cy="1143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 vs. – </a:t>
            </a:r>
          </a:p>
          <a:p>
            <a:pPr algn="ctr"/>
            <a:r>
              <a:rPr lang="en-US" sz="2000" dirty="0" smtClean="0"/>
              <a:t>outcomes</a:t>
            </a:r>
            <a:endParaRPr lang="en-US" sz="2000" dirty="0"/>
          </a:p>
        </p:txBody>
      </p:sp>
      <p:sp>
        <p:nvSpPr>
          <p:cNvPr id="8" name="Rounded Rectangle 7"/>
          <p:cNvSpPr/>
          <p:nvPr/>
        </p:nvSpPr>
        <p:spPr>
          <a:xfrm>
            <a:off x="3429000" y="1905000"/>
            <a:ext cx="1295400"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General stressors</a:t>
            </a:r>
            <a:endParaRPr lang="en-US" sz="2000" dirty="0"/>
          </a:p>
        </p:txBody>
      </p:sp>
      <p:sp>
        <p:nvSpPr>
          <p:cNvPr id="9" name="Rounded Rectangle 8"/>
          <p:cNvSpPr/>
          <p:nvPr/>
        </p:nvSpPr>
        <p:spPr>
          <a:xfrm>
            <a:off x="3200400" y="4191001"/>
            <a:ext cx="2055845" cy="212232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itchFamily="34" charset="0"/>
              <a:buChar char="•"/>
            </a:pPr>
            <a:r>
              <a:rPr lang="en-US" sz="2000" dirty="0" smtClean="0"/>
              <a:t>Internalized homophobia</a:t>
            </a:r>
          </a:p>
          <a:p>
            <a:r>
              <a:rPr lang="en-US" sz="2000" dirty="0" smtClean="0"/>
              <a:t>Proximal stress processes</a:t>
            </a:r>
          </a:p>
          <a:p>
            <a:pPr marL="285750" indent="-285750">
              <a:buFont typeface="Arial" pitchFamily="34" charset="0"/>
              <a:buChar char="•"/>
            </a:pPr>
            <a:r>
              <a:rPr lang="en-US" dirty="0" smtClean="0"/>
              <a:t>Expected rejection</a:t>
            </a:r>
          </a:p>
          <a:p>
            <a:pPr marL="285750" indent="-285750">
              <a:buFont typeface="Arial" pitchFamily="34" charset="0"/>
              <a:buChar char="•"/>
            </a:pPr>
            <a:r>
              <a:rPr lang="en-US" dirty="0" smtClean="0"/>
              <a:t>Concealment</a:t>
            </a:r>
            <a:endParaRPr lang="en-US" dirty="0"/>
          </a:p>
        </p:txBody>
      </p:sp>
      <p:sp>
        <p:nvSpPr>
          <p:cNvPr id="10" name="Rounded Rectangle 9"/>
          <p:cNvSpPr/>
          <p:nvPr/>
        </p:nvSpPr>
        <p:spPr>
          <a:xfrm>
            <a:off x="3200400" y="2859579"/>
            <a:ext cx="1905000" cy="1295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dirty="0" smtClean="0"/>
              <a:t>Distal stress processes:</a:t>
            </a:r>
          </a:p>
          <a:p>
            <a:pPr marL="285750" indent="-285750">
              <a:buFont typeface="Arial" pitchFamily="34" charset="0"/>
              <a:buChar char="•"/>
            </a:pPr>
            <a:r>
              <a:rPr lang="en-US" dirty="0" smtClean="0"/>
              <a:t>Prejudiced events</a:t>
            </a:r>
            <a:endParaRPr lang="en-US" dirty="0"/>
          </a:p>
        </p:txBody>
      </p:sp>
      <p:sp>
        <p:nvSpPr>
          <p:cNvPr id="11" name="Rounded Rectangle 10"/>
          <p:cNvSpPr/>
          <p:nvPr/>
        </p:nvSpPr>
        <p:spPr>
          <a:xfrm>
            <a:off x="5408645" y="1537824"/>
            <a:ext cx="1828800"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Coping, social support access</a:t>
            </a:r>
            <a:endParaRPr lang="en-US" sz="2000" dirty="0"/>
          </a:p>
        </p:txBody>
      </p:sp>
      <p:cxnSp>
        <p:nvCxnSpPr>
          <p:cNvPr id="12" name="Straight Arrow Connector 11"/>
          <p:cNvCxnSpPr/>
          <p:nvPr/>
        </p:nvCxnSpPr>
        <p:spPr>
          <a:xfrm>
            <a:off x="2667000" y="2590800"/>
            <a:ext cx="6858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1474967" y="4906447"/>
            <a:ext cx="202223" cy="762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4800600" y="2438400"/>
            <a:ext cx="1609531" cy="9789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6019800" y="4191000"/>
            <a:ext cx="1066800" cy="990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2819400" y="6454459"/>
            <a:ext cx="3200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6807580" y="2514672"/>
            <a:ext cx="0" cy="914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Rounded Rectangle 18"/>
          <p:cNvSpPr/>
          <p:nvPr/>
        </p:nvSpPr>
        <p:spPr>
          <a:xfrm>
            <a:off x="532742" y="2362200"/>
            <a:ext cx="2058058"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Environmental circumstances</a:t>
            </a:r>
            <a:endParaRPr lang="en-US" sz="2000" dirty="0"/>
          </a:p>
        </p:txBody>
      </p:sp>
      <p:sp>
        <p:nvSpPr>
          <p:cNvPr id="20" name="Rounded Rectangle 19"/>
          <p:cNvSpPr/>
          <p:nvPr/>
        </p:nvSpPr>
        <p:spPr>
          <a:xfrm>
            <a:off x="1066800" y="5715000"/>
            <a:ext cx="1600200"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Sexual identity</a:t>
            </a:r>
            <a:endParaRPr lang="en-US" sz="2000" dirty="0"/>
          </a:p>
        </p:txBody>
      </p:sp>
      <p:sp>
        <p:nvSpPr>
          <p:cNvPr id="21" name="Rounded Rectangle 20"/>
          <p:cNvSpPr/>
          <p:nvPr/>
        </p:nvSpPr>
        <p:spPr>
          <a:xfrm>
            <a:off x="6172200" y="5257800"/>
            <a:ext cx="2133600" cy="1524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dirty="0" smtClean="0"/>
              <a:t>Characteristics of identity</a:t>
            </a:r>
          </a:p>
          <a:p>
            <a:pPr marL="285750" indent="-285750">
              <a:buFont typeface="Arial" pitchFamily="34" charset="0"/>
              <a:buChar char="•"/>
            </a:pPr>
            <a:r>
              <a:rPr lang="en-US" dirty="0" smtClean="0"/>
              <a:t>Prominence</a:t>
            </a:r>
          </a:p>
          <a:p>
            <a:pPr marL="285750" indent="-285750">
              <a:buFont typeface="Arial" pitchFamily="34" charset="0"/>
              <a:buChar char="•"/>
            </a:pPr>
            <a:r>
              <a:rPr lang="en-US" dirty="0" smtClean="0"/>
              <a:t>Valence</a:t>
            </a:r>
          </a:p>
          <a:p>
            <a:pPr marL="285750" indent="-285750">
              <a:buFont typeface="Arial" pitchFamily="34" charset="0"/>
              <a:buChar char="•"/>
            </a:pPr>
            <a:r>
              <a:rPr lang="en-US" dirty="0" smtClean="0"/>
              <a:t>Integration</a:t>
            </a:r>
          </a:p>
        </p:txBody>
      </p:sp>
      <p:cxnSp>
        <p:nvCxnSpPr>
          <p:cNvPr id="22" name="Straight Arrow Connector 21"/>
          <p:cNvCxnSpPr/>
          <p:nvPr/>
        </p:nvCxnSpPr>
        <p:spPr>
          <a:xfrm>
            <a:off x="2667000" y="3733800"/>
            <a:ext cx="533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5408645" y="3524639"/>
            <a:ext cx="1754155" cy="186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5448300" y="3608226"/>
            <a:ext cx="876300" cy="1104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V="1">
            <a:off x="2743200" y="5600700"/>
            <a:ext cx="4572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471854" y="6034768"/>
            <a:ext cx="51874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381000" y="1676400"/>
            <a:ext cx="14654" cy="434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457200" y="1676400"/>
            <a:ext cx="49530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319837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Minority Stress</a:t>
            </a:r>
            <a:br>
              <a:rPr lang="en-US" dirty="0" smtClean="0"/>
            </a:br>
            <a:r>
              <a:rPr lang="en-US" sz="4000" dirty="0" smtClean="0"/>
              <a:t>(Meyer, 2003)</a:t>
            </a:r>
            <a:endParaRPr lang="en-US" dirty="0"/>
          </a:p>
        </p:txBody>
      </p:sp>
      <p:sp>
        <p:nvSpPr>
          <p:cNvPr id="3" name="Content Placeholder 2"/>
          <p:cNvSpPr>
            <a:spLocks noGrp="1"/>
          </p:cNvSpPr>
          <p:nvPr>
            <p:ph idx="1"/>
          </p:nvPr>
        </p:nvSpPr>
        <p:spPr>
          <a:xfrm>
            <a:off x="2234406" y="40341"/>
            <a:ext cx="1490133" cy="1411941"/>
          </a:xfrm>
        </p:spPr>
        <p:txBody>
          <a:bodyPr/>
          <a:lstStyle/>
          <a:p>
            <a:pPr marL="2744788" lvl="8" indent="0" algn="just">
              <a:buNone/>
            </a:pPr>
            <a:endParaRPr lang="en-US" dirty="0"/>
          </a:p>
        </p:txBody>
      </p:sp>
      <p:sp>
        <p:nvSpPr>
          <p:cNvPr id="5" name="Title 1"/>
          <p:cNvSpPr txBox="1">
            <a:spLocks/>
          </p:cNvSpPr>
          <p:nvPr/>
        </p:nvSpPr>
        <p:spPr>
          <a:xfrm>
            <a:off x="457200" y="0"/>
            <a:ext cx="8229600" cy="1066800"/>
          </a:xfrm>
          <a:prstGeom prst="rect">
            <a:avLst/>
          </a:prstGeom>
        </p:spPr>
        <p:txBody>
          <a:bodyPr vert="horz" lIns="91440" tIns="45720" rIns="91440" bIns="45720" rtlCol="0" anchor="ctr">
            <a:noAutofit/>
          </a:bodyPr>
          <a:lst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a:lstStyle>
          <a:p>
            <a:endParaRPr lang="en-US" dirty="0"/>
          </a:p>
        </p:txBody>
      </p:sp>
      <p:sp>
        <p:nvSpPr>
          <p:cNvPr id="6" name="Rounded Rectangle 5"/>
          <p:cNvSpPr/>
          <p:nvPr/>
        </p:nvSpPr>
        <p:spPr>
          <a:xfrm>
            <a:off x="720236" y="3417336"/>
            <a:ext cx="1859573" cy="176426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dirty="0" smtClean="0"/>
              <a:t>Minority status</a:t>
            </a:r>
          </a:p>
          <a:p>
            <a:pPr marL="285750" indent="-285750">
              <a:buFont typeface="Arial" pitchFamily="34" charset="0"/>
              <a:buChar char="•"/>
            </a:pPr>
            <a:r>
              <a:rPr lang="en-US" dirty="0" smtClean="0"/>
              <a:t>Sexual</a:t>
            </a:r>
          </a:p>
          <a:p>
            <a:pPr marL="285750" indent="-285750">
              <a:buFont typeface="Arial" pitchFamily="34" charset="0"/>
              <a:buChar char="•"/>
            </a:pPr>
            <a:r>
              <a:rPr lang="en-US" dirty="0" smtClean="0"/>
              <a:t>Racial/ethnic</a:t>
            </a:r>
          </a:p>
          <a:p>
            <a:pPr marL="285750" indent="-285750">
              <a:buFont typeface="Arial" pitchFamily="34" charset="0"/>
              <a:buChar char="•"/>
            </a:pPr>
            <a:r>
              <a:rPr lang="en-US" dirty="0" smtClean="0"/>
              <a:t>Gender</a:t>
            </a:r>
          </a:p>
        </p:txBody>
      </p:sp>
      <p:sp>
        <p:nvSpPr>
          <p:cNvPr id="7" name="Rounded Rectangle 6"/>
          <p:cNvSpPr/>
          <p:nvPr/>
        </p:nvSpPr>
        <p:spPr>
          <a:xfrm>
            <a:off x="7315200" y="2971800"/>
            <a:ext cx="1676400" cy="1143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 vs. – </a:t>
            </a:r>
          </a:p>
          <a:p>
            <a:pPr algn="ctr"/>
            <a:r>
              <a:rPr lang="en-US" sz="2000" dirty="0" smtClean="0"/>
              <a:t>outcomes</a:t>
            </a:r>
            <a:endParaRPr lang="en-US" sz="2000" dirty="0"/>
          </a:p>
        </p:txBody>
      </p:sp>
      <p:sp>
        <p:nvSpPr>
          <p:cNvPr id="8" name="Rounded Rectangle 7"/>
          <p:cNvSpPr/>
          <p:nvPr/>
        </p:nvSpPr>
        <p:spPr>
          <a:xfrm>
            <a:off x="3429000" y="1905000"/>
            <a:ext cx="1295400"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General stressors</a:t>
            </a:r>
            <a:endParaRPr lang="en-US" sz="2000" dirty="0"/>
          </a:p>
        </p:txBody>
      </p:sp>
      <p:sp>
        <p:nvSpPr>
          <p:cNvPr id="9" name="Rounded Rectangle 8"/>
          <p:cNvSpPr/>
          <p:nvPr/>
        </p:nvSpPr>
        <p:spPr>
          <a:xfrm>
            <a:off x="3200400" y="4191001"/>
            <a:ext cx="2055845" cy="212232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itchFamily="34" charset="0"/>
              <a:buChar char="•"/>
            </a:pPr>
            <a:r>
              <a:rPr lang="en-US" sz="2000" dirty="0" smtClean="0"/>
              <a:t>Internalized homophobia</a:t>
            </a:r>
          </a:p>
          <a:p>
            <a:r>
              <a:rPr lang="en-US" sz="2000" dirty="0" smtClean="0"/>
              <a:t>Proximal stress processes</a:t>
            </a:r>
          </a:p>
          <a:p>
            <a:pPr marL="285750" indent="-285750">
              <a:buFont typeface="Arial" pitchFamily="34" charset="0"/>
              <a:buChar char="•"/>
            </a:pPr>
            <a:r>
              <a:rPr lang="en-US" dirty="0" smtClean="0"/>
              <a:t>Expected rejection</a:t>
            </a:r>
          </a:p>
          <a:p>
            <a:pPr marL="285750" indent="-285750">
              <a:buFont typeface="Arial" pitchFamily="34" charset="0"/>
              <a:buChar char="•"/>
            </a:pPr>
            <a:r>
              <a:rPr lang="en-US" dirty="0" smtClean="0"/>
              <a:t>Concealment</a:t>
            </a:r>
            <a:endParaRPr lang="en-US" dirty="0"/>
          </a:p>
        </p:txBody>
      </p:sp>
      <p:sp>
        <p:nvSpPr>
          <p:cNvPr id="10" name="Rounded Rectangle 9"/>
          <p:cNvSpPr/>
          <p:nvPr/>
        </p:nvSpPr>
        <p:spPr>
          <a:xfrm>
            <a:off x="3200400" y="2859579"/>
            <a:ext cx="1905000" cy="1295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dirty="0" smtClean="0"/>
              <a:t>Distal stress processes:</a:t>
            </a:r>
          </a:p>
          <a:p>
            <a:pPr marL="285750" indent="-285750">
              <a:buFont typeface="Arial" pitchFamily="34" charset="0"/>
              <a:buChar char="•"/>
            </a:pPr>
            <a:r>
              <a:rPr lang="en-US" dirty="0" smtClean="0"/>
              <a:t>Prejudiced events</a:t>
            </a:r>
            <a:endParaRPr lang="en-US" dirty="0"/>
          </a:p>
        </p:txBody>
      </p:sp>
      <p:sp>
        <p:nvSpPr>
          <p:cNvPr id="11" name="Rounded Rectangle 10"/>
          <p:cNvSpPr/>
          <p:nvPr/>
        </p:nvSpPr>
        <p:spPr>
          <a:xfrm>
            <a:off x="5408645" y="1537824"/>
            <a:ext cx="1828800"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Coping, social support access</a:t>
            </a:r>
            <a:endParaRPr lang="en-US" sz="2000" dirty="0"/>
          </a:p>
        </p:txBody>
      </p:sp>
      <p:cxnSp>
        <p:nvCxnSpPr>
          <p:cNvPr id="12" name="Straight Arrow Connector 11"/>
          <p:cNvCxnSpPr/>
          <p:nvPr/>
        </p:nvCxnSpPr>
        <p:spPr>
          <a:xfrm>
            <a:off x="2667000" y="2590800"/>
            <a:ext cx="6858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1474967" y="4906447"/>
            <a:ext cx="202223" cy="762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4800600" y="2438400"/>
            <a:ext cx="1609531" cy="9789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6019800" y="4191000"/>
            <a:ext cx="1066800" cy="990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2819400" y="6454459"/>
            <a:ext cx="3200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6807580" y="2514672"/>
            <a:ext cx="0" cy="914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Rounded Rectangle 18"/>
          <p:cNvSpPr/>
          <p:nvPr/>
        </p:nvSpPr>
        <p:spPr>
          <a:xfrm>
            <a:off x="532742" y="2362200"/>
            <a:ext cx="2058058"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Environmental circumstances</a:t>
            </a:r>
            <a:endParaRPr lang="en-US" sz="2000" dirty="0"/>
          </a:p>
        </p:txBody>
      </p:sp>
      <p:sp>
        <p:nvSpPr>
          <p:cNvPr id="20" name="Rounded Rectangle 19"/>
          <p:cNvSpPr/>
          <p:nvPr/>
        </p:nvSpPr>
        <p:spPr>
          <a:xfrm>
            <a:off x="1066800" y="5715000"/>
            <a:ext cx="1600200"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Sexual identity</a:t>
            </a:r>
            <a:endParaRPr lang="en-US" sz="2000" dirty="0"/>
          </a:p>
        </p:txBody>
      </p:sp>
      <p:sp>
        <p:nvSpPr>
          <p:cNvPr id="21" name="Rounded Rectangle 20"/>
          <p:cNvSpPr/>
          <p:nvPr/>
        </p:nvSpPr>
        <p:spPr>
          <a:xfrm>
            <a:off x="6172200" y="5257800"/>
            <a:ext cx="2133600" cy="1524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dirty="0" smtClean="0"/>
              <a:t>Characteristics of identity</a:t>
            </a:r>
          </a:p>
          <a:p>
            <a:pPr marL="285750" indent="-285750">
              <a:buFont typeface="Arial" pitchFamily="34" charset="0"/>
              <a:buChar char="•"/>
            </a:pPr>
            <a:r>
              <a:rPr lang="en-US" dirty="0" smtClean="0"/>
              <a:t>Prominence</a:t>
            </a:r>
          </a:p>
          <a:p>
            <a:pPr marL="285750" indent="-285750">
              <a:buFont typeface="Arial" pitchFamily="34" charset="0"/>
              <a:buChar char="•"/>
            </a:pPr>
            <a:r>
              <a:rPr lang="en-US" dirty="0" smtClean="0"/>
              <a:t>Valence</a:t>
            </a:r>
          </a:p>
          <a:p>
            <a:pPr marL="285750" indent="-285750">
              <a:buFont typeface="Arial" pitchFamily="34" charset="0"/>
              <a:buChar char="•"/>
            </a:pPr>
            <a:r>
              <a:rPr lang="en-US" dirty="0" smtClean="0"/>
              <a:t>Integration</a:t>
            </a:r>
          </a:p>
        </p:txBody>
      </p:sp>
      <p:cxnSp>
        <p:nvCxnSpPr>
          <p:cNvPr id="22" name="Straight Arrow Connector 21"/>
          <p:cNvCxnSpPr/>
          <p:nvPr/>
        </p:nvCxnSpPr>
        <p:spPr>
          <a:xfrm>
            <a:off x="2667000" y="3733800"/>
            <a:ext cx="533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5408645" y="3524639"/>
            <a:ext cx="1754155" cy="186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5448300" y="3608226"/>
            <a:ext cx="876300" cy="1104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V="1">
            <a:off x="2743200" y="5600700"/>
            <a:ext cx="4572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471854" y="6034768"/>
            <a:ext cx="51874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381000" y="1676400"/>
            <a:ext cx="14654" cy="434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457200" y="1676400"/>
            <a:ext cx="49530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9" name="Cloud 28"/>
          <p:cNvSpPr/>
          <p:nvPr/>
        </p:nvSpPr>
        <p:spPr>
          <a:xfrm>
            <a:off x="4641598" y="2839272"/>
            <a:ext cx="1378201" cy="1099682"/>
          </a:xfrm>
          <a:prstGeom prst="cloud">
            <a:avLst/>
          </a:prstGeom>
          <a:solidFill>
            <a:srgbClr val="FF5146"/>
          </a:solidFill>
          <a:ln/>
        </p:spPr>
        <p:style>
          <a:lnRef idx="1">
            <a:schemeClr val="accent1"/>
          </a:lnRef>
          <a:fillRef idx="3">
            <a:schemeClr val="accent1"/>
          </a:fillRef>
          <a:effectRef idx="2">
            <a:schemeClr val="accent1"/>
          </a:effectRef>
          <a:fontRef idx="minor">
            <a:schemeClr val="lt1"/>
          </a:fontRef>
        </p:style>
        <p:txBody>
          <a:bodyPr/>
          <a:lstStyle/>
          <a:p>
            <a:pPr algn="ctr"/>
            <a:r>
              <a:rPr lang="en-US" sz="1700" b="1" dirty="0" smtClean="0">
                <a:solidFill>
                  <a:schemeClr val="tx1"/>
                </a:solidFill>
              </a:rPr>
              <a:t>Victim-</a:t>
            </a:r>
            <a:r>
              <a:rPr lang="en-US" sz="1700" b="1" dirty="0" err="1" smtClean="0">
                <a:solidFill>
                  <a:schemeClr val="tx1"/>
                </a:solidFill>
              </a:rPr>
              <a:t>ization</a:t>
            </a:r>
            <a:endParaRPr lang="en-US" sz="1700" b="1" dirty="0">
              <a:solidFill>
                <a:schemeClr val="tx1"/>
              </a:solidFill>
            </a:endParaRPr>
          </a:p>
        </p:txBody>
      </p:sp>
    </p:spTree>
    <p:extLst>
      <p:ext uri="{BB962C8B-B14F-4D97-AF65-F5344CB8AC3E}">
        <p14:creationId xmlns:p14="http://schemas.microsoft.com/office/powerpoint/2010/main" val="46807351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Sexual Minority Stress</a:t>
            </a:r>
            <a:br>
              <a:rPr lang="en-US" dirty="0" smtClean="0"/>
            </a:br>
            <a:r>
              <a:rPr lang="en-US" sz="4000" dirty="0" smtClean="0"/>
              <a:t>(Meyer, 2003)</a:t>
            </a:r>
            <a:endParaRPr lang="en-US" dirty="0"/>
          </a:p>
        </p:txBody>
      </p:sp>
      <p:sp>
        <p:nvSpPr>
          <p:cNvPr id="3" name="Content Placeholder 2"/>
          <p:cNvSpPr>
            <a:spLocks noGrp="1"/>
          </p:cNvSpPr>
          <p:nvPr>
            <p:ph idx="1"/>
          </p:nvPr>
        </p:nvSpPr>
        <p:spPr>
          <a:xfrm>
            <a:off x="2234406" y="40341"/>
            <a:ext cx="1490133" cy="1411941"/>
          </a:xfrm>
        </p:spPr>
        <p:txBody>
          <a:bodyPr/>
          <a:lstStyle/>
          <a:p>
            <a:pPr marL="2744788" lvl="8" indent="0" algn="just">
              <a:buNone/>
            </a:pPr>
            <a:endParaRPr lang="en-US" dirty="0"/>
          </a:p>
        </p:txBody>
      </p:sp>
      <p:sp>
        <p:nvSpPr>
          <p:cNvPr id="5" name="Title 1"/>
          <p:cNvSpPr txBox="1">
            <a:spLocks/>
          </p:cNvSpPr>
          <p:nvPr/>
        </p:nvSpPr>
        <p:spPr>
          <a:xfrm>
            <a:off x="457200" y="0"/>
            <a:ext cx="8229600" cy="1066800"/>
          </a:xfrm>
          <a:prstGeom prst="rect">
            <a:avLst/>
          </a:prstGeom>
        </p:spPr>
        <p:txBody>
          <a:bodyPr vert="horz" lIns="91440" tIns="45720" rIns="91440" bIns="45720" rtlCol="0" anchor="ctr">
            <a:noAutofit/>
          </a:bodyPr>
          <a:lst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a:lstStyle>
          <a:p>
            <a:endParaRPr lang="en-US" dirty="0"/>
          </a:p>
        </p:txBody>
      </p:sp>
      <p:sp>
        <p:nvSpPr>
          <p:cNvPr id="6" name="Rounded Rectangle 5"/>
          <p:cNvSpPr/>
          <p:nvPr/>
        </p:nvSpPr>
        <p:spPr>
          <a:xfrm>
            <a:off x="720236" y="3417336"/>
            <a:ext cx="1859573" cy="1764263"/>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dirty="0" smtClean="0"/>
              <a:t>Minority status</a:t>
            </a:r>
          </a:p>
          <a:p>
            <a:pPr marL="285750" indent="-285750">
              <a:buFont typeface="Arial" pitchFamily="34" charset="0"/>
              <a:buChar char="•"/>
            </a:pPr>
            <a:r>
              <a:rPr lang="en-US" dirty="0" smtClean="0"/>
              <a:t>Sexual</a:t>
            </a:r>
          </a:p>
          <a:p>
            <a:pPr marL="285750" indent="-285750">
              <a:buFont typeface="Arial" pitchFamily="34" charset="0"/>
              <a:buChar char="•"/>
            </a:pPr>
            <a:r>
              <a:rPr lang="en-US" dirty="0" smtClean="0"/>
              <a:t>Racial/ethnic</a:t>
            </a:r>
          </a:p>
          <a:p>
            <a:pPr marL="285750" indent="-285750">
              <a:buFont typeface="Arial" pitchFamily="34" charset="0"/>
              <a:buChar char="•"/>
            </a:pPr>
            <a:r>
              <a:rPr lang="en-US" dirty="0" smtClean="0"/>
              <a:t>Gender</a:t>
            </a:r>
          </a:p>
        </p:txBody>
      </p:sp>
      <p:sp>
        <p:nvSpPr>
          <p:cNvPr id="7" name="Rounded Rectangle 6"/>
          <p:cNvSpPr/>
          <p:nvPr/>
        </p:nvSpPr>
        <p:spPr>
          <a:xfrm>
            <a:off x="7315200" y="2971800"/>
            <a:ext cx="1676400" cy="1143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 vs. – </a:t>
            </a:r>
          </a:p>
          <a:p>
            <a:pPr algn="ctr"/>
            <a:r>
              <a:rPr lang="en-US" sz="2000" dirty="0" smtClean="0"/>
              <a:t>outcomes</a:t>
            </a:r>
            <a:endParaRPr lang="en-US" sz="2000" dirty="0"/>
          </a:p>
        </p:txBody>
      </p:sp>
      <p:sp>
        <p:nvSpPr>
          <p:cNvPr id="8" name="Rounded Rectangle 7"/>
          <p:cNvSpPr/>
          <p:nvPr/>
        </p:nvSpPr>
        <p:spPr>
          <a:xfrm>
            <a:off x="3429000" y="1905000"/>
            <a:ext cx="1295400"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General stressors</a:t>
            </a:r>
            <a:endParaRPr lang="en-US" sz="2000" dirty="0"/>
          </a:p>
        </p:txBody>
      </p:sp>
      <p:sp>
        <p:nvSpPr>
          <p:cNvPr id="9" name="Rounded Rectangle 8"/>
          <p:cNvSpPr/>
          <p:nvPr/>
        </p:nvSpPr>
        <p:spPr>
          <a:xfrm>
            <a:off x="3200400" y="4191001"/>
            <a:ext cx="2055845" cy="212232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itchFamily="34" charset="0"/>
              <a:buChar char="•"/>
            </a:pPr>
            <a:r>
              <a:rPr lang="en-US" sz="2000" dirty="0" smtClean="0"/>
              <a:t>Internalized homophobia</a:t>
            </a:r>
          </a:p>
          <a:p>
            <a:r>
              <a:rPr lang="en-US" sz="2000" dirty="0" smtClean="0"/>
              <a:t>Proximal stress processes</a:t>
            </a:r>
          </a:p>
          <a:p>
            <a:pPr marL="285750" indent="-285750">
              <a:buFont typeface="Arial" pitchFamily="34" charset="0"/>
              <a:buChar char="•"/>
            </a:pPr>
            <a:r>
              <a:rPr lang="en-US" dirty="0" smtClean="0"/>
              <a:t>Expected rejection</a:t>
            </a:r>
          </a:p>
          <a:p>
            <a:pPr marL="285750" indent="-285750">
              <a:buFont typeface="Arial" pitchFamily="34" charset="0"/>
              <a:buChar char="•"/>
            </a:pPr>
            <a:r>
              <a:rPr lang="en-US" dirty="0" smtClean="0"/>
              <a:t>Concealment</a:t>
            </a:r>
            <a:endParaRPr lang="en-US" dirty="0"/>
          </a:p>
        </p:txBody>
      </p:sp>
      <p:sp>
        <p:nvSpPr>
          <p:cNvPr id="10" name="Rounded Rectangle 9"/>
          <p:cNvSpPr/>
          <p:nvPr/>
        </p:nvSpPr>
        <p:spPr>
          <a:xfrm>
            <a:off x="3200400" y="2859579"/>
            <a:ext cx="1905000" cy="1295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b="1" dirty="0" smtClean="0"/>
              <a:t>Distal stress processes:</a:t>
            </a:r>
          </a:p>
          <a:p>
            <a:pPr marL="285750" indent="-285750">
              <a:buFont typeface="Arial" pitchFamily="34" charset="0"/>
              <a:buChar char="•"/>
            </a:pPr>
            <a:r>
              <a:rPr lang="en-US" dirty="0" smtClean="0"/>
              <a:t>Prejudiced events</a:t>
            </a:r>
            <a:endParaRPr lang="en-US" dirty="0"/>
          </a:p>
        </p:txBody>
      </p:sp>
      <p:sp>
        <p:nvSpPr>
          <p:cNvPr id="11" name="Rounded Rectangle 10"/>
          <p:cNvSpPr/>
          <p:nvPr/>
        </p:nvSpPr>
        <p:spPr>
          <a:xfrm>
            <a:off x="5408645" y="1537824"/>
            <a:ext cx="1828800"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t>Coping, social support access</a:t>
            </a:r>
            <a:endParaRPr lang="en-US" sz="2000" b="1" dirty="0"/>
          </a:p>
        </p:txBody>
      </p:sp>
      <p:cxnSp>
        <p:nvCxnSpPr>
          <p:cNvPr id="12" name="Straight Arrow Connector 11"/>
          <p:cNvCxnSpPr/>
          <p:nvPr/>
        </p:nvCxnSpPr>
        <p:spPr>
          <a:xfrm>
            <a:off x="2667000" y="2590800"/>
            <a:ext cx="6858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1474967" y="4906447"/>
            <a:ext cx="202223" cy="762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4800600" y="2438400"/>
            <a:ext cx="1609531" cy="9789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flipV="1">
            <a:off x="6019800" y="4191000"/>
            <a:ext cx="1066800" cy="990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2819400" y="6454459"/>
            <a:ext cx="3200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6807580" y="2514672"/>
            <a:ext cx="0" cy="914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Rounded Rectangle 18"/>
          <p:cNvSpPr/>
          <p:nvPr/>
        </p:nvSpPr>
        <p:spPr>
          <a:xfrm>
            <a:off x="532742" y="2362200"/>
            <a:ext cx="2058058"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Environmental circumstances</a:t>
            </a:r>
            <a:endParaRPr lang="en-US" sz="2000" dirty="0"/>
          </a:p>
        </p:txBody>
      </p:sp>
      <p:sp>
        <p:nvSpPr>
          <p:cNvPr id="20" name="Rounded Rectangle 19"/>
          <p:cNvSpPr/>
          <p:nvPr/>
        </p:nvSpPr>
        <p:spPr>
          <a:xfrm>
            <a:off x="1066800" y="5715000"/>
            <a:ext cx="1600200" cy="9144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smtClean="0"/>
              <a:t>Sexual identity</a:t>
            </a:r>
            <a:endParaRPr lang="en-US" sz="2000" dirty="0"/>
          </a:p>
        </p:txBody>
      </p:sp>
      <p:sp>
        <p:nvSpPr>
          <p:cNvPr id="21" name="Rounded Rectangle 20"/>
          <p:cNvSpPr/>
          <p:nvPr/>
        </p:nvSpPr>
        <p:spPr>
          <a:xfrm>
            <a:off x="6172200" y="5257800"/>
            <a:ext cx="2133600" cy="1524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2000" dirty="0" smtClean="0"/>
              <a:t>Characteristics of identity</a:t>
            </a:r>
          </a:p>
          <a:p>
            <a:pPr marL="285750" indent="-285750">
              <a:buFont typeface="Arial" pitchFamily="34" charset="0"/>
              <a:buChar char="•"/>
            </a:pPr>
            <a:r>
              <a:rPr lang="en-US" dirty="0" smtClean="0"/>
              <a:t>Prominence</a:t>
            </a:r>
          </a:p>
          <a:p>
            <a:pPr marL="285750" indent="-285750">
              <a:buFont typeface="Arial" pitchFamily="34" charset="0"/>
              <a:buChar char="•"/>
            </a:pPr>
            <a:r>
              <a:rPr lang="en-US" dirty="0" smtClean="0"/>
              <a:t>Valence</a:t>
            </a:r>
          </a:p>
          <a:p>
            <a:pPr marL="285750" indent="-285750">
              <a:buFont typeface="Arial" pitchFamily="34" charset="0"/>
              <a:buChar char="•"/>
            </a:pPr>
            <a:r>
              <a:rPr lang="en-US" dirty="0" smtClean="0"/>
              <a:t>Integration</a:t>
            </a:r>
          </a:p>
        </p:txBody>
      </p:sp>
      <p:cxnSp>
        <p:nvCxnSpPr>
          <p:cNvPr id="22" name="Straight Arrow Connector 21"/>
          <p:cNvCxnSpPr/>
          <p:nvPr/>
        </p:nvCxnSpPr>
        <p:spPr>
          <a:xfrm>
            <a:off x="2667000" y="3733800"/>
            <a:ext cx="533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5408645" y="3524639"/>
            <a:ext cx="1754155" cy="1866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5448300" y="3608226"/>
            <a:ext cx="876300" cy="1104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V="1">
            <a:off x="2743200" y="5600700"/>
            <a:ext cx="4572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471854" y="6034768"/>
            <a:ext cx="51874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381000" y="1676400"/>
            <a:ext cx="14654" cy="434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a:off x="652365" y="1905000"/>
            <a:ext cx="49530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Cloud 32"/>
          <p:cNvSpPr/>
          <p:nvPr/>
        </p:nvSpPr>
        <p:spPr>
          <a:xfrm>
            <a:off x="6883663" y="1532169"/>
            <a:ext cx="1479286" cy="1287232"/>
          </a:xfrm>
          <a:prstGeom prst="cloud">
            <a:avLst/>
          </a:prstGeom>
          <a:solidFill>
            <a:srgbClr val="FF9453"/>
          </a:solidFill>
          <a:ln/>
        </p:spPr>
        <p:style>
          <a:lnRef idx="1">
            <a:schemeClr val="accent1"/>
          </a:lnRef>
          <a:fillRef idx="3">
            <a:schemeClr val="accent1"/>
          </a:fillRef>
          <a:effectRef idx="2">
            <a:schemeClr val="accent1"/>
          </a:effectRef>
          <a:fontRef idx="minor">
            <a:schemeClr val="lt1"/>
          </a:fontRef>
        </p:style>
        <p:txBody>
          <a:bodyPr/>
          <a:lstStyle/>
          <a:p>
            <a:pPr algn="ctr"/>
            <a:r>
              <a:rPr lang="en-US" sz="1700" b="1" dirty="0" err="1" smtClean="0">
                <a:solidFill>
                  <a:schemeClr val="tx1"/>
                </a:solidFill>
              </a:rPr>
              <a:t>Outness</a:t>
            </a:r>
            <a:r>
              <a:rPr lang="en-US" sz="1700" b="1" dirty="0" smtClean="0">
                <a:solidFill>
                  <a:schemeClr val="tx1"/>
                </a:solidFill>
              </a:rPr>
              <a:t> to family</a:t>
            </a:r>
            <a:endParaRPr lang="en-US" sz="1700" b="1" dirty="0">
              <a:solidFill>
                <a:schemeClr val="tx1"/>
              </a:solidFill>
            </a:endParaRPr>
          </a:p>
        </p:txBody>
      </p:sp>
      <p:sp>
        <p:nvSpPr>
          <p:cNvPr id="35" name="Cloud 34"/>
          <p:cNvSpPr/>
          <p:nvPr/>
        </p:nvSpPr>
        <p:spPr>
          <a:xfrm>
            <a:off x="4641598" y="2839272"/>
            <a:ext cx="1378201" cy="1099682"/>
          </a:xfrm>
          <a:prstGeom prst="cloud">
            <a:avLst/>
          </a:prstGeom>
          <a:solidFill>
            <a:srgbClr val="FF5146"/>
          </a:solidFill>
          <a:ln/>
        </p:spPr>
        <p:style>
          <a:lnRef idx="1">
            <a:schemeClr val="accent1"/>
          </a:lnRef>
          <a:fillRef idx="3">
            <a:schemeClr val="accent1"/>
          </a:fillRef>
          <a:effectRef idx="2">
            <a:schemeClr val="accent1"/>
          </a:effectRef>
          <a:fontRef idx="minor">
            <a:schemeClr val="lt1"/>
          </a:fontRef>
        </p:style>
        <p:txBody>
          <a:bodyPr/>
          <a:lstStyle/>
          <a:p>
            <a:pPr algn="ctr"/>
            <a:r>
              <a:rPr lang="en-US" sz="1700" b="1" dirty="0" smtClean="0">
                <a:solidFill>
                  <a:schemeClr val="tx1"/>
                </a:solidFill>
              </a:rPr>
              <a:t>Victim-</a:t>
            </a:r>
            <a:r>
              <a:rPr lang="en-US" sz="1700" b="1" dirty="0" err="1" smtClean="0">
                <a:solidFill>
                  <a:schemeClr val="tx1"/>
                </a:solidFill>
              </a:rPr>
              <a:t>ization</a:t>
            </a:r>
            <a:endParaRPr lang="en-US" sz="1700" b="1" dirty="0">
              <a:solidFill>
                <a:schemeClr val="tx1"/>
              </a:solidFill>
            </a:endParaRPr>
          </a:p>
        </p:txBody>
      </p:sp>
    </p:spTree>
    <p:extLst>
      <p:ext uri="{BB962C8B-B14F-4D97-AF65-F5344CB8AC3E}">
        <p14:creationId xmlns:p14="http://schemas.microsoft.com/office/powerpoint/2010/main" val="251242566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fusion">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Infusion">
      <a:majorFont>
        <a:latin typeface="Mistral"/>
        <a:ea typeface=""/>
        <a:cs typeface=""/>
        <a:font script="Jpan" typeface="ＤＦＰ行書体"/>
      </a:majorFont>
      <a:minorFont>
        <a:latin typeface="Candara"/>
        <a:ea typeface=""/>
        <a:cs typeface=""/>
        <a:font script="Jpan" typeface="メイリオ"/>
      </a:minorFont>
    </a:fontScheme>
    <a:fmtScheme name="Infusio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Infusion.thmx</Template>
  <TotalTime>6979117</TotalTime>
  <Words>2148</Words>
  <Application>Microsoft Macintosh PowerPoint</Application>
  <PresentationFormat>On-screen Show (4:3)</PresentationFormat>
  <Paragraphs>256</Paragraphs>
  <Slides>22</Slides>
  <Notes>13</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Infusion</vt:lpstr>
      <vt:lpstr>A Theoretical Look at Sexual Minority Victimization and Outness to Family as a Protective Factor Against Suicide Attempts</vt:lpstr>
      <vt:lpstr>LGBTQ / Sexual Minorities</vt:lpstr>
      <vt:lpstr>Health Disparities</vt:lpstr>
      <vt:lpstr>Suicide Disparities </vt:lpstr>
      <vt:lpstr>Suicide Theory </vt:lpstr>
      <vt:lpstr>Sexual Minority Health Outcomes</vt:lpstr>
      <vt:lpstr>Sexual Minority Stress (Meyer, 2003)</vt:lpstr>
      <vt:lpstr>Sexual Minority Stress (Meyer, 2003)</vt:lpstr>
      <vt:lpstr>Sexual Minority Stress (Meyer, 2003)</vt:lpstr>
      <vt:lpstr>Missing Literature </vt:lpstr>
      <vt:lpstr>Hypothesis</vt:lpstr>
      <vt:lpstr>Method &amp; Participants</vt:lpstr>
      <vt:lpstr>Instrumentation  (Measures)</vt:lpstr>
      <vt:lpstr>Analyses </vt:lpstr>
      <vt:lpstr>Results </vt:lpstr>
      <vt:lpstr>Results</vt:lpstr>
      <vt:lpstr>Discussion</vt:lpstr>
      <vt:lpstr>Directions for Future Research</vt:lpstr>
      <vt:lpstr>Acknowledgements </vt:lpstr>
      <vt:lpstr>References</vt:lpstr>
      <vt:lpstr>References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Theoretical Look at Sexual Minority Victimization and Outness to Family as a Protective Factor Against Suicide Attempts</dc:title>
  <dc:creator>Charlotte Siegel</dc:creator>
  <cp:lastModifiedBy>Charlotte Siegel</cp:lastModifiedBy>
  <cp:revision>102</cp:revision>
  <dcterms:created xsi:type="dcterms:W3CDTF">2014-04-02T08:50:24Z</dcterms:created>
  <dcterms:modified xsi:type="dcterms:W3CDTF">2014-04-08T04:07:36Z</dcterms:modified>
</cp:coreProperties>
</file>