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43891200" cy="39411275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152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31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462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619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5771" algn="l" defTabSz="91431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2929" algn="l" defTabSz="91431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081" algn="l" defTabSz="91431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238" algn="l" defTabSz="91431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8">
          <p15:clr>
            <a:srgbClr val="A4A3A4"/>
          </p15:clr>
        </p15:guide>
        <p15:guide id="2" orient="horz" pos="22878">
          <p15:clr>
            <a:srgbClr val="A4A3A4"/>
          </p15:clr>
        </p15:guide>
        <p15:guide id="3" pos="17774">
          <p15:clr>
            <a:srgbClr val="A4A3A4"/>
          </p15:clr>
        </p15:guide>
        <p15:guide id="4" pos="9874">
          <p15:clr>
            <a:srgbClr val="A4A3A4"/>
          </p15:clr>
        </p15:guide>
        <p15:guide id="5" pos="24192">
          <p15:clr>
            <a:srgbClr val="A4A3A4"/>
          </p15:clr>
        </p15:guide>
        <p15:guide id="6" pos="17280">
          <p15:clr>
            <a:srgbClr val="A4A3A4"/>
          </p15:clr>
        </p15:guide>
        <p15:guide id="7" pos="3456">
          <p15:clr>
            <a:srgbClr val="A4A3A4"/>
          </p15:clr>
        </p15:guide>
        <p15:guide id="8" pos="10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FFF"/>
    <a:srgbClr val="FDEADB"/>
    <a:srgbClr val="FCE1CC"/>
    <a:srgbClr val="FEF1E6"/>
    <a:srgbClr val="FCF2E8"/>
    <a:srgbClr val="FFDBAB"/>
    <a:srgbClr val="660033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808" autoAdjust="0"/>
    <p:restoredTop sz="50000" autoAdjust="0"/>
  </p:normalViewPr>
  <p:slideViewPr>
    <p:cSldViewPr snapToGrid="0">
      <p:cViewPr>
        <p:scale>
          <a:sx n="33" d="100"/>
          <a:sy n="33" d="100"/>
        </p:scale>
        <p:origin x="-1437" y="-4368"/>
      </p:cViewPr>
      <p:guideLst>
        <p:guide orient="horz" pos="1948"/>
        <p:guide orient="horz" pos="22878"/>
        <p:guide pos="17774"/>
        <p:guide pos="9874"/>
        <p:guide pos="24192"/>
        <p:guide pos="17280"/>
        <p:guide pos="3456"/>
        <p:guide pos="10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fld id="{ACDDA335-5B81-45F1-A673-28F3B0846E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7585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40075" y="514350"/>
            <a:ext cx="286385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65" charset="0"/>
              </a:defRPr>
            </a:lvl1pPr>
          </a:lstStyle>
          <a:p>
            <a:pPr>
              <a:defRPr/>
            </a:pPr>
            <a:fld id="{BE11EFBF-77BB-4143-8DEB-444B3C2CE9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66605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-65" charset="0"/>
        <a:ea typeface="+mn-ea"/>
        <a:cs typeface="+mn-cs"/>
      </a:defRPr>
    </a:lvl1pPr>
    <a:lvl2pPr marL="45715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/>
      </a:defRPr>
    </a:lvl2pPr>
    <a:lvl3pPr marL="91431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/>
      </a:defRPr>
    </a:lvl3pPr>
    <a:lvl4pPr marL="137146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/>
      </a:defRPr>
    </a:lvl4pPr>
    <a:lvl5pPr marL="182861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/>
      </a:defRPr>
    </a:lvl5pPr>
    <a:lvl6pPr marL="2285771" algn="l" defTabSz="45715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929" algn="l" defTabSz="45715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200081" algn="l" defTabSz="45715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7238" algn="l" defTabSz="457152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373B59-05C7-4011-83ED-8F94F74B895A}" type="slidenum">
              <a:rPr lang="en-US" smtClean="0">
                <a:latin typeface="Arial" charset="0"/>
              </a:rPr>
              <a:pPr/>
              <a:t>1</a:t>
            </a:fld>
            <a:endParaRPr lang="en-US" dirty="0">
              <a:latin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40075" y="514350"/>
            <a:ext cx="2863850" cy="257175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2243055"/>
            <a:ext cx="37307520" cy="84478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22333056"/>
            <a:ext cx="30723840" cy="100717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0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06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09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12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153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18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8214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224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B6B09-AB1D-48B5-8AEE-195E8102C1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459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1A55E-7586-45CF-907D-AA987209881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465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09" y="9259827"/>
            <a:ext cx="47404018" cy="1972753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47" y="9259827"/>
            <a:ext cx="141480542" cy="1972753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2CE371-9A6C-45CD-A1C9-BDDA8C109C8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87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67DB0C-7C27-475A-9D8D-96A3B905F59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95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2" y="25325396"/>
            <a:ext cx="37307520" cy="7827517"/>
          </a:xfrm>
        </p:spPr>
        <p:txBody>
          <a:bodyPr anchor="t"/>
          <a:lstStyle>
            <a:lvl1pPr algn="l">
              <a:defRPr sz="21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2" y="16704195"/>
            <a:ext cx="37307520" cy="8621213"/>
          </a:xfrm>
        </p:spPr>
        <p:txBody>
          <a:bodyPr anchor="b"/>
          <a:lstStyle>
            <a:lvl1pPr marL="0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1pPr>
            <a:lvl2pPr marL="2403062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2pPr>
            <a:lvl3pPr marL="4806135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3pPr>
            <a:lvl4pPr marL="7209198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4pPr>
            <a:lvl5pPr marL="9612271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5pPr>
            <a:lvl6pPr marL="12015333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6pPr>
            <a:lvl7pPr marL="14418406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7pPr>
            <a:lvl8pPr marL="16821469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8pPr>
            <a:lvl9pPr marL="19224542" indent="0"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57F9F-FFAE-4154-AC73-AFDCBB058E3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25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2" y="53953306"/>
            <a:ext cx="94442280" cy="152581849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2" y="53953306"/>
            <a:ext cx="94442280" cy="152581849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AD1B82-7AD4-4F77-81E6-3AD0C9FEAEE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888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578279"/>
            <a:ext cx="39502080" cy="656854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8821924"/>
            <a:ext cx="19392902" cy="3676558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403062" indent="0">
              <a:buNone/>
              <a:defRPr sz="10500" b="1"/>
            </a:lvl2pPr>
            <a:lvl3pPr marL="4806135" indent="0">
              <a:buNone/>
              <a:defRPr sz="9500" b="1"/>
            </a:lvl3pPr>
            <a:lvl4pPr marL="7209198" indent="0">
              <a:buNone/>
              <a:defRPr sz="8400" b="1"/>
            </a:lvl4pPr>
            <a:lvl5pPr marL="9612271" indent="0">
              <a:buNone/>
              <a:defRPr sz="8400" b="1"/>
            </a:lvl5pPr>
            <a:lvl6pPr marL="12015333" indent="0">
              <a:buNone/>
              <a:defRPr sz="8400" b="1"/>
            </a:lvl6pPr>
            <a:lvl7pPr marL="14418406" indent="0">
              <a:buNone/>
              <a:defRPr sz="8400" b="1"/>
            </a:lvl7pPr>
            <a:lvl8pPr marL="16821469" indent="0">
              <a:buNone/>
              <a:defRPr sz="8400" b="1"/>
            </a:lvl8pPr>
            <a:lvl9pPr marL="19224542" indent="0">
              <a:buNone/>
              <a:defRPr sz="8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0" y="12498483"/>
            <a:ext cx="19392902" cy="22707101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5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2" y="8821924"/>
            <a:ext cx="19400520" cy="3676558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403062" indent="0">
              <a:buNone/>
              <a:defRPr sz="10500" b="1"/>
            </a:lvl2pPr>
            <a:lvl3pPr marL="4806135" indent="0">
              <a:buNone/>
              <a:defRPr sz="9500" b="1"/>
            </a:lvl3pPr>
            <a:lvl4pPr marL="7209198" indent="0">
              <a:buNone/>
              <a:defRPr sz="8400" b="1"/>
            </a:lvl4pPr>
            <a:lvl5pPr marL="9612271" indent="0">
              <a:buNone/>
              <a:defRPr sz="8400" b="1"/>
            </a:lvl5pPr>
            <a:lvl6pPr marL="12015333" indent="0">
              <a:buNone/>
              <a:defRPr sz="8400" b="1"/>
            </a:lvl6pPr>
            <a:lvl7pPr marL="14418406" indent="0">
              <a:buNone/>
              <a:defRPr sz="8400" b="1"/>
            </a:lvl7pPr>
            <a:lvl8pPr marL="16821469" indent="0">
              <a:buNone/>
              <a:defRPr sz="8400" b="1"/>
            </a:lvl8pPr>
            <a:lvl9pPr marL="19224542" indent="0">
              <a:buNone/>
              <a:defRPr sz="8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2" y="12498483"/>
            <a:ext cx="19400520" cy="22707101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5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14CFDE-68D5-404A-A6C4-A7769236D51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90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D0CA3D-D51E-4895-BAEC-0657FC9F199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489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CB831B-79C8-4088-94B6-76AE260750E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846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7" y="1569152"/>
            <a:ext cx="14439902" cy="6678022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569168"/>
            <a:ext cx="24536400" cy="33636431"/>
          </a:xfrm>
        </p:spPr>
        <p:txBody>
          <a:bodyPr/>
          <a:lstStyle>
            <a:lvl1pPr>
              <a:defRPr sz="16800"/>
            </a:lvl1pPr>
            <a:lvl2pPr>
              <a:defRPr sz="14700"/>
            </a:lvl2pPr>
            <a:lvl3pPr>
              <a:defRPr sz="12600"/>
            </a:lvl3pPr>
            <a:lvl4pPr>
              <a:defRPr sz="10500"/>
            </a:lvl4pPr>
            <a:lvl5pPr>
              <a:defRPr sz="10500"/>
            </a:lvl5pPr>
            <a:lvl6pPr>
              <a:defRPr sz="10500"/>
            </a:lvl6pPr>
            <a:lvl7pPr>
              <a:defRPr sz="10500"/>
            </a:lvl7pPr>
            <a:lvl8pPr>
              <a:defRPr sz="10500"/>
            </a:lvl8pPr>
            <a:lvl9pPr>
              <a:defRPr sz="10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7" y="8247189"/>
            <a:ext cx="14439902" cy="26958410"/>
          </a:xfrm>
        </p:spPr>
        <p:txBody>
          <a:bodyPr/>
          <a:lstStyle>
            <a:lvl1pPr marL="0" indent="0">
              <a:buNone/>
              <a:defRPr sz="7400"/>
            </a:lvl1pPr>
            <a:lvl2pPr marL="2403062" indent="0">
              <a:buNone/>
              <a:defRPr sz="6300"/>
            </a:lvl2pPr>
            <a:lvl3pPr marL="4806135" indent="0">
              <a:buNone/>
              <a:defRPr sz="5300"/>
            </a:lvl3pPr>
            <a:lvl4pPr marL="7209198" indent="0">
              <a:buNone/>
              <a:defRPr sz="4700"/>
            </a:lvl4pPr>
            <a:lvl5pPr marL="9612271" indent="0">
              <a:buNone/>
              <a:defRPr sz="4700"/>
            </a:lvl5pPr>
            <a:lvl6pPr marL="12015333" indent="0">
              <a:buNone/>
              <a:defRPr sz="4700"/>
            </a:lvl6pPr>
            <a:lvl7pPr marL="14418406" indent="0">
              <a:buNone/>
              <a:defRPr sz="4700"/>
            </a:lvl7pPr>
            <a:lvl8pPr marL="16821469" indent="0">
              <a:buNone/>
              <a:defRPr sz="4700"/>
            </a:lvl8pPr>
            <a:lvl9pPr marL="19224542" indent="0">
              <a:buNone/>
              <a:defRPr sz="4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CBB9A9-B8EE-4D2B-BF5E-4AB3395E722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40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2" y="27587893"/>
            <a:ext cx="26334720" cy="3256907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2" y="3521471"/>
            <a:ext cx="26334720" cy="23646765"/>
          </a:xfrm>
        </p:spPr>
        <p:txBody>
          <a:bodyPr/>
          <a:lstStyle>
            <a:lvl1pPr marL="0" indent="0">
              <a:buNone/>
              <a:defRPr sz="16800"/>
            </a:lvl1pPr>
            <a:lvl2pPr marL="2403062" indent="0">
              <a:buNone/>
              <a:defRPr sz="14700"/>
            </a:lvl2pPr>
            <a:lvl3pPr marL="4806135" indent="0">
              <a:buNone/>
              <a:defRPr sz="12600"/>
            </a:lvl3pPr>
            <a:lvl4pPr marL="7209198" indent="0">
              <a:buNone/>
              <a:defRPr sz="10500"/>
            </a:lvl4pPr>
            <a:lvl5pPr marL="9612271" indent="0">
              <a:buNone/>
              <a:defRPr sz="10500"/>
            </a:lvl5pPr>
            <a:lvl6pPr marL="12015333" indent="0">
              <a:buNone/>
              <a:defRPr sz="10500"/>
            </a:lvl6pPr>
            <a:lvl7pPr marL="14418406" indent="0">
              <a:buNone/>
              <a:defRPr sz="10500"/>
            </a:lvl7pPr>
            <a:lvl8pPr marL="16821469" indent="0">
              <a:buNone/>
              <a:defRPr sz="10500"/>
            </a:lvl8pPr>
            <a:lvl9pPr marL="19224542" indent="0">
              <a:buNone/>
              <a:defRPr sz="10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2" y="30844800"/>
            <a:ext cx="26334720" cy="4625348"/>
          </a:xfrm>
        </p:spPr>
        <p:txBody>
          <a:bodyPr/>
          <a:lstStyle>
            <a:lvl1pPr marL="0" indent="0">
              <a:buNone/>
              <a:defRPr sz="7400"/>
            </a:lvl1pPr>
            <a:lvl2pPr marL="2403062" indent="0">
              <a:buNone/>
              <a:defRPr sz="6300"/>
            </a:lvl2pPr>
            <a:lvl3pPr marL="4806135" indent="0">
              <a:buNone/>
              <a:defRPr sz="5300"/>
            </a:lvl3pPr>
            <a:lvl4pPr marL="7209198" indent="0">
              <a:buNone/>
              <a:defRPr sz="4700"/>
            </a:lvl4pPr>
            <a:lvl5pPr marL="9612271" indent="0">
              <a:buNone/>
              <a:defRPr sz="4700"/>
            </a:lvl5pPr>
            <a:lvl6pPr marL="12015333" indent="0">
              <a:buNone/>
              <a:defRPr sz="4700"/>
            </a:lvl6pPr>
            <a:lvl7pPr marL="14418406" indent="0">
              <a:buNone/>
              <a:defRPr sz="4700"/>
            </a:lvl7pPr>
            <a:lvl8pPr marL="16821469" indent="0">
              <a:buNone/>
              <a:defRPr sz="4700"/>
            </a:lvl8pPr>
            <a:lvl9pPr marL="19224542" indent="0">
              <a:buNone/>
              <a:defRPr sz="4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DE23E3-A491-4AA5-B8A4-99452698328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56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">
              <a:schemeClr val="bg1">
                <a:tint val="40000"/>
                <a:satMod val="350000"/>
              </a:schemeClr>
            </a:gs>
            <a:gs pos="34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  <a:alpha val="4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578279"/>
            <a:ext cx="39502080" cy="6568546"/>
          </a:xfrm>
          <a:prstGeom prst="rect">
            <a:avLst/>
          </a:prstGeom>
        </p:spPr>
        <p:txBody>
          <a:bodyPr vert="horz" lIns="480615" tIns="240313" rIns="480615" bIns="24031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9195967"/>
            <a:ext cx="39502080" cy="26009620"/>
          </a:xfrm>
          <a:prstGeom prst="rect">
            <a:avLst/>
          </a:prstGeom>
        </p:spPr>
        <p:txBody>
          <a:bodyPr vert="horz" lIns="480615" tIns="240313" rIns="480615" bIns="24031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6528428"/>
            <a:ext cx="10241280" cy="2098286"/>
          </a:xfrm>
          <a:prstGeom prst="rect">
            <a:avLst/>
          </a:prstGeom>
        </p:spPr>
        <p:txBody>
          <a:bodyPr vert="horz" lIns="480615" tIns="240313" rIns="480615" bIns="240313" rtlCol="0" anchor="ctr"/>
          <a:lstStyle>
            <a:lvl1pPr algn="l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6528428"/>
            <a:ext cx="13898880" cy="2098286"/>
          </a:xfrm>
          <a:prstGeom prst="rect">
            <a:avLst/>
          </a:prstGeom>
        </p:spPr>
        <p:txBody>
          <a:bodyPr vert="horz" lIns="480615" tIns="240313" rIns="480615" bIns="240313" rtlCol="0" anchor="ctr"/>
          <a:lstStyle>
            <a:lvl1pPr algn="ct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6528428"/>
            <a:ext cx="10241280" cy="2098286"/>
          </a:xfrm>
          <a:prstGeom prst="rect">
            <a:avLst/>
          </a:prstGeom>
        </p:spPr>
        <p:txBody>
          <a:bodyPr vert="horz" lIns="480615" tIns="240313" rIns="480615" bIns="240313" rtlCol="0" anchor="ctr"/>
          <a:lstStyle>
            <a:lvl1pPr algn="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3F8572-3F92-47C6-8D85-95A63316554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3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806135" rtl="0" eaLnBrk="1" latinLnBrk="0" hangingPunct="1">
        <a:spcBef>
          <a:spcPct val="0"/>
        </a:spcBef>
        <a:buNone/>
        <a:defRPr sz="23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2302" indent="-1802302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6800" kern="1200">
          <a:solidFill>
            <a:schemeClr val="tx1"/>
          </a:solidFill>
          <a:latin typeface="+mn-lt"/>
          <a:ea typeface="+mn-ea"/>
          <a:cs typeface="+mn-cs"/>
        </a:defRPr>
      </a:lvl1pPr>
      <a:lvl2pPr marL="3904984" indent="-1501917" algn="l" defTabSz="4806135" rtl="0" eaLnBrk="1" latinLnBrk="0" hangingPunct="1">
        <a:spcBef>
          <a:spcPct val="20000"/>
        </a:spcBef>
        <a:buFont typeface="Arial" panose="020B0604020202020204" pitchFamily="34" charset="0"/>
        <a:buChar char="–"/>
        <a:defRPr sz="14700" kern="1200">
          <a:solidFill>
            <a:schemeClr val="tx1"/>
          </a:solidFill>
          <a:latin typeface="+mn-lt"/>
          <a:ea typeface="+mn-ea"/>
          <a:cs typeface="+mn-cs"/>
        </a:defRPr>
      </a:lvl2pPr>
      <a:lvl3pPr marL="6007667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2600" kern="1200">
          <a:solidFill>
            <a:schemeClr val="tx1"/>
          </a:solidFill>
          <a:latin typeface="+mn-lt"/>
          <a:ea typeface="+mn-ea"/>
          <a:cs typeface="+mn-cs"/>
        </a:defRPr>
      </a:lvl3pPr>
      <a:lvl4pPr marL="8410740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–"/>
        <a:defRPr sz="10500" kern="1200">
          <a:solidFill>
            <a:schemeClr val="tx1"/>
          </a:solidFill>
          <a:latin typeface="+mn-lt"/>
          <a:ea typeface="+mn-ea"/>
          <a:cs typeface="+mn-cs"/>
        </a:defRPr>
      </a:lvl4pPr>
      <a:lvl5pPr marL="10813802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»"/>
        <a:defRPr sz="10500" kern="1200">
          <a:solidFill>
            <a:schemeClr val="tx1"/>
          </a:solidFill>
          <a:latin typeface="+mn-lt"/>
          <a:ea typeface="+mn-ea"/>
          <a:cs typeface="+mn-cs"/>
        </a:defRPr>
      </a:lvl5pPr>
      <a:lvl6pPr marL="13216875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9938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7pPr>
      <a:lvl8pPr marL="18023011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8pPr>
      <a:lvl9pPr marL="20426073" indent="-1201531" algn="l" defTabSz="4806135" rtl="0" eaLnBrk="1" latinLnBrk="0" hangingPunct="1">
        <a:spcBef>
          <a:spcPct val="20000"/>
        </a:spcBef>
        <a:buFont typeface="Arial" panose="020B0604020202020204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1pPr>
      <a:lvl2pPr marL="2403062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2pPr>
      <a:lvl3pPr marL="4806135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3pPr>
      <a:lvl4pPr marL="7209198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612271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2015333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418406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821469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9224542" algn="l" defTabSz="4806135" rtl="0" eaLnBrk="1" latinLnBrk="0" hangingPunct="1"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hyperlink" Target="https://doi.org/10.1186/s12866-014-0298-z" TargetMode="External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11" Type="http://schemas.openxmlformats.org/officeDocument/2006/relationships/image" Target="../media/image8.jpg"/><Relationship Id="rId5" Type="http://schemas.openxmlformats.org/officeDocument/2006/relationships/image" Target="../media/image2.tiff"/><Relationship Id="rId10" Type="http://schemas.openxmlformats.org/officeDocument/2006/relationships/image" Target="../media/image7.jpg"/><Relationship Id="rId4" Type="http://schemas.openxmlformats.org/officeDocument/2006/relationships/image" Target="../media/image1.jpeg"/><Relationship Id="rId9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2000">
              <a:schemeClr val="bg1">
                <a:tint val="40000"/>
                <a:satMod val="350000"/>
              </a:schemeClr>
            </a:gs>
            <a:gs pos="56000">
              <a:schemeClr val="bg1">
                <a:tint val="45000"/>
                <a:shade val="99000"/>
                <a:satMod val="350000"/>
              </a:schemeClr>
            </a:gs>
            <a:gs pos="100000">
              <a:schemeClr val="bg1">
                <a:shade val="20000"/>
                <a:satMod val="255000"/>
                <a:alpha val="4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FE5DFD9-C2B5-E541-AE8B-5BE192370CFF}"/>
              </a:ext>
            </a:extLst>
          </p:cNvPr>
          <p:cNvSpPr/>
          <p:nvPr/>
        </p:nvSpPr>
        <p:spPr>
          <a:xfrm>
            <a:off x="15672338" y="5548257"/>
            <a:ext cx="11943603" cy="97169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664C554-1E1D-9547-8C65-4C10D1C01AD9}"/>
              </a:ext>
            </a:extLst>
          </p:cNvPr>
          <p:cNvSpPr/>
          <p:nvPr/>
        </p:nvSpPr>
        <p:spPr>
          <a:xfrm>
            <a:off x="29589020" y="5261084"/>
            <a:ext cx="13101681" cy="115364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312CA91-AF9E-1A41-9ABB-7E5378BE77BC}"/>
              </a:ext>
            </a:extLst>
          </p:cNvPr>
          <p:cNvSpPr/>
          <p:nvPr/>
        </p:nvSpPr>
        <p:spPr>
          <a:xfrm>
            <a:off x="29589020" y="20191494"/>
            <a:ext cx="13041297" cy="63592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361" name="Text Box 8"/>
          <p:cNvSpPr txBox="1">
            <a:spLocks noChangeAspect="1" noChangeArrowheads="1"/>
          </p:cNvSpPr>
          <p:nvPr/>
        </p:nvSpPr>
        <p:spPr bwMode="auto">
          <a:xfrm>
            <a:off x="918181" y="5122115"/>
            <a:ext cx="12768264" cy="10422685"/>
          </a:xfrm>
          <a:prstGeom prst="roundRect">
            <a:avLst/>
          </a:prstGeom>
          <a:solidFill>
            <a:srgbClr val="FFFFE1"/>
          </a:solidFill>
          <a:ln w="9525">
            <a:noFill/>
            <a:miter lim="800000"/>
            <a:headEnd/>
            <a:tailEnd/>
          </a:ln>
        </p:spPr>
        <p:txBody>
          <a:bodyPr lIns="114226" tIns="57118" rIns="114226" bIns="57118"/>
          <a:lstStyle/>
          <a:p>
            <a:pPr algn="just" defTabSz="1141301">
              <a:spcBef>
                <a:spcPct val="50000"/>
              </a:spcBef>
              <a:spcAft>
                <a:spcPts val="600"/>
              </a:spcAf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Abstract </a:t>
            </a:r>
            <a:r>
              <a:rPr lang="en-US" sz="2600" b="1" dirty="0"/>
              <a:t>-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2600" i="1" dirty="0"/>
              <a:t>Bartonella bacilliformis</a:t>
            </a:r>
            <a:r>
              <a:rPr lang="en-US" sz="2600" dirty="0"/>
              <a:t> is a tropical bacterial pathogen responsible for </a:t>
            </a:r>
            <a:r>
              <a:rPr lang="en-US" sz="2600" dirty="0" err="1"/>
              <a:t>Carrión’s</a:t>
            </a:r>
            <a:r>
              <a:rPr lang="en-US" sz="2600" dirty="0"/>
              <a:t> disease in humans. The lack of a system for random mutagenesis has greatly hindered our ability to efficiently study the agent’s molecular biology. Here, we report the first transposon (Tn) mutagenesis of </a:t>
            </a:r>
            <a:r>
              <a:rPr lang="en-US" sz="2600" i="1" dirty="0"/>
              <a:t>B. bacilliformis</a:t>
            </a:r>
            <a:r>
              <a:rPr lang="en-US" sz="2600" dirty="0"/>
              <a:t>, generation of a mutant library, and confirmation of five mutant strains by arbitrarily-primed PCR coupled with nucleotide sequencing. To accomplish this, </a:t>
            </a:r>
            <a:r>
              <a:rPr lang="en-US" sz="2600" i="1" dirty="0"/>
              <a:t>B. bacilliformis</a:t>
            </a:r>
            <a:r>
              <a:rPr lang="en-US" sz="2600" dirty="0"/>
              <a:t> strain JB584 was transformed by electroporation with the plasmid pSAM-R1; a vector initially intended for use in </a:t>
            </a:r>
            <a:r>
              <a:rPr lang="en-US" sz="2600" i="1" dirty="0"/>
              <a:t>Rhizobium</a:t>
            </a:r>
            <a:r>
              <a:rPr lang="en-US" sz="2600" dirty="0"/>
              <a:t> species. pSAM-R1 contains a transposase and a Tn encoding a kanamycin-resistance gene, allowing for selection and maintenance of the integrated Tn in the </a:t>
            </a:r>
            <a:r>
              <a:rPr lang="en-US" sz="2600" i="1" dirty="0"/>
              <a:t>B. bacilliformis</a:t>
            </a:r>
            <a:r>
              <a:rPr lang="en-US" sz="2600" dirty="0"/>
              <a:t> genome. One mutant, designated JB584-4B2, was identified as having its </a:t>
            </a:r>
            <a:r>
              <a:rPr lang="en-US" sz="2600" i="1" dirty="0" err="1"/>
              <a:t>flgI</a:t>
            </a:r>
            <a:r>
              <a:rPr lang="en-US" sz="2600" dirty="0"/>
              <a:t> gene disrupted by the Tn. The </a:t>
            </a:r>
            <a:r>
              <a:rPr lang="en-US" sz="2600" i="1" dirty="0" err="1"/>
              <a:t>flgI</a:t>
            </a:r>
            <a:r>
              <a:rPr lang="en-US" sz="2600" dirty="0"/>
              <a:t> gene encodes the </a:t>
            </a:r>
            <a:r>
              <a:rPr lang="en-US" sz="2600" dirty="0" err="1"/>
              <a:t>FlgI</a:t>
            </a:r>
            <a:r>
              <a:rPr lang="en-US" sz="2600" dirty="0"/>
              <a:t> protein, an essential component of the P-ring used in the flagellar motor of bacteria. Thus, the motility phenotype of JB584-4B2 was subsequently examined on a novel motility medium. Results conclusively demonstrated that interruption of </a:t>
            </a:r>
            <a:r>
              <a:rPr lang="en-US" sz="2600" i="1" dirty="0" err="1"/>
              <a:t>flgI</a:t>
            </a:r>
            <a:r>
              <a:rPr lang="en-US" sz="2600" dirty="0"/>
              <a:t> created a non-motile mutant of </a:t>
            </a:r>
            <a:r>
              <a:rPr lang="en-US" sz="2600" i="1" dirty="0"/>
              <a:t>B. bacilliformis</a:t>
            </a:r>
            <a:r>
              <a:rPr lang="en-US" sz="2600" dirty="0"/>
              <a:t>. Taken as a whole, our results show that:</a:t>
            </a:r>
            <a:r>
              <a:rPr lang="en-US" sz="2600" b="1" dirty="0"/>
              <a:t> 1) </a:t>
            </a:r>
            <a:r>
              <a:rPr lang="en-US" sz="2600" dirty="0"/>
              <a:t>pSAM-R1 is a viable transposon vector for </a:t>
            </a:r>
            <a:r>
              <a:rPr lang="en-US" sz="2600" i="1" dirty="0"/>
              <a:t>B. bacilliformis</a:t>
            </a:r>
            <a:r>
              <a:rPr lang="en-US" sz="2600" dirty="0"/>
              <a:t>, </a:t>
            </a:r>
            <a:r>
              <a:rPr lang="en-US" sz="2600" b="1" dirty="0"/>
              <a:t>2)</a:t>
            </a:r>
            <a:r>
              <a:rPr lang="en-US" sz="2600" dirty="0"/>
              <a:t> the plasmid can be employed to create a Tn library, and </a:t>
            </a:r>
            <a:r>
              <a:rPr lang="en-US" sz="2600" b="1" dirty="0"/>
              <a:t>3)</a:t>
            </a:r>
            <a:r>
              <a:rPr lang="en-US" sz="2600" dirty="0"/>
              <a:t> arbitrarily-primed PCR is a suitable method for identifying and locating mutations generated by this procedure. When used in conjunction with </a:t>
            </a:r>
            <a:r>
              <a:rPr lang="en-US" sz="2600" i="1" dirty="0"/>
              <a:t>B. bacilliformis</a:t>
            </a:r>
            <a:r>
              <a:rPr lang="en-US" sz="2600" dirty="0"/>
              <a:t> strain JB584, this system of transposon mutagenesis and mutation identification allows for a new and expanded way to investigate the molecular biology of this emerging human pathogen</a:t>
            </a:r>
            <a:r>
              <a:rPr lang="en-US" sz="2600" i="1" dirty="0"/>
              <a:t>. </a:t>
            </a:r>
            <a:endParaRPr lang="en-US" sz="2600" dirty="0"/>
          </a:p>
          <a:p>
            <a:pPr algn="just"/>
            <a:r>
              <a:rPr lang="en-US" dirty="0"/>
              <a:t> </a:t>
            </a:r>
          </a:p>
          <a:p>
            <a:pPr defTabSz="1141301">
              <a:spcBef>
                <a:spcPct val="50000"/>
              </a:spcBef>
              <a:spcAft>
                <a:spcPts val="600"/>
              </a:spcAft>
            </a:pPr>
            <a:endParaRPr lang="en-US" sz="2500" dirty="0"/>
          </a:p>
          <a:p>
            <a:pPr algn="just" defTabSz="1141301">
              <a:spcBef>
                <a:spcPct val="50000"/>
              </a:spcBef>
              <a:spcAft>
                <a:spcPts val="600"/>
              </a:spcAft>
            </a:pP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3" name="Text Box 14"/>
          <p:cNvSpPr txBox="1">
            <a:spLocks noChangeArrowheads="1"/>
          </p:cNvSpPr>
          <p:nvPr/>
        </p:nvSpPr>
        <p:spPr bwMode="auto">
          <a:xfrm>
            <a:off x="-867845" y="528480"/>
            <a:ext cx="44858472" cy="122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4226" tIns="57118" rIns="114226" bIns="57118">
            <a:spAutoFit/>
          </a:bodyPr>
          <a:lstStyle/>
          <a:p>
            <a:pPr algn="ctr"/>
            <a:r>
              <a:rPr lang="en-US" sz="7200" b="1" dirty="0"/>
              <a:t>Development of a system for transposon mutagenesis of </a:t>
            </a:r>
            <a:r>
              <a:rPr lang="en-US" sz="7200" b="1" i="1" dirty="0"/>
              <a:t>Bartonella bacilliformis</a:t>
            </a:r>
          </a:p>
        </p:txBody>
      </p:sp>
      <p:sp>
        <p:nvSpPr>
          <p:cNvPr id="15364" name="Text Box 18"/>
          <p:cNvSpPr txBox="1">
            <a:spLocks noChangeArrowheads="1"/>
          </p:cNvSpPr>
          <p:nvPr/>
        </p:nvSpPr>
        <p:spPr bwMode="auto">
          <a:xfrm>
            <a:off x="6667495" y="2275300"/>
            <a:ext cx="30145037" cy="1795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226" tIns="57118" rIns="114226" bIns="57118">
            <a:spAutoFit/>
          </a:bodyPr>
          <a:lstStyle/>
          <a:p>
            <a:pPr algn="ctr">
              <a:spcBef>
                <a:spcPts val="600"/>
              </a:spcBef>
              <a:tabLst>
                <a:tab pos="18630900" algn="l"/>
              </a:tabLst>
            </a:pPr>
            <a:r>
              <a:rPr lang="en-US" sz="5300" dirty="0"/>
              <a:t>Finley J. Andrew*, Linda D. Hicks &amp; Michael F. Minnick </a:t>
            </a:r>
          </a:p>
          <a:p>
            <a:pPr algn="ctr">
              <a:spcBef>
                <a:spcPts val="1700"/>
              </a:spcBef>
              <a:tabLst>
                <a:tab pos="15881350" algn="l"/>
                <a:tab pos="16267113" algn="l"/>
              </a:tabLst>
            </a:pPr>
            <a:r>
              <a:rPr lang="en-US" sz="4200" i="1" dirty="0"/>
              <a:t>Division of Biological Sciences, University of Montana, Missoula, MT</a:t>
            </a:r>
          </a:p>
        </p:txBody>
      </p:sp>
      <p:sp>
        <p:nvSpPr>
          <p:cNvPr id="15365" name="Rectangle 90"/>
          <p:cNvSpPr>
            <a:spLocks noChangeArrowheads="1"/>
          </p:cNvSpPr>
          <p:nvPr/>
        </p:nvSpPr>
        <p:spPr bwMode="auto">
          <a:xfrm>
            <a:off x="78295497" y="-2103591736"/>
            <a:ext cx="204258" cy="6016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84" tIns="45689" rIns="91384" bIns="45689">
            <a:spAutoFit/>
          </a:bodyPr>
          <a:lstStyle/>
          <a:p>
            <a:endParaRPr lang="en-US" dirty="0">
              <a:latin typeface="Times New Roman" pitchFamily="18" charset="0"/>
            </a:endParaRPr>
          </a:p>
        </p:txBody>
      </p:sp>
      <p:sp>
        <p:nvSpPr>
          <p:cNvPr id="15368" name="Rectangle 658"/>
          <p:cNvSpPr>
            <a:spLocks noChangeAspect="1" noChangeArrowheads="1"/>
          </p:cNvSpPr>
          <p:nvPr/>
        </p:nvSpPr>
        <p:spPr bwMode="auto">
          <a:xfrm>
            <a:off x="821221" y="35181070"/>
            <a:ext cx="12774674" cy="3064511"/>
          </a:xfrm>
          <a:prstGeom prst="roundRect">
            <a:avLst/>
          </a:prstGeom>
          <a:solidFill>
            <a:srgbClr val="FEF1E6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spcBef>
                <a:spcPts val="1200"/>
              </a:spcBef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Figure 1: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pSAM-Rl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plasmid map</a:t>
            </a:r>
            <a:endParaRPr lang="en-US" sz="2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pSAM-Rl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plasmid was purified and concentrated to 1.67 </a:t>
            </a:r>
            <a:r>
              <a:rPr lang="en-US" sz="26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g/</a:t>
            </a:r>
            <a:r>
              <a:rPr lang="en-US" sz="2600" dirty="0">
                <a:latin typeface="Symbol" panose="05050102010706020507" pitchFamily="18" charset="2"/>
                <a:cs typeface="Arial" panose="020B0604020202020204" pitchFamily="34" charset="0"/>
              </a:rPr>
              <a:t>m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L from a carrier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λPir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strain. </a:t>
            </a:r>
            <a:r>
              <a:rPr lang="en-US" sz="2600" dirty="0"/>
              <a:t>It was then used as a Tn suicide vector in </a:t>
            </a:r>
            <a:r>
              <a:rPr lang="en-US" sz="2600" i="1" dirty="0"/>
              <a:t>B. bacilliformis</a:t>
            </a:r>
            <a:r>
              <a:rPr lang="en-US" sz="2600" dirty="0"/>
              <a:t>. </a:t>
            </a:r>
            <a:r>
              <a:rPr lang="en-US" sz="2600" dirty="0" err="1"/>
              <a:t>pSAM-Rl</a:t>
            </a:r>
            <a:r>
              <a:rPr lang="en-US" sz="2600" dirty="0"/>
              <a:t> was chosen as the </a:t>
            </a:r>
            <a:r>
              <a:rPr lang="en-US" sz="2600" dirty="0" err="1"/>
              <a:t>Tn</a:t>
            </a:r>
            <a:r>
              <a:rPr lang="en-US" sz="2600" dirty="0"/>
              <a:t> vector because it had been used to successfully mutagenize other </a:t>
            </a:r>
            <a:r>
              <a:rPr lang="en-US" sz="2600" i="1" dirty="0" err="1"/>
              <a:t>Rhizobiaceae</a:t>
            </a:r>
            <a:r>
              <a:rPr lang="en-US" sz="2600" i="1" dirty="0"/>
              <a:t> </a:t>
            </a:r>
            <a:r>
              <a:rPr lang="en-US" sz="2600" dirty="0"/>
              <a:t>species; relatives of </a:t>
            </a:r>
            <a:r>
              <a:rPr lang="en-US" sz="2600" i="1" dirty="0"/>
              <a:t>B. </a:t>
            </a:r>
            <a:r>
              <a:rPr lang="en-US" sz="2600" i="1" dirty="0" err="1"/>
              <a:t>bacilliformis</a:t>
            </a:r>
            <a:r>
              <a:rPr lang="en-US" sz="2600" dirty="0"/>
              <a:t>. (Adapted from [2]).</a:t>
            </a:r>
          </a:p>
        </p:txBody>
      </p:sp>
      <p:sp>
        <p:nvSpPr>
          <p:cNvPr id="15386" name="Rectangle 663"/>
          <p:cNvSpPr>
            <a:spLocks noChangeAspect="1" noChangeArrowheads="1"/>
          </p:cNvSpPr>
          <p:nvPr/>
        </p:nvSpPr>
        <p:spPr bwMode="auto">
          <a:xfrm>
            <a:off x="15093300" y="15789472"/>
            <a:ext cx="13101681" cy="5419071"/>
          </a:xfrm>
          <a:prstGeom prst="roundRect">
            <a:avLst/>
          </a:prstGeom>
          <a:solidFill>
            <a:srgbClr val="FEF1E6"/>
          </a:solidFill>
          <a:ln w="9525">
            <a:noFill/>
            <a:miter lim="800000"/>
            <a:headEnd/>
            <a:tailEnd/>
          </a:ln>
        </p:spPr>
        <p:txBody>
          <a:bodyPr lIns="91384" tIns="45689" rIns="91384" bIns="45689"/>
          <a:lstStyle/>
          <a:p>
            <a:r>
              <a:rPr lang="en-US" sz="2600" b="1" dirty="0"/>
              <a:t>Figure 2: JB584 Tn mutant </a:t>
            </a:r>
            <a:r>
              <a:rPr lang="en-US" sz="2600" b="1" dirty="0" smtClean="0"/>
              <a:t>post-electroporation </a:t>
            </a:r>
            <a:r>
              <a:rPr lang="en-US" sz="2600" b="1" dirty="0"/>
              <a:t>plates</a:t>
            </a:r>
            <a:br>
              <a:rPr lang="en-US" sz="2600" b="1" dirty="0"/>
            </a:br>
            <a:r>
              <a:rPr lang="en-US" sz="2600" dirty="0"/>
              <a:t>Nine </a:t>
            </a:r>
            <a:r>
              <a:rPr lang="en-US" sz="2600" dirty="0" smtClean="0"/>
              <a:t>5d-old </a:t>
            </a:r>
            <a:r>
              <a:rPr lang="en-US" sz="2600" i="1" dirty="0"/>
              <a:t>B. </a:t>
            </a:r>
            <a:r>
              <a:rPr lang="en-US" sz="2600" i="1" dirty="0" err="1"/>
              <a:t>bacilliformis</a:t>
            </a:r>
            <a:r>
              <a:rPr lang="en-US" sz="2600" i="1" dirty="0"/>
              <a:t> </a:t>
            </a:r>
            <a:r>
              <a:rPr lang="en-US" sz="2600" dirty="0" smtClean="0"/>
              <a:t>plates</a:t>
            </a:r>
            <a:r>
              <a:rPr lang="en-US" sz="2600" i="1" dirty="0" smtClean="0"/>
              <a:t> </a:t>
            </a:r>
            <a:r>
              <a:rPr lang="en-US" sz="2600" dirty="0" smtClean="0"/>
              <a:t>were </a:t>
            </a:r>
            <a:r>
              <a:rPr lang="en-US" sz="2600" dirty="0"/>
              <a:t>harvested: four into one tube and five into another. The cells were then carefully prepared for electroporation by washing in </a:t>
            </a:r>
            <a:r>
              <a:rPr lang="en-US" sz="2600" dirty="0" smtClean="0"/>
              <a:t>10% glycerol </a:t>
            </a:r>
            <a:r>
              <a:rPr lang="en-US" sz="2600" dirty="0"/>
              <a:t>and </a:t>
            </a:r>
            <a:r>
              <a:rPr lang="en-US" sz="2600" dirty="0" smtClean="0"/>
              <a:t>the bacterial loads were estimated </a:t>
            </a:r>
            <a:r>
              <a:rPr lang="en-US" sz="2600" dirty="0"/>
              <a:t>by </a:t>
            </a:r>
            <a:r>
              <a:rPr lang="en-US" sz="2600" dirty="0" err="1"/>
              <a:t>BacLight</a:t>
            </a:r>
            <a:r>
              <a:rPr lang="en-US" sz="2600" dirty="0"/>
              <a:t> staining and </a:t>
            </a:r>
            <a:r>
              <a:rPr lang="en-US" sz="2600" dirty="0" smtClean="0"/>
              <a:t>counting by microscopy</a:t>
            </a:r>
            <a:r>
              <a:rPr lang="en-US" sz="2600" dirty="0"/>
              <a:t>.  </a:t>
            </a:r>
          </a:p>
          <a:p>
            <a:endParaRPr lang="en-US" sz="2600" dirty="0"/>
          </a:p>
          <a:p>
            <a:r>
              <a:rPr lang="en-US" sz="2600" dirty="0"/>
              <a:t>The prepared cells were electroporated in duplicate with </a:t>
            </a:r>
            <a:r>
              <a:rPr lang="en-US" sz="2600" dirty="0" smtClean="0"/>
              <a:t>concentrated </a:t>
            </a:r>
            <a:r>
              <a:rPr lang="en-US" sz="2600" dirty="0"/>
              <a:t>pSAM-R1, and then plated on HIBB agar with appropriate antibiotics. After </a:t>
            </a:r>
            <a:r>
              <a:rPr lang="en-US" sz="2600" dirty="0" smtClean="0"/>
              <a:t>12d incubation, </a:t>
            </a:r>
            <a:r>
              <a:rPr lang="en-US" sz="2600" dirty="0"/>
              <a:t>colonies of varying morphology were visible as shown in the images above. Five mutants of interest were identified on </a:t>
            </a:r>
            <a:r>
              <a:rPr lang="en-US" sz="2600" dirty="0" smtClean="0"/>
              <a:t>plates </a:t>
            </a:r>
            <a:r>
              <a:rPr lang="en-US" sz="2600" dirty="0"/>
              <a:t>by low-power microscopy </a:t>
            </a:r>
            <a:r>
              <a:rPr lang="en-US" sz="2600" dirty="0" smtClean="0"/>
              <a:t>and abnormal </a:t>
            </a:r>
            <a:r>
              <a:rPr lang="en-US" sz="2600" dirty="0"/>
              <a:t>colony phenotypes. Mutants 4B1, 4B2, 4B3, 4B4, and 4B5, were further characterized by arbitrarily-primed PCR.</a:t>
            </a:r>
          </a:p>
          <a:p>
            <a:endParaRPr lang="en-US" sz="2800" dirty="0"/>
          </a:p>
        </p:txBody>
      </p:sp>
      <p:sp>
        <p:nvSpPr>
          <p:cNvPr id="15389" name="Rectangle 202"/>
          <p:cNvSpPr>
            <a:spLocks noChangeArrowheads="1"/>
          </p:cNvSpPr>
          <p:nvPr/>
        </p:nvSpPr>
        <p:spPr bwMode="auto">
          <a:xfrm>
            <a:off x="29194033" y="33863023"/>
            <a:ext cx="13831270" cy="4290527"/>
          </a:xfrm>
          <a:prstGeom prst="roundRect">
            <a:avLst/>
          </a:prstGeom>
          <a:solidFill>
            <a:srgbClr val="FFFFE1"/>
          </a:solidFill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r>
              <a:rPr lang="en-US" sz="2400" b="1" dirty="0"/>
              <a:t>References -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en-US" sz="2400" dirty="0"/>
              <a:t>Minnick MF, Anderson BE, Lima A, Battisti JM, Lawyer PG, </a:t>
            </a:r>
            <a:r>
              <a:rPr lang="en-US" sz="2400" dirty="0" err="1"/>
              <a:t>Birtles</a:t>
            </a:r>
            <a:r>
              <a:rPr lang="en-US" sz="2400" dirty="0"/>
              <a:t> RJ (2014) Oroya fever and verruga peruana: </a:t>
            </a:r>
            <a:r>
              <a:rPr lang="en-US" sz="2400" dirty="0" err="1"/>
              <a:t>bartonelloses</a:t>
            </a:r>
            <a:r>
              <a:rPr lang="en-US" sz="2400" dirty="0"/>
              <a:t> unique to South America. </a:t>
            </a:r>
            <a:r>
              <a:rPr lang="en-US" sz="2400" dirty="0" err="1"/>
              <a:t>PLoS</a:t>
            </a:r>
            <a:r>
              <a:rPr lang="en-US" sz="2400" dirty="0"/>
              <a:t> </a:t>
            </a:r>
            <a:r>
              <a:rPr lang="en-US" sz="2400" dirty="0" err="1"/>
              <a:t>Negl</a:t>
            </a:r>
            <a:r>
              <a:rPr lang="en-US" sz="2400" dirty="0"/>
              <a:t> Trop Dis 8: e2919. </a:t>
            </a:r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en-US" sz="2400" dirty="0"/>
              <a:t>Perry, B.J., Yost, C.K. Construction of a </a:t>
            </a:r>
            <a:r>
              <a:rPr lang="en-US" sz="2400" i="1" dirty="0"/>
              <a:t>mariner</a:t>
            </a:r>
            <a:r>
              <a:rPr lang="en-US" sz="2400" dirty="0"/>
              <a:t>-based transposon vector for use in insertion sequence mutagenesis in selected members of the </a:t>
            </a:r>
            <a:r>
              <a:rPr lang="en-US" sz="2400" i="1" dirty="0" err="1"/>
              <a:t>Rhizobiaceae</a:t>
            </a:r>
            <a:r>
              <a:rPr lang="en-US" sz="2400" dirty="0"/>
              <a:t> .</a:t>
            </a:r>
            <a:r>
              <a:rPr lang="en-US" sz="2400" i="1" dirty="0"/>
              <a:t>BMC </a:t>
            </a:r>
            <a:r>
              <a:rPr lang="en-US" sz="2400" i="1" dirty="0" err="1"/>
              <a:t>Microbiol</a:t>
            </a:r>
            <a:r>
              <a:rPr lang="en-US" sz="2400" dirty="0"/>
              <a:t> </a:t>
            </a:r>
            <a:r>
              <a:rPr lang="en-US" sz="2400" b="1" dirty="0"/>
              <a:t>14, </a:t>
            </a:r>
            <a:r>
              <a:rPr lang="en-US" sz="2400" dirty="0"/>
              <a:t>298 (2014). </a:t>
            </a:r>
            <a:r>
              <a:rPr lang="en-US" sz="2400" dirty="0">
                <a:hlinkClick r:id="rId3"/>
              </a:rPr>
              <a:t>https://doi.org/10.1186/s12866-014-0298-z</a:t>
            </a:r>
            <a:endParaRPr lang="en-US" sz="2400" dirty="0"/>
          </a:p>
          <a:p>
            <a:pPr marL="514350" indent="-514350">
              <a:spcBef>
                <a:spcPts val="1200"/>
              </a:spcBef>
              <a:buAutoNum type="arabicPeriod"/>
            </a:pPr>
            <a:r>
              <a:rPr lang="en-US" sz="2400" dirty="0"/>
              <a:t>Saavedra, J.T.,  Schwartzman, J.A., &amp;  Gilmore, M.S. ( 2017).  Mapping transposon insertions in bacterial genomes by arbitrarily primed PCR. </a:t>
            </a:r>
            <a:r>
              <a:rPr lang="en-US" sz="2400" i="1" dirty="0"/>
              <a:t>Current Protocols in Molecular Biology</a:t>
            </a:r>
            <a:r>
              <a:rPr lang="en-US" sz="2400" dirty="0"/>
              <a:t>,  118, 15.15.1– 15.15.15. </a:t>
            </a:r>
            <a:r>
              <a:rPr lang="en-US" sz="2400" dirty="0" err="1"/>
              <a:t>doi</a:t>
            </a:r>
            <a:r>
              <a:rPr lang="en-US" sz="2400" dirty="0"/>
              <a:t>: 10.1002/cpmb.38.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41747" y="29547706"/>
            <a:ext cx="13831270" cy="3490308"/>
          </a:xfrm>
          <a:prstGeom prst="roundRect">
            <a:avLst/>
          </a:prstGeom>
          <a:solidFill>
            <a:schemeClr val="bg1"/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/>
              <a:t>Results and Discussion </a:t>
            </a:r>
            <a:r>
              <a:rPr lang="en-US" sz="2800" b="1" dirty="0"/>
              <a:t>-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A method for successful </a:t>
            </a:r>
            <a:r>
              <a:rPr lang="en-US" sz="2600" dirty="0" smtClean="0"/>
              <a:t>and repeatable </a:t>
            </a:r>
            <a:r>
              <a:rPr lang="en-US" sz="2600" dirty="0"/>
              <a:t>transposon mutagenesis of </a:t>
            </a:r>
            <a:r>
              <a:rPr lang="en-US" sz="2600" i="1" dirty="0"/>
              <a:t>B. </a:t>
            </a:r>
            <a:r>
              <a:rPr lang="en-US" sz="2600" i="1" dirty="0" err="1"/>
              <a:t>bacilliformis</a:t>
            </a:r>
            <a:r>
              <a:rPr lang="en-US" sz="2600" i="1" dirty="0"/>
              <a:t> </a:t>
            </a:r>
            <a:r>
              <a:rPr lang="en-US" sz="2600" dirty="0" smtClean="0"/>
              <a:t>was </a:t>
            </a:r>
            <a:r>
              <a:rPr lang="en-US" sz="2600" dirty="0"/>
              <a:t>accomplished using </a:t>
            </a:r>
            <a:r>
              <a:rPr lang="en-US" sz="2600" dirty="0" smtClean="0"/>
              <a:t>strain</a:t>
            </a:r>
            <a:r>
              <a:rPr lang="en-US" sz="2600" i="1" dirty="0" smtClean="0"/>
              <a:t> </a:t>
            </a:r>
            <a:r>
              <a:rPr lang="en-US" sz="2600" dirty="0" smtClean="0"/>
              <a:t>JB584 and </a:t>
            </a:r>
            <a:r>
              <a:rPr lang="en-US" sz="2600" dirty="0"/>
              <a:t>pSAM-R1 </a:t>
            </a:r>
            <a:r>
              <a:rPr lang="en-US" sz="2600" dirty="0"/>
              <a:t>as a Tn suicide vector.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Arbitrarily-primed PCR was used and found to be </a:t>
            </a:r>
            <a:r>
              <a:rPr lang="en-US" sz="2600" dirty="0" smtClean="0"/>
              <a:t>a </a:t>
            </a:r>
            <a:r>
              <a:rPr lang="en-US" sz="2600" dirty="0"/>
              <a:t>suitable method for locating Tn insertion sites in the JB584 genome.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The motility phenotype predicted </a:t>
            </a:r>
            <a:r>
              <a:rPr lang="en-US" sz="2600" dirty="0" smtClean="0"/>
              <a:t>from sequence </a:t>
            </a:r>
            <a:r>
              <a:rPr lang="en-US" sz="2600" dirty="0"/>
              <a:t>data for </a:t>
            </a:r>
            <a:r>
              <a:rPr lang="en-US" sz="2600" dirty="0" smtClean="0"/>
              <a:t>the JB584 </a:t>
            </a:r>
            <a:r>
              <a:rPr lang="en-US" sz="2600" dirty="0"/>
              <a:t>4B2 mutant was confirmed </a:t>
            </a:r>
            <a:r>
              <a:rPr lang="en-US" sz="2600" dirty="0" smtClean="0"/>
              <a:t>by </a:t>
            </a:r>
            <a:r>
              <a:rPr lang="en-US" sz="2600" dirty="0"/>
              <a:t>motility media.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8181" y="15776294"/>
            <a:ext cx="12781081" cy="7610585"/>
          </a:xfrm>
          <a:prstGeom prst="roundRect">
            <a:avLst/>
          </a:prstGeom>
          <a:solidFill>
            <a:schemeClr val="bg1"/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/>
              <a:t>Background </a:t>
            </a:r>
            <a:r>
              <a:rPr lang="en-US" sz="2600" dirty="0"/>
              <a:t>-</a:t>
            </a:r>
            <a:r>
              <a:rPr lang="en-US" sz="2600" b="1" dirty="0"/>
              <a:t>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Of the ~45 </a:t>
            </a:r>
            <a:r>
              <a:rPr lang="en-US" sz="2600" i="1" dirty="0" err="1"/>
              <a:t>Bartonella</a:t>
            </a:r>
            <a:r>
              <a:rPr lang="en-US" sz="2600" i="1" dirty="0"/>
              <a:t> </a:t>
            </a:r>
            <a:r>
              <a:rPr lang="en-US" sz="2600" dirty="0"/>
              <a:t>species discovered, </a:t>
            </a:r>
            <a:r>
              <a:rPr lang="en-US" sz="2600" i="1" dirty="0"/>
              <a:t>B. </a:t>
            </a:r>
            <a:r>
              <a:rPr lang="en-US" sz="2600" i="1" dirty="0" err="1"/>
              <a:t>bacilliformis</a:t>
            </a:r>
            <a:r>
              <a:rPr lang="en-US" sz="2600" i="1" dirty="0"/>
              <a:t> </a:t>
            </a:r>
            <a:r>
              <a:rPr lang="en-US" sz="2600" dirty="0"/>
              <a:t>is considered the most virulent [1].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600" i="1" dirty="0"/>
              <a:t>B. </a:t>
            </a:r>
            <a:r>
              <a:rPr lang="en-US" sz="2600" i="1" dirty="0" err="1"/>
              <a:t>bacilliformis</a:t>
            </a:r>
            <a:r>
              <a:rPr lang="en-US" sz="2600" i="1" dirty="0"/>
              <a:t> </a:t>
            </a:r>
            <a:r>
              <a:rPr lang="en-US" sz="2600" dirty="0"/>
              <a:t>is transmitted to humans via the bite of </a:t>
            </a:r>
            <a:r>
              <a:rPr lang="en-US" sz="2600" dirty="0" err="1"/>
              <a:t>phlebotomine</a:t>
            </a:r>
            <a:r>
              <a:rPr lang="en-US" sz="2600" dirty="0"/>
              <a:t> sand flies and causes </a:t>
            </a:r>
            <a:r>
              <a:rPr lang="en-US" sz="2600" dirty="0" err="1"/>
              <a:t>Carrión’s</a:t>
            </a:r>
            <a:r>
              <a:rPr lang="en-US" sz="2600" dirty="0"/>
              <a:t> disease [1].</a:t>
            </a:r>
            <a:endParaRPr lang="en-US" sz="2600" i="1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Successful human infection can lead to a biphasic illness, beginning with Oroya fever, which manifests as acute hemolytic anemia due to the infection of nearly every circulating erythrocyte [1]. This is followed by a second syndrome, verruga peruana, which manifests as blood-filled tumors on the surface of the skin [1].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Until now there has been no system for transposon mutagenesis of </a:t>
            </a:r>
            <a:r>
              <a:rPr lang="en-US" sz="2600" i="1" dirty="0"/>
              <a:t>B.</a:t>
            </a:r>
            <a:r>
              <a:rPr lang="en-US" sz="2600" dirty="0"/>
              <a:t>  </a:t>
            </a:r>
            <a:r>
              <a:rPr lang="en-US" sz="2600" i="1" dirty="0" err="1"/>
              <a:t>Bacilliformis</a:t>
            </a:r>
            <a:r>
              <a:rPr lang="en-US" sz="2600" i="1" dirty="0"/>
              <a:t>,</a:t>
            </a:r>
            <a:r>
              <a:rPr lang="en-US" sz="2600" dirty="0"/>
              <a:t> and this has been a hinderance to the study of its molecular biology.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600" dirty="0" err="1"/>
              <a:t>Tn’s</a:t>
            </a:r>
            <a:r>
              <a:rPr lang="en-US" sz="2600" dirty="0"/>
              <a:t>, also known as “jumping genes”, are mobile genetics elements that can move throughout the genome; integrating and excising themselves by use of a self-encoded transposase.</a:t>
            </a:r>
          </a:p>
        </p:txBody>
      </p:sp>
      <p:sp>
        <p:nvSpPr>
          <p:cNvPr id="186" name="Rectangle 663"/>
          <p:cNvSpPr>
            <a:spLocks noChangeAspect="1" noChangeArrowheads="1"/>
          </p:cNvSpPr>
          <p:nvPr/>
        </p:nvSpPr>
        <p:spPr bwMode="auto">
          <a:xfrm>
            <a:off x="29141747" y="26958112"/>
            <a:ext cx="13831269" cy="2259339"/>
          </a:xfrm>
          <a:prstGeom prst="roundRect">
            <a:avLst/>
          </a:prstGeom>
          <a:solidFill>
            <a:srgbClr val="FEF1E6"/>
          </a:solidFill>
          <a:ln w="9525">
            <a:noFill/>
            <a:miter lim="800000"/>
            <a:headEnd/>
            <a:tailEnd/>
          </a:ln>
        </p:spPr>
        <p:txBody>
          <a:bodyPr lIns="91384" tIns="45689" rIns="91384" bIns="45689"/>
          <a:lstStyle/>
          <a:p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Figure 5: JB584 versus the 4B2 </a:t>
            </a:r>
            <a:r>
              <a:rPr lang="en-US" sz="26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flgI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mutant on motility agar plates</a:t>
            </a:r>
          </a:p>
          <a:p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4B2 mutant and its parent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strain JB584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were stab cultured on 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B. bacilliformis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motility plates and observed at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8d.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parent strain had a distinct halo of growth away from the stab, whereas the mutant 4B2 did not, suggesting that motility was not present in the mutant, as predicted. </a:t>
            </a:r>
          </a:p>
        </p:txBody>
      </p:sp>
      <p:sp>
        <p:nvSpPr>
          <p:cNvPr id="303" name="Rectangle 663"/>
          <p:cNvSpPr>
            <a:spLocks noChangeAspect="1" noChangeArrowheads="1"/>
          </p:cNvSpPr>
          <p:nvPr/>
        </p:nvSpPr>
        <p:spPr bwMode="auto">
          <a:xfrm>
            <a:off x="29141747" y="17303413"/>
            <a:ext cx="13831269" cy="2522270"/>
          </a:xfrm>
          <a:prstGeom prst="roundRect">
            <a:avLst/>
          </a:prstGeom>
          <a:solidFill>
            <a:srgbClr val="FEF1E6"/>
          </a:solidFill>
          <a:ln w="9525">
            <a:noFill/>
            <a:miter lim="800000"/>
            <a:headEnd/>
            <a:tailEnd/>
          </a:ln>
        </p:spPr>
        <p:txBody>
          <a:bodyPr lIns="91384" tIns="45689" rIns="91384" bIns="45689"/>
          <a:lstStyle/>
          <a:p>
            <a:r>
              <a:rPr lang="en-US" sz="2600" b="1" dirty="0"/>
              <a:t>Figure 4: sequence data results from </a:t>
            </a:r>
            <a:r>
              <a:rPr lang="en-US" sz="2600" b="1" dirty="0" smtClean="0"/>
              <a:t>arbitrarily-primed </a:t>
            </a:r>
            <a:r>
              <a:rPr lang="en-US" sz="2600" b="1" dirty="0"/>
              <a:t>PCR </a:t>
            </a:r>
          </a:p>
          <a:p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Arbitrarily-primed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PCR products were sequenced and the results analyzed by BLAST.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Table showing Tn locations within the genome of each mutant. The 4B2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maps to the </a:t>
            </a:r>
            <a:r>
              <a:rPr lang="en-US" sz="2600" i="1" dirty="0" err="1">
                <a:latin typeface="Arial" panose="020B0604020202020204" pitchFamily="34" charset="0"/>
                <a:cs typeface="Arial" panose="020B0604020202020204" pitchFamily="34" charset="0"/>
              </a:rPr>
              <a:t>flgI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gene (encoding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flagellar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P-ring protein). Thus, </a:t>
            </a:r>
            <a:r>
              <a:rPr lang="en-US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we predicted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this mutation would cause a negative motility phenotype.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sequence data from strain 4B2. </a:t>
            </a:r>
          </a:p>
        </p:txBody>
      </p:sp>
      <p:pic>
        <p:nvPicPr>
          <p:cNvPr id="3" name="Picture 4" descr="https://live-timely-629f1213b7.time.ly/wp-content/uploads/2016/01/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13228" y="799085"/>
            <a:ext cx="1905483" cy="190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918181" y="23603322"/>
            <a:ext cx="12781081" cy="2911426"/>
          </a:xfrm>
          <a:prstGeom prst="roundRect">
            <a:avLst/>
          </a:prstGeom>
          <a:solidFill>
            <a:schemeClr val="bg1"/>
          </a:solidFill>
        </p:spPr>
        <p:txBody>
          <a:bodyPr wrap="square" lIns="91431" tIns="45716" rIns="91431" bIns="45716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600" b="1" dirty="0"/>
              <a:t>Objectives -</a:t>
            </a:r>
            <a:endParaRPr lang="en-US" sz="2400" b="1" dirty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To develop an effective method for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Tn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mutagenesis in </a:t>
            </a:r>
            <a:r>
              <a:rPr lang="en-US" sz="2600" i="1" dirty="0">
                <a:latin typeface="Arial" panose="020B0604020202020204" pitchFamily="34" charset="0"/>
                <a:cs typeface="Arial" panose="020B0604020202020204" pitchFamily="34" charset="0"/>
              </a:rPr>
              <a:t>B. bacilliformis</a:t>
            </a:r>
            <a:endParaRPr lang="en-US" sz="2600" dirty="0"/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To demonstrate that pSAM-R1 is a viable </a:t>
            </a:r>
            <a:r>
              <a:rPr lang="en-US" sz="2600" dirty="0" err="1"/>
              <a:t>Tn</a:t>
            </a:r>
            <a:r>
              <a:rPr lang="en-US" sz="2600" dirty="0"/>
              <a:t> vector for </a:t>
            </a:r>
            <a:r>
              <a:rPr lang="en-US" sz="2600" i="1" dirty="0"/>
              <a:t>B. bacilliformis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To create a Tn JB584 mutant library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600" dirty="0"/>
              <a:t>Use arbitrarily-primed PCR to identify and locate </a:t>
            </a:r>
            <a:r>
              <a:rPr lang="en-US" sz="2600" dirty="0" err="1"/>
              <a:t>Tn</a:t>
            </a:r>
            <a:r>
              <a:rPr lang="en-US" sz="2600" dirty="0"/>
              <a:t>-generated mutations</a:t>
            </a:r>
          </a:p>
        </p:txBody>
      </p:sp>
      <p:sp>
        <p:nvSpPr>
          <p:cNvPr id="153" name="Rectangle 663"/>
          <p:cNvSpPr>
            <a:spLocks noChangeAspect="1" noChangeArrowheads="1"/>
          </p:cNvSpPr>
          <p:nvPr/>
        </p:nvSpPr>
        <p:spPr bwMode="auto">
          <a:xfrm>
            <a:off x="15264114" y="35181071"/>
            <a:ext cx="12980903" cy="3064510"/>
          </a:xfrm>
          <a:prstGeom prst="roundRect">
            <a:avLst/>
          </a:prstGeom>
          <a:solidFill>
            <a:srgbClr val="FEF1E6"/>
          </a:solidFill>
          <a:ln w="9525">
            <a:noFill/>
            <a:miter lim="800000"/>
            <a:headEnd/>
            <a:tailEnd/>
          </a:ln>
        </p:spPr>
        <p:txBody>
          <a:bodyPr lIns="91384" tIns="45689" rIns="91384" bIns="45689"/>
          <a:lstStyle/>
          <a:p>
            <a:r>
              <a:rPr lang="en-US" sz="2600" b="1" dirty="0"/>
              <a:t>Figure 3: Arbitrarily-primed PCR gels</a:t>
            </a:r>
          </a:p>
          <a:p>
            <a:r>
              <a:rPr lang="en-US" sz="2600" b="1" dirty="0" smtClean="0"/>
              <a:t>A</a:t>
            </a:r>
            <a:r>
              <a:rPr lang="en-US" sz="2600" b="1" dirty="0"/>
              <a:t>)</a:t>
            </a:r>
            <a:r>
              <a:rPr lang="en-US" sz="2600" dirty="0"/>
              <a:t> </a:t>
            </a:r>
            <a:r>
              <a:rPr lang="en-US" sz="2600" dirty="0" smtClean="0"/>
              <a:t>First </a:t>
            </a:r>
            <a:r>
              <a:rPr lang="en-US" sz="2600" dirty="0"/>
              <a:t>and </a:t>
            </a:r>
            <a:r>
              <a:rPr lang="en-US" sz="2600" b="1" dirty="0"/>
              <a:t>B) </a:t>
            </a:r>
            <a:r>
              <a:rPr lang="en-US" sz="2600" dirty="0"/>
              <a:t>second rounds </a:t>
            </a:r>
            <a:r>
              <a:rPr lang="en-US" sz="2600" dirty="0"/>
              <a:t>of arbitrarily-primed PCR were used to amplify and locate the inserted pSAM-R1 Tn in the genome. The dominant bands between 500 </a:t>
            </a:r>
            <a:r>
              <a:rPr lang="en-US" sz="2600" dirty="0" err="1"/>
              <a:t>bp</a:t>
            </a:r>
            <a:r>
              <a:rPr lang="en-US" sz="2600" dirty="0"/>
              <a:t> and 1 kb from the second round of PCR </a:t>
            </a:r>
            <a:r>
              <a:rPr lang="en-US" sz="2600" b="1" dirty="0" smtClean="0"/>
              <a:t>B</a:t>
            </a:r>
            <a:r>
              <a:rPr lang="en-US" sz="2600" b="1" dirty="0"/>
              <a:t>)</a:t>
            </a:r>
            <a:r>
              <a:rPr lang="en-US" sz="2600" dirty="0"/>
              <a:t> were excised cleaned and then analyzed by </a:t>
            </a:r>
            <a:r>
              <a:rPr lang="en-US" sz="2600" dirty="0"/>
              <a:t>Sanger automated sequencing </a:t>
            </a:r>
            <a:r>
              <a:rPr lang="en-US" sz="2600" b="1" dirty="0" smtClean="0"/>
              <a:t>C</a:t>
            </a:r>
            <a:r>
              <a:rPr lang="en-US" sz="2600" b="1" dirty="0"/>
              <a:t>)</a:t>
            </a:r>
            <a:r>
              <a:rPr lang="en-US" sz="2600" dirty="0"/>
              <a:t>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666FA2CD-CD4F-004D-BE8F-55997BDEB7C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5539775" y="28585193"/>
            <a:ext cx="5858246" cy="59718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541A2F9-C350-664E-BEB0-98C6E478E27B}"/>
              </a:ext>
            </a:extLst>
          </p:cNvPr>
          <p:cNvSpPr txBox="1"/>
          <p:nvPr/>
        </p:nvSpPr>
        <p:spPr>
          <a:xfrm>
            <a:off x="15796904" y="28785075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A50B7FE1-CF6B-6F40-8847-6AA0B1AAC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688207"/>
              </p:ext>
            </p:extLst>
          </p:nvPr>
        </p:nvGraphicFramePr>
        <p:xfrm>
          <a:off x="30755847" y="5776052"/>
          <a:ext cx="11462107" cy="2436356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2339006">
                  <a:extLst>
                    <a:ext uri="{9D8B030D-6E8A-4147-A177-3AD203B41FA5}">
                      <a16:colId xmlns:a16="http://schemas.microsoft.com/office/drawing/2014/main" val="863157885"/>
                    </a:ext>
                  </a:extLst>
                </a:gridCol>
                <a:gridCol w="9123101">
                  <a:extLst>
                    <a:ext uri="{9D8B030D-6E8A-4147-A177-3AD203B41FA5}">
                      <a16:colId xmlns:a16="http://schemas.microsoft.com/office/drawing/2014/main" val="3962616566"/>
                    </a:ext>
                  </a:extLst>
                </a:gridCol>
              </a:tblGrid>
              <a:tr h="3464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4B1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CorC</a:t>
                      </a:r>
                      <a:r>
                        <a:rPr lang="en-US" sz="2400" dirty="0">
                          <a:effectLst/>
                        </a:rPr>
                        <a:t> – Mg and Co efflux pump</a:t>
                      </a:r>
                      <a:endParaRPr lang="en-US" sz="24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9355713"/>
                  </a:ext>
                </a:extLst>
              </a:tr>
              <a:tr h="34642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4B2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flgI – flagellar P-Ring protein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3344675"/>
                  </a:ext>
                </a:extLst>
              </a:tr>
              <a:tr h="487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4B3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clpA</a:t>
                      </a:r>
                      <a:r>
                        <a:rPr lang="en-US" sz="2400" dirty="0">
                          <a:effectLst/>
                        </a:rPr>
                        <a:t> – ATP-dependent </a:t>
                      </a:r>
                      <a:r>
                        <a:rPr lang="en-US" sz="2400" dirty="0" err="1">
                          <a:effectLst/>
                        </a:rPr>
                        <a:t>Clp</a:t>
                      </a:r>
                      <a:r>
                        <a:rPr lang="en-US" sz="2400" dirty="0">
                          <a:effectLst/>
                        </a:rPr>
                        <a:t> protease ATP-binding subunit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90888626"/>
                  </a:ext>
                </a:extLst>
              </a:tr>
              <a:tr h="487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4B4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Did not give back any sequences that contained the Tn sequence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7089732"/>
                  </a:ext>
                </a:extLst>
              </a:tr>
              <a:tr h="73064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4B5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BARBAKC583_0635 – outer membrane protein, </a:t>
                      </a:r>
                      <a:r>
                        <a:rPr lang="en-US" sz="2400" dirty="0" err="1">
                          <a:effectLst/>
                        </a:rPr>
                        <a:t>SmpA</a:t>
                      </a:r>
                      <a:r>
                        <a:rPr lang="en-US" sz="2400" dirty="0">
                          <a:effectLst/>
                        </a:rPr>
                        <a:t>/</a:t>
                      </a:r>
                      <a:r>
                        <a:rPr lang="en-US" sz="2400" dirty="0" err="1">
                          <a:effectLst/>
                        </a:rPr>
                        <a:t>OmlA</a:t>
                      </a:r>
                      <a:r>
                        <a:rPr lang="en-US" sz="2400" dirty="0">
                          <a:effectLst/>
                        </a:rPr>
                        <a:t> family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277314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5591" y="26958112"/>
            <a:ext cx="8480295" cy="7779593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4A6494D4-5863-9941-83F9-33078FA232A1}"/>
              </a:ext>
            </a:extLst>
          </p:cNvPr>
          <p:cNvGrpSpPr/>
          <p:nvPr/>
        </p:nvGrpSpPr>
        <p:grpSpPr>
          <a:xfrm>
            <a:off x="30786719" y="20364827"/>
            <a:ext cx="11713675" cy="5652050"/>
            <a:chOff x="1360565" y="1271588"/>
            <a:chExt cx="7160215" cy="3537480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9A89BD7-F080-5344-B3C2-2B6285180E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593" b="18016"/>
            <a:stretch/>
          </p:blipFill>
          <p:spPr>
            <a:xfrm>
              <a:off x="3238500" y="1271588"/>
              <a:ext cx="5109633" cy="3537480"/>
            </a:xfrm>
            <a:prstGeom prst="rect">
              <a:avLst/>
            </a:prstGeom>
          </p:spPr>
        </p:pic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8540D7C8-3984-9944-BE47-B7C12EA2FF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79507" y="2206625"/>
              <a:ext cx="82697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DF2EF25-460A-3A4B-83DB-61A8262D57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7446" y="3875652"/>
              <a:ext cx="100333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18F2FA3-E418-034F-B5B4-2BE2909E16D8}"/>
                </a:ext>
              </a:extLst>
            </p:cNvPr>
            <p:cNvSpPr/>
            <p:nvPr/>
          </p:nvSpPr>
          <p:spPr>
            <a:xfrm>
              <a:off x="2753336" y="2106004"/>
              <a:ext cx="485164" cy="2402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/>
                <a:t>PCB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004946D-8067-C649-A4EF-F1003442D3E6}"/>
                </a:ext>
              </a:extLst>
            </p:cNvPr>
            <p:cNvSpPr/>
            <p:nvPr/>
          </p:nvSpPr>
          <p:spPr>
            <a:xfrm>
              <a:off x="1360565" y="3755360"/>
              <a:ext cx="2130771" cy="2609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/>
                <a:t>PCB </a:t>
              </a:r>
              <a:r>
                <a:rPr lang="en-US" sz="2000" dirty="0" err="1"/>
                <a:t>Tn</a:t>
              </a:r>
              <a:r>
                <a:rPr lang="en-US" sz="2000" dirty="0"/>
                <a:t> </a:t>
              </a:r>
              <a:r>
                <a:rPr lang="en-US" sz="2000" dirty="0" err="1"/>
                <a:t>FlgI</a:t>
              </a:r>
              <a:r>
                <a:rPr lang="en-US" sz="2000" dirty="0"/>
                <a:t> mutant (4B2)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CA3BDE9-2CF2-034F-8CA4-7A1A74374609}"/>
                </a:ext>
              </a:extLst>
            </p:cNvPr>
            <p:cNvSpPr txBox="1"/>
            <p:nvPr/>
          </p:nvSpPr>
          <p:spPr>
            <a:xfrm>
              <a:off x="3888523" y="1324265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8 mm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D31611C-F1AE-8948-AC40-4B3B12A4D25E}"/>
                </a:ext>
              </a:extLst>
            </p:cNvPr>
            <p:cNvSpPr txBox="1"/>
            <p:nvPr/>
          </p:nvSpPr>
          <p:spPr>
            <a:xfrm>
              <a:off x="5643562" y="1334626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6 mm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603DBA1-FE74-FB4E-A8A1-C367DA5381A4}"/>
                </a:ext>
              </a:extLst>
            </p:cNvPr>
            <p:cNvSpPr txBox="1"/>
            <p:nvPr/>
          </p:nvSpPr>
          <p:spPr>
            <a:xfrm>
              <a:off x="7266208" y="1324265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5 mm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1BF5E691-9EAB-2344-BC3E-D2D063AE652D}"/>
                </a:ext>
              </a:extLst>
            </p:cNvPr>
            <p:cNvSpPr txBox="1"/>
            <p:nvPr/>
          </p:nvSpPr>
          <p:spPr>
            <a:xfrm>
              <a:off x="3888523" y="3040328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0 mm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79DABCF-8C29-3346-B9AE-FB9A5B15D396}"/>
                </a:ext>
              </a:extLst>
            </p:cNvPr>
            <p:cNvSpPr txBox="1"/>
            <p:nvPr/>
          </p:nvSpPr>
          <p:spPr>
            <a:xfrm>
              <a:off x="5643562" y="3068357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0 mm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4276EE6-0BDE-EE4C-BE88-A6F32928AFDC}"/>
                </a:ext>
              </a:extLst>
            </p:cNvPr>
            <p:cNvSpPr txBox="1"/>
            <p:nvPr/>
          </p:nvSpPr>
          <p:spPr>
            <a:xfrm>
              <a:off x="7266207" y="3032158"/>
              <a:ext cx="502475" cy="240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0 mm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132990E-8853-4E44-8E7A-4CAB72A046B2}"/>
                </a:ext>
              </a:extLst>
            </p:cNvPr>
            <p:cNvSpPr txBox="1"/>
            <p:nvPr/>
          </p:nvSpPr>
          <p:spPr>
            <a:xfrm>
              <a:off x="1659185" y="1313904"/>
              <a:ext cx="1406668" cy="2609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Diameter of halo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AD58E7D-FC97-384E-9FF5-779D526F380D}"/>
              </a:ext>
            </a:extLst>
          </p:cNvPr>
          <p:cNvSpPr txBox="1"/>
          <p:nvPr/>
        </p:nvSpPr>
        <p:spPr>
          <a:xfrm>
            <a:off x="30680688" y="8605487"/>
            <a:ext cx="11027423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&gt;4B2_</a:t>
            </a:r>
            <a:r>
              <a:rPr lang="en-US" sz="2000" b="1" dirty="0"/>
              <a:t>band1</a:t>
            </a:r>
            <a:r>
              <a:rPr lang="en-US" sz="2000" dirty="0"/>
              <a:t>-Tn2 sequence exported from 4B2_band1-Tn2.ab1</a:t>
            </a:r>
          </a:p>
          <a:p>
            <a:endParaRPr lang="en-US" sz="2000" dirty="0"/>
          </a:p>
          <a:p>
            <a:r>
              <a:rPr lang="en-US" sz="2000" u="sng" dirty="0"/>
              <a:t>NNNNNNNNNNNNNNNNNNAAGGNTCNGTCGAAGACTGGGCCTTTCGTTT</a:t>
            </a:r>
            <a:r>
              <a:rPr lang="en-US" sz="2000" u="sng" dirty="0">
                <a:highlight>
                  <a:srgbClr val="00FFFF"/>
                </a:highlight>
              </a:rPr>
              <a:t>TATCTGTTGTT</a:t>
            </a:r>
            <a:endParaRPr lang="en-US" sz="2000" dirty="0">
              <a:highlight>
                <a:srgbClr val="00FFFF"/>
              </a:highlight>
            </a:endParaRPr>
          </a:p>
          <a:p>
            <a:r>
              <a:rPr lang="en-US" sz="2000" u="sng" dirty="0">
                <a:highlight>
                  <a:srgbClr val="00FFFF"/>
                </a:highlight>
              </a:rPr>
              <a:t>TGTCGGTGA</a:t>
            </a:r>
            <a:r>
              <a:rPr lang="en-US" sz="2000" u="sng" dirty="0"/>
              <a:t>ACGCTCTCCTGAGTAGGACAAATCCGCCGGGAGCGGATTTGAACGTTGCGA</a:t>
            </a:r>
            <a:endParaRPr lang="en-US" sz="2000" dirty="0"/>
          </a:p>
          <a:p>
            <a:r>
              <a:rPr lang="en-US" sz="2000" u="sng" dirty="0"/>
              <a:t>AGCAACGGCCCGGAGGGTGGCGGGCAGGACGCCCGCCATAAACTGCCAGGCATCAAATTA</a:t>
            </a:r>
            <a:endParaRPr lang="en-US" sz="2000" dirty="0"/>
          </a:p>
          <a:p>
            <a:r>
              <a:rPr lang="en-US" sz="2000" u="sng" dirty="0"/>
              <a:t>AGCAGAAGGCCATCCTGACGGATGGCCTTTTTGCGTTTCTACCTGCAGGGCGCGCCAAGC</a:t>
            </a:r>
            <a:endParaRPr lang="en-US" sz="2000" dirty="0"/>
          </a:p>
          <a:p>
            <a:r>
              <a:rPr lang="en-US" sz="2000" u="sng" dirty="0"/>
              <a:t>AGAAGACGGCATACGA</a:t>
            </a:r>
            <a:r>
              <a:rPr lang="en-US" sz="2000" dirty="0">
                <a:highlight>
                  <a:srgbClr val="FF0000"/>
                </a:highlight>
              </a:rPr>
              <a:t>AGACCGGGGACTTATCATCCAACCTGTTATTGCAGAAATTCAAG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GTGTGCGCTCCAATCAATTGGTTGGCTATGGTTTGGTGATTGGGTTAAATCGTACAGGGG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ATTCTTTACGAAATTCACCTTTTACAGAGCAATCTATGCGGGCTATGCTTGATAATTTGG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GGATTAGTCCTCCTGCTGGTGCATCGCGTGCTAATAATATCGCTGCTGTTATTGTGACGG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CTGAAATGGTACCTTTTGCGACACCAGGTTCACGGATTGATGTGACAGTTTCTTCGTTAG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GCGATGCAACATCTTTGCAAGGGGGAACGTTGGTGATGACCCCACTGCTTGGTGCAGATG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GTAAAACTTATGCTGTTGCGCAAGGAAATATGGTGATTTCTGGGTTTTGGTGCCCCAAGG</a:t>
            </a:r>
          </a:p>
          <a:p>
            <a:r>
              <a:rPr lang="en-US" sz="2000" dirty="0">
                <a:highlight>
                  <a:srgbClr val="FF0000"/>
                </a:highlight>
              </a:rPr>
              <a:t>CGTTCCCTCTTTCCCCCCTGACTAGACGAA</a:t>
            </a:r>
            <a:r>
              <a:rPr lang="en-US" sz="2000" dirty="0"/>
              <a:t>NNNTGNANNCATCCTGGCTCACGCTGTCNG</a:t>
            </a:r>
          </a:p>
          <a:p>
            <a:r>
              <a:rPr lang="en-US" sz="2000" dirty="0"/>
              <a:t>NANNNNNNTTACGNGTATCTCNTACNCTCCAANTGGGCTAGTGNNCACNTAACCCCNCNN</a:t>
            </a:r>
          </a:p>
          <a:p>
            <a:r>
              <a:rPr lang="en-US" sz="2000" dirty="0"/>
              <a:t>NCNCNCGANCNNTACNCATAATCCGTNNCTATCTCCTCGGCCNANNNCNNNTANAACNNN</a:t>
            </a:r>
          </a:p>
          <a:p>
            <a:r>
              <a:rPr lang="en-US" sz="2000" dirty="0"/>
              <a:t>NNNNNTACCCCACTGCCNNNNNCNANNGNNACCAGGAATAANCANAGCAGGNATATAAGC</a:t>
            </a:r>
          </a:p>
          <a:p>
            <a:r>
              <a:rPr lang="en-US" sz="2000" dirty="0"/>
              <a:t>CTNNNNANCNGANTACCTNNANNCNNNGTGNTNAACTNNNGANNAACCCNANAA</a:t>
            </a:r>
          </a:p>
          <a:p>
            <a:endParaRPr lang="en-US" sz="2000" dirty="0"/>
          </a:p>
          <a:p>
            <a:r>
              <a:rPr lang="en-US" sz="2000" dirty="0" err="1">
                <a:highlight>
                  <a:srgbClr val="FF0000"/>
                </a:highlight>
              </a:rPr>
              <a:t>flgI</a:t>
            </a:r>
            <a:r>
              <a:rPr lang="en-US" sz="2000" dirty="0"/>
              <a:t> flagellar P-ring protein </a:t>
            </a:r>
            <a:r>
              <a:rPr lang="en-US" sz="2000" dirty="0" err="1"/>
              <a:t>FlgI</a:t>
            </a:r>
            <a:r>
              <a:rPr lang="en-US" sz="2000" dirty="0"/>
              <a:t>, 99% coverage to KC583</a:t>
            </a:r>
          </a:p>
          <a:p>
            <a:endParaRPr lang="en-US" sz="2000" dirty="0"/>
          </a:p>
          <a:p>
            <a:r>
              <a:rPr lang="en-US" sz="2000" dirty="0"/>
              <a:t>Underlined sequence = </a:t>
            </a:r>
            <a:r>
              <a:rPr lang="en-US" sz="2000" dirty="0" err="1"/>
              <a:t>pSAM-Rl</a:t>
            </a:r>
            <a:r>
              <a:rPr lang="en-US" sz="2000" dirty="0"/>
              <a:t> Tn sequence</a:t>
            </a:r>
          </a:p>
          <a:p>
            <a:r>
              <a:rPr lang="en-US" sz="2000" dirty="0">
                <a:highlight>
                  <a:srgbClr val="00FFFF"/>
                </a:highlight>
              </a:rPr>
              <a:t>Tn2sequencing primer </a:t>
            </a:r>
          </a:p>
          <a:p>
            <a:r>
              <a:rPr lang="en-US" sz="2000" dirty="0">
                <a:highlight>
                  <a:srgbClr val="FF0000"/>
                </a:highlight>
              </a:rPr>
              <a:t>Alignment to KC583 genome using BLAST</a:t>
            </a: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881897-F803-B745-B1EB-E23F913D9DC6}"/>
              </a:ext>
            </a:extLst>
          </p:cNvPr>
          <p:cNvSpPr txBox="1"/>
          <p:nvPr/>
        </p:nvSpPr>
        <p:spPr>
          <a:xfrm>
            <a:off x="29992518" y="5788486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7CB00D-D441-934B-BCCF-99BBE58CA47D}"/>
              </a:ext>
            </a:extLst>
          </p:cNvPr>
          <p:cNvSpPr txBox="1"/>
          <p:nvPr/>
        </p:nvSpPr>
        <p:spPr>
          <a:xfrm>
            <a:off x="29989216" y="8686413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5FC7655-CD42-C445-B38A-FDD3144A548B}"/>
              </a:ext>
            </a:extLst>
          </p:cNvPr>
          <p:cNvPicPr>
            <a:picLocks/>
          </p:cNvPicPr>
          <p:nvPr/>
        </p:nvPicPr>
        <p:blipFill rotWithShape="1">
          <a:blip r:embed="rId8"/>
          <a:srcRect b="1414"/>
          <a:stretch/>
        </p:blipFill>
        <p:spPr>
          <a:xfrm>
            <a:off x="15539775" y="22081874"/>
            <a:ext cx="6045462" cy="5943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8CF126-F5C8-354B-A646-5281B3F9FF5C}"/>
              </a:ext>
            </a:extLst>
          </p:cNvPr>
          <p:cNvSpPr txBox="1"/>
          <p:nvPr/>
        </p:nvSpPr>
        <p:spPr>
          <a:xfrm>
            <a:off x="15672338" y="22361131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5FFEAF2-8B22-4E40-B652-CD143C26ED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774784" y="6031576"/>
            <a:ext cx="4005072" cy="41183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C532CC8-B7AC-C244-8EE7-296953141C0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774784" y="10760131"/>
            <a:ext cx="4623237" cy="41148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DD80979-3169-514F-82BE-BB17851FA1A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995956" y="6031576"/>
            <a:ext cx="4340549" cy="41148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9B2B519-535B-E741-A6A9-68C7957E858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2242713" y="28584915"/>
            <a:ext cx="5861304" cy="59710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E638EFE3-B91E-F847-988F-413959C1A187}"/>
              </a:ext>
            </a:extLst>
          </p:cNvPr>
          <p:cNvSpPr txBox="1"/>
          <p:nvPr/>
        </p:nvSpPr>
        <p:spPr>
          <a:xfrm>
            <a:off x="22435751" y="28785075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E98B8C9-AFE1-4548-972F-A7DAD616C333}"/>
              </a:ext>
            </a:extLst>
          </p:cNvPr>
          <p:cNvSpPr txBox="1"/>
          <p:nvPr/>
        </p:nvSpPr>
        <p:spPr>
          <a:xfrm>
            <a:off x="23433337" y="28721217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4B1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CB3E6B7-BC88-AC44-A99B-CEDBE418A70E}"/>
              </a:ext>
            </a:extLst>
          </p:cNvPr>
          <p:cNvSpPr txBox="1"/>
          <p:nvPr/>
        </p:nvSpPr>
        <p:spPr>
          <a:xfrm>
            <a:off x="24411155" y="2872121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4B2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8A6E18A-0DD8-1042-A2EC-7D8D5EE8B814}"/>
              </a:ext>
            </a:extLst>
          </p:cNvPr>
          <p:cNvSpPr txBox="1"/>
          <p:nvPr/>
        </p:nvSpPr>
        <p:spPr>
          <a:xfrm>
            <a:off x="25448885" y="2871743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4B3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1A9234B-A9D5-3147-954B-0E1F45D7BA46}"/>
              </a:ext>
            </a:extLst>
          </p:cNvPr>
          <p:cNvSpPr txBox="1"/>
          <p:nvPr/>
        </p:nvSpPr>
        <p:spPr>
          <a:xfrm>
            <a:off x="26410004" y="28717435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4B4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AD3E696-9690-E14E-9DD0-1EF8BBF98F8D}"/>
              </a:ext>
            </a:extLst>
          </p:cNvPr>
          <p:cNvSpPr txBox="1"/>
          <p:nvPr/>
        </p:nvSpPr>
        <p:spPr>
          <a:xfrm>
            <a:off x="27295315" y="28717436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4B5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7DDEB23-86F4-FF46-B813-227CA602AC15}"/>
              </a:ext>
            </a:extLst>
          </p:cNvPr>
          <p:cNvSpPr txBox="1"/>
          <p:nvPr/>
        </p:nvSpPr>
        <p:spPr>
          <a:xfrm>
            <a:off x="22309915" y="31732066"/>
            <a:ext cx="925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1000 </a:t>
            </a:r>
            <a:r>
              <a:rPr lang="en-US" sz="1600" dirty="0" err="1">
                <a:solidFill>
                  <a:srgbClr val="FF0000"/>
                </a:solidFill>
              </a:rPr>
              <a:t>bp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4E92EB9-AFAD-284E-A15F-18811A550862}"/>
              </a:ext>
            </a:extLst>
          </p:cNvPr>
          <p:cNvSpPr txBox="1"/>
          <p:nvPr/>
        </p:nvSpPr>
        <p:spPr>
          <a:xfrm>
            <a:off x="23475402" y="312704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A6071B1-C8C5-0245-BE2B-891D46977DAA}"/>
              </a:ext>
            </a:extLst>
          </p:cNvPr>
          <p:cNvSpPr txBox="1"/>
          <p:nvPr/>
        </p:nvSpPr>
        <p:spPr>
          <a:xfrm>
            <a:off x="24621148" y="321380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0ADE411-2A87-864F-B15A-67559469454E}"/>
              </a:ext>
            </a:extLst>
          </p:cNvPr>
          <p:cNvSpPr txBox="1"/>
          <p:nvPr/>
        </p:nvSpPr>
        <p:spPr>
          <a:xfrm>
            <a:off x="22309915" y="32588862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500 </a:t>
            </a:r>
            <a:r>
              <a:rPr lang="en-US" sz="1600" dirty="0" err="1">
                <a:solidFill>
                  <a:srgbClr val="FF0000"/>
                </a:solidFill>
              </a:rPr>
              <a:t>bp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0D5182F-0093-3A48-AEC1-FE8EB2EAA16C}"/>
              </a:ext>
            </a:extLst>
          </p:cNvPr>
          <p:cNvSpPr txBox="1"/>
          <p:nvPr/>
        </p:nvSpPr>
        <p:spPr>
          <a:xfrm>
            <a:off x="25502425" y="326776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ECC4C14-5881-6247-88A7-56106826FF7E}"/>
              </a:ext>
            </a:extLst>
          </p:cNvPr>
          <p:cNvSpPr txBox="1"/>
          <p:nvPr/>
        </p:nvSpPr>
        <p:spPr>
          <a:xfrm>
            <a:off x="26463544" y="3220848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42E90E2-23CB-304B-84AB-6CC097B9F945}"/>
              </a:ext>
            </a:extLst>
          </p:cNvPr>
          <p:cNvSpPr txBox="1"/>
          <p:nvPr/>
        </p:nvSpPr>
        <p:spPr>
          <a:xfrm>
            <a:off x="27459488" y="321045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BA7E158-75C9-CF49-83E8-B13788763F79}"/>
              </a:ext>
            </a:extLst>
          </p:cNvPr>
          <p:cNvSpPr txBox="1"/>
          <p:nvPr/>
        </p:nvSpPr>
        <p:spPr>
          <a:xfrm>
            <a:off x="23610549" y="321380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1CB25B8-91B3-D74D-AA87-6F5D7F2404FC}"/>
              </a:ext>
            </a:extLst>
          </p:cNvPr>
          <p:cNvSpPr txBox="1"/>
          <p:nvPr/>
        </p:nvSpPr>
        <p:spPr>
          <a:xfrm>
            <a:off x="25476716" y="331413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07CF666-F4DB-B945-8F63-ACC7BE02645F}"/>
              </a:ext>
            </a:extLst>
          </p:cNvPr>
          <p:cNvSpPr txBox="1"/>
          <p:nvPr/>
        </p:nvSpPr>
        <p:spPr>
          <a:xfrm>
            <a:off x="26463544" y="331975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0FA2B11-4A04-9E43-A1E8-289BEC22F928}"/>
              </a:ext>
            </a:extLst>
          </p:cNvPr>
          <p:cNvSpPr txBox="1"/>
          <p:nvPr/>
        </p:nvSpPr>
        <p:spPr>
          <a:xfrm>
            <a:off x="27661761" y="322811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19365</TotalTime>
  <Words>1278</Words>
  <Application>Microsoft Office PowerPoint</Application>
  <PresentationFormat>Custom</PresentationFormat>
  <Paragraphs>101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ＭＳ Ｐゴシック</vt:lpstr>
      <vt:lpstr>Arial</vt:lpstr>
      <vt:lpstr>Calibri</vt:lpstr>
      <vt:lpstr>Symbol</vt:lpstr>
      <vt:lpstr>Times New Roman</vt:lpstr>
      <vt:lpstr>Wingdings</vt:lpstr>
      <vt:lpstr>Office Theme</vt:lpstr>
      <vt:lpstr>PowerPoint Presentation</vt:lpstr>
    </vt:vector>
  </TitlesOfParts>
  <Company>University of Montana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Project IBS-Core</dc:creator>
  <cp:lastModifiedBy>Minnick, Mike</cp:lastModifiedBy>
  <cp:revision>769</cp:revision>
  <cp:lastPrinted>2007-09-03T22:47:58Z</cp:lastPrinted>
  <dcterms:created xsi:type="dcterms:W3CDTF">2009-08-07T15:48:22Z</dcterms:created>
  <dcterms:modified xsi:type="dcterms:W3CDTF">2020-04-13T18:20:05Z</dcterms:modified>
</cp:coreProperties>
</file>