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72" r:id="rId4"/>
    <p:sldId id="271" r:id="rId5"/>
    <p:sldId id="260" r:id="rId6"/>
    <p:sldId id="259" r:id="rId7"/>
    <p:sldId id="265" r:id="rId8"/>
    <p:sldId id="270" r:id="rId9"/>
    <p:sldId id="261" r:id="rId10"/>
    <p:sldId id="264" r:id="rId11"/>
    <p:sldId id="269" r:id="rId12"/>
    <p:sldId id="262" r:id="rId13"/>
    <p:sldId id="266" r:id="rId14"/>
    <p:sldId id="267" r:id="rId15"/>
    <p:sldId id="268" r:id="rId16"/>
    <p:sldId id="27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80460" autoAdjust="0"/>
  </p:normalViewPr>
  <p:slideViewPr>
    <p:cSldViewPr>
      <p:cViewPr>
        <p:scale>
          <a:sx n="66" d="100"/>
          <a:sy n="66" d="100"/>
        </p:scale>
        <p:origin x="-734" y="-2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EF5FB-E130-41FD-B675-2A8D4B6C5D4C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47848-2CF3-46F2-8372-6261C57FD2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10C07-8EB2-4630-B4FB-8C5ECCD41BA3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256E7-9844-4D51-A296-BAEB77C607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>
              <a:buFontTx/>
              <a:buChar char="-"/>
            </a:pPr>
            <a:endParaRPr lang="en-US" sz="1400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256E7-9844-4D51-A296-BAEB77C6079C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153400" cy="50165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wlilog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3400" y="6248400"/>
            <a:ext cx="1524000" cy="49562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8166992" y="64770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11A37222-95A8-4DFE-821E-F13D179B080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2133600" y="6691700"/>
            <a:ext cx="6033392" cy="139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1B732-3166-4985-A265-A5B4A381D210}" type="datetimeFigureOut">
              <a:rPr lang="en-US" smtClean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79F2A-ECD8-45A4-9961-E38176E94F9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8001000" cy="16002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Gill Sans MT" pitchFamily="34" charset="0"/>
              </a:rPr>
              <a:t>The Flathead Watershed Sourcebook:</a:t>
            </a:r>
            <a:br>
              <a:rPr lang="en-US" sz="4000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A Collaboration for Education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105400"/>
            <a:ext cx="7924800" cy="12954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Gill Sans MT" pitchFamily="34" charset="0"/>
              </a:rPr>
              <a:t>Lori S. Curtis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Gill Sans MT" pitchFamily="34" charset="0"/>
              </a:rPr>
              <a:t>Science &amp; Education Director,  Whitefish Lake Institute</a:t>
            </a:r>
          </a:p>
          <a:p>
            <a:r>
              <a:rPr lang="en-US" sz="1900" dirty="0" smtClean="0">
                <a:solidFill>
                  <a:schemeClr val="tx1"/>
                </a:solidFill>
                <a:latin typeface="Gill Sans MT" pitchFamily="34" charset="0"/>
              </a:rPr>
              <a:t>Author, Flathead Watershed Sourcebook</a:t>
            </a:r>
          </a:p>
          <a:p>
            <a:r>
              <a:rPr lang="en-US" sz="1900" dirty="0" smtClean="0">
                <a:solidFill>
                  <a:schemeClr val="tx1"/>
                </a:solidFill>
                <a:latin typeface="Gill Sans MT" pitchFamily="34" charset="0"/>
              </a:rPr>
              <a:t>Associate Supervisor, Flathead Conservation District</a:t>
            </a:r>
            <a:endParaRPr lang="en-US" sz="1900" dirty="0">
              <a:solidFill>
                <a:schemeClr val="tx1"/>
              </a:solidFill>
              <a:latin typeface="Gill Sans MT" pitchFamily="34" charset="0"/>
            </a:endParaRPr>
          </a:p>
        </p:txBody>
      </p:sp>
      <p:pic>
        <p:nvPicPr>
          <p:cNvPr id="4" name="Picture 3" descr="FWSB_200x258p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9500" y="2419350"/>
            <a:ext cx="1905000" cy="2457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2200" y="17526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9999"/>
                </a:solidFill>
              </a:rPr>
              <a:t>2015 Clark Fork Symposium</a:t>
            </a:r>
            <a:endParaRPr lang="en-US" sz="2800" dirty="0">
              <a:solidFill>
                <a:srgbClr val="00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Process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3600" dirty="0" smtClean="0">
                <a:latin typeface="Gill Sans MT" pitchFamily="34" charset="0"/>
              </a:rPr>
              <a:t>Telling the Story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4648200"/>
          </a:xfrm>
        </p:spPr>
        <p:txBody>
          <a:bodyPr numCol="2">
            <a:normAutofit/>
          </a:bodyPr>
          <a:lstStyle/>
          <a:p>
            <a:r>
              <a:rPr lang="en-US" sz="3000" dirty="0" smtClean="0">
                <a:latin typeface="Gill Sans MT" pitchFamily="34" charset="0"/>
              </a:rPr>
              <a:t>What is a Watershed</a:t>
            </a:r>
          </a:p>
          <a:p>
            <a:r>
              <a:rPr lang="en-US" sz="3000" dirty="0" smtClean="0">
                <a:latin typeface="Gill Sans MT" pitchFamily="34" charset="0"/>
              </a:rPr>
              <a:t>Natural History</a:t>
            </a:r>
          </a:p>
          <a:p>
            <a:r>
              <a:rPr lang="en-US" sz="3000" dirty="0" smtClean="0">
                <a:latin typeface="Gill Sans MT" pitchFamily="34" charset="0"/>
              </a:rPr>
              <a:t>Cultural History</a:t>
            </a:r>
          </a:p>
          <a:p>
            <a:r>
              <a:rPr lang="en-US" sz="3000" dirty="0" smtClean="0">
                <a:latin typeface="Gill Sans MT" pitchFamily="34" charset="0"/>
              </a:rPr>
              <a:t>Water</a:t>
            </a:r>
          </a:p>
          <a:p>
            <a:r>
              <a:rPr lang="en-US" sz="3000" dirty="0" smtClean="0">
                <a:latin typeface="Gill Sans MT" pitchFamily="34" charset="0"/>
              </a:rPr>
              <a:t>Influences</a:t>
            </a:r>
          </a:p>
          <a:p>
            <a:r>
              <a:rPr lang="en-US" sz="3000" dirty="0" smtClean="0">
                <a:latin typeface="Gill Sans MT" pitchFamily="34" charset="0"/>
              </a:rPr>
              <a:t>Our Land &amp; Bounty</a:t>
            </a:r>
          </a:p>
          <a:p>
            <a:r>
              <a:rPr lang="en-US" sz="3000" dirty="0" smtClean="0">
                <a:latin typeface="Gill Sans MT" pitchFamily="34" charset="0"/>
              </a:rPr>
              <a:t>Economics</a:t>
            </a:r>
          </a:p>
          <a:p>
            <a:r>
              <a:rPr lang="en-US" sz="3000" dirty="0" smtClean="0">
                <a:latin typeface="Gill Sans MT" pitchFamily="34" charset="0"/>
              </a:rPr>
              <a:t>Partners in Place</a:t>
            </a:r>
          </a:p>
          <a:p>
            <a:endParaRPr lang="en-US" dirty="0" smtClean="0">
              <a:latin typeface="Gill Sans MT" pitchFamily="34" charset="0"/>
            </a:endParaRPr>
          </a:p>
        </p:txBody>
      </p:sp>
      <p:pic>
        <p:nvPicPr>
          <p:cNvPr id="3074" name="Picture 2" descr="C:\Users\Dell\Desktop\Ch0_Front_end.jpg"/>
          <p:cNvPicPr>
            <a:picLocks noChangeAspect="1" noChangeArrowheads="1"/>
          </p:cNvPicPr>
          <p:nvPr/>
        </p:nvPicPr>
        <p:blipFill>
          <a:blip r:embed="rId3" cstate="print"/>
          <a:srcRect l="11538" t="7430" b="6381"/>
          <a:stretch>
            <a:fillRect/>
          </a:stretch>
        </p:blipFill>
        <p:spPr bwMode="auto">
          <a:xfrm>
            <a:off x="4876800" y="1676400"/>
            <a:ext cx="35052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</a:t>
            </a:r>
            <a:br>
              <a:rPr lang="en-US" dirty="0" smtClean="0"/>
            </a:br>
            <a:r>
              <a:rPr lang="en-US" sz="3600" dirty="0" smtClean="0"/>
              <a:t>Developing a Voice </a:t>
            </a:r>
            <a:br>
              <a:rPr lang="en-US" sz="3600" dirty="0" smtClean="0"/>
            </a:br>
            <a:r>
              <a:rPr lang="en-US" sz="3600" dirty="0" smtClean="0"/>
              <a:t>Through Contributed Content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33600"/>
            <a:ext cx="6400800" cy="39925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Gill Sans MT" pitchFamily="34" charset="0"/>
              </a:rPr>
              <a:t>Over 50 Watershed Perspectives </a:t>
            </a:r>
          </a:p>
          <a:p>
            <a:r>
              <a:rPr lang="en-US" dirty="0" smtClean="0">
                <a:latin typeface="Gill Sans MT" pitchFamily="34" charset="0"/>
              </a:rPr>
              <a:t>Individually contributed vignettes</a:t>
            </a:r>
          </a:p>
          <a:p>
            <a:pPr>
              <a:buNone/>
            </a:pPr>
            <a:r>
              <a:rPr lang="en-US" dirty="0" smtClean="0">
                <a:latin typeface="Gill Sans MT" pitchFamily="34" charset="0"/>
              </a:rPr>
              <a:t>Content Contributions</a:t>
            </a:r>
          </a:p>
          <a:p>
            <a:r>
              <a:rPr lang="en-US" dirty="0" smtClean="0">
                <a:latin typeface="Gill Sans MT" pitchFamily="34" charset="0"/>
              </a:rPr>
              <a:t>Special sections, charts, photos</a:t>
            </a:r>
          </a:p>
          <a:p>
            <a:pPr>
              <a:buNone/>
            </a:pPr>
            <a:r>
              <a:rPr lang="en-US" dirty="0" smtClean="0">
                <a:latin typeface="Gill Sans MT" pitchFamily="34" charset="0"/>
              </a:rPr>
              <a:t>Reviewers</a:t>
            </a:r>
          </a:p>
          <a:p>
            <a:r>
              <a:rPr lang="en-US" dirty="0" smtClean="0">
                <a:latin typeface="Gill Sans MT" pitchFamily="34" charset="0"/>
              </a:rPr>
              <a:t>Subject experts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C:\Users\Dell\Documents\PERSONAL\GREEN MOUNTAIN\WATERSHED SOURCEBOOK\POP OUTS-071110\SUBMISSIONS\Alicia Vanderheiden\Popout_Vanderheiden.jpg"/>
          <p:cNvPicPr>
            <a:picLocks noChangeAspect="1" noChangeArrowheads="1"/>
          </p:cNvPicPr>
          <p:nvPr/>
        </p:nvPicPr>
        <p:blipFill>
          <a:blip r:embed="rId3" cstate="print"/>
          <a:srcRect l="4676" t="3613" r="54801" b="4867"/>
          <a:stretch>
            <a:fillRect/>
          </a:stretch>
        </p:blipFill>
        <p:spPr bwMode="auto">
          <a:xfrm>
            <a:off x="7086600" y="838200"/>
            <a:ext cx="1981200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Process</a:t>
            </a:r>
            <a:r>
              <a:rPr lang="en-US" sz="4000" dirty="0" smtClean="0">
                <a:latin typeface="Gill Sans MT" pitchFamily="34" charset="0"/>
              </a:rPr>
              <a:t/>
            </a:r>
            <a:br>
              <a:rPr lang="en-US" sz="4000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Review Process</a:t>
            </a:r>
            <a:endParaRPr lang="en-US" sz="4000" dirty="0">
              <a:latin typeface="Gill Sans MT" pitchFamily="34" charset="0"/>
            </a:endParaRPr>
          </a:p>
        </p:txBody>
      </p:sp>
      <p:pic>
        <p:nvPicPr>
          <p:cNvPr id="6" name="Picture 2" descr="C:\Users\Dell\Dropbox\LORI\MEEA PRES\Review F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Deliverables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Initial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124200"/>
            <a:ext cx="8229600" cy="3048000"/>
          </a:xfrm>
        </p:spPr>
        <p:txBody>
          <a:bodyPr/>
          <a:lstStyle/>
          <a:p>
            <a:pPr lvl="0"/>
            <a:r>
              <a:rPr lang="en-US" dirty="0" smtClean="0">
                <a:latin typeface="Gill Sans MT" pitchFamily="34" charset="0"/>
              </a:rPr>
              <a:t>Book</a:t>
            </a:r>
          </a:p>
          <a:p>
            <a:r>
              <a:rPr lang="en-US" dirty="0" smtClean="0">
                <a:latin typeface="Gill Sans MT" pitchFamily="34" charset="0"/>
              </a:rPr>
              <a:t>Website </a:t>
            </a:r>
            <a:r>
              <a:rPr lang="en-US" dirty="0" smtClean="0">
                <a:latin typeface="Gill Sans MT" pitchFamily="34" charset="0"/>
              </a:rPr>
              <a:t>www.flatheadwatershed.org</a:t>
            </a:r>
            <a:endParaRPr lang="en-US" dirty="0" smtClean="0">
              <a:latin typeface="Gill Sans MT" pitchFamily="34" charset="0"/>
            </a:endParaRPr>
          </a:p>
          <a:p>
            <a:pPr lvl="0"/>
            <a:r>
              <a:rPr lang="en-US" dirty="0" smtClean="0">
                <a:latin typeface="Gill Sans MT" pitchFamily="34" charset="0"/>
              </a:rPr>
              <a:t>CD</a:t>
            </a:r>
          </a:p>
        </p:txBody>
      </p:sp>
      <p:pic>
        <p:nvPicPr>
          <p:cNvPr id="5" name="Picture 4" descr="Montana-Flathead-Autumn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600200"/>
            <a:ext cx="7162800" cy="139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Deliverables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Curriculum Development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Gill Sans MT" pitchFamily="34" charset="0"/>
              </a:rPr>
              <a:t>Develop Curriculum to accompany the Sourcebook</a:t>
            </a:r>
          </a:p>
          <a:p>
            <a:r>
              <a:rPr lang="en-US" sz="3000" dirty="0">
                <a:latin typeface="Gill Sans MT" pitchFamily="34" charset="0"/>
              </a:rPr>
              <a:t>Easy for teachers to implement</a:t>
            </a:r>
          </a:p>
          <a:p>
            <a:r>
              <a:rPr lang="en-US" sz="3000" dirty="0">
                <a:latin typeface="Gill Sans MT" pitchFamily="34" charset="0"/>
              </a:rPr>
              <a:t>Addresses key conservation issues </a:t>
            </a:r>
            <a:r>
              <a:rPr lang="en-US" sz="3000" dirty="0" smtClean="0">
                <a:latin typeface="Gill Sans MT" pitchFamily="34" charset="0"/>
              </a:rPr>
              <a:t>through</a:t>
            </a:r>
            <a:endParaRPr lang="en-US" sz="3000" dirty="0">
              <a:latin typeface="Gill Sans MT" pitchFamily="34" charset="0"/>
            </a:endParaRPr>
          </a:p>
          <a:p>
            <a:r>
              <a:rPr lang="en-US" sz="3000" dirty="0" smtClean="0">
                <a:latin typeface="Gill Sans MT" pitchFamily="34" charset="0"/>
              </a:rPr>
              <a:t>Help teachers </a:t>
            </a:r>
            <a:r>
              <a:rPr lang="en-US" sz="3000" dirty="0">
                <a:latin typeface="Gill Sans MT" pitchFamily="34" charset="0"/>
              </a:rPr>
              <a:t>meet current teaching </a:t>
            </a:r>
            <a:r>
              <a:rPr lang="en-US" sz="3000" dirty="0" smtClean="0">
                <a:latin typeface="Gill Sans MT" pitchFamily="34" charset="0"/>
              </a:rPr>
              <a:t>standards</a:t>
            </a:r>
            <a:endParaRPr lang="en-US" sz="3000" dirty="0">
              <a:latin typeface="Gill Sans MT" pitchFamily="34" charset="0"/>
            </a:endParaRPr>
          </a:p>
          <a:p>
            <a:r>
              <a:rPr lang="en-US" sz="3000" dirty="0" smtClean="0">
                <a:latin typeface="Gill Sans MT" pitchFamily="34" charset="0"/>
              </a:rPr>
              <a:t>Increase students </a:t>
            </a:r>
            <a:r>
              <a:rPr lang="en-US" sz="3000" dirty="0">
                <a:latin typeface="Gill Sans MT" pitchFamily="34" charset="0"/>
              </a:rPr>
              <a:t>numerical level of proficiency while introducing </a:t>
            </a:r>
            <a:r>
              <a:rPr lang="en-US" sz="3000" dirty="0" smtClean="0">
                <a:latin typeface="Gill Sans MT" pitchFamily="34" charset="0"/>
              </a:rPr>
              <a:t>them to </a:t>
            </a:r>
            <a:r>
              <a:rPr lang="en-US" sz="3000" dirty="0">
                <a:latin typeface="Gill Sans MT" pitchFamily="34" charset="0"/>
              </a:rPr>
              <a:t>conservation concepts through diverse </a:t>
            </a:r>
            <a:r>
              <a:rPr lang="en-US" sz="3000" dirty="0" smtClean="0">
                <a:latin typeface="Gill Sans MT" pitchFamily="34" charset="0"/>
              </a:rPr>
              <a:t>exercises and activities</a:t>
            </a:r>
            <a:endParaRPr lang="en-US" sz="3000" dirty="0">
              <a:latin typeface="Gill Sans MT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What’s Next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Ongoing Collaboration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Curriculum Development Project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     </a:t>
            </a:r>
            <a:r>
              <a:rPr lang="en-US" sz="2600" dirty="0" smtClean="0"/>
              <a:t>(w/MSU Curriculum Development Guru, Michael Brody)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sz="2800" dirty="0" smtClean="0"/>
              <a:t>Educators, Resource Managers, and Scientists to define what needs to be taught in conservation education</a:t>
            </a:r>
          </a:p>
          <a:p>
            <a:pPr marL="620713" lvl="2" indent="-214313"/>
            <a:r>
              <a:rPr lang="en-US" sz="2800" dirty="0" smtClean="0"/>
              <a:t>Phase I: Delphi Consensus Survey (completed 2014)</a:t>
            </a:r>
          </a:p>
          <a:p>
            <a:pPr marL="620713" lvl="2" indent="-214313"/>
            <a:r>
              <a:rPr lang="en-US" sz="2800" dirty="0" smtClean="0"/>
              <a:t>Phase II: Draft Lesson and Activity Plan (under way)</a:t>
            </a:r>
          </a:p>
          <a:p>
            <a:pPr marL="620713" lvl="2" indent="-214313"/>
            <a:r>
              <a:rPr lang="en-US" sz="2800" dirty="0" smtClean="0"/>
              <a:t>Phase III: Workshops to Field Test Lessons</a:t>
            </a:r>
          </a:p>
          <a:p>
            <a:pPr marL="620713" lvl="2" indent="-214313"/>
            <a:r>
              <a:rPr lang="en-US" sz="2800" dirty="0" smtClean="0"/>
              <a:t>Phase IV: Design and Produce Curriculum Guide</a:t>
            </a:r>
          </a:p>
          <a:p>
            <a:pPr marL="620713" lvl="2" indent="-214313"/>
            <a:r>
              <a:rPr lang="en-US" sz="2800" dirty="0" smtClean="0"/>
              <a:t>Phase V: Disseminate, Implement &amp; Evaluate Guide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 Influenc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457200"/>
            <a:ext cx="4000500" cy="266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200400"/>
            <a:ext cx="7848600" cy="3124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Sourcebook would not likely have been possible for any one organization to accomplish</a:t>
            </a:r>
          </a:p>
          <a:p>
            <a:r>
              <a:rPr lang="en-US" sz="2400" dirty="0" smtClean="0"/>
              <a:t>A collaboration of worldviews &amp; local perspectives</a:t>
            </a:r>
          </a:p>
          <a:p>
            <a:r>
              <a:rPr lang="en-US" sz="2400" dirty="0" smtClean="0"/>
              <a:t>Provided a product that bridged science, resource management and education</a:t>
            </a:r>
          </a:p>
          <a:p>
            <a:r>
              <a:rPr lang="en-US" sz="2400" dirty="0" smtClean="0"/>
              <a:t>Allowed for a creative and useful master’s thesis </a:t>
            </a:r>
          </a:p>
          <a:p>
            <a:r>
              <a:rPr lang="en-US" sz="2400" dirty="0" smtClean="0"/>
              <a:t>I was offered a position at Whitefish Lake Institute</a:t>
            </a:r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4160837"/>
            <a:ext cx="5486400" cy="20113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400" dirty="0" smtClean="0"/>
              <a:t>Lori Curtis</a:t>
            </a:r>
          </a:p>
          <a:p>
            <a:pPr algn="ctr">
              <a:buNone/>
            </a:pPr>
            <a:r>
              <a:rPr lang="en-US" sz="2400" dirty="0" smtClean="0"/>
              <a:t>Science &amp; Education Director</a:t>
            </a:r>
          </a:p>
          <a:p>
            <a:pPr algn="ctr">
              <a:buNone/>
            </a:pPr>
            <a:r>
              <a:rPr lang="en-US" sz="2400" dirty="0" smtClean="0"/>
              <a:t>Whitefish Lake Institute</a:t>
            </a:r>
          </a:p>
          <a:p>
            <a:pPr algn="ctr">
              <a:buNone/>
            </a:pPr>
            <a:r>
              <a:rPr lang="en-US" sz="2400" dirty="0" smtClean="0"/>
              <a:t>lori@whitefishlake.org</a:t>
            </a:r>
          </a:p>
          <a:p>
            <a:pPr algn="ctr">
              <a:buNone/>
            </a:pPr>
            <a:r>
              <a:rPr lang="en-US" sz="2400" dirty="0" smtClean="0"/>
              <a:t>www.flatheadwatershed.org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609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Thank You!</a:t>
            </a:r>
          </a:p>
          <a:p>
            <a:endParaRPr lang="en-US" dirty="0"/>
          </a:p>
        </p:txBody>
      </p:sp>
      <p:pic>
        <p:nvPicPr>
          <p:cNvPr id="7" name="Picture 6" descr="P827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13716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Gill Sans MT" pitchFamily="34" charset="0"/>
              </a:rPr>
              <a:t>Collaborative Effort for Education</a:t>
            </a:r>
            <a:br>
              <a:rPr lang="en-US" dirty="0" smtClean="0">
                <a:latin typeface="Gill Sans MT" pitchFamily="34" charset="0"/>
              </a:rPr>
            </a:br>
            <a:endParaRPr lang="en-US" sz="11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Gill Sans MT" pitchFamily="34" charset="0"/>
              </a:rPr>
              <a:t>Environment for Collaboration</a:t>
            </a:r>
          </a:p>
          <a:p>
            <a:r>
              <a:rPr lang="en-US" dirty="0" smtClean="0">
                <a:latin typeface="Gill Sans MT" pitchFamily="34" charset="0"/>
              </a:rPr>
              <a:t>Background</a:t>
            </a:r>
          </a:p>
          <a:p>
            <a:r>
              <a:rPr lang="en-US" dirty="0" smtClean="0">
                <a:latin typeface="Gill Sans MT" pitchFamily="34" charset="0"/>
              </a:rPr>
              <a:t>Goals &amp; Objectives</a:t>
            </a:r>
          </a:p>
          <a:p>
            <a:r>
              <a:rPr lang="en-US" dirty="0" smtClean="0">
                <a:latin typeface="Gill Sans MT" pitchFamily="34" charset="0"/>
              </a:rPr>
              <a:t>Funding</a:t>
            </a:r>
          </a:p>
          <a:p>
            <a:r>
              <a:rPr lang="en-US" dirty="0" smtClean="0">
                <a:latin typeface="Gill Sans MT" pitchFamily="34" charset="0"/>
              </a:rPr>
              <a:t>Process</a:t>
            </a:r>
          </a:p>
          <a:p>
            <a:r>
              <a:rPr lang="en-US" dirty="0" smtClean="0">
                <a:latin typeface="Gill Sans MT" pitchFamily="34" charset="0"/>
              </a:rPr>
              <a:t>Deliverables</a:t>
            </a:r>
          </a:p>
          <a:p>
            <a:r>
              <a:rPr lang="en-US" dirty="0" smtClean="0">
                <a:latin typeface="Gill Sans MT" pitchFamily="34" charset="0"/>
              </a:rPr>
              <a:t>Project Management</a:t>
            </a:r>
          </a:p>
          <a:p>
            <a:endParaRPr lang="en-US" dirty="0">
              <a:latin typeface="Gill Sans MT" pitchFamily="34" charset="0"/>
            </a:endParaRPr>
          </a:p>
        </p:txBody>
      </p:sp>
      <p:pic>
        <p:nvPicPr>
          <p:cNvPr id="1026" name="Picture 2" descr="C:\Users\Dell\Documents\PERSONAL\GREEN MOUNTAIN\WATERSHED SOURCEBOOK\SOURCEBOOK CONTENT\FRONT &amp; BACK MATTER\AUTHOR\Lori in office\finalists\IMG_277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19050000" y="-6934200"/>
            <a:ext cx="15087600" cy="10058400"/>
          </a:xfrm>
          <a:prstGeom prst="rect">
            <a:avLst/>
          </a:prstGeom>
          <a:noFill/>
        </p:spPr>
      </p:pic>
      <p:pic>
        <p:nvPicPr>
          <p:cNvPr id="6" name="Picture 2" descr="C:\Users\Dell\Documents\PERSONAL\GREEN MOUNTAIN\WATERSHED SOURCEBOOK\SOURCEBOOK CONTENT\PHOTOS\L&amp;W\200px-49_parellel_watert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607000"/>
            <a:ext cx="2571429" cy="387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0" y="26302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49</a:t>
            </a:r>
            <a:r>
              <a:rPr lang="en-US" baseline="30000" dirty="0" smtClean="0"/>
              <a:t>th</a:t>
            </a:r>
            <a:r>
              <a:rPr lang="en-US" dirty="0" smtClean="0"/>
              <a:t> Parallel US/Canadian Border on Waterton Lake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11430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i="1" dirty="0" smtClean="0"/>
              <a:t>"IN THE END, WE WILL CONSERVE ONLY WHAT WE LOVE, WE WILL LOVE ONLY WHAT WE UNDERSTAND, </a:t>
            </a:r>
          </a:p>
          <a:p>
            <a:pPr algn="ctr"/>
            <a:r>
              <a:rPr lang="en-US" sz="1100" b="1" i="1" dirty="0" smtClean="0"/>
              <a:t>AND WE WILL UNDERSTAND ONLY WHAT WE ARE TAUGHT“ - </a:t>
            </a:r>
            <a:r>
              <a:rPr lang="en-US" sz="1100" b="1" dirty="0" smtClean="0"/>
              <a:t>BABA DIOUM</a:t>
            </a:r>
            <a:endParaRPr lang="en-US" sz="1100" i="1" dirty="0" smtClean="0"/>
          </a:p>
          <a:p>
            <a:pPr algn="ctr"/>
            <a:r>
              <a:rPr lang="en-US" sz="1100" b="1" dirty="0" smtClean="0"/>
              <a:t>AN ENVIRONMENTALIST WHO IN 1968 IN NEW DELHI, INDIA, SAID THIS IN HIS SPEECH TO </a:t>
            </a:r>
          </a:p>
          <a:p>
            <a:pPr algn="ctr"/>
            <a:r>
              <a:rPr lang="en-US" sz="1100" b="1" dirty="0" smtClean="0"/>
              <a:t>THE GENERAL ASSEMBLY OF THE INTERNATIONAL UNION FOR CONSERVATION </a:t>
            </a:r>
            <a:r>
              <a:rPr lang="en-US" sz="1100" b="1" smtClean="0"/>
              <a:t>OF NATURE</a:t>
            </a:r>
            <a:endParaRPr lang="en-US" sz="11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 for Collaboration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Increasingly complicated ecological issues</a:t>
            </a:r>
          </a:p>
          <a:p>
            <a:pPr lvl="1"/>
            <a:r>
              <a:rPr lang="en-US" dirty="0" smtClean="0"/>
              <a:t>Diverse management approaches</a:t>
            </a:r>
          </a:p>
          <a:p>
            <a:r>
              <a:rPr lang="en-US" dirty="0" smtClean="0"/>
              <a:t>Increasingly complex political environment</a:t>
            </a:r>
          </a:p>
          <a:p>
            <a:pPr lvl="1"/>
            <a:r>
              <a:rPr lang="en-US" dirty="0" smtClean="0"/>
              <a:t>More concern over control/less over actual issues</a:t>
            </a:r>
          </a:p>
          <a:p>
            <a:r>
              <a:rPr lang="en-US" dirty="0" smtClean="0"/>
              <a:t>Duplicity in conservation organizations</a:t>
            </a:r>
          </a:p>
          <a:p>
            <a:pPr lvl="1"/>
            <a:r>
              <a:rPr lang="en-US" dirty="0" smtClean="0"/>
              <a:t>Many NGOs working on the same or similar projects </a:t>
            </a:r>
          </a:p>
          <a:p>
            <a:pPr lvl="1">
              <a:buNone/>
            </a:pPr>
            <a:r>
              <a:rPr lang="en-US" dirty="0" smtClean="0"/>
              <a:t>    &amp; pulling funding from the same sources</a:t>
            </a:r>
          </a:p>
          <a:p>
            <a:r>
              <a:rPr lang="en-US" dirty="0" smtClean="0"/>
              <a:t>Decreasing program funding</a:t>
            </a:r>
          </a:p>
          <a:p>
            <a:pPr lvl="1"/>
            <a:r>
              <a:rPr lang="en-US" dirty="0" smtClean="0"/>
              <a:t>Fewer grant programs/dollars spread across a greater number of projects and program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1"/>
            <a:ext cx="7924800" cy="609599"/>
          </a:xfrm>
        </p:spPr>
        <p:txBody>
          <a:bodyPr>
            <a:normAutofit/>
          </a:bodyPr>
          <a:lstStyle/>
          <a:p>
            <a:pPr marL="53975" indent="4763"/>
            <a:r>
              <a:rPr lang="en-US" sz="2800" dirty="0" smtClean="0"/>
              <a:t>Flathead CORE Watershed Education Committee</a:t>
            </a:r>
          </a:p>
          <a:p>
            <a:endParaRPr lang="en-US" dirty="0"/>
          </a:p>
        </p:txBody>
      </p:sp>
      <p:pic>
        <p:nvPicPr>
          <p:cNvPr id="4" name="Picture 3" descr="SteeringCommitt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7136" y="1828800"/>
            <a:ext cx="3312064" cy="2667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4572000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Author/Project Manager/GMC Thesis Student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Watershed Perspective Contributors (50)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Reviewers (60)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057400"/>
            <a:ext cx="533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Flathead Audubon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Flathead Basin Commission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Flathead Conservation District 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Flathead Lakers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Flathead National Forest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Sustainability Fund</a:t>
            </a:r>
          </a:p>
          <a:p>
            <a:pPr lvl="1">
              <a:buFont typeface="Courier New" pitchFamily="49" charset="0"/>
              <a:buChar char="o"/>
            </a:pPr>
            <a:r>
              <a:rPr lang="en-US" sz="2000" b="1" dirty="0" smtClean="0"/>
              <a:t>Whitefish Lake Institute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Goals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Long Term  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 fontScale="92500" lnSpcReduction="20000"/>
          </a:bodyPr>
          <a:lstStyle/>
          <a:p>
            <a:pPr>
              <a:tabLst>
                <a:tab pos="4508500" algn="l"/>
              </a:tabLst>
            </a:pPr>
            <a:r>
              <a:rPr lang="en-US" dirty="0" smtClean="0">
                <a:latin typeface="Gill Sans MT" pitchFamily="34" charset="0"/>
              </a:rPr>
              <a:t>Communicate a “voice” for the watershed using local, diverse, &amp; lasting stories</a:t>
            </a:r>
          </a:p>
          <a:p>
            <a:pPr>
              <a:tabLst>
                <a:tab pos="4508500" algn="l"/>
              </a:tabLst>
            </a:pPr>
            <a:r>
              <a:rPr lang="en-US" dirty="0" smtClean="0">
                <a:latin typeface="Gill Sans MT" pitchFamily="34" charset="0"/>
              </a:rPr>
              <a:t>Increase awareness and appreciation of natural, historical &amp; cultural resources of the Flathead</a:t>
            </a:r>
          </a:p>
          <a:p>
            <a:pPr>
              <a:tabLst>
                <a:tab pos="4508500" algn="l"/>
              </a:tabLst>
            </a:pPr>
            <a:r>
              <a:rPr lang="en-US" dirty="0" smtClean="0">
                <a:latin typeface="Gill Sans MT" pitchFamily="34" charset="0"/>
              </a:rPr>
              <a:t>Convey watershed level interconnectedness</a:t>
            </a:r>
          </a:p>
          <a:p>
            <a:pPr>
              <a:tabLst>
                <a:tab pos="4508500" algn="l"/>
              </a:tabLst>
            </a:pPr>
            <a:r>
              <a:rPr lang="en-US" dirty="0" smtClean="0">
                <a:latin typeface="Gill Sans MT" pitchFamily="34" charset="0"/>
              </a:rPr>
              <a:t>Engage the watershed stewards of the future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MT-LakeBook_FlatheadWatershed_300dp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7736" y="1568824"/>
            <a:ext cx="3203864" cy="414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Objectives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Sourcebook &amp; Curriculum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Resource for educators, students &amp; citizens</a:t>
            </a:r>
          </a:p>
          <a:p>
            <a:r>
              <a:rPr lang="en-US" dirty="0" smtClean="0">
                <a:latin typeface="Gill Sans MT" pitchFamily="34" charset="0"/>
              </a:rPr>
              <a:t>Approachable science</a:t>
            </a:r>
          </a:p>
          <a:p>
            <a:r>
              <a:rPr lang="en-US" dirty="0" smtClean="0">
                <a:latin typeface="Gill Sans MT" pitchFamily="34" charset="0"/>
              </a:rPr>
              <a:t>Historical significance</a:t>
            </a:r>
          </a:p>
          <a:p>
            <a:r>
              <a:rPr lang="en-US" dirty="0" smtClean="0">
                <a:latin typeface="Gill Sans MT" pitchFamily="34" charset="0"/>
              </a:rPr>
              <a:t>Cultural diversity</a:t>
            </a:r>
          </a:p>
          <a:p>
            <a:r>
              <a:rPr lang="en-US" dirty="0" smtClean="0">
                <a:latin typeface="Gill Sans MT" pitchFamily="34" charset="0"/>
              </a:rPr>
              <a:t>Communicate in </a:t>
            </a:r>
          </a:p>
          <a:p>
            <a:pPr>
              <a:buNone/>
            </a:pPr>
            <a:r>
              <a:rPr lang="en-US" i="1" dirty="0" smtClean="0">
                <a:latin typeface="Gill Sans MT" pitchFamily="34" charset="0"/>
              </a:rPr>
              <a:t>    Watershed </a:t>
            </a:r>
            <a:r>
              <a:rPr lang="en-US" dirty="0" smtClean="0">
                <a:latin typeface="Gill Sans MT" pitchFamily="34" charset="0"/>
              </a:rPr>
              <a:t>terms</a:t>
            </a:r>
          </a:p>
          <a:p>
            <a:r>
              <a:rPr lang="en-US" dirty="0" smtClean="0">
                <a:latin typeface="Gill Sans MT" pitchFamily="34" charset="0"/>
              </a:rPr>
              <a:t>Develop Curriculum (middle school to start)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WatershedRe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209800"/>
            <a:ext cx="3939386" cy="291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Objectives</a:t>
            </a:r>
            <a:br>
              <a:rPr lang="en-US" dirty="0" smtClean="0">
                <a:latin typeface="Gill Sans MT" pitchFamily="34" charset="0"/>
              </a:rPr>
            </a:br>
            <a:r>
              <a:rPr lang="en-US" sz="4000" dirty="0" smtClean="0">
                <a:latin typeface="Gill Sans MT" pitchFamily="34" charset="0"/>
              </a:rPr>
              <a:t>Implementation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>
                <a:latin typeface="Gill Sans MT" pitchFamily="34" charset="0"/>
              </a:rPr>
              <a:t>Educators</a:t>
            </a:r>
            <a:r>
              <a:rPr lang="en-US" dirty="0" smtClean="0">
                <a:latin typeface="Gill Sans MT" pitchFamily="34" charset="0"/>
              </a:rPr>
              <a:t>: Essential resource for developing learning tools by formal and non-formal resource educators</a:t>
            </a:r>
          </a:p>
          <a:p>
            <a:r>
              <a:rPr lang="en-US" i="1" dirty="0" smtClean="0">
                <a:latin typeface="Gill Sans MT" pitchFamily="34" charset="0"/>
              </a:rPr>
              <a:t>Residents</a:t>
            </a:r>
            <a:r>
              <a:rPr lang="en-US" dirty="0" smtClean="0">
                <a:latin typeface="Gill Sans MT" pitchFamily="34" charset="0"/>
              </a:rPr>
              <a:t>: Place-based information about the Flathead that communicates the importance of caring for its natural resources</a:t>
            </a:r>
          </a:p>
          <a:p>
            <a:r>
              <a:rPr lang="en-US" i="1" dirty="0" smtClean="0">
                <a:latin typeface="Gill Sans MT" pitchFamily="34" charset="0"/>
              </a:rPr>
              <a:t>Realtors +</a:t>
            </a:r>
            <a:r>
              <a:rPr lang="en-US" dirty="0" smtClean="0">
                <a:latin typeface="Gill Sans MT" pitchFamily="34" charset="0"/>
              </a:rPr>
              <a:t>: Introduction to new residents of the area to learn about their new home. </a:t>
            </a:r>
          </a:p>
          <a:p>
            <a:endParaRPr lang="en-US" dirty="0" smtClean="0"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Funding</a:t>
            </a:r>
            <a:br>
              <a:rPr lang="en-US" dirty="0" smtClean="0"/>
            </a:br>
            <a:r>
              <a:rPr lang="en-US" sz="4000" dirty="0" smtClean="0"/>
              <a:t>Defining Expenses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 &amp; writing: In-kind ($30K)</a:t>
            </a:r>
          </a:p>
          <a:p>
            <a:r>
              <a:rPr lang="en-US" dirty="0" smtClean="0"/>
              <a:t>Research materials ($500)</a:t>
            </a:r>
          </a:p>
          <a:p>
            <a:r>
              <a:rPr lang="en-US" dirty="0" smtClean="0"/>
              <a:t>Web-related expenses ($2K)</a:t>
            </a:r>
          </a:p>
          <a:p>
            <a:r>
              <a:rPr lang="en-US" dirty="0" smtClean="0"/>
              <a:t>Cost of book layout ($2.5K)</a:t>
            </a:r>
          </a:p>
          <a:p>
            <a:r>
              <a:rPr lang="en-US" dirty="0" smtClean="0"/>
              <a:t>Cost of printing ($15K) </a:t>
            </a:r>
          </a:p>
          <a:p>
            <a:r>
              <a:rPr lang="en-US" dirty="0" smtClean="0"/>
              <a:t>Total ~$50K</a:t>
            </a:r>
          </a:p>
        </p:txBody>
      </p:sp>
      <p:pic>
        <p:nvPicPr>
          <p:cNvPr id="2050" name="Picture 2" descr="C:\Users\Dell\Desktop\fig7_5_mon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362200"/>
            <a:ext cx="3400801" cy="302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ill Sans MT" pitchFamily="34" charset="0"/>
              </a:rPr>
              <a:t>Funding</a:t>
            </a:r>
            <a:br>
              <a:rPr lang="en-US" dirty="0" smtClean="0">
                <a:latin typeface="Gill Sans MT" pitchFamily="34" charset="0"/>
              </a:rPr>
            </a:br>
            <a:r>
              <a:rPr lang="en-US" dirty="0" smtClean="0">
                <a:latin typeface="Gill Sans MT" pitchFamily="34" charset="0"/>
              </a:rPr>
              <a:t>Writing </a:t>
            </a:r>
            <a:r>
              <a:rPr lang="en-US" sz="4000" dirty="0" smtClean="0">
                <a:latin typeface="Gill Sans MT" pitchFamily="34" charset="0"/>
              </a:rPr>
              <a:t>Grants &amp; Creating Partnerships</a:t>
            </a:r>
            <a:endParaRPr lang="en-US" sz="4000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676400"/>
            <a:ext cx="4953000" cy="4648200"/>
          </a:xfrm>
        </p:spPr>
        <p:txBody>
          <a:bodyPr>
            <a:normAutofit fontScale="47500" lnSpcReduction="20000"/>
          </a:bodyPr>
          <a:lstStyle/>
          <a:p>
            <a:r>
              <a:rPr lang="en-US" sz="3600" dirty="0">
                <a:latin typeface="Gill Sans MT" pitchFamily="34" charset="0"/>
              </a:rPr>
              <a:t>F. H. Stoltze Land &amp; Lumber</a:t>
            </a:r>
          </a:p>
          <a:p>
            <a:r>
              <a:rPr lang="en-US" sz="3600" dirty="0">
                <a:latin typeface="Gill Sans MT" pitchFamily="34" charset="0"/>
              </a:rPr>
              <a:t>Flathead Audubon</a:t>
            </a:r>
          </a:p>
          <a:p>
            <a:r>
              <a:rPr lang="en-US" sz="3600" dirty="0">
                <a:latin typeface="Gill Sans MT" pitchFamily="34" charset="0"/>
              </a:rPr>
              <a:t>Flathead Basin Commission</a:t>
            </a:r>
          </a:p>
          <a:p>
            <a:r>
              <a:rPr lang="en-US" sz="3600" dirty="0">
                <a:latin typeface="Gill Sans MT" pitchFamily="34" charset="0"/>
              </a:rPr>
              <a:t>Flathead Conservation District</a:t>
            </a:r>
          </a:p>
          <a:p>
            <a:r>
              <a:rPr lang="en-US" sz="3600" dirty="0">
                <a:latin typeface="Gill Sans MT" pitchFamily="34" charset="0"/>
              </a:rPr>
              <a:t>Flathead County River Commission</a:t>
            </a:r>
          </a:p>
          <a:p>
            <a:r>
              <a:rPr lang="en-US" sz="3600" dirty="0">
                <a:latin typeface="Gill Sans MT" pitchFamily="34" charset="0"/>
              </a:rPr>
              <a:t>Flathead Lakers</a:t>
            </a:r>
          </a:p>
          <a:p>
            <a:r>
              <a:rPr lang="en-US" sz="3600" dirty="0">
                <a:latin typeface="Gill Sans MT" pitchFamily="34" charset="0"/>
              </a:rPr>
              <a:t>Flathead National Forest, Flathead County Resource Advisory Committee</a:t>
            </a:r>
          </a:p>
          <a:p>
            <a:r>
              <a:rPr lang="en-US" sz="3600" dirty="0">
                <a:latin typeface="Gill Sans MT" pitchFamily="34" charset="0"/>
              </a:rPr>
              <a:t>Glacier Association</a:t>
            </a:r>
          </a:p>
          <a:p>
            <a:r>
              <a:rPr lang="en-US" sz="3600" dirty="0" smtClean="0">
                <a:latin typeface="Gill Sans MT" pitchFamily="34" charset="0"/>
              </a:rPr>
              <a:t>Montana </a:t>
            </a:r>
            <a:r>
              <a:rPr lang="en-US" sz="3600" dirty="0">
                <a:latin typeface="Gill Sans MT" pitchFamily="34" charset="0"/>
              </a:rPr>
              <a:t>Fish, Wildlife &amp; Parks</a:t>
            </a:r>
          </a:p>
          <a:p>
            <a:r>
              <a:rPr lang="en-US" sz="3600" dirty="0">
                <a:latin typeface="Gill Sans MT" pitchFamily="34" charset="0"/>
              </a:rPr>
              <a:t>Northwest Regional RC&amp;D</a:t>
            </a:r>
          </a:p>
          <a:p>
            <a:r>
              <a:rPr lang="en-US" sz="3600" dirty="0">
                <a:latin typeface="Gill Sans MT" pitchFamily="34" charset="0"/>
              </a:rPr>
              <a:t>River Design Group</a:t>
            </a:r>
          </a:p>
          <a:p>
            <a:r>
              <a:rPr lang="en-US" sz="3600" dirty="0">
                <a:latin typeface="Gill Sans MT" pitchFamily="34" charset="0"/>
              </a:rPr>
              <a:t>The Sustainability </a:t>
            </a:r>
            <a:r>
              <a:rPr lang="en-US" sz="3600" dirty="0" smtClean="0">
                <a:latin typeface="Gill Sans MT" pitchFamily="34" charset="0"/>
              </a:rPr>
              <a:t>Fund</a:t>
            </a:r>
          </a:p>
          <a:p>
            <a:r>
              <a:rPr lang="en-US" sz="3600" dirty="0" smtClean="0">
                <a:latin typeface="Gill Sans MT" pitchFamily="34" charset="0"/>
              </a:rPr>
              <a:t>Trout Unlimited</a:t>
            </a:r>
          </a:p>
          <a:p>
            <a:r>
              <a:rPr lang="en-US" sz="3600" dirty="0" smtClean="0">
                <a:latin typeface="Gill Sans MT" pitchFamily="34" charset="0"/>
              </a:rPr>
              <a:t>Whitefish Lake Institute</a:t>
            </a:r>
          </a:p>
          <a:p>
            <a:r>
              <a:rPr lang="en-US" sz="3600" dirty="0" smtClean="0">
                <a:latin typeface="Gill Sans MT" pitchFamily="34" charset="0"/>
              </a:rPr>
              <a:t>Individuals</a:t>
            </a:r>
            <a:endParaRPr lang="en-US" sz="3600" dirty="0">
              <a:latin typeface="Gill Sans MT" pitchFamily="34" charset="0"/>
            </a:endParaRPr>
          </a:p>
          <a:p>
            <a:endParaRPr lang="en-US" dirty="0"/>
          </a:p>
        </p:txBody>
      </p:sp>
      <p:pic>
        <p:nvPicPr>
          <p:cNvPr id="5" name="Picture 4" descr="AISGrantAPP2014_Page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524000"/>
            <a:ext cx="2590800" cy="3352800"/>
          </a:xfrm>
          <a:prstGeom prst="rect">
            <a:avLst/>
          </a:prstGeom>
        </p:spPr>
      </p:pic>
      <p:pic>
        <p:nvPicPr>
          <p:cNvPr id="1027" name="Picture 3" descr="C:\Users\Dell\Desktop\DEQ Mini-Grant Ap CORE 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743200"/>
            <a:ext cx="2649682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663</Words>
  <Application>Microsoft Office PowerPoint</Application>
  <PresentationFormat>On-screen Show (4:3)</PresentationFormat>
  <Paragraphs>148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Flathead Watershed Sourcebook: A Collaboration for Education</vt:lpstr>
      <vt:lpstr>Collaborative Effort for Education </vt:lpstr>
      <vt:lpstr>Environment for Collaboration</vt:lpstr>
      <vt:lpstr>Collaborators</vt:lpstr>
      <vt:lpstr>Goals Long Term  </vt:lpstr>
      <vt:lpstr>Objectives Sourcebook &amp; Curriculum</vt:lpstr>
      <vt:lpstr>Objectives Implementation</vt:lpstr>
      <vt:lpstr>Funding Defining Expenses</vt:lpstr>
      <vt:lpstr>Funding Writing Grants &amp; Creating Partnerships</vt:lpstr>
      <vt:lpstr>Process Telling the Story</vt:lpstr>
      <vt:lpstr>Process Developing a Voice  Through Contributed Content</vt:lpstr>
      <vt:lpstr>Process Review Process</vt:lpstr>
      <vt:lpstr>Deliverables Initial</vt:lpstr>
      <vt:lpstr>Deliverables Curriculum Development</vt:lpstr>
      <vt:lpstr>What’s Next Ongoing Collaboration</vt:lpstr>
      <vt:lpstr>Summary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Flathead Watershed Sourcebook: A Collaboration for Education</dc:title>
  <dc:creator>Lori Curtis</dc:creator>
  <cp:lastModifiedBy>Lori</cp:lastModifiedBy>
  <cp:revision>16</cp:revision>
  <dcterms:created xsi:type="dcterms:W3CDTF">2015-02-16T22:59:25Z</dcterms:created>
  <dcterms:modified xsi:type="dcterms:W3CDTF">2015-04-20T16:43:43Z</dcterms:modified>
</cp:coreProperties>
</file>