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42062400" cy="3657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44" userDrawn="1">
          <p15:clr>
            <a:srgbClr val="A4A3A4"/>
          </p15:clr>
        </p15:guide>
        <p15:guide id="2" pos="132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68" autoAdjust="0"/>
    <p:restoredTop sz="94660"/>
  </p:normalViewPr>
  <p:slideViewPr>
    <p:cSldViewPr snapToGrid="0">
      <p:cViewPr>
        <p:scale>
          <a:sx n="20" d="100"/>
          <a:sy n="20" d="100"/>
        </p:scale>
        <p:origin x="12" y="-396"/>
      </p:cViewPr>
      <p:guideLst>
        <p:guide orient="horz" pos="11544"/>
        <p:guide pos="132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154680" y="5985936"/>
            <a:ext cx="35753040" cy="12733867"/>
          </a:xfrm>
        </p:spPr>
        <p:txBody>
          <a:bodyPr anchor="b"/>
          <a:lstStyle>
            <a:lvl1pPr algn="ctr">
              <a:defRPr sz="27600"/>
            </a:lvl1pPr>
          </a:lstStyle>
          <a:p>
            <a:r>
              <a:rPr lang="en-US"/>
              <a:t>Click to edit Master title style</a:t>
            </a:r>
            <a:endParaRPr lang="en-US" dirty="0"/>
          </a:p>
        </p:txBody>
      </p:sp>
      <p:sp>
        <p:nvSpPr>
          <p:cNvPr id="3" name="Subtitle 2"/>
          <p:cNvSpPr>
            <a:spLocks noGrp="1"/>
          </p:cNvSpPr>
          <p:nvPr>
            <p:ph type="subTitle" idx="1"/>
          </p:nvPr>
        </p:nvSpPr>
        <p:spPr>
          <a:xfrm>
            <a:off x="5257800" y="19210869"/>
            <a:ext cx="31546800" cy="8830731"/>
          </a:xfrm>
        </p:spPr>
        <p:txBody>
          <a:bodyPr/>
          <a:lstStyle>
            <a:lvl1pPr marL="0" indent="0" algn="ctr">
              <a:buNone/>
              <a:defRPr sz="11040"/>
            </a:lvl1pPr>
            <a:lvl2pPr marL="2103120" indent="0" algn="ctr">
              <a:buNone/>
              <a:defRPr sz="9200"/>
            </a:lvl2pPr>
            <a:lvl3pPr marL="4206240" indent="0" algn="ctr">
              <a:buNone/>
              <a:defRPr sz="8280"/>
            </a:lvl3pPr>
            <a:lvl4pPr marL="6309360" indent="0" algn="ctr">
              <a:buNone/>
              <a:defRPr sz="7360"/>
            </a:lvl4pPr>
            <a:lvl5pPr marL="8412480" indent="0" algn="ctr">
              <a:buNone/>
              <a:defRPr sz="7360"/>
            </a:lvl5pPr>
            <a:lvl6pPr marL="10515600" indent="0" algn="ctr">
              <a:buNone/>
              <a:defRPr sz="7360"/>
            </a:lvl6pPr>
            <a:lvl7pPr marL="12618720" indent="0" algn="ctr">
              <a:buNone/>
              <a:defRPr sz="7360"/>
            </a:lvl7pPr>
            <a:lvl8pPr marL="14721840" indent="0" algn="ctr">
              <a:buNone/>
              <a:defRPr sz="7360"/>
            </a:lvl8pPr>
            <a:lvl9pPr marL="16824960" indent="0" algn="ctr">
              <a:buNone/>
              <a:defRPr sz="7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8BA87D4-BDC8-44B6-BECB-4F59E765E0B1}" type="datetimeFigureOut">
              <a:rPr lang="en-US" smtClean="0"/>
              <a:t>2/18/2020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3783311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BA87D4-BDC8-44B6-BECB-4F59E765E0B1}" type="datetimeFigureOut">
              <a:rPr lang="en-US" smtClean="0"/>
              <a:t>2/18/2020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2902934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0100907" y="1947334"/>
            <a:ext cx="9069705" cy="3099646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891792" y="1947334"/>
            <a:ext cx="26683335" cy="309964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BA87D4-BDC8-44B6-BECB-4F59E765E0B1}" type="datetimeFigureOut">
              <a:rPr lang="en-US" smtClean="0"/>
              <a:t>2/18/2020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897337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BA87D4-BDC8-44B6-BECB-4F59E765E0B1}" type="datetimeFigureOut">
              <a:rPr lang="en-US" smtClean="0"/>
              <a:t>2/18/2020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4210623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69885" y="9118611"/>
            <a:ext cx="36278820" cy="15214597"/>
          </a:xfrm>
        </p:spPr>
        <p:txBody>
          <a:bodyPr anchor="b"/>
          <a:lstStyle>
            <a:lvl1pPr>
              <a:defRPr sz="27600"/>
            </a:lvl1pPr>
          </a:lstStyle>
          <a:p>
            <a:r>
              <a:rPr lang="en-US"/>
              <a:t>Click to edit Master title style</a:t>
            </a:r>
            <a:endParaRPr lang="en-US" dirty="0"/>
          </a:p>
        </p:txBody>
      </p:sp>
      <p:sp>
        <p:nvSpPr>
          <p:cNvPr id="3" name="Text Placeholder 2"/>
          <p:cNvSpPr>
            <a:spLocks noGrp="1"/>
          </p:cNvSpPr>
          <p:nvPr>
            <p:ph type="body" idx="1"/>
          </p:nvPr>
        </p:nvSpPr>
        <p:spPr>
          <a:xfrm>
            <a:off x="2869885" y="24477144"/>
            <a:ext cx="36278820" cy="8000997"/>
          </a:xfrm>
        </p:spPr>
        <p:txBody>
          <a:bodyPr/>
          <a:lstStyle>
            <a:lvl1pPr marL="0" indent="0">
              <a:buNone/>
              <a:defRPr sz="11040">
                <a:solidFill>
                  <a:schemeClr val="tx1"/>
                </a:solidFill>
              </a:defRPr>
            </a:lvl1pPr>
            <a:lvl2pPr marL="2103120" indent="0">
              <a:buNone/>
              <a:defRPr sz="9200">
                <a:solidFill>
                  <a:schemeClr val="tx1">
                    <a:tint val="75000"/>
                  </a:schemeClr>
                </a:solidFill>
              </a:defRPr>
            </a:lvl2pPr>
            <a:lvl3pPr marL="4206240" indent="0">
              <a:buNone/>
              <a:defRPr sz="8280">
                <a:solidFill>
                  <a:schemeClr val="tx1">
                    <a:tint val="75000"/>
                  </a:schemeClr>
                </a:solidFill>
              </a:defRPr>
            </a:lvl3pPr>
            <a:lvl4pPr marL="6309360" indent="0">
              <a:buNone/>
              <a:defRPr sz="7360">
                <a:solidFill>
                  <a:schemeClr val="tx1">
                    <a:tint val="75000"/>
                  </a:schemeClr>
                </a:solidFill>
              </a:defRPr>
            </a:lvl4pPr>
            <a:lvl5pPr marL="8412480" indent="0">
              <a:buNone/>
              <a:defRPr sz="7360">
                <a:solidFill>
                  <a:schemeClr val="tx1">
                    <a:tint val="75000"/>
                  </a:schemeClr>
                </a:solidFill>
              </a:defRPr>
            </a:lvl5pPr>
            <a:lvl6pPr marL="10515600" indent="0">
              <a:buNone/>
              <a:defRPr sz="7360">
                <a:solidFill>
                  <a:schemeClr val="tx1">
                    <a:tint val="75000"/>
                  </a:schemeClr>
                </a:solidFill>
              </a:defRPr>
            </a:lvl6pPr>
            <a:lvl7pPr marL="12618720" indent="0">
              <a:buNone/>
              <a:defRPr sz="7360">
                <a:solidFill>
                  <a:schemeClr val="tx1">
                    <a:tint val="75000"/>
                  </a:schemeClr>
                </a:solidFill>
              </a:defRPr>
            </a:lvl7pPr>
            <a:lvl8pPr marL="14721840" indent="0">
              <a:buNone/>
              <a:defRPr sz="7360">
                <a:solidFill>
                  <a:schemeClr val="tx1">
                    <a:tint val="75000"/>
                  </a:schemeClr>
                </a:solidFill>
              </a:defRPr>
            </a:lvl8pPr>
            <a:lvl9pPr marL="16824960" indent="0">
              <a:buNone/>
              <a:defRPr sz="7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BA87D4-BDC8-44B6-BECB-4F59E765E0B1}" type="datetimeFigureOut">
              <a:rPr lang="en-US" smtClean="0"/>
              <a:t>2/18/2020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408574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91790" y="9736667"/>
            <a:ext cx="17876520" cy="232071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1294090" y="9736667"/>
            <a:ext cx="17876520" cy="232071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BA87D4-BDC8-44B6-BECB-4F59E765E0B1}" type="datetimeFigureOut">
              <a:rPr lang="en-US" smtClean="0"/>
              <a:t>2/18/2020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3056531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7269" y="1947342"/>
            <a:ext cx="36278820" cy="70696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2897273" y="8966203"/>
            <a:ext cx="17794364" cy="4394197"/>
          </a:xfrm>
        </p:spPr>
        <p:txBody>
          <a:bodyPr anchor="b"/>
          <a:lstStyle>
            <a:lvl1pPr marL="0" indent="0">
              <a:buNone/>
              <a:defRPr sz="11040" b="1"/>
            </a:lvl1pPr>
            <a:lvl2pPr marL="2103120" indent="0">
              <a:buNone/>
              <a:defRPr sz="9200" b="1"/>
            </a:lvl2pPr>
            <a:lvl3pPr marL="4206240" indent="0">
              <a:buNone/>
              <a:defRPr sz="8280" b="1"/>
            </a:lvl3pPr>
            <a:lvl4pPr marL="6309360" indent="0">
              <a:buNone/>
              <a:defRPr sz="7360" b="1"/>
            </a:lvl4pPr>
            <a:lvl5pPr marL="8412480" indent="0">
              <a:buNone/>
              <a:defRPr sz="7360" b="1"/>
            </a:lvl5pPr>
            <a:lvl6pPr marL="10515600" indent="0">
              <a:buNone/>
              <a:defRPr sz="7360" b="1"/>
            </a:lvl6pPr>
            <a:lvl7pPr marL="12618720" indent="0">
              <a:buNone/>
              <a:defRPr sz="7360" b="1"/>
            </a:lvl7pPr>
            <a:lvl8pPr marL="14721840" indent="0">
              <a:buNone/>
              <a:defRPr sz="7360" b="1"/>
            </a:lvl8pPr>
            <a:lvl9pPr marL="16824960" indent="0">
              <a:buNone/>
              <a:defRPr sz="7360" b="1"/>
            </a:lvl9pPr>
          </a:lstStyle>
          <a:p>
            <a:pPr lvl="0"/>
            <a:r>
              <a:rPr lang="en-US"/>
              <a:t>Click to edit Master text styles</a:t>
            </a:r>
          </a:p>
        </p:txBody>
      </p:sp>
      <p:sp>
        <p:nvSpPr>
          <p:cNvPr id="4" name="Content Placeholder 3"/>
          <p:cNvSpPr>
            <a:spLocks noGrp="1"/>
          </p:cNvSpPr>
          <p:nvPr>
            <p:ph sz="half" idx="2"/>
          </p:nvPr>
        </p:nvSpPr>
        <p:spPr>
          <a:xfrm>
            <a:off x="2897273" y="13360400"/>
            <a:ext cx="17794364" cy="196511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1294092" y="8966203"/>
            <a:ext cx="17881999" cy="4394197"/>
          </a:xfrm>
        </p:spPr>
        <p:txBody>
          <a:bodyPr anchor="b"/>
          <a:lstStyle>
            <a:lvl1pPr marL="0" indent="0">
              <a:buNone/>
              <a:defRPr sz="11040" b="1"/>
            </a:lvl1pPr>
            <a:lvl2pPr marL="2103120" indent="0">
              <a:buNone/>
              <a:defRPr sz="9200" b="1"/>
            </a:lvl2pPr>
            <a:lvl3pPr marL="4206240" indent="0">
              <a:buNone/>
              <a:defRPr sz="8280" b="1"/>
            </a:lvl3pPr>
            <a:lvl4pPr marL="6309360" indent="0">
              <a:buNone/>
              <a:defRPr sz="7360" b="1"/>
            </a:lvl4pPr>
            <a:lvl5pPr marL="8412480" indent="0">
              <a:buNone/>
              <a:defRPr sz="7360" b="1"/>
            </a:lvl5pPr>
            <a:lvl6pPr marL="10515600" indent="0">
              <a:buNone/>
              <a:defRPr sz="7360" b="1"/>
            </a:lvl6pPr>
            <a:lvl7pPr marL="12618720" indent="0">
              <a:buNone/>
              <a:defRPr sz="7360" b="1"/>
            </a:lvl7pPr>
            <a:lvl8pPr marL="14721840" indent="0">
              <a:buNone/>
              <a:defRPr sz="7360" b="1"/>
            </a:lvl8pPr>
            <a:lvl9pPr marL="16824960" indent="0">
              <a:buNone/>
              <a:defRPr sz="7360" b="1"/>
            </a:lvl9pPr>
          </a:lstStyle>
          <a:p>
            <a:pPr lvl="0"/>
            <a:r>
              <a:rPr lang="en-US"/>
              <a:t>Click to edit Master text styles</a:t>
            </a:r>
          </a:p>
        </p:txBody>
      </p:sp>
      <p:sp>
        <p:nvSpPr>
          <p:cNvPr id="6" name="Content Placeholder 5"/>
          <p:cNvSpPr>
            <a:spLocks noGrp="1"/>
          </p:cNvSpPr>
          <p:nvPr>
            <p:ph sz="quarter" idx="4"/>
          </p:nvPr>
        </p:nvSpPr>
        <p:spPr>
          <a:xfrm>
            <a:off x="21294092" y="13360400"/>
            <a:ext cx="17881999" cy="196511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8BA87D4-BDC8-44B6-BECB-4F59E765E0B1}" type="datetimeFigureOut">
              <a:rPr lang="en-US" smtClean="0"/>
              <a:t>2/18/2020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398053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8BA87D4-BDC8-44B6-BECB-4F59E765E0B1}" type="datetimeFigureOut">
              <a:rPr lang="en-US" smtClean="0"/>
              <a:t>2/18/2020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1077442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A87D4-BDC8-44B6-BECB-4F59E765E0B1}" type="datetimeFigureOut">
              <a:rPr lang="en-US" smtClean="0"/>
              <a:t>2/18/2020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4059233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97269" y="2438400"/>
            <a:ext cx="13566219" cy="8534400"/>
          </a:xfrm>
        </p:spPr>
        <p:txBody>
          <a:bodyPr anchor="b"/>
          <a:lstStyle>
            <a:lvl1pPr>
              <a:defRPr sz="14720"/>
            </a:lvl1pPr>
          </a:lstStyle>
          <a:p>
            <a:r>
              <a:rPr lang="en-US"/>
              <a:t>Click to edit Master title style</a:t>
            </a:r>
            <a:endParaRPr lang="en-US" dirty="0"/>
          </a:p>
        </p:txBody>
      </p:sp>
      <p:sp>
        <p:nvSpPr>
          <p:cNvPr id="3" name="Content Placeholder 2"/>
          <p:cNvSpPr>
            <a:spLocks noGrp="1"/>
          </p:cNvSpPr>
          <p:nvPr>
            <p:ph idx="1"/>
          </p:nvPr>
        </p:nvSpPr>
        <p:spPr>
          <a:xfrm>
            <a:off x="17881999" y="5266275"/>
            <a:ext cx="21294090" cy="25992667"/>
          </a:xfrm>
        </p:spPr>
        <p:txBody>
          <a:bodyPr/>
          <a:lstStyle>
            <a:lvl1pPr>
              <a:defRPr sz="14720"/>
            </a:lvl1pPr>
            <a:lvl2pPr>
              <a:defRPr sz="12880"/>
            </a:lvl2pPr>
            <a:lvl3pPr>
              <a:defRPr sz="11040"/>
            </a:lvl3pPr>
            <a:lvl4pPr>
              <a:defRPr sz="9200"/>
            </a:lvl4pPr>
            <a:lvl5pPr>
              <a:defRPr sz="9200"/>
            </a:lvl5pPr>
            <a:lvl6pPr>
              <a:defRPr sz="9200"/>
            </a:lvl6pPr>
            <a:lvl7pPr>
              <a:defRPr sz="9200"/>
            </a:lvl7pPr>
            <a:lvl8pPr>
              <a:defRPr sz="9200"/>
            </a:lvl8pPr>
            <a:lvl9pPr>
              <a:defRPr sz="9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897269" y="10972800"/>
            <a:ext cx="13566219" cy="20328469"/>
          </a:xfrm>
        </p:spPr>
        <p:txBody>
          <a:bodyPr/>
          <a:lstStyle>
            <a:lvl1pPr marL="0" indent="0">
              <a:buNone/>
              <a:defRPr sz="7360"/>
            </a:lvl1pPr>
            <a:lvl2pPr marL="2103120" indent="0">
              <a:buNone/>
              <a:defRPr sz="6440"/>
            </a:lvl2pPr>
            <a:lvl3pPr marL="4206240" indent="0">
              <a:buNone/>
              <a:defRPr sz="5520"/>
            </a:lvl3pPr>
            <a:lvl4pPr marL="6309360" indent="0">
              <a:buNone/>
              <a:defRPr sz="4600"/>
            </a:lvl4pPr>
            <a:lvl5pPr marL="8412480" indent="0">
              <a:buNone/>
              <a:defRPr sz="4600"/>
            </a:lvl5pPr>
            <a:lvl6pPr marL="10515600" indent="0">
              <a:buNone/>
              <a:defRPr sz="4600"/>
            </a:lvl6pPr>
            <a:lvl7pPr marL="12618720" indent="0">
              <a:buNone/>
              <a:defRPr sz="4600"/>
            </a:lvl7pPr>
            <a:lvl8pPr marL="14721840" indent="0">
              <a:buNone/>
              <a:defRPr sz="4600"/>
            </a:lvl8pPr>
            <a:lvl9pPr marL="16824960" indent="0">
              <a:buNone/>
              <a:defRPr sz="4600"/>
            </a:lvl9pPr>
          </a:lstStyle>
          <a:p>
            <a:pPr lvl="0"/>
            <a:r>
              <a:rPr lang="en-US"/>
              <a:t>Click to edit Master text styles</a:t>
            </a:r>
          </a:p>
        </p:txBody>
      </p:sp>
      <p:sp>
        <p:nvSpPr>
          <p:cNvPr id="5" name="Date Placeholder 4"/>
          <p:cNvSpPr>
            <a:spLocks noGrp="1"/>
          </p:cNvSpPr>
          <p:nvPr>
            <p:ph type="dt" sz="half" idx="10"/>
          </p:nvPr>
        </p:nvSpPr>
        <p:spPr/>
        <p:txBody>
          <a:bodyPr/>
          <a:lstStyle/>
          <a:p>
            <a:fld id="{F8BA87D4-BDC8-44B6-BECB-4F59E765E0B1}" type="datetimeFigureOut">
              <a:rPr lang="en-US" smtClean="0"/>
              <a:t>2/18/2020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1275547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97269" y="2438400"/>
            <a:ext cx="13566219" cy="8534400"/>
          </a:xfrm>
        </p:spPr>
        <p:txBody>
          <a:bodyPr anchor="b"/>
          <a:lstStyle>
            <a:lvl1pPr>
              <a:defRPr sz="14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81999" y="5266275"/>
            <a:ext cx="21294090" cy="25992667"/>
          </a:xfrm>
        </p:spPr>
        <p:txBody>
          <a:bodyPr anchor="t"/>
          <a:lstStyle>
            <a:lvl1pPr marL="0" indent="0">
              <a:buNone/>
              <a:defRPr sz="14720"/>
            </a:lvl1pPr>
            <a:lvl2pPr marL="2103120" indent="0">
              <a:buNone/>
              <a:defRPr sz="12880"/>
            </a:lvl2pPr>
            <a:lvl3pPr marL="4206240" indent="0">
              <a:buNone/>
              <a:defRPr sz="11040"/>
            </a:lvl3pPr>
            <a:lvl4pPr marL="6309360" indent="0">
              <a:buNone/>
              <a:defRPr sz="9200"/>
            </a:lvl4pPr>
            <a:lvl5pPr marL="8412480" indent="0">
              <a:buNone/>
              <a:defRPr sz="9200"/>
            </a:lvl5pPr>
            <a:lvl6pPr marL="10515600" indent="0">
              <a:buNone/>
              <a:defRPr sz="9200"/>
            </a:lvl6pPr>
            <a:lvl7pPr marL="12618720" indent="0">
              <a:buNone/>
              <a:defRPr sz="9200"/>
            </a:lvl7pPr>
            <a:lvl8pPr marL="14721840" indent="0">
              <a:buNone/>
              <a:defRPr sz="9200"/>
            </a:lvl8pPr>
            <a:lvl9pPr marL="16824960" indent="0">
              <a:buNone/>
              <a:defRPr sz="9200"/>
            </a:lvl9pPr>
          </a:lstStyle>
          <a:p>
            <a:r>
              <a:rPr lang="en-US"/>
              <a:t>Click icon to add picture</a:t>
            </a:r>
            <a:endParaRPr lang="en-US" dirty="0"/>
          </a:p>
        </p:txBody>
      </p:sp>
      <p:sp>
        <p:nvSpPr>
          <p:cNvPr id="4" name="Text Placeholder 3"/>
          <p:cNvSpPr>
            <a:spLocks noGrp="1"/>
          </p:cNvSpPr>
          <p:nvPr>
            <p:ph type="body" sz="half" idx="2"/>
          </p:nvPr>
        </p:nvSpPr>
        <p:spPr>
          <a:xfrm>
            <a:off x="2897269" y="10972800"/>
            <a:ext cx="13566219" cy="20328469"/>
          </a:xfrm>
        </p:spPr>
        <p:txBody>
          <a:bodyPr/>
          <a:lstStyle>
            <a:lvl1pPr marL="0" indent="0">
              <a:buNone/>
              <a:defRPr sz="7360"/>
            </a:lvl1pPr>
            <a:lvl2pPr marL="2103120" indent="0">
              <a:buNone/>
              <a:defRPr sz="6440"/>
            </a:lvl2pPr>
            <a:lvl3pPr marL="4206240" indent="0">
              <a:buNone/>
              <a:defRPr sz="5520"/>
            </a:lvl3pPr>
            <a:lvl4pPr marL="6309360" indent="0">
              <a:buNone/>
              <a:defRPr sz="4600"/>
            </a:lvl4pPr>
            <a:lvl5pPr marL="8412480" indent="0">
              <a:buNone/>
              <a:defRPr sz="4600"/>
            </a:lvl5pPr>
            <a:lvl6pPr marL="10515600" indent="0">
              <a:buNone/>
              <a:defRPr sz="4600"/>
            </a:lvl6pPr>
            <a:lvl7pPr marL="12618720" indent="0">
              <a:buNone/>
              <a:defRPr sz="4600"/>
            </a:lvl7pPr>
            <a:lvl8pPr marL="14721840" indent="0">
              <a:buNone/>
              <a:defRPr sz="4600"/>
            </a:lvl8pPr>
            <a:lvl9pPr marL="16824960" indent="0">
              <a:buNone/>
              <a:defRPr sz="4600"/>
            </a:lvl9pPr>
          </a:lstStyle>
          <a:p>
            <a:pPr lvl="0"/>
            <a:r>
              <a:rPr lang="en-US"/>
              <a:t>Click to edit Master text styles</a:t>
            </a:r>
          </a:p>
        </p:txBody>
      </p:sp>
      <p:sp>
        <p:nvSpPr>
          <p:cNvPr id="5" name="Date Placeholder 4"/>
          <p:cNvSpPr>
            <a:spLocks noGrp="1"/>
          </p:cNvSpPr>
          <p:nvPr>
            <p:ph type="dt" sz="half" idx="10"/>
          </p:nvPr>
        </p:nvSpPr>
        <p:spPr/>
        <p:txBody>
          <a:bodyPr/>
          <a:lstStyle/>
          <a:p>
            <a:fld id="{F8BA87D4-BDC8-44B6-BECB-4F59E765E0B1}" type="datetimeFigureOut">
              <a:rPr lang="en-US" smtClean="0"/>
              <a:t>2/18/2020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E12AA-EB1F-467F-84C6-D6BFB74C3E09}" type="slidenum">
              <a:rPr lang="en-US" smtClean="0"/>
              <a:t>‹#›</a:t>
            </a:fld>
            <a:endParaRPr lang="en-US"/>
          </a:p>
        </p:txBody>
      </p:sp>
    </p:spTree>
    <p:extLst>
      <p:ext uri="{BB962C8B-B14F-4D97-AF65-F5344CB8AC3E}">
        <p14:creationId xmlns:p14="http://schemas.microsoft.com/office/powerpoint/2010/main" val="1600714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91790" y="1947342"/>
            <a:ext cx="36278820" cy="70696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891790" y="9736667"/>
            <a:ext cx="36278820" cy="23207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891790" y="33900542"/>
            <a:ext cx="9464040" cy="1947333"/>
          </a:xfrm>
          <a:prstGeom prst="rect">
            <a:avLst/>
          </a:prstGeom>
        </p:spPr>
        <p:txBody>
          <a:bodyPr vert="horz" lIns="91440" tIns="45720" rIns="91440" bIns="45720" rtlCol="0" anchor="ctr"/>
          <a:lstStyle>
            <a:lvl1pPr algn="l">
              <a:defRPr sz="5520">
                <a:solidFill>
                  <a:schemeClr val="tx1">
                    <a:tint val="75000"/>
                  </a:schemeClr>
                </a:solidFill>
              </a:defRPr>
            </a:lvl1pPr>
          </a:lstStyle>
          <a:p>
            <a:fld id="{F8BA87D4-BDC8-44B6-BECB-4F59E765E0B1}" type="datetimeFigureOut">
              <a:rPr lang="en-US" smtClean="0"/>
              <a:t>2/18/2020</a:t>
            </a:fld>
            <a:endParaRPr lang="en-US"/>
          </a:p>
        </p:txBody>
      </p:sp>
      <p:sp>
        <p:nvSpPr>
          <p:cNvPr id="5" name="Footer Placeholder 4"/>
          <p:cNvSpPr>
            <a:spLocks noGrp="1"/>
          </p:cNvSpPr>
          <p:nvPr>
            <p:ph type="ftr" sz="quarter" idx="3"/>
          </p:nvPr>
        </p:nvSpPr>
        <p:spPr>
          <a:xfrm>
            <a:off x="13933170" y="33900542"/>
            <a:ext cx="14196060" cy="1947333"/>
          </a:xfrm>
          <a:prstGeom prst="rect">
            <a:avLst/>
          </a:prstGeom>
        </p:spPr>
        <p:txBody>
          <a:bodyPr vert="horz" lIns="91440" tIns="45720" rIns="91440" bIns="45720" rtlCol="0" anchor="ctr"/>
          <a:lstStyle>
            <a:lvl1pPr algn="ctr">
              <a:defRPr sz="55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9706570" y="33900542"/>
            <a:ext cx="9464040" cy="1947333"/>
          </a:xfrm>
          <a:prstGeom prst="rect">
            <a:avLst/>
          </a:prstGeom>
        </p:spPr>
        <p:txBody>
          <a:bodyPr vert="horz" lIns="91440" tIns="45720" rIns="91440" bIns="45720" rtlCol="0" anchor="ctr"/>
          <a:lstStyle>
            <a:lvl1pPr algn="r">
              <a:defRPr sz="5520">
                <a:solidFill>
                  <a:schemeClr val="tx1">
                    <a:tint val="75000"/>
                  </a:schemeClr>
                </a:solidFill>
              </a:defRPr>
            </a:lvl1pPr>
          </a:lstStyle>
          <a:p>
            <a:fld id="{2FFE12AA-EB1F-467F-84C6-D6BFB74C3E09}" type="slidenum">
              <a:rPr lang="en-US" smtClean="0"/>
              <a:t>‹#›</a:t>
            </a:fld>
            <a:endParaRPr lang="en-US"/>
          </a:p>
        </p:txBody>
      </p:sp>
    </p:spTree>
    <p:extLst>
      <p:ext uri="{BB962C8B-B14F-4D97-AF65-F5344CB8AC3E}">
        <p14:creationId xmlns:p14="http://schemas.microsoft.com/office/powerpoint/2010/main" val="3224983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206240" rtl="0" eaLnBrk="1" latinLnBrk="0" hangingPunct="1">
        <a:lnSpc>
          <a:spcPct val="90000"/>
        </a:lnSpc>
        <a:spcBef>
          <a:spcPct val="0"/>
        </a:spcBef>
        <a:buNone/>
        <a:defRPr sz="20240" kern="1200">
          <a:solidFill>
            <a:schemeClr val="tx1"/>
          </a:solidFill>
          <a:latin typeface="+mj-lt"/>
          <a:ea typeface="+mj-ea"/>
          <a:cs typeface="+mj-cs"/>
        </a:defRPr>
      </a:lvl1pPr>
    </p:titleStyle>
    <p:bodyStyle>
      <a:lvl1pPr marL="1051560" indent="-1051560" algn="l" defTabSz="4206240" rtl="0" eaLnBrk="1" latinLnBrk="0" hangingPunct="1">
        <a:lnSpc>
          <a:spcPct val="90000"/>
        </a:lnSpc>
        <a:spcBef>
          <a:spcPts val="4600"/>
        </a:spcBef>
        <a:buFont typeface="Arial" panose="020B0604020202020204" pitchFamily="34" charset="0"/>
        <a:buChar char="•"/>
        <a:defRPr sz="12880" kern="1200">
          <a:solidFill>
            <a:schemeClr val="tx1"/>
          </a:solidFill>
          <a:latin typeface="+mn-lt"/>
          <a:ea typeface="+mn-ea"/>
          <a:cs typeface="+mn-cs"/>
        </a:defRPr>
      </a:lvl1pPr>
      <a:lvl2pPr marL="3154680" indent="-1051560" algn="l" defTabSz="4206240" rtl="0" eaLnBrk="1" latinLnBrk="0" hangingPunct="1">
        <a:lnSpc>
          <a:spcPct val="90000"/>
        </a:lnSpc>
        <a:spcBef>
          <a:spcPts val="2300"/>
        </a:spcBef>
        <a:buFont typeface="Arial" panose="020B0604020202020204" pitchFamily="34" charset="0"/>
        <a:buChar char="•"/>
        <a:defRPr sz="11040" kern="1200">
          <a:solidFill>
            <a:schemeClr val="tx1"/>
          </a:solidFill>
          <a:latin typeface="+mn-lt"/>
          <a:ea typeface="+mn-ea"/>
          <a:cs typeface="+mn-cs"/>
        </a:defRPr>
      </a:lvl2pPr>
      <a:lvl3pPr marL="5257800" indent="-1051560" algn="l" defTabSz="4206240" rtl="0" eaLnBrk="1" latinLnBrk="0" hangingPunct="1">
        <a:lnSpc>
          <a:spcPct val="90000"/>
        </a:lnSpc>
        <a:spcBef>
          <a:spcPts val="2300"/>
        </a:spcBef>
        <a:buFont typeface="Arial" panose="020B0604020202020204" pitchFamily="34" charset="0"/>
        <a:buChar char="•"/>
        <a:defRPr sz="9200" kern="1200">
          <a:solidFill>
            <a:schemeClr val="tx1"/>
          </a:solidFill>
          <a:latin typeface="+mn-lt"/>
          <a:ea typeface="+mn-ea"/>
          <a:cs typeface="+mn-cs"/>
        </a:defRPr>
      </a:lvl3pPr>
      <a:lvl4pPr marL="7360920" indent="-1051560" algn="l" defTabSz="4206240" rtl="0" eaLnBrk="1" latinLnBrk="0" hangingPunct="1">
        <a:lnSpc>
          <a:spcPct val="90000"/>
        </a:lnSpc>
        <a:spcBef>
          <a:spcPts val="2300"/>
        </a:spcBef>
        <a:buFont typeface="Arial" panose="020B0604020202020204" pitchFamily="34" charset="0"/>
        <a:buChar char="•"/>
        <a:defRPr sz="8280" kern="1200">
          <a:solidFill>
            <a:schemeClr val="tx1"/>
          </a:solidFill>
          <a:latin typeface="+mn-lt"/>
          <a:ea typeface="+mn-ea"/>
          <a:cs typeface="+mn-cs"/>
        </a:defRPr>
      </a:lvl4pPr>
      <a:lvl5pPr marL="9464040" indent="-1051560" algn="l" defTabSz="4206240" rtl="0" eaLnBrk="1" latinLnBrk="0" hangingPunct="1">
        <a:lnSpc>
          <a:spcPct val="90000"/>
        </a:lnSpc>
        <a:spcBef>
          <a:spcPts val="2300"/>
        </a:spcBef>
        <a:buFont typeface="Arial" panose="020B0604020202020204" pitchFamily="34" charset="0"/>
        <a:buChar char="•"/>
        <a:defRPr sz="8280" kern="1200">
          <a:solidFill>
            <a:schemeClr val="tx1"/>
          </a:solidFill>
          <a:latin typeface="+mn-lt"/>
          <a:ea typeface="+mn-ea"/>
          <a:cs typeface="+mn-cs"/>
        </a:defRPr>
      </a:lvl5pPr>
      <a:lvl6pPr marL="11567160" indent="-1051560" algn="l" defTabSz="4206240" rtl="0" eaLnBrk="1" latinLnBrk="0" hangingPunct="1">
        <a:lnSpc>
          <a:spcPct val="90000"/>
        </a:lnSpc>
        <a:spcBef>
          <a:spcPts val="2300"/>
        </a:spcBef>
        <a:buFont typeface="Arial" panose="020B0604020202020204" pitchFamily="34" charset="0"/>
        <a:buChar char="•"/>
        <a:defRPr sz="8280" kern="1200">
          <a:solidFill>
            <a:schemeClr val="tx1"/>
          </a:solidFill>
          <a:latin typeface="+mn-lt"/>
          <a:ea typeface="+mn-ea"/>
          <a:cs typeface="+mn-cs"/>
        </a:defRPr>
      </a:lvl6pPr>
      <a:lvl7pPr marL="13670280" indent="-1051560" algn="l" defTabSz="4206240" rtl="0" eaLnBrk="1" latinLnBrk="0" hangingPunct="1">
        <a:lnSpc>
          <a:spcPct val="90000"/>
        </a:lnSpc>
        <a:spcBef>
          <a:spcPts val="2300"/>
        </a:spcBef>
        <a:buFont typeface="Arial" panose="020B0604020202020204" pitchFamily="34" charset="0"/>
        <a:buChar char="•"/>
        <a:defRPr sz="8280" kern="1200">
          <a:solidFill>
            <a:schemeClr val="tx1"/>
          </a:solidFill>
          <a:latin typeface="+mn-lt"/>
          <a:ea typeface="+mn-ea"/>
          <a:cs typeface="+mn-cs"/>
        </a:defRPr>
      </a:lvl7pPr>
      <a:lvl8pPr marL="15773400" indent="-1051560" algn="l" defTabSz="4206240" rtl="0" eaLnBrk="1" latinLnBrk="0" hangingPunct="1">
        <a:lnSpc>
          <a:spcPct val="90000"/>
        </a:lnSpc>
        <a:spcBef>
          <a:spcPts val="2300"/>
        </a:spcBef>
        <a:buFont typeface="Arial" panose="020B0604020202020204" pitchFamily="34" charset="0"/>
        <a:buChar char="•"/>
        <a:defRPr sz="8280" kern="1200">
          <a:solidFill>
            <a:schemeClr val="tx1"/>
          </a:solidFill>
          <a:latin typeface="+mn-lt"/>
          <a:ea typeface="+mn-ea"/>
          <a:cs typeface="+mn-cs"/>
        </a:defRPr>
      </a:lvl8pPr>
      <a:lvl9pPr marL="17876520" indent="-1051560" algn="l" defTabSz="4206240" rtl="0" eaLnBrk="1" latinLnBrk="0" hangingPunct="1">
        <a:lnSpc>
          <a:spcPct val="90000"/>
        </a:lnSpc>
        <a:spcBef>
          <a:spcPts val="2300"/>
        </a:spcBef>
        <a:buFont typeface="Arial" panose="020B0604020202020204" pitchFamily="34" charset="0"/>
        <a:buChar char="•"/>
        <a:defRPr sz="8280" kern="1200">
          <a:solidFill>
            <a:schemeClr val="tx1"/>
          </a:solidFill>
          <a:latin typeface="+mn-lt"/>
          <a:ea typeface="+mn-ea"/>
          <a:cs typeface="+mn-cs"/>
        </a:defRPr>
      </a:lvl9pPr>
    </p:bodyStyle>
    <p:otherStyle>
      <a:defPPr>
        <a:defRPr lang="en-US"/>
      </a:defPPr>
      <a:lvl1pPr marL="0" algn="l" defTabSz="4206240" rtl="0" eaLnBrk="1" latinLnBrk="0" hangingPunct="1">
        <a:defRPr sz="8280" kern="1200">
          <a:solidFill>
            <a:schemeClr val="tx1"/>
          </a:solidFill>
          <a:latin typeface="+mn-lt"/>
          <a:ea typeface="+mn-ea"/>
          <a:cs typeface="+mn-cs"/>
        </a:defRPr>
      </a:lvl1pPr>
      <a:lvl2pPr marL="2103120" algn="l" defTabSz="4206240" rtl="0" eaLnBrk="1" latinLnBrk="0" hangingPunct="1">
        <a:defRPr sz="8280" kern="1200">
          <a:solidFill>
            <a:schemeClr val="tx1"/>
          </a:solidFill>
          <a:latin typeface="+mn-lt"/>
          <a:ea typeface="+mn-ea"/>
          <a:cs typeface="+mn-cs"/>
        </a:defRPr>
      </a:lvl2pPr>
      <a:lvl3pPr marL="4206240" algn="l" defTabSz="4206240" rtl="0" eaLnBrk="1" latinLnBrk="0" hangingPunct="1">
        <a:defRPr sz="8280" kern="1200">
          <a:solidFill>
            <a:schemeClr val="tx1"/>
          </a:solidFill>
          <a:latin typeface="+mn-lt"/>
          <a:ea typeface="+mn-ea"/>
          <a:cs typeface="+mn-cs"/>
        </a:defRPr>
      </a:lvl3pPr>
      <a:lvl4pPr marL="6309360" algn="l" defTabSz="4206240" rtl="0" eaLnBrk="1" latinLnBrk="0" hangingPunct="1">
        <a:defRPr sz="8280" kern="1200">
          <a:solidFill>
            <a:schemeClr val="tx1"/>
          </a:solidFill>
          <a:latin typeface="+mn-lt"/>
          <a:ea typeface="+mn-ea"/>
          <a:cs typeface="+mn-cs"/>
        </a:defRPr>
      </a:lvl4pPr>
      <a:lvl5pPr marL="8412480" algn="l" defTabSz="4206240" rtl="0" eaLnBrk="1" latinLnBrk="0" hangingPunct="1">
        <a:defRPr sz="8280" kern="1200">
          <a:solidFill>
            <a:schemeClr val="tx1"/>
          </a:solidFill>
          <a:latin typeface="+mn-lt"/>
          <a:ea typeface="+mn-ea"/>
          <a:cs typeface="+mn-cs"/>
        </a:defRPr>
      </a:lvl5pPr>
      <a:lvl6pPr marL="10515600" algn="l" defTabSz="4206240" rtl="0" eaLnBrk="1" latinLnBrk="0" hangingPunct="1">
        <a:defRPr sz="8280" kern="1200">
          <a:solidFill>
            <a:schemeClr val="tx1"/>
          </a:solidFill>
          <a:latin typeface="+mn-lt"/>
          <a:ea typeface="+mn-ea"/>
          <a:cs typeface="+mn-cs"/>
        </a:defRPr>
      </a:lvl6pPr>
      <a:lvl7pPr marL="12618720" algn="l" defTabSz="4206240" rtl="0" eaLnBrk="1" latinLnBrk="0" hangingPunct="1">
        <a:defRPr sz="8280" kern="1200">
          <a:solidFill>
            <a:schemeClr val="tx1"/>
          </a:solidFill>
          <a:latin typeface="+mn-lt"/>
          <a:ea typeface="+mn-ea"/>
          <a:cs typeface="+mn-cs"/>
        </a:defRPr>
      </a:lvl7pPr>
      <a:lvl8pPr marL="14721840" algn="l" defTabSz="4206240" rtl="0" eaLnBrk="1" latinLnBrk="0" hangingPunct="1">
        <a:defRPr sz="8280" kern="1200">
          <a:solidFill>
            <a:schemeClr val="tx1"/>
          </a:solidFill>
          <a:latin typeface="+mn-lt"/>
          <a:ea typeface="+mn-ea"/>
          <a:cs typeface="+mn-cs"/>
        </a:defRPr>
      </a:lvl8pPr>
      <a:lvl9pPr marL="16824960" algn="l" defTabSz="4206240" rtl="0" eaLnBrk="1" latinLnBrk="0" hangingPunct="1">
        <a:defRPr sz="8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g"/><Relationship Id="rId18" Type="http://schemas.openxmlformats.org/officeDocument/2006/relationships/image" Target="../media/image17.png"/><Relationship Id="rId26" Type="http://schemas.openxmlformats.org/officeDocument/2006/relationships/image" Target="../media/image22.png"/><Relationship Id="rId3" Type="http://schemas.openxmlformats.org/officeDocument/2006/relationships/image" Target="../media/image2.jpg"/><Relationship Id="rId21" Type="http://schemas.openxmlformats.org/officeDocument/2006/relationships/hyperlink" Target="mailto:eleanor.serviss@umontana.edu" TargetMode="Externa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6.png"/><Relationship Id="rId25" Type="http://schemas.openxmlformats.org/officeDocument/2006/relationships/image" Target="../media/image21.png"/><Relationship Id="rId2" Type="http://schemas.openxmlformats.org/officeDocument/2006/relationships/image" Target="../media/image1.jp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5.gif"/><Relationship Id="rId11" Type="http://schemas.openxmlformats.org/officeDocument/2006/relationships/image" Target="../media/image10.png"/><Relationship Id="rId24" Type="http://schemas.openxmlformats.org/officeDocument/2006/relationships/image" Target="../media/image20.png"/><Relationship Id="rId5" Type="http://schemas.openxmlformats.org/officeDocument/2006/relationships/image" Target="../media/image4.jpg"/><Relationship Id="rId15" Type="http://schemas.openxmlformats.org/officeDocument/2006/relationships/image" Target="../media/image14.jpeg"/><Relationship Id="rId23" Type="http://schemas.openxmlformats.org/officeDocument/2006/relationships/hyperlink" Target="mailto:jaylene.naylor@umontana.edu" TargetMode="External"/><Relationship Id="rId28" Type="http://schemas.openxmlformats.org/officeDocument/2006/relationships/image" Target="../media/image24.png"/><Relationship Id="rId10" Type="http://schemas.openxmlformats.org/officeDocument/2006/relationships/image" Target="../media/image9.jpeg"/><Relationship Id="rId19" Type="http://schemas.openxmlformats.org/officeDocument/2006/relationships/image" Target="../media/image18.jpg"/><Relationship Id="rId4" Type="http://schemas.openxmlformats.org/officeDocument/2006/relationships/image" Target="../media/image3.jpg"/><Relationship Id="rId9" Type="http://schemas.openxmlformats.org/officeDocument/2006/relationships/image" Target="../media/image8.png"/><Relationship Id="rId14" Type="http://schemas.openxmlformats.org/officeDocument/2006/relationships/image" Target="../media/image13.jpg"/><Relationship Id="rId22" Type="http://schemas.openxmlformats.org/officeDocument/2006/relationships/hyperlink" Target="mailto:jennifer.fowler@umontana.edu" TargetMode="External"/><Relationship Id="rId27"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extBox 120">
            <a:extLst>
              <a:ext uri="{FF2B5EF4-FFF2-40B4-BE49-F238E27FC236}">
                <a16:creationId xmlns:a16="http://schemas.microsoft.com/office/drawing/2014/main" id="{0023136E-B140-42AD-919A-57B5F051746B}"/>
              </a:ext>
            </a:extLst>
          </p:cNvPr>
          <p:cNvSpPr txBox="1"/>
          <p:nvPr/>
        </p:nvSpPr>
        <p:spPr>
          <a:xfrm>
            <a:off x="905466" y="7869161"/>
            <a:ext cx="9098787" cy="25514677"/>
          </a:xfrm>
          <a:prstGeom prst="rect">
            <a:avLst/>
          </a:prstGeom>
          <a:noFill/>
        </p:spPr>
        <p:txBody>
          <a:bodyPr wrap="square" rtlCol="0">
            <a:spAutoFit/>
          </a:bodyPr>
          <a:lstStyle/>
          <a:p>
            <a:r>
              <a:rPr lang="en-US" sz="2800" dirty="0">
                <a:latin typeface="Garamond" panose="02020404030301010803" pitchFamily="18" charset="0"/>
              </a:rPr>
              <a:t>The University of Montana’s Autonomous Aerial Systems Office (AASO) regularly flies missions with infrared cameras onboard small Unmanned Aircraft Systems (</a:t>
            </a:r>
            <a:r>
              <a:rPr lang="en-US" sz="2800" dirty="0" err="1">
                <a:latin typeface="Garamond" panose="02020404030301010803" pitchFamily="18" charset="0"/>
              </a:rPr>
              <a:t>sUAS</a:t>
            </a:r>
            <a:r>
              <a:rPr lang="en-US" sz="2800" dirty="0">
                <a:latin typeface="Garamond" panose="02020404030301010803" pitchFamily="18" charset="0"/>
              </a:rPr>
              <a:t>). We need to be able to tell our research partners how accurate the temperature readings from our cameras are. This project characterizes the uncertainty in temperature readings from our FLIR Vue Pro R camera through a calibration adjustment.</a:t>
            </a:r>
          </a:p>
          <a:p>
            <a:endParaRPr lang="en-US" sz="2800" dirty="0">
              <a:latin typeface="Garamond" panose="02020404030301010803" pitchFamily="18" charset="0"/>
            </a:endParaRPr>
          </a:p>
          <a:p>
            <a:r>
              <a:rPr lang="en-US" sz="2800" dirty="0">
                <a:latin typeface="Garamond" panose="02020404030301010803" pitchFamily="18" charset="0"/>
              </a:rPr>
              <a:t>Unfortunately, FLIR Systems considers all information relating to the inner workings of their cameras, including calibration, as proprietary. So, we created a calibration method, based on standard blackbody calibration methods, that uses an aluminum foil mirror to measure the camera’s internal temperature.</a:t>
            </a: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endParaRPr lang="en-US" sz="2800" dirty="0">
              <a:latin typeface="Garamond" panose="02020404030301010803" pitchFamily="18" charset="0"/>
            </a:endParaRPr>
          </a:p>
          <a:p>
            <a:r>
              <a:rPr lang="en-US" sz="2800" b="1" dirty="0">
                <a:latin typeface="Garamond" panose="02020404030301010803" pitchFamily="18" charset="0"/>
              </a:rPr>
              <a:t>How do microbolometers work?</a:t>
            </a:r>
          </a:p>
          <a:p>
            <a:pPr marL="457200" indent="-457200">
              <a:buFont typeface="Arial" panose="020B0604020202020204" pitchFamily="34" charset="0"/>
              <a:buChar char="•"/>
            </a:pPr>
            <a:r>
              <a:rPr lang="en-US" sz="2800" dirty="0">
                <a:latin typeface="Garamond" panose="02020404030301010803" pitchFamily="18" charset="0"/>
              </a:rPr>
              <a:t>Microbolometers are infrared radiation sensors.</a:t>
            </a:r>
          </a:p>
          <a:p>
            <a:pPr marL="457200" indent="-457200">
              <a:buFont typeface="Arial" panose="020B0604020202020204" pitchFamily="34" charset="0"/>
              <a:buChar char="•"/>
            </a:pPr>
            <a:r>
              <a:rPr lang="en-US" sz="2800" dirty="0">
                <a:latin typeface="Garamond" panose="02020404030301010803" pitchFamily="18" charset="0"/>
              </a:rPr>
              <a:t>Infrared radiation reaches a pixel sensor, the radiation heats the pixel, dropping the resistance, causing a change in voltage which the sensor measures and reports as a temperature. </a:t>
            </a:r>
          </a:p>
          <a:p>
            <a:pPr marL="457200" indent="-457200">
              <a:buFont typeface="Arial" panose="020B0604020202020204" pitchFamily="34" charset="0"/>
              <a:buChar char="•"/>
            </a:pPr>
            <a:r>
              <a:rPr lang="en-US" sz="2800" dirty="0">
                <a:latin typeface="Garamond" panose="02020404030301010803" pitchFamily="18" charset="0"/>
              </a:rPr>
              <a:t>Microbolometers are highly affected by internal camera temperature. </a:t>
            </a:r>
          </a:p>
          <a:p>
            <a:pPr marL="457200" indent="-457200">
              <a:buFont typeface="Arial" panose="020B0604020202020204" pitchFamily="34" charset="0"/>
              <a:buChar char="•"/>
            </a:pPr>
            <a:r>
              <a:rPr lang="en-US" sz="2800" dirty="0">
                <a:latin typeface="Garamond" panose="02020404030301010803" pitchFamily="18" charset="0"/>
              </a:rPr>
              <a:t>Uncooled microbolometer systems are used on </a:t>
            </a:r>
            <a:r>
              <a:rPr lang="en-US" sz="2800" dirty="0" err="1">
                <a:latin typeface="Garamond" panose="02020404030301010803" pitchFamily="18" charset="0"/>
              </a:rPr>
              <a:t>sUAS</a:t>
            </a:r>
            <a:r>
              <a:rPr lang="en-US" sz="2800" dirty="0">
                <a:latin typeface="Garamond" panose="02020404030301010803" pitchFamily="18" charset="0"/>
              </a:rPr>
              <a:t> because they are cheaper and lighter-weight than cooled microbolometers.</a:t>
            </a: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pPr marL="457200" indent="-457200">
              <a:buFont typeface="Arial" panose="020B0604020202020204" pitchFamily="34" charset="0"/>
              <a:buChar char="•"/>
            </a:pPr>
            <a:endParaRPr lang="en-US" sz="2800" dirty="0">
              <a:latin typeface="Garamond" panose="02020404030301010803" pitchFamily="18" charset="0"/>
            </a:endParaRPr>
          </a:p>
          <a:p>
            <a:r>
              <a:rPr lang="en-US" sz="2800" b="1" dirty="0">
                <a:latin typeface="Garamond" panose="02020404030301010803" pitchFamily="18" charset="0"/>
              </a:rPr>
              <a:t>How does FLIR account for internal temperature?</a:t>
            </a:r>
          </a:p>
          <a:p>
            <a:pPr marL="457200" indent="-457200">
              <a:buFont typeface="Arial" panose="020B0604020202020204" pitchFamily="34" charset="0"/>
              <a:buChar char="•"/>
            </a:pPr>
            <a:r>
              <a:rPr lang="en-US" sz="2800" dirty="0">
                <a:latin typeface="Garamond" panose="02020404030301010803" pitchFamily="18" charset="0"/>
              </a:rPr>
              <a:t>They must have an internal thermistor.</a:t>
            </a:r>
          </a:p>
          <a:p>
            <a:pPr marL="457200" indent="-457200">
              <a:buFont typeface="Arial" panose="020B0604020202020204" pitchFamily="34" charset="0"/>
              <a:buChar char="•"/>
            </a:pPr>
            <a:r>
              <a:rPr lang="en-US" sz="2800" dirty="0">
                <a:latin typeface="Garamond" panose="02020404030301010803" pitchFamily="18" charset="0"/>
              </a:rPr>
              <a:t>We do not know if each microbolometer acts as a thermistor or if they have a separate thermistor inside the camera body.</a:t>
            </a:r>
          </a:p>
          <a:p>
            <a:pPr marL="457200" indent="-457200">
              <a:buFont typeface="Arial" panose="020B0604020202020204" pitchFamily="34" charset="0"/>
              <a:buChar char="•"/>
            </a:pPr>
            <a:r>
              <a:rPr lang="en-US" sz="2800" dirty="0">
                <a:latin typeface="Garamond" panose="02020404030301010803" pitchFamily="18" charset="0"/>
              </a:rPr>
              <a:t>We do not know the whether the internal thermistor is Ohmic or if it works through a Steinhart &amp; Hart relationship.</a:t>
            </a:r>
          </a:p>
          <a:p>
            <a:pPr marL="457200" indent="-457200">
              <a:buFont typeface="Arial" panose="020B0604020202020204" pitchFamily="34" charset="0"/>
              <a:buChar char="•"/>
            </a:pPr>
            <a:endParaRPr lang="en-US" sz="2800" dirty="0">
              <a:latin typeface="Garamond" panose="02020404030301010803" pitchFamily="18" charset="0"/>
            </a:endParaRPr>
          </a:p>
          <a:p>
            <a:endParaRPr lang="en-US" sz="2800" dirty="0">
              <a:latin typeface="Garamond" panose="02020404030301010803" pitchFamily="18" charset="0"/>
            </a:endParaRPr>
          </a:p>
        </p:txBody>
      </p:sp>
      <p:sp>
        <p:nvSpPr>
          <p:cNvPr id="50" name="Rectangle 49">
            <a:extLst>
              <a:ext uri="{FF2B5EF4-FFF2-40B4-BE49-F238E27FC236}">
                <a16:creationId xmlns:a16="http://schemas.microsoft.com/office/drawing/2014/main" id="{DB06F6C1-FD97-424C-8592-C48A66C9F988}"/>
              </a:ext>
            </a:extLst>
          </p:cNvPr>
          <p:cNvSpPr/>
          <p:nvPr/>
        </p:nvSpPr>
        <p:spPr>
          <a:xfrm>
            <a:off x="0" y="0"/>
            <a:ext cx="42062400" cy="5743060"/>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C1C8BEF9-B7AD-41BF-8541-F029ECCA65A2}"/>
              </a:ext>
            </a:extLst>
          </p:cNvPr>
          <p:cNvSpPr txBox="1"/>
          <p:nvPr/>
        </p:nvSpPr>
        <p:spPr>
          <a:xfrm>
            <a:off x="8721090" y="685800"/>
            <a:ext cx="24654510" cy="2862322"/>
          </a:xfrm>
          <a:prstGeom prst="rect">
            <a:avLst/>
          </a:prstGeom>
          <a:noFill/>
        </p:spPr>
        <p:txBody>
          <a:bodyPr wrap="square" rtlCol="0">
            <a:spAutoFit/>
          </a:bodyPr>
          <a:lstStyle/>
          <a:p>
            <a:r>
              <a:rPr lang="en-US" sz="9000" b="1" dirty="0">
                <a:solidFill>
                  <a:schemeClr val="bg1"/>
                </a:solidFill>
                <a:latin typeface="Helvetica" panose="020B0604020202020204" pitchFamily="34" charset="0"/>
                <a:cs typeface="Helvetica" panose="020B0604020202020204" pitchFamily="34" charset="0"/>
              </a:rPr>
              <a:t>Thermal Calibration of Infrared Cameras for Use on Small Unmanned Aircraft Systems</a:t>
            </a:r>
          </a:p>
        </p:txBody>
      </p:sp>
      <p:sp>
        <p:nvSpPr>
          <p:cNvPr id="5" name="TextBox 4">
            <a:extLst>
              <a:ext uri="{FF2B5EF4-FFF2-40B4-BE49-F238E27FC236}">
                <a16:creationId xmlns:a16="http://schemas.microsoft.com/office/drawing/2014/main" id="{0A8C70B8-E888-4BF2-A975-9B089910D32A}"/>
              </a:ext>
            </a:extLst>
          </p:cNvPr>
          <p:cNvSpPr txBox="1"/>
          <p:nvPr/>
        </p:nvSpPr>
        <p:spPr>
          <a:xfrm>
            <a:off x="16581120" y="3607582"/>
            <a:ext cx="8961120" cy="1446550"/>
          </a:xfrm>
          <a:prstGeom prst="rect">
            <a:avLst/>
          </a:prstGeom>
          <a:noFill/>
        </p:spPr>
        <p:txBody>
          <a:bodyPr wrap="square" rtlCol="0">
            <a:spAutoFit/>
          </a:bodyPr>
          <a:lstStyle/>
          <a:p>
            <a:pPr algn="ctr"/>
            <a:r>
              <a:rPr lang="en-US" sz="8800" b="1" dirty="0">
                <a:solidFill>
                  <a:schemeClr val="bg1"/>
                </a:solidFill>
                <a:latin typeface="Garamond" panose="02020404030301010803" pitchFamily="18" charset="0"/>
              </a:rPr>
              <a:t>Eleanor </a:t>
            </a:r>
            <a:r>
              <a:rPr lang="en-US" sz="8800" b="1" dirty="0" err="1">
                <a:solidFill>
                  <a:schemeClr val="bg1"/>
                </a:solidFill>
                <a:latin typeface="Garamond" panose="02020404030301010803" pitchFamily="18" charset="0"/>
              </a:rPr>
              <a:t>Serviss</a:t>
            </a:r>
            <a:endParaRPr lang="en-US" sz="8800" b="1" dirty="0">
              <a:solidFill>
                <a:schemeClr val="bg1"/>
              </a:solidFill>
              <a:latin typeface="Garamond" panose="02020404030301010803" pitchFamily="18" charset="0"/>
            </a:endParaRPr>
          </a:p>
        </p:txBody>
      </p:sp>
      <p:sp>
        <p:nvSpPr>
          <p:cNvPr id="16" name="TextBox 15">
            <a:extLst>
              <a:ext uri="{FF2B5EF4-FFF2-40B4-BE49-F238E27FC236}">
                <a16:creationId xmlns:a16="http://schemas.microsoft.com/office/drawing/2014/main" id="{54BA84D2-97B5-4358-B685-B1288BA7343F}"/>
              </a:ext>
            </a:extLst>
          </p:cNvPr>
          <p:cNvSpPr txBox="1"/>
          <p:nvPr/>
        </p:nvSpPr>
        <p:spPr>
          <a:xfrm>
            <a:off x="818147" y="6737684"/>
            <a:ext cx="10058400" cy="646331"/>
          </a:xfrm>
          <a:prstGeom prst="rect">
            <a:avLst/>
          </a:prstGeom>
          <a:noFill/>
        </p:spPr>
        <p:txBody>
          <a:bodyPr wrap="square" rtlCol="0">
            <a:spAutoFit/>
          </a:bodyPr>
          <a:lstStyle/>
          <a:p>
            <a:r>
              <a:rPr lang="en-US" sz="3600" b="1" dirty="0">
                <a:latin typeface="Helvetica" panose="020B0604020202020204" pitchFamily="34" charset="0"/>
                <a:cs typeface="Helvetica" panose="020B0604020202020204" pitchFamily="34" charset="0"/>
              </a:rPr>
              <a:t>Introduction</a:t>
            </a:r>
          </a:p>
        </p:txBody>
      </p:sp>
      <p:pic>
        <p:nvPicPr>
          <p:cNvPr id="29" name="Picture 28" descr="A picture containing indoor, table, chair, sitting&#10;&#10;Description automatically generated">
            <a:extLst>
              <a:ext uri="{FF2B5EF4-FFF2-40B4-BE49-F238E27FC236}">
                <a16:creationId xmlns:a16="http://schemas.microsoft.com/office/drawing/2014/main" id="{04A048DF-B9EE-472E-8673-EC388BB5CE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92467" y="18111896"/>
            <a:ext cx="4837218" cy="2720935"/>
          </a:xfrm>
          <a:prstGeom prst="rect">
            <a:avLst/>
          </a:prstGeom>
        </p:spPr>
      </p:pic>
      <p:pic>
        <p:nvPicPr>
          <p:cNvPr id="31" name="Picture 30" descr="A picture containing table, computer, sitting, desk&#10;&#10;Description automatically generated">
            <a:extLst>
              <a:ext uri="{FF2B5EF4-FFF2-40B4-BE49-F238E27FC236}">
                <a16:creationId xmlns:a16="http://schemas.microsoft.com/office/drawing/2014/main" id="{7B0CCC5C-8EF8-4E63-AE84-D96B5BA763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24935" y="14526927"/>
            <a:ext cx="4451302" cy="2503857"/>
          </a:xfrm>
          <a:prstGeom prst="rect">
            <a:avLst/>
          </a:prstGeom>
        </p:spPr>
      </p:pic>
      <p:pic>
        <p:nvPicPr>
          <p:cNvPr id="35" name="Picture 34" descr="A box on a table&#10;&#10;Description automatically generated">
            <a:extLst>
              <a:ext uri="{FF2B5EF4-FFF2-40B4-BE49-F238E27FC236}">
                <a16:creationId xmlns:a16="http://schemas.microsoft.com/office/drawing/2014/main" id="{BBDAC78D-A640-4A2D-B7F2-389341A262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7449" y="7914513"/>
            <a:ext cx="9098788" cy="5118068"/>
          </a:xfrm>
          <a:prstGeom prst="rect">
            <a:avLst/>
          </a:prstGeom>
        </p:spPr>
      </p:pic>
      <p:pic>
        <p:nvPicPr>
          <p:cNvPr id="39" name="Picture 38" descr="A picture containing indoor, table, room, sitting&#10;&#10;Description automatically generated">
            <a:extLst>
              <a:ext uri="{FF2B5EF4-FFF2-40B4-BE49-F238E27FC236}">
                <a16:creationId xmlns:a16="http://schemas.microsoft.com/office/drawing/2014/main" id="{331F4CD3-5609-4D5C-A63E-EDB3E86627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75542" y="14519778"/>
            <a:ext cx="4451301" cy="2503857"/>
          </a:xfrm>
          <a:prstGeom prst="rect">
            <a:avLst/>
          </a:prstGeom>
        </p:spPr>
      </p:pic>
      <p:sp>
        <p:nvSpPr>
          <p:cNvPr id="49" name="Rectangle 48">
            <a:extLst>
              <a:ext uri="{FF2B5EF4-FFF2-40B4-BE49-F238E27FC236}">
                <a16:creationId xmlns:a16="http://schemas.microsoft.com/office/drawing/2014/main" id="{D4FD8B4B-EE1E-458B-BE75-1078288F5CAF}"/>
              </a:ext>
            </a:extLst>
          </p:cNvPr>
          <p:cNvSpPr/>
          <p:nvPr/>
        </p:nvSpPr>
        <p:spPr>
          <a:xfrm>
            <a:off x="10549978" y="28158462"/>
            <a:ext cx="20962446" cy="831325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a:extLst>
              <a:ext uri="{FF2B5EF4-FFF2-40B4-BE49-F238E27FC236}">
                <a16:creationId xmlns:a16="http://schemas.microsoft.com/office/drawing/2014/main" id="{44284B9F-7F9C-4D03-B35F-9EE8C8251C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37964" y="30954762"/>
            <a:ext cx="3551804" cy="332981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7A2DB2AC-7A06-44B3-9E2F-9D45ABE63EE0}"/>
              </a:ext>
            </a:extLst>
          </p:cNvPr>
          <p:cNvPicPr>
            <a:picLocks noChangeAspect="1" noChangeArrowheads="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5826844" y="28158462"/>
            <a:ext cx="4033474" cy="4033474"/>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0">
            <a:extLst>
              <a:ext uri="{FF2B5EF4-FFF2-40B4-BE49-F238E27FC236}">
                <a16:creationId xmlns:a16="http://schemas.microsoft.com/office/drawing/2014/main" id="{6BC55536-1ECB-451F-8342-71EA212D1091}"/>
              </a:ext>
            </a:extLst>
          </p:cNvPr>
          <p:cNvPicPr>
            <a:picLocks noChangeAspect="1" noChangeArrowheads="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1273916" y="28158462"/>
            <a:ext cx="4033474" cy="4033474"/>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0">
            <a:extLst>
              <a:ext uri="{FF2B5EF4-FFF2-40B4-BE49-F238E27FC236}">
                <a16:creationId xmlns:a16="http://schemas.microsoft.com/office/drawing/2014/main" id="{21551289-F8EC-49EF-85E9-E430126B540A}"/>
              </a:ext>
            </a:extLst>
          </p:cNvPr>
          <p:cNvPicPr>
            <a:picLocks noChangeAspect="1" noChangeArrowheads="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6261379" y="30350494"/>
            <a:ext cx="4033474" cy="403347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0">
            <a:extLst>
              <a:ext uri="{FF2B5EF4-FFF2-40B4-BE49-F238E27FC236}">
                <a16:creationId xmlns:a16="http://schemas.microsoft.com/office/drawing/2014/main" id="{E033F354-903C-41D0-B224-9BE2E19A8AC9}"/>
              </a:ext>
            </a:extLst>
          </p:cNvPr>
          <p:cNvPicPr>
            <a:picLocks noChangeAspect="1" noChangeArrowheads="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1403135" y="32882276"/>
            <a:ext cx="4033474" cy="40334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0">
            <a:extLst>
              <a:ext uri="{FF2B5EF4-FFF2-40B4-BE49-F238E27FC236}">
                <a16:creationId xmlns:a16="http://schemas.microsoft.com/office/drawing/2014/main" id="{219798B0-9C8C-44CD-94A4-071CDA489E07}"/>
              </a:ext>
            </a:extLst>
          </p:cNvPr>
          <p:cNvPicPr>
            <a:picLocks noChangeAspect="1" noChangeArrowheads="1"/>
          </p:cNvPicPr>
          <p:nvPr/>
        </p:nvPicPr>
        <p:blipFill>
          <a:blip r:embed="rId7">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5810421" y="32731017"/>
            <a:ext cx="4033474" cy="403347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C1995E6C-FB42-4DBF-BB9C-D54BEE3FFA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41978" y="31467855"/>
            <a:ext cx="1672276" cy="179875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7CCB5A01-0F75-46BA-8FCF-9ABE14311F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295086">
            <a:off x="16724993" y="29757944"/>
            <a:ext cx="2204328" cy="120295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16">
            <a:extLst>
              <a:ext uri="{FF2B5EF4-FFF2-40B4-BE49-F238E27FC236}">
                <a16:creationId xmlns:a16="http://schemas.microsoft.com/office/drawing/2014/main" id="{D5940675-03FE-478A-BC68-6F91B32756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295086">
            <a:off x="16695416" y="34330499"/>
            <a:ext cx="2204328" cy="120295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8D1A1767-172B-4CA2-A74C-8B02B304DFE4}"/>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8859" t="15534" r="5327" b="19553"/>
          <a:stretch/>
        </p:blipFill>
        <p:spPr bwMode="auto">
          <a:xfrm>
            <a:off x="1790699" y="771525"/>
            <a:ext cx="5679107" cy="286232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60F5F222-4D9F-41F0-AF08-5182B2DECCF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430707" y="685800"/>
            <a:ext cx="5686700" cy="3985262"/>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a:extLst>
              <a:ext uri="{FF2B5EF4-FFF2-40B4-BE49-F238E27FC236}">
                <a16:creationId xmlns:a16="http://schemas.microsoft.com/office/drawing/2014/main" id="{F60DCDCA-78CC-4564-B606-A0F4D86A7BA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0698" y="4066254"/>
            <a:ext cx="5679108" cy="1075481"/>
          </a:xfrm>
          <a:prstGeom prst="rect">
            <a:avLst/>
          </a:prstGeom>
          <a:noFill/>
          <a:extLst>
            <a:ext uri="{909E8E84-426E-40DD-AFC4-6F175D3DCCD1}">
              <a14:hiddenFill xmlns:a14="http://schemas.microsoft.com/office/drawing/2010/main">
                <a:solidFill>
                  <a:srgbClr val="FFFFFF"/>
                </a:solidFill>
              </a14:hiddenFill>
            </a:ext>
          </a:extLst>
        </p:spPr>
      </p:pic>
      <p:sp>
        <p:nvSpPr>
          <p:cNvPr id="70" name="TextBox 69">
            <a:extLst>
              <a:ext uri="{FF2B5EF4-FFF2-40B4-BE49-F238E27FC236}">
                <a16:creationId xmlns:a16="http://schemas.microsoft.com/office/drawing/2014/main" id="{60B0AC45-D633-4541-9263-D6EADDF8D504}"/>
              </a:ext>
            </a:extLst>
          </p:cNvPr>
          <p:cNvSpPr txBox="1"/>
          <p:nvPr/>
        </p:nvSpPr>
        <p:spPr>
          <a:xfrm>
            <a:off x="10717224" y="34397247"/>
            <a:ext cx="10058400" cy="523220"/>
          </a:xfrm>
          <a:prstGeom prst="rect">
            <a:avLst/>
          </a:prstGeom>
          <a:noFill/>
        </p:spPr>
        <p:txBody>
          <a:bodyPr wrap="square" rtlCol="0">
            <a:spAutoFit/>
          </a:bodyPr>
          <a:lstStyle/>
          <a:p>
            <a:r>
              <a:rPr lang="en-US" sz="2800" b="1" dirty="0">
                <a:latin typeface="Helvetica" panose="020B0604020202020204" pitchFamily="34" charset="0"/>
                <a:cs typeface="Helvetica" panose="020B0604020202020204" pitchFamily="34" charset="0"/>
              </a:rPr>
              <a:t>Set Blackbody Temperature </a:t>
            </a:r>
          </a:p>
        </p:txBody>
      </p:sp>
      <p:sp>
        <p:nvSpPr>
          <p:cNvPr id="71" name="TextBox 70">
            <a:extLst>
              <a:ext uri="{FF2B5EF4-FFF2-40B4-BE49-F238E27FC236}">
                <a16:creationId xmlns:a16="http://schemas.microsoft.com/office/drawing/2014/main" id="{A3BF35B3-097A-4D02-8240-42E60E6BA0CC}"/>
              </a:ext>
            </a:extLst>
          </p:cNvPr>
          <p:cNvSpPr txBox="1"/>
          <p:nvPr/>
        </p:nvSpPr>
        <p:spPr>
          <a:xfrm>
            <a:off x="15240484" y="31839838"/>
            <a:ext cx="5468678" cy="523220"/>
          </a:xfrm>
          <a:prstGeom prst="rect">
            <a:avLst/>
          </a:prstGeom>
          <a:noFill/>
        </p:spPr>
        <p:txBody>
          <a:bodyPr wrap="square" rtlCol="0">
            <a:spAutoFit/>
          </a:bodyPr>
          <a:lstStyle/>
          <a:p>
            <a:r>
              <a:rPr lang="en-US" sz="2800" b="1" dirty="0">
                <a:latin typeface="Helvetica" panose="020B0604020202020204" pitchFamily="34" charset="0"/>
                <a:cs typeface="Helvetica" panose="020B0604020202020204" pitchFamily="34" charset="0"/>
              </a:rPr>
              <a:t> Icepack behind camera in box</a:t>
            </a:r>
          </a:p>
        </p:txBody>
      </p:sp>
      <p:sp>
        <p:nvSpPr>
          <p:cNvPr id="72" name="TextBox 71">
            <a:extLst>
              <a:ext uri="{FF2B5EF4-FFF2-40B4-BE49-F238E27FC236}">
                <a16:creationId xmlns:a16="http://schemas.microsoft.com/office/drawing/2014/main" id="{8BAA2D8F-31D2-45B4-BBBC-A0664F2B6819}"/>
              </a:ext>
            </a:extLst>
          </p:cNvPr>
          <p:cNvSpPr txBox="1"/>
          <p:nvPr/>
        </p:nvSpPr>
        <p:spPr>
          <a:xfrm>
            <a:off x="21353239" y="31844010"/>
            <a:ext cx="10058400" cy="523220"/>
          </a:xfrm>
          <a:prstGeom prst="rect">
            <a:avLst/>
          </a:prstGeom>
          <a:noFill/>
        </p:spPr>
        <p:txBody>
          <a:bodyPr wrap="square" rtlCol="0">
            <a:spAutoFit/>
          </a:bodyPr>
          <a:lstStyle/>
          <a:p>
            <a:r>
              <a:rPr lang="en-US" sz="2800" b="1" dirty="0">
                <a:latin typeface="Helvetica" panose="020B0604020202020204" pitchFamily="34" charset="0"/>
                <a:cs typeface="Helvetica" panose="020B0604020202020204" pitchFamily="34" charset="0"/>
              </a:rPr>
              <a:t>Remove items from box</a:t>
            </a:r>
          </a:p>
        </p:txBody>
      </p:sp>
      <p:sp>
        <p:nvSpPr>
          <p:cNvPr id="73" name="TextBox 72">
            <a:extLst>
              <a:ext uri="{FF2B5EF4-FFF2-40B4-BE49-F238E27FC236}">
                <a16:creationId xmlns:a16="http://schemas.microsoft.com/office/drawing/2014/main" id="{CCF7D7F7-E208-4E11-8964-66380DECA9AA}"/>
              </a:ext>
            </a:extLst>
          </p:cNvPr>
          <p:cNvSpPr txBox="1"/>
          <p:nvPr/>
        </p:nvSpPr>
        <p:spPr>
          <a:xfrm>
            <a:off x="24983411" y="34153520"/>
            <a:ext cx="6751894" cy="523220"/>
          </a:xfrm>
          <a:prstGeom prst="rect">
            <a:avLst/>
          </a:prstGeom>
          <a:noFill/>
        </p:spPr>
        <p:txBody>
          <a:bodyPr wrap="square" rtlCol="0">
            <a:spAutoFit/>
          </a:bodyPr>
          <a:lstStyle/>
          <a:p>
            <a:r>
              <a:rPr lang="en-US" sz="2800" b="1" dirty="0">
                <a:latin typeface="Helvetica" panose="020B0604020202020204" pitchFamily="34" charset="0"/>
                <a:cs typeface="Helvetica" panose="020B0604020202020204" pitchFamily="34" charset="0"/>
              </a:rPr>
              <a:t>Place lightbulb behind camera in box</a:t>
            </a:r>
          </a:p>
        </p:txBody>
      </p:sp>
      <p:sp>
        <p:nvSpPr>
          <p:cNvPr id="52" name="Arrow: Bent 51">
            <a:extLst>
              <a:ext uri="{FF2B5EF4-FFF2-40B4-BE49-F238E27FC236}">
                <a16:creationId xmlns:a16="http://schemas.microsoft.com/office/drawing/2014/main" id="{9B887269-201B-4DA5-A536-C03628AE2E7C}"/>
              </a:ext>
            </a:extLst>
          </p:cNvPr>
          <p:cNvSpPr/>
          <p:nvPr/>
        </p:nvSpPr>
        <p:spPr>
          <a:xfrm>
            <a:off x="12613866" y="29277554"/>
            <a:ext cx="2920848" cy="113540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6" name="Arrow: Bent 75">
            <a:extLst>
              <a:ext uri="{FF2B5EF4-FFF2-40B4-BE49-F238E27FC236}">
                <a16:creationId xmlns:a16="http://schemas.microsoft.com/office/drawing/2014/main" id="{041D4259-884D-4DCE-9D8B-AD9F7F6B8D51}"/>
              </a:ext>
            </a:extLst>
          </p:cNvPr>
          <p:cNvSpPr/>
          <p:nvPr/>
        </p:nvSpPr>
        <p:spPr>
          <a:xfrm rot="5400000">
            <a:off x="26485267" y="28482597"/>
            <a:ext cx="1227517" cy="2817442"/>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7" name="Arrow: Bent 76">
            <a:extLst>
              <a:ext uri="{FF2B5EF4-FFF2-40B4-BE49-F238E27FC236}">
                <a16:creationId xmlns:a16="http://schemas.microsoft.com/office/drawing/2014/main" id="{0FC72EC1-7500-4EC5-B1F3-C242000EBC69}"/>
              </a:ext>
            </a:extLst>
          </p:cNvPr>
          <p:cNvSpPr/>
          <p:nvPr/>
        </p:nvSpPr>
        <p:spPr>
          <a:xfrm rot="10800000">
            <a:off x="25435100" y="34795933"/>
            <a:ext cx="3072646" cy="136485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8" name="Arrow: Bent 77">
            <a:extLst>
              <a:ext uri="{FF2B5EF4-FFF2-40B4-BE49-F238E27FC236}">
                <a16:creationId xmlns:a16="http://schemas.microsoft.com/office/drawing/2014/main" id="{D552C466-B333-48BC-BD24-2C42452F6496}"/>
              </a:ext>
            </a:extLst>
          </p:cNvPr>
          <p:cNvSpPr/>
          <p:nvPr/>
        </p:nvSpPr>
        <p:spPr>
          <a:xfrm rot="5400000" flipH="1" flipV="1">
            <a:off x="13290280" y="34123745"/>
            <a:ext cx="1158813" cy="291526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3" name="Arrow: Right 52">
            <a:extLst>
              <a:ext uri="{FF2B5EF4-FFF2-40B4-BE49-F238E27FC236}">
                <a16:creationId xmlns:a16="http://schemas.microsoft.com/office/drawing/2014/main" id="{7EC856E6-FE3D-4F17-945D-611613202C39}"/>
              </a:ext>
            </a:extLst>
          </p:cNvPr>
          <p:cNvSpPr/>
          <p:nvPr/>
        </p:nvSpPr>
        <p:spPr>
          <a:xfrm>
            <a:off x="19805120" y="29277554"/>
            <a:ext cx="1523994" cy="61376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Arrow: Right 79">
            <a:extLst>
              <a:ext uri="{FF2B5EF4-FFF2-40B4-BE49-F238E27FC236}">
                <a16:creationId xmlns:a16="http://schemas.microsoft.com/office/drawing/2014/main" id="{4F7C04A2-6081-433E-9817-DBE2A9A95AB3}"/>
              </a:ext>
            </a:extLst>
          </p:cNvPr>
          <p:cNvSpPr/>
          <p:nvPr/>
        </p:nvSpPr>
        <p:spPr>
          <a:xfrm rot="10800000">
            <a:off x="19805120" y="35547023"/>
            <a:ext cx="1523994" cy="6137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descr="A picture containing sunset&#10;&#10;Description automatically generated">
            <a:extLst>
              <a:ext uri="{FF2B5EF4-FFF2-40B4-BE49-F238E27FC236}">
                <a16:creationId xmlns:a16="http://schemas.microsoft.com/office/drawing/2014/main" id="{A9B17F22-FB26-4274-8656-C437E5A74F8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277301" y="22479442"/>
            <a:ext cx="4647634" cy="3718107"/>
          </a:xfrm>
          <a:prstGeom prst="rect">
            <a:avLst/>
          </a:prstGeom>
        </p:spPr>
      </p:pic>
      <p:pic>
        <p:nvPicPr>
          <p:cNvPr id="61" name="Picture 60" descr="A picture containing device, computer&#10;&#10;Description automatically generated">
            <a:extLst>
              <a:ext uri="{FF2B5EF4-FFF2-40B4-BE49-F238E27FC236}">
                <a16:creationId xmlns:a16="http://schemas.microsoft.com/office/drawing/2014/main" id="{9CEEC122-8065-4F92-ADB5-884989B9C933}"/>
              </a:ext>
            </a:extLst>
          </p:cNvPr>
          <p:cNvPicPr>
            <a:picLocks noChangeAspect="1"/>
          </p:cNvPicPr>
          <p:nvPr/>
        </p:nvPicPr>
        <p:blipFill rotWithShape="1">
          <a:blip r:embed="rId14">
            <a:extLst>
              <a:ext uri="{28A0092B-C50C-407E-A947-70E740481C1C}">
                <a14:useLocalDpi xmlns:a14="http://schemas.microsoft.com/office/drawing/2010/main" val="0"/>
              </a:ext>
            </a:extLst>
          </a:blip>
          <a:srcRect l="51071" t="17206" r="12770" b="46304"/>
          <a:stretch/>
        </p:blipFill>
        <p:spPr>
          <a:xfrm>
            <a:off x="15956253" y="22475163"/>
            <a:ext cx="4605494" cy="3718106"/>
          </a:xfrm>
          <a:prstGeom prst="rect">
            <a:avLst/>
          </a:prstGeom>
        </p:spPr>
      </p:pic>
      <p:pic>
        <p:nvPicPr>
          <p:cNvPr id="85" name="Picture 84" descr="A picture containing device, computer&#10;&#10;Description automatically generated">
            <a:extLst>
              <a:ext uri="{FF2B5EF4-FFF2-40B4-BE49-F238E27FC236}">
                <a16:creationId xmlns:a16="http://schemas.microsoft.com/office/drawing/2014/main" id="{7B627333-C606-46B7-BB7F-36F7D6110A23}"/>
              </a:ext>
            </a:extLst>
          </p:cNvPr>
          <p:cNvPicPr>
            <a:picLocks noChangeAspect="1"/>
          </p:cNvPicPr>
          <p:nvPr/>
        </p:nvPicPr>
        <p:blipFill rotWithShape="1">
          <a:blip r:embed="rId14">
            <a:extLst>
              <a:ext uri="{28A0092B-C50C-407E-A947-70E740481C1C}">
                <a14:useLocalDpi xmlns:a14="http://schemas.microsoft.com/office/drawing/2010/main" val="0"/>
              </a:ext>
            </a:extLst>
          </a:blip>
          <a:srcRect r="75795" b="87560"/>
          <a:stretch/>
        </p:blipFill>
        <p:spPr>
          <a:xfrm>
            <a:off x="15956253" y="22479442"/>
            <a:ext cx="969917" cy="398782"/>
          </a:xfrm>
          <a:prstGeom prst="rect">
            <a:avLst/>
          </a:prstGeom>
        </p:spPr>
      </p:pic>
      <p:pic>
        <p:nvPicPr>
          <p:cNvPr id="86" name="Picture 85" descr="A picture containing device, computer&#10;&#10;Description automatically generated">
            <a:extLst>
              <a:ext uri="{FF2B5EF4-FFF2-40B4-BE49-F238E27FC236}">
                <a16:creationId xmlns:a16="http://schemas.microsoft.com/office/drawing/2014/main" id="{E4462C9E-D7CE-412C-932C-DB2DAF8A4264}"/>
              </a:ext>
            </a:extLst>
          </p:cNvPr>
          <p:cNvPicPr>
            <a:picLocks noChangeAspect="1"/>
          </p:cNvPicPr>
          <p:nvPr/>
        </p:nvPicPr>
        <p:blipFill rotWithShape="1">
          <a:blip r:embed="rId14">
            <a:extLst>
              <a:ext uri="{28A0092B-C50C-407E-A947-70E740481C1C}">
                <a14:useLocalDpi xmlns:a14="http://schemas.microsoft.com/office/drawing/2010/main" val="0"/>
              </a:ext>
            </a:extLst>
          </a:blip>
          <a:srcRect l="93717" b="7177"/>
          <a:stretch/>
        </p:blipFill>
        <p:spPr>
          <a:xfrm>
            <a:off x="20262338" y="22475163"/>
            <a:ext cx="290131" cy="3429197"/>
          </a:xfrm>
          <a:prstGeom prst="rect">
            <a:avLst/>
          </a:prstGeom>
        </p:spPr>
      </p:pic>
      <p:pic>
        <p:nvPicPr>
          <p:cNvPr id="1064" name="Picture 40">
            <a:extLst>
              <a:ext uri="{FF2B5EF4-FFF2-40B4-BE49-F238E27FC236}">
                <a16:creationId xmlns:a16="http://schemas.microsoft.com/office/drawing/2014/main" id="{A44F6D7A-0A48-4042-80C7-B98CF43D027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64191" y="23316919"/>
            <a:ext cx="4591050" cy="35623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64" name="TextBox 63">
                <a:extLst>
                  <a:ext uri="{FF2B5EF4-FFF2-40B4-BE49-F238E27FC236}">
                    <a16:creationId xmlns:a16="http://schemas.microsoft.com/office/drawing/2014/main" id="{01FD3529-5834-453A-A5C3-2AA3B1ED7BE1}"/>
                  </a:ext>
                </a:extLst>
              </p:cNvPr>
              <p:cNvSpPr txBox="1"/>
              <p:nvPr/>
            </p:nvSpPr>
            <p:spPr>
              <a:xfrm>
                <a:off x="2934853" y="32447566"/>
                <a:ext cx="4877425" cy="879921"/>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𝑇</m:t>
                              </m:r>
                            </m:e>
                            <m:sub>
                              <m:r>
                                <a:rPr lang="en-US" sz="2800" b="0" i="1" smtClean="0">
                                  <a:latin typeface="Cambria Math" panose="02040503050406030204" pitchFamily="18" charset="0"/>
                                </a:rPr>
                                <m:t>1</m:t>
                              </m:r>
                            </m:sub>
                          </m:sSub>
                        </m:den>
                      </m:f>
                      <m:r>
                        <a:rPr lang="en-US" sz="2800" b="0" i="1" smtClean="0">
                          <a:latin typeface="Cambria Math" panose="02040503050406030204" pitchFamily="18" charset="0"/>
                        </a:rPr>
                        <m:t>=</m:t>
                      </m:r>
                      <m:r>
                        <a:rPr lang="en-US" sz="2800" b="0" i="1" smtClean="0">
                          <a:latin typeface="Cambria Math" panose="02040503050406030204" pitchFamily="18" charset="0"/>
                        </a:rPr>
                        <m:t>𝐴</m:t>
                      </m:r>
                      <m:r>
                        <a:rPr lang="en-US" sz="2800" b="0" i="1" smtClean="0">
                          <a:latin typeface="Cambria Math" panose="02040503050406030204" pitchFamily="18" charset="0"/>
                        </a:rPr>
                        <m:t>+</m:t>
                      </m:r>
                      <m:r>
                        <a:rPr lang="en-US" sz="2800" b="0" i="1" smtClean="0">
                          <a:latin typeface="Cambria Math" panose="02040503050406030204" pitchFamily="18" charset="0"/>
                        </a:rPr>
                        <m:t>𝐵</m:t>
                      </m:r>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ln</m:t>
                          </m:r>
                        </m:fName>
                        <m:e>
                          <m:d>
                            <m:dPr>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1</m:t>
                                  </m:r>
                                </m:sub>
                              </m:sSub>
                            </m:e>
                          </m:d>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𝐶</m:t>
                              </m:r>
                              <m:r>
                                <a:rPr lang="en-US" sz="2800" b="0" i="1" smtClean="0">
                                  <a:latin typeface="Cambria Math" panose="02040503050406030204" pitchFamily="18" charset="0"/>
                                </a:rPr>
                                <m:t>[</m:t>
                              </m:r>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ln</m:t>
                                  </m:r>
                                </m:fName>
                                <m:e>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1</m:t>
                                      </m:r>
                                    </m:sub>
                                  </m:sSub>
                                  <m:r>
                                    <a:rPr lang="en-US" sz="2800" b="0" i="1" smtClean="0">
                                      <a:latin typeface="Cambria Math" panose="02040503050406030204" pitchFamily="18" charset="0"/>
                                    </a:rPr>
                                    <m:t>)</m:t>
                                  </m:r>
                                </m:e>
                              </m:func>
                              <m:r>
                                <a:rPr lang="en-US" sz="2800" b="0" i="1" smtClean="0">
                                  <a:latin typeface="Cambria Math" panose="02040503050406030204" pitchFamily="18" charset="0"/>
                                </a:rPr>
                                <m:t>]</m:t>
                              </m:r>
                            </m:e>
                            <m:sup>
                              <m:r>
                                <a:rPr lang="en-US" sz="2800" b="0" i="1" smtClean="0">
                                  <a:latin typeface="Cambria Math" panose="02040503050406030204" pitchFamily="18" charset="0"/>
                                </a:rPr>
                                <m:t>3</m:t>
                              </m:r>
                            </m:sup>
                          </m:sSup>
                        </m:e>
                      </m:func>
                    </m:oMath>
                  </m:oMathPara>
                </a14:m>
                <a:endParaRPr lang="en-US" sz="2800" dirty="0"/>
              </a:p>
            </p:txBody>
          </p:sp>
        </mc:Choice>
        <mc:Fallback>
          <p:sp>
            <p:nvSpPr>
              <p:cNvPr id="64" name="TextBox 63">
                <a:extLst>
                  <a:ext uri="{FF2B5EF4-FFF2-40B4-BE49-F238E27FC236}">
                    <a16:creationId xmlns:a16="http://schemas.microsoft.com/office/drawing/2014/main" id="{01FD3529-5834-453A-A5C3-2AA3B1ED7BE1}"/>
                  </a:ext>
                </a:extLst>
              </p:cNvPr>
              <p:cNvSpPr txBox="1">
                <a:spLocks noRot="1" noChangeAspect="1" noMove="1" noResize="1" noEditPoints="1" noAdjustHandles="1" noChangeArrowheads="1" noChangeShapeType="1" noTextEdit="1"/>
              </p:cNvSpPr>
              <p:nvPr/>
            </p:nvSpPr>
            <p:spPr>
              <a:xfrm>
                <a:off x="2934853" y="32447566"/>
                <a:ext cx="4877425" cy="879921"/>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5" name="TextBox 94">
                <a:extLst>
                  <a:ext uri="{FF2B5EF4-FFF2-40B4-BE49-F238E27FC236}">
                    <a16:creationId xmlns:a16="http://schemas.microsoft.com/office/drawing/2014/main" id="{72C47976-30FF-4D2E-96F7-EF486A52EB7C}"/>
                  </a:ext>
                </a:extLst>
              </p:cNvPr>
              <p:cNvSpPr txBox="1"/>
              <p:nvPr/>
            </p:nvSpPr>
            <p:spPr>
              <a:xfrm>
                <a:off x="2822257" y="33517326"/>
                <a:ext cx="5097549" cy="879921"/>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𝑇</m:t>
                              </m:r>
                            </m:e>
                            <m:sub>
                              <m:r>
                                <a:rPr lang="en-US" sz="2800" b="0" i="1" smtClean="0">
                                  <a:latin typeface="Cambria Math" panose="02040503050406030204" pitchFamily="18" charset="0"/>
                                </a:rPr>
                                <m:t>2</m:t>
                              </m:r>
                            </m:sub>
                          </m:sSub>
                        </m:den>
                      </m:f>
                      <m:r>
                        <a:rPr lang="en-US" sz="2800" b="0" i="1" smtClean="0">
                          <a:latin typeface="Cambria Math" panose="02040503050406030204" pitchFamily="18" charset="0"/>
                        </a:rPr>
                        <m:t>=</m:t>
                      </m:r>
                      <m:r>
                        <a:rPr lang="en-US" sz="2800" b="0" i="1" smtClean="0">
                          <a:latin typeface="Cambria Math" panose="02040503050406030204" pitchFamily="18" charset="0"/>
                        </a:rPr>
                        <m:t>𝐴</m:t>
                      </m:r>
                      <m:r>
                        <a:rPr lang="en-US" sz="2800" b="0" i="1" smtClean="0">
                          <a:latin typeface="Cambria Math" panose="02040503050406030204" pitchFamily="18" charset="0"/>
                        </a:rPr>
                        <m:t>+</m:t>
                      </m:r>
                      <m:r>
                        <a:rPr lang="en-US" sz="2800" b="0" i="1" smtClean="0">
                          <a:latin typeface="Cambria Math" panose="02040503050406030204" pitchFamily="18" charset="0"/>
                        </a:rPr>
                        <m:t>𝐵</m:t>
                      </m:r>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ln</m:t>
                          </m:r>
                        </m:fName>
                        <m:e>
                          <m:d>
                            <m:dPr>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2</m:t>
                                  </m:r>
                                </m:sub>
                              </m:sSub>
                            </m:e>
                          </m:d>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𝐶</m:t>
                              </m:r>
                              <m:r>
                                <a:rPr lang="en-US" sz="2800" b="0" i="1" smtClean="0">
                                  <a:latin typeface="Cambria Math" panose="02040503050406030204" pitchFamily="18" charset="0"/>
                                </a:rPr>
                                <m:t>[</m:t>
                              </m:r>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ln</m:t>
                                  </m:r>
                                </m:fName>
                                <m:e>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2</m:t>
                                      </m:r>
                                    </m:sub>
                                  </m:sSub>
                                  <m:r>
                                    <a:rPr lang="en-US" sz="2800" b="0" i="1" smtClean="0">
                                      <a:latin typeface="Cambria Math" panose="02040503050406030204" pitchFamily="18" charset="0"/>
                                    </a:rPr>
                                    <m:t>)</m:t>
                                  </m:r>
                                </m:e>
                              </m:func>
                              <m:r>
                                <a:rPr lang="en-US" sz="2800" b="0" i="1" smtClean="0">
                                  <a:latin typeface="Cambria Math" panose="02040503050406030204" pitchFamily="18" charset="0"/>
                                </a:rPr>
                                <m:t>]</m:t>
                              </m:r>
                            </m:e>
                            <m:sup>
                              <m:r>
                                <a:rPr lang="en-US" sz="2800" b="0" i="1" smtClean="0">
                                  <a:latin typeface="Cambria Math" panose="02040503050406030204" pitchFamily="18" charset="0"/>
                                </a:rPr>
                                <m:t>3</m:t>
                              </m:r>
                            </m:sup>
                          </m:sSup>
                        </m:e>
                      </m:func>
                    </m:oMath>
                  </m:oMathPara>
                </a14:m>
                <a:endParaRPr lang="en-US" sz="2800" dirty="0"/>
              </a:p>
            </p:txBody>
          </p:sp>
        </mc:Choice>
        <mc:Fallback>
          <p:sp>
            <p:nvSpPr>
              <p:cNvPr id="95" name="TextBox 94">
                <a:extLst>
                  <a:ext uri="{FF2B5EF4-FFF2-40B4-BE49-F238E27FC236}">
                    <a16:creationId xmlns:a16="http://schemas.microsoft.com/office/drawing/2014/main" id="{72C47976-30FF-4D2E-96F7-EF486A52EB7C}"/>
                  </a:ext>
                </a:extLst>
              </p:cNvPr>
              <p:cNvSpPr txBox="1">
                <a:spLocks noRot="1" noChangeAspect="1" noMove="1" noResize="1" noEditPoints="1" noAdjustHandles="1" noChangeArrowheads="1" noChangeShapeType="1" noTextEdit="1"/>
              </p:cNvSpPr>
              <p:nvPr/>
            </p:nvSpPr>
            <p:spPr>
              <a:xfrm>
                <a:off x="2822257" y="33517326"/>
                <a:ext cx="5097549" cy="879921"/>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6" name="TextBox 95">
                <a:extLst>
                  <a:ext uri="{FF2B5EF4-FFF2-40B4-BE49-F238E27FC236}">
                    <a16:creationId xmlns:a16="http://schemas.microsoft.com/office/drawing/2014/main" id="{481501D7-AAF9-42BD-BAAC-4A92ACF70FF6}"/>
                  </a:ext>
                </a:extLst>
              </p:cNvPr>
              <p:cNvSpPr txBox="1"/>
              <p:nvPr/>
            </p:nvSpPr>
            <p:spPr>
              <a:xfrm>
                <a:off x="2800506" y="34597805"/>
                <a:ext cx="5097549" cy="882101"/>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𝑇</m:t>
                              </m:r>
                            </m:e>
                            <m:sub>
                              <m:r>
                                <a:rPr lang="en-US" sz="2800" b="0" i="1" smtClean="0">
                                  <a:latin typeface="Cambria Math" panose="02040503050406030204" pitchFamily="18" charset="0"/>
                                </a:rPr>
                                <m:t>3</m:t>
                              </m:r>
                            </m:sub>
                          </m:sSub>
                        </m:den>
                      </m:f>
                      <m:r>
                        <a:rPr lang="en-US" sz="2800" b="0" i="1" smtClean="0">
                          <a:latin typeface="Cambria Math" panose="02040503050406030204" pitchFamily="18" charset="0"/>
                        </a:rPr>
                        <m:t>=</m:t>
                      </m:r>
                      <m:r>
                        <a:rPr lang="en-US" sz="2800" b="0" i="1" smtClean="0">
                          <a:latin typeface="Cambria Math" panose="02040503050406030204" pitchFamily="18" charset="0"/>
                        </a:rPr>
                        <m:t>𝐴</m:t>
                      </m:r>
                      <m:r>
                        <a:rPr lang="en-US" sz="2800" b="0" i="1" smtClean="0">
                          <a:latin typeface="Cambria Math" panose="02040503050406030204" pitchFamily="18" charset="0"/>
                        </a:rPr>
                        <m:t>+</m:t>
                      </m:r>
                      <m:r>
                        <a:rPr lang="en-US" sz="2800" b="0" i="1" smtClean="0">
                          <a:latin typeface="Cambria Math" panose="02040503050406030204" pitchFamily="18" charset="0"/>
                        </a:rPr>
                        <m:t>𝐵</m:t>
                      </m:r>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ln</m:t>
                          </m:r>
                        </m:fName>
                        <m:e>
                          <m:d>
                            <m:dPr>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3</m:t>
                                  </m:r>
                                </m:sub>
                              </m:sSub>
                            </m:e>
                          </m:d>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𝐶</m:t>
                              </m:r>
                              <m:r>
                                <a:rPr lang="en-US" sz="2800" b="0" i="1" smtClean="0">
                                  <a:latin typeface="Cambria Math" panose="02040503050406030204" pitchFamily="18" charset="0"/>
                                </a:rPr>
                                <m:t>[</m:t>
                              </m:r>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ln</m:t>
                                  </m:r>
                                </m:fName>
                                <m:e>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3</m:t>
                                      </m:r>
                                    </m:sub>
                                  </m:sSub>
                                  <m:r>
                                    <a:rPr lang="en-US" sz="2800" b="0" i="1" smtClean="0">
                                      <a:latin typeface="Cambria Math" panose="02040503050406030204" pitchFamily="18" charset="0"/>
                                    </a:rPr>
                                    <m:t>)</m:t>
                                  </m:r>
                                </m:e>
                              </m:func>
                              <m:r>
                                <a:rPr lang="en-US" sz="2800" b="0" i="1" smtClean="0">
                                  <a:latin typeface="Cambria Math" panose="02040503050406030204" pitchFamily="18" charset="0"/>
                                </a:rPr>
                                <m:t>]</m:t>
                              </m:r>
                            </m:e>
                            <m:sup>
                              <m:r>
                                <a:rPr lang="en-US" sz="2800" b="0" i="1" smtClean="0">
                                  <a:latin typeface="Cambria Math" panose="02040503050406030204" pitchFamily="18" charset="0"/>
                                </a:rPr>
                                <m:t>3</m:t>
                              </m:r>
                            </m:sup>
                          </m:sSup>
                        </m:e>
                      </m:func>
                    </m:oMath>
                  </m:oMathPara>
                </a14:m>
                <a:endParaRPr lang="en-US" sz="2800" dirty="0"/>
              </a:p>
            </p:txBody>
          </p:sp>
        </mc:Choice>
        <mc:Fallback>
          <p:sp>
            <p:nvSpPr>
              <p:cNvPr id="96" name="TextBox 95">
                <a:extLst>
                  <a:ext uri="{FF2B5EF4-FFF2-40B4-BE49-F238E27FC236}">
                    <a16:creationId xmlns:a16="http://schemas.microsoft.com/office/drawing/2014/main" id="{481501D7-AAF9-42BD-BAAC-4A92ACF70FF6}"/>
                  </a:ext>
                </a:extLst>
              </p:cNvPr>
              <p:cNvSpPr txBox="1">
                <a:spLocks noRot="1" noChangeAspect="1" noMove="1" noResize="1" noEditPoints="1" noAdjustHandles="1" noChangeArrowheads="1" noChangeShapeType="1" noTextEdit="1"/>
              </p:cNvSpPr>
              <p:nvPr/>
            </p:nvSpPr>
            <p:spPr>
              <a:xfrm>
                <a:off x="2800506" y="34597805"/>
                <a:ext cx="5097549" cy="882101"/>
              </a:xfrm>
              <a:prstGeom prst="rect">
                <a:avLst/>
              </a:prstGeom>
              <a:blipFill>
                <a:blip r:embed="rId18"/>
                <a:stretch>
                  <a:fillRect/>
                </a:stretch>
              </a:blipFill>
            </p:spPr>
            <p:txBody>
              <a:bodyPr/>
              <a:lstStyle/>
              <a:p>
                <a:r>
                  <a:rPr lang="en-US">
                    <a:noFill/>
                  </a:rPr>
                  <a:t> </a:t>
                </a:r>
              </a:p>
            </p:txBody>
          </p:sp>
        </mc:Fallback>
      </mc:AlternateContent>
      <p:pic>
        <p:nvPicPr>
          <p:cNvPr id="66" name="Picture 65" descr="A picture containing indoor, table, sitting, red&#10;&#10;Description automatically generated">
            <a:extLst>
              <a:ext uri="{FF2B5EF4-FFF2-40B4-BE49-F238E27FC236}">
                <a16:creationId xmlns:a16="http://schemas.microsoft.com/office/drawing/2014/main" id="{ED06ADCE-2A9C-4D37-9A3E-3AB5ECF8B4D9}"/>
              </a:ext>
            </a:extLst>
          </p:cNvPr>
          <p:cNvPicPr>
            <a:picLocks noChangeAspect="1"/>
          </p:cNvPicPr>
          <p:nvPr/>
        </p:nvPicPr>
        <p:blipFill rotWithShape="1">
          <a:blip r:embed="rId19">
            <a:extLst>
              <a:ext uri="{28A0092B-C50C-407E-A947-70E740481C1C}">
                <a14:useLocalDpi xmlns:a14="http://schemas.microsoft.com/office/drawing/2010/main" val="0"/>
              </a:ext>
            </a:extLst>
          </a:blip>
          <a:srcRect l="40939" t="56971" r="33913" b="19430"/>
          <a:stretch/>
        </p:blipFill>
        <p:spPr>
          <a:xfrm>
            <a:off x="1756149" y="13730049"/>
            <a:ext cx="7244318" cy="3823954"/>
          </a:xfrm>
          <a:prstGeom prst="rect">
            <a:avLst/>
          </a:prstGeom>
        </p:spPr>
      </p:pic>
      <p:sp>
        <p:nvSpPr>
          <p:cNvPr id="87" name="Rectangle: Rounded Corners 86">
            <a:extLst>
              <a:ext uri="{FF2B5EF4-FFF2-40B4-BE49-F238E27FC236}">
                <a16:creationId xmlns:a16="http://schemas.microsoft.com/office/drawing/2014/main" id="{3600D48F-1597-4D89-B891-3CDE74622254}"/>
              </a:ext>
            </a:extLst>
          </p:cNvPr>
          <p:cNvSpPr/>
          <p:nvPr/>
        </p:nvSpPr>
        <p:spPr>
          <a:xfrm>
            <a:off x="818147" y="6608759"/>
            <a:ext cx="9098789" cy="769695"/>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Helvetica" panose="020B0604020202020204" pitchFamily="34" charset="0"/>
                <a:cs typeface="Helvetica" panose="020B0604020202020204" pitchFamily="34" charset="0"/>
              </a:rPr>
              <a:t>Introduction</a:t>
            </a:r>
          </a:p>
        </p:txBody>
      </p:sp>
      <p:pic>
        <p:nvPicPr>
          <p:cNvPr id="89" name="Picture 88" descr="A screenshot of a computer&#10;&#10;Description automatically generated">
            <a:extLst>
              <a:ext uri="{FF2B5EF4-FFF2-40B4-BE49-F238E27FC236}">
                <a16:creationId xmlns:a16="http://schemas.microsoft.com/office/drawing/2014/main" id="{BE5E9CE4-C15F-4C46-B306-D48C644B292E}"/>
              </a:ext>
            </a:extLst>
          </p:cNvPr>
          <p:cNvPicPr>
            <a:picLocks noChangeAspect="1"/>
          </p:cNvPicPr>
          <p:nvPr/>
        </p:nvPicPr>
        <p:blipFill rotWithShape="1">
          <a:blip r:embed="rId20">
            <a:extLst>
              <a:ext uri="{28A0092B-C50C-407E-A947-70E740481C1C}">
                <a14:useLocalDpi xmlns:a14="http://schemas.microsoft.com/office/drawing/2010/main" val="0"/>
              </a:ext>
            </a:extLst>
          </a:blip>
          <a:srcRect l="62196" t="18160" r="14151" b="8130"/>
          <a:stretch/>
        </p:blipFill>
        <p:spPr>
          <a:xfrm>
            <a:off x="33128396" y="14689744"/>
            <a:ext cx="6848695" cy="6318915"/>
          </a:xfrm>
          <a:prstGeom prst="rect">
            <a:avLst/>
          </a:prstGeom>
        </p:spPr>
      </p:pic>
      <p:sp>
        <p:nvSpPr>
          <p:cNvPr id="114" name="Rectangle: Rounded Corners 113">
            <a:extLst>
              <a:ext uri="{FF2B5EF4-FFF2-40B4-BE49-F238E27FC236}">
                <a16:creationId xmlns:a16="http://schemas.microsoft.com/office/drawing/2014/main" id="{22AFDB18-FC0C-4608-B98D-F0F9A2FFCB08}"/>
              </a:ext>
            </a:extLst>
          </p:cNvPr>
          <p:cNvSpPr/>
          <p:nvPr/>
        </p:nvSpPr>
        <p:spPr>
          <a:xfrm>
            <a:off x="11277449" y="6547998"/>
            <a:ext cx="9098789" cy="769695"/>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Helvetica" panose="020B0604020202020204" pitchFamily="34" charset="0"/>
                <a:cs typeface="Helvetica" panose="020B0604020202020204" pitchFamily="34" charset="0"/>
              </a:rPr>
              <a:t>Methods</a:t>
            </a:r>
          </a:p>
        </p:txBody>
      </p:sp>
      <p:sp>
        <p:nvSpPr>
          <p:cNvPr id="115" name="Rectangle: Rounded Corners 114">
            <a:extLst>
              <a:ext uri="{FF2B5EF4-FFF2-40B4-BE49-F238E27FC236}">
                <a16:creationId xmlns:a16="http://schemas.microsoft.com/office/drawing/2014/main" id="{3F8F23E3-E789-4DEC-B0E1-B5394CAE4208}"/>
              </a:ext>
            </a:extLst>
          </p:cNvPr>
          <p:cNvSpPr/>
          <p:nvPr/>
        </p:nvSpPr>
        <p:spPr>
          <a:xfrm>
            <a:off x="21686164" y="6543606"/>
            <a:ext cx="9098789" cy="769695"/>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Helvetica" panose="020B0604020202020204" pitchFamily="34" charset="0"/>
                <a:cs typeface="Helvetica" panose="020B0604020202020204" pitchFamily="34" charset="0"/>
              </a:rPr>
              <a:t>Results</a:t>
            </a:r>
          </a:p>
        </p:txBody>
      </p:sp>
      <p:sp>
        <p:nvSpPr>
          <p:cNvPr id="116" name="Rectangle: Rounded Corners 115">
            <a:extLst>
              <a:ext uri="{FF2B5EF4-FFF2-40B4-BE49-F238E27FC236}">
                <a16:creationId xmlns:a16="http://schemas.microsoft.com/office/drawing/2014/main" id="{C6E51E3C-2F30-4F53-9B74-3A70EA960EB4}"/>
              </a:ext>
            </a:extLst>
          </p:cNvPr>
          <p:cNvSpPr/>
          <p:nvPr/>
        </p:nvSpPr>
        <p:spPr>
          <a:xfrm>
            <a:off x="32372818" y="21571933"/>
            <a:ext cx="9098789" cy="769695"/>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Helvetica" panose="020B0604020202020204" pitchFamily="34" charset="0"/>
                <a:cs typeface="Helvetica" panose="020B0604020202020204" pitchFamily="34" charset="0"/>
              </a:rPr>
              <a:t>Conclusion</a:t>
            </a:r>
          </a:p>
        </p:txBody>
      </p:sp>
      <p:sp>
        <p:nvSpPr>
          <p:cNvPr id="117" name="Rectangle: Rounded Corners 116">
            <a:extLst>
              <a:ext uri="{FF2B5EF4-FFF2-40B4-BE49-F238E27FC236}">
                <a16:creationId xmlns:a16="http://schemas.microsoft.com/office/drawing/2014/main" id="{EBEABD3C-6FB4-46A7-948B-50352DB5E999}"/>
              </a:ext>
            </a:extLst>
          </p:cNvPr>
          <p:cNvSpPr/>
          <p:nvPr/>
        </p:nvSpPr>
        <p:spPr>
          <a:xfrm>
            <a:off x="32372818" y="28471735"/>
            <a:ext cx="9098789" cy="769695"/>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Helvetica" panose="020B0604020202020204" pitchFamily="34" charset="0"/>
                <a:cs typeface="Helvetica" panose="020B0604020202020204" pitchFamily="34" charset="0"/>
              </a:rPr>
              <a:t>Acknowledgements</a:t>
            </a:r>
          </a:p>
        </p:txBody>
      </p:sp>
      <p:sp>
        <p:nvSpPr>
          <p:cNvPr id="92" name="TextBox 91">
            <a:extLst>
              <a:ext uri="{FF2B5EF4-FFF2-40B4-BE49-F238E27FC236}">
                <a16:creationId xmlns:a16="http://schemas.microsoft.com/office/drawing/2014/main" id="{485423B2-8535-4FE8-9F03-AF0E7E0C1243}"/>
              </a:ext>
            </a:extLst>
          </p:cNvPr>
          <p:cNvSpPr txBox="1"/>
          <p:nvPr/>
        </p:nvSpPr>
        <p:spPr>
          <a:xfrm>
            <a:off x="32372817" y="29845254"/>
            <a:ext cx="9098787" cy="2677656"/>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Garamond" panose="02020404030301010803" pitchFamily="18" charset="0"/>
              </a:rPr>
              <a:t>Jaylene Naylor, Autonomous Aerial Systems Office</a:t>
            </a:r>
          </a:p>
          <a:p>
            <a:pPr marL="457200" indent="-457200">
              <a:buFont typeface="Arial" panose="020B0604020202020204" pitchFamily="34" charset="0"/>
              <a:buChar char="•"/>
            </a:pPr>
            <a:r>
              <a:rPr lang="en-US" sz="2800" dirty="0">
                <a:latin typeface="Garamond" panose="02020404030301010803" pitchFamily="18" charset="0"/>
              </a:rPr>
              <a:t>Jen Fowler, Montana Space Grant Consortium</a:t>
            </a:r>
          </a:p>
          <a:p>
            <a:pPr marL="457200" indent="-457200">
              <a:buFont typeface="Arial" panose="020B0604020202020204" pitchFamily="34" charset="0"/>
              <a:buChar char="•"/>
            </a:pPr>
            <a:r>
              <a:rPr lang="en-US" sz="2800" dirty="0" err="1">
                <a:latin typeface="Garamond" panose="02020404030301010803" pitchFamily="18" charset="0"/>
              </a:rPr>
              <a:t>Valentijn</a:t>
            </a:r>
            <a:r>
              <a:rPr lang="en-US" sz="2800" dirty="0">
                <a:latin typeface="Garamond" panose="02020404030301010803" pitchFamily="18" charset="0"/>
              </a:rPr>
              <a:t> Hoff and Lloyd Queen, UM </a:t>
            </a:r>
            <a:r>
              <a:rPr lang="en-US" sz="2800" dirty="0" err="1">
                <a:latin typeface="Garamond" panose="02020404030301010803" pitchFamily="18" charset="0"/>
              </a:rPr>
              <a:t>FireCenter</a:t>
            </a:r>
            <a:endParaRPr lang="en-US" sz="2800" dirty="0">
              <a:latin typeface="Garamond" panose="02020404030301010803" pitchFamily="18" charset="0"/>
            </a:endParaRPr>
          </a:p>
          <a:p>
            <a:pPr marL="457200" indent="-457200">
              <a:buFont typeface="Arial" panose="020B0604020202020204" pitchFamily="34" charset="0"/>
              <a:buChar char="•"/>
            </a:pPr>
            <a:r>
              <a:rPr lang="en-US" sz="2800" dirty="0">
                <a:latin typeface="Garamond" panose="02020404030301010803" pitchFamily="18" charset="0"/>
              </a:rPr>
              <a:t>UM’s Autonomous Aerial Systems Office</a:t>
            </a:r>
          </a:p>
          <a:p>
            <a:pPr marL="457200" indent="-457200">
              <a:buFont typeface="Arial" panose="020B0604020202020204" pitchFamily="34" charset="0"/>
              <a:buChar char="•"/>
            </a:pPr>
            <a:r>
              <a:rPr lang="en-US" sz="2800" dirty="0">
                <a:latin typeface="Garamond" panose="02020404030301010803" pitchFamily="18" charset="0"/>
              </a:rPr>
              <a:t>NASA Montana Space Grant Program</a:t>
            </a:r>
          </a:p>
          <a:p>
            <a:pPr marL="457200" indent="-457200">
              <a:buFont typeface="Arial" panose="020B0604020202020204" pitchFamily="34" charset="0"/>
              <a:buChar char="•"/>
            </a:pPr>
            <a:r>
              <a:rPr lang="en-US" sz="2800" dirty="0">
                <a:latin typeface="Garamond" panose="02020404030301010803" pitchFamily="18" charset="0"/>
              </a:rPr>
              <a:t>University of Montana, Davidson Honors College</a:t>
            </a:r>
          </a:p>
        </p:txBody>
      </p:sp>
      <p:sp>
        <p:nvSpPr>
          <p:cNvPr id="119" name="Rectangle: Rounded Corners 118">
            <a:extLst>
              <a:ext uri="{FF2B5EF4-FFF2-40B4-BE49-F238E27FC236}">
                <a16:creationId xmlns:a16="http://schemas.microsoft.com/office/drawing/2014/main" id="{D2024B4D-B53B-487F-BB6C-C180806BD14C}"/>
              </a:ext>
            </a:extLst>
          </p:cNvPr>
          <p:cNvSpPr/>
          <p:nvPr/>
        </p:nvSpPr>
        <p:spPr>
          <a:xfrm>
            <a:off x="32372817" y="33126734"/>
            <a:ext cx="9098789" cy="769695"/>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Helvetica" panose="020B0604020202020204" pitchFamily="34" charset="0"/>
                <a:cs typeface="Helvetica" panose="020B0604020202020204" pitchFamily="34" charset="0"/>
              </a:rPr>
              <a:t>Contact</a:t>
            </a:r>
          </a:p>
        </p:txBody>
      </p:sp>
      <p:sp>
        <p:nvSpPr>
          <p:cNvPr id="120" name="TextBox 119">
            <a:extLst>
              <a:ext uri="{FF2B5EF4-FFF2-40B4-BE49-F238E27FC236}">
                <a16:creationId xmlns:a16="http://schemas.microsoft.com/office/drawing/2014/main" id="{118A5F13-73F3-4312-8440-892274FF80CD}"/>
              </a:ext>
            </a:extLst>
          </p:cNvPr>
          <p:cNvSpPr txBox="1"/>
          <p:nvPr/>
        </p:nvSpPr>
        <p:spPr>
          <a:xfrm>
            <a:off x="32379175" y="34182828"/>
            <a:ext cx="9098787" cy="2677656"/>
          </a:xfrm>
          <a:prstGeom prst="rect">
            <a:avLst/>
          </a:prstGeom>
          <a:noFill/>
        </p:spPr>
        <p:txBody>
          <a:bodyPr wrap="square" rtlCol="0">
            <a:spAutoFit/>
          </a:bodyPr>
          <a:lstStyle/>
          <a:p>
            <a:r>
              <a:rPr lang="en-US" sz="2800" dirty="0">
                <a:latin typeface="Garamond" panose="02020404030301010803" pitchFamily="18" charset="0"/>
              </a:rPr>
              <a:t>Eleanor </a:t>
            </a:r>
            <a:r>
              <a:rPr lang="en-US" sz="2800" dirty="0" err="1">
                <a:latin typeface="Garamond" panose="02020404030301010803" pitchFamily="18" charset="0"/>
              </a:rPr>
              <a:t>Serviss</a:t>
            </a:r>
            <a:r>
              <a:rPr lang="en-US" sz="2800" dirty="0">
                <a:latin typeface="Garamond" panose="02020404030301010803" pitchFamily="18" charset="0"/>
              </a:rPr>
              <a:t>, Physics and Astronomy, University of Montana:</a:t>
            </a:r>
          </a:p>
          <a:p>
            <a:r>
              <a:rPr lang="en-US" sz="2800" dirty="0">
                <a:latin typeface="Garamond" panose="02020404030301010803" pitchFamily="18" charset="0"/>
              </a:rPr>
              <a:t>	</a:t>
            </a:r>
            <a:r>
              <a:rPr lang="en-US" sz="2800" dirty="0">
                <a:latin typeface="Garamond" panose="02020404030301010803" pitchFamily="18" charset="0"/>
                <a:hlinkClick r:id="rId21"/>
              </a:rPr>
              <a:t>eleanor.serviss@umontana.edu</a:t>
            </a:r>
            <a:endParaRPr lang="en-US" sz="2800" dirty="0">
              <a:latin typeface="Garamond" panose="02020404030301010803" pitchFamily="18" charset="0"/>
            </a:endParaRPr>
          </a:p>
          <a:p>
            <a:r>
              <a:rPr lang="en-US" sz="2800" dirty="0">
                <a:latin typeface="Garamond" panose="02020404030301010803" pitchFamily="18" charset="0"/>
              </a:rPr>
              <a:t>Autonomous Aerial Systems Office, University of Montana:</a:t>
            </a:r>
          </a:p>
          <a:p>
            <a:r>
              <a:rPr lang="en-US" sz="2800" dirty="0">
                <a:latin typeface="Garamond" panose="02020404030301010803" pitchFamily="18" charset="0"/>
              </a:rPr>
              <a:t>	</a:t>
            </a:r>
            <a:r>
              <a:rPr lang="en-US" sz="2800" dirty="0">
                <a:latin typeface="Garamond" panose="02020404030301010803" pitchFamily="18" charset="0"/>
                <a:hlinkClick r:id="rId22"/>
              </a:rPr>
              <a:t>jennifer.fowler@umontana.edu</a:t>
            </a:r>
            <a:r>
              <a:rPr lang="en-US" sz="2800" dirty="0">
                <a:latin typeface="Garamond" panose="02020404030301010803" pitchFamily="18" charset="0"/>
              </a:rPr>
              <a:t> (Director)</a:t>
            </a:r>
          </a:p>
          <a:p>
            <a:r>
              <a:rPr lang="en-US" sz="2800" dirty="0">
                <a:latin typeface="Garamond" panose="02020404030301010803" pitchFamily="18" charset="0"/>
              </a:rPr>
              <a:t>	</a:t>
            </a:r>
            <a:r>
              <a:rPr lang="en-US" sz="2800" dirty="0">
                <a:latin typeface="Garamond" panose="02020404030301010803" pitchFamily="18" charset="0"/>
                <a:hlinkClick r:id="rId23"/>
              </a:rPr>
              <a:t>jaylene.naylor@umontana.edu</a:t>
            </a:r>
            <a:r>
              <a:rPr lang="en-US" sz="2800" dirty="0">
                <a:latin typeface="Garamond" panose="02020404030301010803" pitchFamily="18" charset="0"/>
              </a:rPr>
              <a:t> (Assistant Director)</a:t>
            </a:r>
          </a:p>
          <a:p>
            <a:r>
              <a:rPr lang="en-US" sz="2800" dirty="0">
                <a:latin typeface="Garamond" panose="02020404030301010803" pitchFamily="18" charset="0"/>
              </a:rPr>
              <a:t>	</a:t>
            </a:r>
          </a:p>
        </p:txBody>
      </p:sp>
      <p:sp>
        <p:nvSpPr>
          <p:cNvPr id="122" name="TextBox 121">
            <a:extLst>
              <a:ext uri="{FF2B5EF4-FFF2-40B4-BE49-F238E27FC236}">
                <a16:creationId xmlns:a16="http://schemas.microsoft.com/office/drawing/2014/main" id="{0271A981-E0D1-473F-A16B-CD27A8B1F076}"/>
              </a:ext>
            </a:extLst>
          </p:cNvPr>
          <p:cNvSpPr txBox="1"/>
          <p:nvPr/>
        </p:nvSpPr>
        <p:spPr>
          <a:xfrm>
            <a:off x="1548316" y="26888883"/>
            <a:ext cx="7640053" cy="1384995"/>
          </a:xfrm>
          <a:prstGeom prst="rect">
            <a:avLst/>
          </a:prstGeom>
          <a:noFill/>
        </p:spPr>
        <p:txBody>
          <a:bodyPr wrap="square" rtlCol="0">
            <a:spAutoFit/>
          </a:bodyPr>
          <a:lstStyle/>
          <a:p>
            <a:r>
              <a:rPr lang="en-US" sz="2800" b="1" dirty="0">
                <a:latin typeface="Garamond" panose="02020404030301010803" pitchFamily="18" charset="0"/>
              </a:rPr>
              <a:t>Fig. 2: Example of a microbolometer cell. We do not know exactly what the Vue Pro’s cells look like, but we do know they have a </a:t>
            </a:r>
            <a:r>
              <a:rPr lang="en-US" sz="2800" b="1" dirty="0" err="1">
                <a:latin typeface="Garamond" panose="02020404030301010803" pitchFamily="18" charset="0"/>
              </a:rPr>
              <a:t>VOx</a:t>
            </a:r>
            <a:r>
              <a:rPr lang="en-US" sz="2800" b="1" dirty="0">
                <a:latin typeface="Garamond" panose="02020404030301010803" pitchFamily="18" charset="0"/>
              </a:rPr>
              <a:t> bridge. </a:t>
            </a:r>
          </a:p>
        </p:txBody>
      </p:sp>
      <p:sp>
        <p:nvSpPr>
          <p:cNvPr id="123" name="TextBox 122">
            <a:extLst>
              <a:ext uri="{FF2B5EF4-FFF2-40B4-BE49-F238E27FC236}">
                <a16:creationId xmlns:a16="http://schemas.microsoft.com/office/drawing/2014/main" id="{399A85B6-C118-4012-B0C1-8926511BD8E3}"/>
              </a:ext>
            </a:extLst>
          </p:cNvPr>
          <p:cNvSpPr txBox="1"/>
          <p:nvPr/>
        </p:nvSpPr>
        <p:spPr>
          <a:xfrm>
            <a:off x="1710951" y="17536698"/>
            <a:ext cx="7640053" cy="523220"/>
          </a:xfrm>
          <a:prstGeom prst="rect">
            <a:avLst/>
          </a:prstGeom>
          <a:noFill/>
        </p:spPr>
        <p:txBody>
          <a:bodyPr wrap="square" rtlCol="0">
            <a:spAutoFit/>
          </a:bodyPr>
          <a:lstStyle/>
          <a:p>
            <a:r>
              <a:rPr lang="en-US" sz="2800" b="1" dirty="0">
                <a:latin typeface="Garamond" panose="02020404030301010803" pitchFamily="18" charset="0"/>
              </a:rPr>
              <a:t>Fig. 1: FLIR Vue Pro R </a:t>
            </a:r>
          </a:p>
        </p:txBody>
      </p:sp>
      <p:sp>
        <p:nvSpPr>
          <p:cNvPr id="125" name="TextBox 124">
            <a:extLst>
              <a:ext uri="{FF2B5EF4-FFF2-40B4-BE49-F238E27FC236}">
                <a16:creationId xmlns:a16="http://schemas.microsoft.com/office/drawing/2014/main" id="{24323663-0ACC-4964-9DDE-379CB493C16F}"/>
              </a:ext>
            </a:extLst>
          </p:cNvPr>
          <p:cNvSpPr txBox="1"/>
          <p:nvPr/>
        </p:nvSpPr>
        <p:spPr>
          <a:xfrm>
            <a:off x="1558281" y="35744188"/>
            <a:ext cx="8001949" cy="523220"/>
          </a:xfrm>
          <a:prstGeom prst="rect">
            <a:avLst/>
          </a:prstGeom>
          <a:noFill/>
        </p:spPr>
        <p:txBody>
          <a:bodyPr wrap="square" rtlCol="0">
            <a:spAutoFit/>
          </a:bodyPr>
          <a:lstStyle/>
          <a:p>
            <a:r>
              <a:rPr lang="en-US" sz="2800" b="1" dirty="0">
                <a:latin typeface="Garamond" panose="02020404030301010803" pitchFamily="18" charset="0"/>
              </a:rPr>
              <a:t>Eq. 1: Steinhart &amp; Hart, used for NTC Thermistors</a:t>
            </a:r>
          </a:p>
        </p:txBody>
      </p:sp>
      <p:sp>
        <p:nvSpPr>
          <p:cNvPr id="126" name="TextBox 125">
            <a:extLst>
              <a:ext uri="{FF2B5EF4-FFF2-40B4-BE49-F238E27FC236}">
                <a16:creationId xmlns:a16="http://schemas.microsoft.com/office/drawing/2014/main" id="{6C44B32A-6FF3-42EF-BBD0-E6A0607FFBE4}"/>
              </a:ext>
            </a:extLst>
          </p:cNvPr>
          <p:cNvSpPr txBox="1"/>
          <p:nvPr/>
        </p:nvSpPr>
        <p:spPr>
          <a:xfrm>
            <a:off x="12104908" y="13114086"/>
            <a:ext cx="7640053" cy="954107"/>
          </a:xfrm>
          <a:prstGeom prst="rect">
            <a:avLst/>
          </a:prstGeom>
          <a:noFill/>
        </p:spPr>
        <p:txBody>
          <a:bodyPr wrap="square" rtlCol="0">
            <a:spAutoFit/>
          </a:bodyPr>
          <a:lstStyle/>
          <a:p>
            <a:r>
              <a:rPr lang="en-US" sz="2800" b="1" dirty="0">
                <a:latin typeface="Garamond" panose="02020404030301010803" pitchFamily="18" charset="0"/>
              </a:rPr>
              <a:t>Fig. 3: Setup for a blackbody calibration, using a Mikron 320 Blackbody source</a:t>
            </a:r>
          </a:p>
        </p:txBody>
      </p:sp>
      <p:sp>
        <p:nvSpPr>
          <p:cNvPr id="127" name="TextBox 126">
            <a:extLst>
              <a:ext uri="{FF2B5EF4-FFF2-40B4-BE49-F238E27FC236}">
                <a16:creationId xmlns:a16="http://schemas.microsoft.com/office/drawing/2014/main" id="{A9CB08C1-6AF0-4D7D-8202-16261D4D2ACD}"/>
              </a:ext>
            </a:extLst>
          </p:cNvPr>
          <p:cNvSpPr txBox="1"/>
          <p:nvPr/>
        </p:nvSpPr>
        <p:spPr>
          <a:xfrm>
            <a:off x="12165066" y="17076284"/>
            <a:ext cx="7640053" cy="954107"/>
          </a:xfrm>
          <a:prstGeom prst="rect">
            <a:avLst/>
          </a:prstGeom>
          <a:noFill/>
        </p:spPr>
        <p:txBody>
          <a:bodyPr wrap="square" rtlCol="0">
            <a:spAutoFit/>
          </a:bodyPr>
          <a:lstStyle/>
          <a:p>
            <a:r>
              <a:rPr lang="en-US" sz="2800" b="1" dirty="0">
                <a:latin typeface="Garamond" panose="02020404030301010803" pitchFamily="18" charset="0"/>
              </a:rPr>
              <a:t>Fig. 4, Fig.5: Aluminum mirror mechanism, controlled by a servo motor</a:t>
            </a:r>
          </a:p>
        </p:txBody>
      </p:sp>
      <p:sp>
        <p:nvSpPr>
          <p:cNvPr id="128" name="TextBox 127">
            <a:extLst>
              <a:ext uri="{FF2B5EF4-FFF2-40B4-BE49-F238E27FC236}">
                <a16:creationId xmlns:a16="http://schemas.microsoft.com/office/drawing/2014/main" id="{52C3F45E-F817-4F99-99B9-901BF2CE52FB}"/>
              </a:ext>
            </a:extLst>
          </p:cNvPr>
          <p:cNvSpPr txBox="1"/>
          <p:nvPr/>
        </p:nvSpPr>
        <p:spPr>
          <a:xfrm>
            <a:off x="12165066" y="20848425"/>
            <a:ext cx="7640053" cy="1384995"/>
          </a:xfrm>
          <a:prstGeom prst="rect">
            <a:avLst/>
          </a:prstGeom>
          <a:noFill/>
        </p:spPr>
        <p:txBody>
          <a:bodyPr wrap="square" rtlCol="0">
            <a:spAutoFit/>
          </a:bodyPr>
          <a:lstStyle/>
          <a:p>
            <a:r>
              <a:rPr lang="en-US" sz="2800" b="1" dirty="0">
                <a:latin typeface="Garamond" panose="02020404030301010803" pitchFamily="18" charset="0"/>
              </a:rPr>
              <a:t>Fig. 6: The camera body was inside an insulated box. Different heating and cooling sources were placed inside this box.</a:t>
            </a:r>
          </a:p>
        </p:txBody>
      </p:sp>
      <p:sp>
        <p:nvSpPr>
          <p:cNvPr id="129" name="TextBox 128">
            <a:extLst>
              <a:ext uri="{FF2B5EF4-FFF2-40B4-BE49-F238E27FC236}">
                <a16:creationId xmlns:a16="http://schemas.microsoft.com/office/drawing/2014/main" id="{71F10FDF-21A8-4EAF-BC92-85E4F9C0AB3A}"/>
              </a:ext>
            </a:extLst>
          </p:cNvPr>
          <p:cNvSpPr txBox="1"/>
          <p:nvPr/>
        </p:nvSpPr>
        <p:spPr>
          <a:xfrm>
            <a:off x="12165066" y="26242250"/>
            <a:ext cx="7640053" cy="1384995"/>
          </a:xfrm>
          <a:prstGeom prst="rect">
            <a:avLst/>
          </a:prstGeom>
          <a:noFill/>
        </p:spPr>
        <p:txBody>
          <a:bodyPr wrap="square" rtlCol="0">
            <a:spAutoFit/>
          </a:bodyPr>
          <a:lstStyle/>
          <a:p>
            <a:r>
              <a:rPr lang="en-US" sz="2800" b="1" dirty="0">
                <a:latin typeface="Garamond" panose="02020404030301010803" pitchFamily="18" charset="0"/>
              </a:rPr>
              <a:t>Fig. 7, Fig. 8: Radiometric image of aluminum mirror (left). Radiometric image of blackbody source (right).</a:t>
            </a:r>
          </a:p>
        </p:txBody>
      </p:sp>
      <p:sp>
        <p:nvSpPr>
          <p:cNvPr id="130" name="TextBox 129">
            <a:extLst>
              <a:ext uri="{FF2B5EF4-FFF2-40B4-BE49-F238E27FC236}">
                <a16:creationId xmlns:a16="http://schemas.microsoft.com/office/drawing/2014/main" id="{D517DF41-E98A-4CB9-8B7C-E4D3259C3EB0}"/>
              </a:ext>
            </a:extLst>
          </p:cNvPr>
          <p:cNvSpPr txBox="1"/>
          <p:nvPr/>
        </p:nvSpPr>
        <p:spPr>
          <a:xfrm>
            <a:off x="10634564" y="28224744"/>
            <a:ext cx="7640053" cy="954107"/>
          </a:xfrm>
          <a:prstGeom prst="rect">
            <a:avLst/>
          </a:prstGeom>
          <a:noFill/>
        </p:spPr>
        <p:txBody>
          <a:bodyPr wrap="square" rtlCol="0">
            <a:spAutoFit/>
          </a:bodyPr>
          <a:lstStyle/>
          <a:p>
            <a:r>
              <a:rPr lang="en-US" sz="2800" b="1" dirty="0">
                <a:latin typeface="Garamond" panose="02020404030301010803" pitchFamily="18" charset="0"/>
              </a:rPr>
              <a:t>Fig. 9: Cycle of heating and cooling</a:t>
            </a:r>
          </a:p>
          <a:p>
            <a:r>
              <a:rPr lang="en-US" sz="2800" b="1" dirty="0">
                <a:latin typeface="Garamond" panose="02020404030301010803" pitchFamily="18" charset="0"/>
              </a:rPr>
              <a:t>of the box and camera</a:t>
            </a:r>
          </a:p>
        </p:txBody>
      </p:sp>
      <mc:AlternateContent xmlns:mc="http://schemas.openxmlformats.org/markup-compatibility/2006">
        <mc:Choice xmlns:a14="http://schemas.microsoft.com/office/drawing/2010/main" Requires="a14">
          <p:sp>
            <p:nvSpPr>
              <p:cNvPr id="132" name="TextBox 131">
                <a:extLst>
                  <a:ext uri="{FF2B5EF4-FFF2-40B4-BE49-F238E27FC236}">
                    <a16:creationId xmlns:a16="http://schemas.microsoft.com/office/drawing/2014/main" id="{DB0D640B-5BAC-44E9-99B0-7A93E173DA09}"/>
                  </a:ext>
                </a:extLst>
              </p:cNvPr>
              <p:cNvSpPr txBox="1"/>
              <p:nvPr/>
            </p:nvSpPr>
            <p:spPr>
              <a:xfrm>
                <a:off x="32381176" y="22511966"/>
                <a:ext cx="9098787" cy="6124754"/>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Garamond" panose="02020404030301010803" pitchFamily="18" charset="0"/>
                  </a:rPr>
                  <a:t>There is a positive correlation between internal sensor temperature and the temperature readings that the sensor makes.</a:t>
                </a:r>
              </a:p>
              <a:p>
                <a:pPr marL="457200" indent="-457200">
                  <a:buFont typeface="Arial" panose="020B0604020202020204" pitchFamily="34" charset="0"/>
                  <a:buChar char="•"/>
                </a:pPr>
                <a:r>
                  <a:rPr lang="en-US" sz="2800" dirty="0">
                    <a:latin typeface="Garamond" panose="02020404030301010803" pitchFamily="18" charset="0"/>
                  </a:rPr>
                  <a:t>FLIR’s radiometric software does not account for internal temperature enough to bring the readings within the manufacturer’s uncertainty.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oMath>
                </a14:m>
                <a:r>
                  <a:rPr lang="en-US" sz="2800" dirty="0">
                    <a:latin typeface="Garamond" panose="02020404030301010803" pitchFamily="18" charset="0"/>
                  </a:rPr>
                  <a:t>5°C)</a:t>
                </a:r>
              </a:p>
              <a:p>
                <a:pPr marL="457200" indent="-457200">
                  <a:buFont typeface="Arial" panose="020B0604020202020204" pitchFamily="34" charset="0"/>
                  <a:buChar char="•"/>
                </a:pPr>
                <a:r>
                  <a:rPr lang="en-US" sz="2800" dirty="0">
                    <a:latin typeface="Garamond" panose="02020404030301010803" pitchFamily="18" charset="0"/>
                  </a:rPr>
                  <a:t>On average, the sensor’s readings of the blackbody were  5.15 °C above the actual blackbody source’s temperature. This correction should be used when AASO does research with this camera.</a:t>
                </a:r>
              </a:p>
              <a:p>
                <a:pPr marL="457200" indent="-457200">
                  <a:buFont typeface="Arial" panose="020B0604020202020204" pitchFamily="34" charset="0"/>
                  <a:buChar char="•"/>
                </a:pPr>
                <a:r>
                  <a:rPr lang="en-US" sz="2800" dirty="0">
                    <a:latin typeface="Garamond" panose="02020404030301010803" pitchFamily="18" charset="0"/>
                  </a:rPr>
                  <a:t>Tests on different FLIR cameras are needed.</a:t>
                </a:r>
              </a:p>
              <a:p>
                <a:pPr marL="457200" indent="-457200">
                  <a:buFont typeface="Arial" panose="020B0604020202020204" pitchFamily="34" charset="0"/>
                  <a:buChar char="•"/>
                </a:pPr>
                <a:r>
                  <a:rPr lang="en-US" sz="2800" dirty="0">
                    <a:latin typeface="Garamond" panose="02020404030301010803" pitchFamily="18" charset="0"/>
                  </a:rPr>
                  <a:t>Need to find out the practical operating temperature of infrared cameras onboard </a:t>
                </a:r>
                <a:r>
                  <a:rPr lang="en-US" sz="2800" dirty="0" err="1">
                    <a:latin typeface="Garamond" panose="02020404030301010803" pitchFamily="18" charset="0"/>
                  </a:rPr>
                  <a:t>sUAS</a:t>
                </a:r>
                <a:r>
                  <a:rPr lang="en-US" sz="2800" dirty="0">
                    <a:latin typeface="Garamond" panose="02020404030301010803" pitchFamily="18" charset="0"/>
                  </a:rPr>
                  <a:t>.</a:t>
                </a:r>
              </a:p>
              <a:p>
                <a:pPr marL="457200" indent="-457200">
                  <a:buFont typeface="Arial" panose="020B0604020202020204" pitchFamily="34" charset="0"/>
                  <a:buChar char="•"/>
                </a:pPr>
                <a:endParaRPr lang="en-US" sz="2800" dirty="0">
                  <a:latin typeface="Garamond" panose="02020404030301010803" pitchFamily="18" charset="0"/>
                </a:endParaRPr>
              </a:p>
            </p:txBody>
          </p:sp>
        </mc:Choice>
        <mc:Fallback>
          <p:sp>
            <p:nvSpPr>
              <p:cNvPr id="132" name="TextBox 131">
                <a:extLst>
                  <a:ext uri="{FF2B5EF4-FFF2-40B4-BE49-F238E27FC236}">
                    <a16:creationId xmlns:a16="http://schemas.microsoft.com/office/drawing/2014/main" id="{DB0D640B-5BAC-44E9-99B0-7A93E173DA09}"/>
                  </a:ext>
                </a:extLst>
              </p:cNvPr>
              <p:cNvSpPr txBox="1">
                <a:spLocks noRot="1" noChangeAspect="1" noMove="1" noResize="1" noEditPoints="1" noAdjustHandles="1" noChangeArrowheads="1" noChangeShapeType="1" noTextEdit="1"/>
              </p:cNvSpPr>
              <p:nvPr/>
            </p:nvSpPr>
            <p:spPr>
              <a:xfrm>
                <a:off x="32381176" y="22511966"/>
                <a:ext cx="9098787" cy="6124754"/>
              </a:xfrm>
              <a:prstGeom prst="rect">
                <a:avLst/>
              </a:prstGeom>
              <a:blipFill>
                <a:blip r:embed="rId24"/>
                <a:stretch>
                  <a:fillRect l="-1206" t="-1095"/>
                </a:stretch>
              </a:blipFill>
            </p:spPr>
            <p:txBody>
              <a:bodyPr/>
              <a:lstStyle/>
              <a:p>
                <a:r>
                  <a:rPr lang="en-US">
                    <a:noFill/>
                  </a:rPr>
                  <a:t> </a:t>
                </a:r>
              </a:p>
            </p:txBody>
          </p:sp>
        </mc:Fallback>
      </mc:AlternateContent>
      <p:pic>
        <p:nvPicPr>
          <p:cNvPr id="103" name="Picture 102" descr="A screenshot of a computer&#10;&#10;Description automatically generated">
            <a:extLst>
              <a:ext uri="{FF2B5EF4-FFF2-40B4-BE49-F238E27FC236}">
                <a16:creationId xmlns:a16="http://schemas.microsoft.com/office/drawing/2014/main" id="{87BA3745-9C56-40C9-B0D6-2C0816DA5232}"/>
              </a:ext>
            </a:extLst>
          </p:cNvPr>
          <p:cNvPicPr>
            <a:picLocks noChangeAspect="1"/>
          </p:cNvPicPr>
          <p:nvPr/>
        </p:nvPicPr>
        <p:blipFill rotWithShape="1">
          <a:blip r:embed="rId25">
            <a:extLst>
              <a:ext uri="{28A0092B-C50C-407E-A947-70E740481C1C}">
                <a14:useLocalDpi xmlns:a14="http://schemas.microsoft.com/office/drawing/2010/main" val="0"/>
              </a:ext>
            </a:extLst>
          </a:blip>
          <a:srcRect l="62423" t="21982" r="13139" b="16375"/>
          <a:stretch/>
        </p:blipFill>
        <p:spPr>
          <a:xfrm>
            <a:off x="32133562" y="14315178"/>
            <a:ext cx="9548074" cy="7130215"/>
          </a:xfrm>
          <a:prstGeom prst="rect">
            <a:avLst/>
          </a:prstGeom>
        </p:spPr>
      </p:pic>
      <p:pic>
        <p:nvPicPr>
          <p:cNvPr id="105" name="Picture 104" descr="A screenshot of a computer&#10;&#10;Description automatically generated">
            <a:extLst>
              <a:ext uri="{FF2B5EF4-FFF2-40B4-BE49-F238E27FC236}">
                <a16:creationId xmlns:a16="http://schemas.microsoft.com/office/drawing/2014/main" id="{A282C915-D249-4681-923D-5A4A184DE952}"/>
              </a:ext>
            </a:extLst>
          </p:cNvPr>
          <p:cNvPicPr>
            <a:picLocks noChangeAspect="1"/>
          </p:cNvPicPr>
          <p:nvPr/>
        </p:nvPicPr>
        <p:blipFill rotWithShape="1">
          <a:blip r:embed="rId26">
            <a:extLst>
              <a:ext uri="{28A0092B-C50C-407E-A947-70E740481C1C}">
                <a14:useLocalDpi xmlns:a14="http://schemas.microsoft.com/office/drawing/2010/main" val="0"/>
              </a:ext>
            </a:extLst>
          </a:blip>
          <a:srcRect l="61444" t="25919" r="13059" b="15554"/>
          <a:stretch/>
        </p:blipFill>
        <p:spPr>
          <a:xfrm>
            <a:off x="31735305" y="7464962"/>
            <a:ext cx="9961614" cy="6769496"/>
          </a:xfrm>
          <a:prstGeom prst="rect">
            <a:avLst/>
          </a:prstGeom>
        </p:spPr>
      </p:pic>
      <p:pic>
        <p:nvPicPr>
          <p:cNvPr id="107" name="Picture 106" descr="A screenshot of a computer&#10;&#10;Description automatically generated">
            <a:extLst>
              <a:ext uri="{FF2B5EF4-FFF2-40B4-BE49-F238E27FC236}">
                <a16:creationId xmlns:a16="http://schemas.microsoft.com/office/drawing/2014/main" id="{35C7FCAC-BE5C-460D-8D71-A3BD09C8F833}"/>
              </a:ext>
            </a:extLst>
          </p:cNvPr>
          <p:cNvPicPr>
            <a:picLocks noChangeAspect="1"/>
          </p:cNvPicPr>
          <p:nvPr/>
        </p:nvPicPr>
        <p:blipFill rotWithShape="1">
          <a:blip r:embed="rId27">
            <a:extLst>
              <a:ext uri="{28A0092B-C50C-407E-A947-70E740481C1C}">
                <a14:useLocalDpi xmlns:a14="http://schemas.microsoft.com/office/drawing/2010/main" val="0"/>
              </a:ext>
            </a:extLst>
          </a:blip>
          <a:srcRect l="62098" t="29838" r="13033" b="11692"/>
          <a:stretch/>
        </p:blipFill>
        <p:spPr>
          <a:xfrm>
            <a:off x="21396799" y="21349906"/>
            <a:ext cx="9725475" cy="6769496"/>
          </a:xfrm>
          <a:prstGeom prst="rect">
            <a:avLst/>
          </a:prstGeom>
        </p:spPr>
      </p:pic>
      <p:pic>
        <p:nvPicPr>
          <p:cNvPr id="109" name="Picture 108" descr="A screenshot of a social media post&#10;&#10;Description automatically generated">
            <a:extLst>
              <a:ext uri="{FF2B5EF4-FFF2-40B4-BE49-F238E27FC236}">
                <a16:creationId xmlns:a16="http://schemas.microsoft.com/office/drawing/2014/main" id="{0AC13C9F-E459-4B8A-B0BF-2C9EC61FEDF8}"/>
              </a:ext>
            </a:extLst>
          </p:cNvPr>
          <p:cNvPicPr>
            <a:picLocks noChangeAspect="1"/>
          </p:cNvPicPr>
          <p:nvPr/>
        </p:nvPicPr>
        <p:blipFill rotWithShape="1">
          <a:blip r:embed="rId28">
            <a:extLst>
              <a:ext uri="{28A0092B-C50C-407E-A947-70E740481C1C}">
                <a14:useLocalDpi xmlns:a14="http://schemas.microsoft.com/office/drawing/2010/main" val="0"/>
              </a:ext>
            </a:extLst>
          </a:blip>
          <a:srcRect l="61914" t="10467" r="14625" b="6358"/>
          <a:stretch/>
        </p:blipFill>
        <p:spPr>
          <a:xfrm>
            <a:off x="22713052" y="14315178"/>
            <a:ext cx="6664595" cy="6994957"/>
          </a:xfrm>
          <a:prstGeom prst="rect">
            <a:avLst/>
          </a:prstGeom>
        </p:spPr>
      </p:pic>
      <p:pic>
        <p:nvPicPr>
          <p:cNvPr id="111" name="Picture 110" descr="A screenshot of a social media post&#10;&#10;Description automatically generated">
            <a:extLst>
              <a:ext uri="{FF2B5EF4-FFF2-40B4-BE49-F238E27FC236}">
                <a16:creationId xmlns:a16="http://schemas.microsoft.com/office/drawing/2014/main" id="{3C5E088D-07FF-440D-82D4-F38311353C34}"/>
              </a:ext>
            </a:extLst>
          </p:cNvPr>
          <p:cNvPicPr>
            <a:picLocks noChangeAspect="1"/>
          </p:cNvPicPr>
          <p:nvPr/>
        </p:nvPicPr>
        <p:blipFill rotWithShape="1">
          <a:blip r:embed="rId29">
            <a:extLst>
              <a:ext uri="{28A0092B-C50C-407E-A947-70E740481C1C}">
                <a14:useLocalDpi xmlns:a14="http://schemas.microsoft.com/office/drawing/2010/main" val="0"/>
              </a:ext>
            </a:extLst>
          </a:blip>
          <a:srcRect l="61505" t="13964" r="14623" b="5856"/>
          <a:stretch/>
        </p:blipFill>
        <p:spPr>
          <a:xfrm>
            <a:off x="22558870" y="7526724"/>
            <a:ext cx="6807749" cy="6769496"/>
          </a:xfrm>
          <a:prstGeom prst="rect">
            <a:avLst/>
          </a:prstGeom>
        </p:spPr>
      </p:pic>
    </p:spTree>
    <p:extLst>
      <p:ext uri="{BB962C8B-B14F-4D97-AF65-F5344CB8AC3E}">
        <p14:creationId xmlns:p14="http://schemas.microsoft.com/office/powerpoint/2010/main" val="406685769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11338</TotalTime>
  <Words>638</Words>
  <Application>Microsoft Office PowerPoint</Application>
  <PresentationFormat>Custom</PresentationFormat>
  <Paragraphs>81</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Calibri Light</vt:lpstr>
      <vt:lpstr>Cambria Math</vt:lpstr>
      <vt:lpstr>Garamond</vt:lpstr>
      <vt:lpstr>Helvetica</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eiser</dc:creator>
  <cp:lastModifiedBy>eiser</cp:lastModifiedBy>
  <cp:revision>62</cp:revision>
  <dcterms:created xsi:type="dcterms:W3CDTF">2020-02-18T23:31:25Z</dcterms:created>
  <dcterms:modified xsi:type="dcterms:W3CDTF">2020-02-26T20:29:59Z</dcterms:modified>
</cp:coreProperties>
</file>