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81" r:id="rId3"/>
    <p:sldId id="291" r:id="rId4"/>
    <p:sldId id="292" r:id="rId5"/>
    <p:sldId id="293" r:id="rId6"/>
    <p:sldId id="294" r:id="rId7"/>
    <p:sldId id="299" r:id="rId8"/>
    <p:sldId id="257" r:id="rId9"/>
    <p:sldId id="280" r:id="rId10"/>
    <p:sldId id="266" r:id="rId11"/>
    <p:sldId id="267" r:id="rId12"/>
    <p:sldId id="270" r:id="rId13"/>
    <p:sldId id="271" r:id="rId14"/>
    <p:sldId id="297" r:id="rId15"/>
    <p:sldId id="275" r:id="rId16"/>
    <p:sldId id="29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94660"/>
  </p:normalViewPr>
  <p:slideViewPr>
    <p:cSldViewPr snapToGrid="0">
      <p:cViewPr varScale="1">
        <p:scale>
          <a:sx n="82" d="100"/>
          <a:sy n="82" d="100"/>
        </p:scale>
        <p:origin x="509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424E37-691E-4319-8F49-41F727CA6157}" type="datetimeFigureOut">
              <a:rPr lang="en-US" smtClean="0"/>
              <a:t>4/11/2021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A51A9D-B474-41A2-8E7A-C64F530EBF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586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23495-9822-42D5-8B8E-537FFB606C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67A064-DEFD-490F-92D1-6E05C24B77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2AFBCA-6440-4433-9F36-3CC30C2A6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0AD50-1E4B-439F-B007-4CED43D547F0}" type="datetimeFigureOut">
              <a:rPr lang="en-US" smtClean="0"/>
              <a:t>4/11/2021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DD1973-0CA2-41F1-85A4-9C1273EC3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4CF088-BEE5-4B6B-ACB2-84D587CCB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0CB02-2B37-43DA-AB58-A907E3DB6E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40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C025E-ABA4-4ADE-8120-DBEB239A3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FA6AE0-BE42-4843-9F79-F02B554992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D69B5-ECCC-4962-9E5A-34432CA10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0AD50-1E4B-439F-B007-4CED43D547F0}" type="datetimeFigureOut">
              <a:rPr lang="en-US" smtClean="0"/>
              <a:t>4/11/2021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F9A2A7-3923-4916-A5D2-6FC460E1C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A24C8C-8CAD-460B-82DF-25119CBB1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0CB02-2B37-43DA-AB58-A907E3DB6E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456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BEF67E-748B-45F1-B12A-DA59B68A84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FF21A5-DAC3-4354-93F0-DBA8C71E0A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936B89-F834-422C-8E1B-E5B9D4315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0AD50-1E4B-439F-B007-4CED43D547F0}" type="datetimeFigureOut">
              <a:rPr lang="en-US" smtClean="0"/>
              <a:t>4/11/2021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A7C96A-AC21-408E-9FEF-440A2163C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5C4C2C-59C1-4F97-8382-B2E7B7F79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0CB02-2B37-43DA-AB58-A907E3DB6E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245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D5ECB-4476-455C-AC0C-7AB2E6C95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4E5156-CB89-40A7-A73E-B23E0218AD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F7B68-CFA6-4F8E-B85E-91845FB1E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0AD50-1E4B-439F-B007-4CED43D547F0}" type="datetimeFigureOut">
              <a:rPr lang="en-US" smtClean="0"/>
              <a:t>4/11/2021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216481-DC43-431D-9F67-C40596009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6E22B-8E09-47C2-AE17-88CBCE221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0CB02-2B37-43DA-AB58-A907E3DB6E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805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03791-E504-44B4-BD05-A6D6C4C4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9A3678-2ED5-4E5F-850F-400E4CA33D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1650D-E32B-455D-8E44-41538A9EC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0AD50-1E4B-439F-B007-4CED43D547F0}" type="datetimeFigureOut">
              <a:rPr lang="en-US" smtClean="0"/>
              <a:t>4/11/2021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265B97-037E-435C-83EF-93C6E494E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04AB46-1602-4EA0-AB7C-737350182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0CB02-2B37-43DA-AB58-A907E3DB6E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15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EACB8-C8B3-4A37-B170-D3E0B4037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49A73-B182-439D-87FB-EB0A0CD3A1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61F2C7-9D2A-4203-ACFE-6256A16C1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B532A6-4D94-4646-8D6E-66989CC72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0AD50-1E4B-439F-B007-4CED43D547F0}" type="datetimeFigureOut">
              <a:rPr lang="en-US" smtClean="0"/>
              <a:t>4/11/2021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8FCCEC-C8FF-41DF-9FD0-B584E9314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2B68CE-79C3-4081-A3F2-A7C2F0A99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0CB02-2B37-43DA-AB58-A907E3DB6E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720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B7827B-4C60-4966-A579-869B1F859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E5EAAB-6E02-458C-AAD1-DF653D1510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10826B-E6D8-41B5-B19A-E167E53530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453CF2-045C-4654-A2AD-2372D8F12D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B2E549-DB29-46E5-A410-B5B4A9A451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8774B94-C1A7-4419-85A8-ABFC5BE14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0AD50-1E4B-439F-B007-4CED43D547F0}" type="datetimeFigureOut">
              <a:rPr lang="en-US" smtClean="0"/>
              <a:t>4/11/2021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0D1643C-7167-4B4F-ACD9-0D865B0A1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4BA506-7014-4476-B4AF-9B82A3B09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0CB02-2B37-43DA-AB58-A907E3DB6E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738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7CF1B7-DF52-4DCF-8CA0-674429200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4C2628-5BC7-4380-A308-E88CB326B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0AD50-1E4B-439F-B007-4CED43D547F0}" type="datetimeFigureOut">
              <a:rPr lang="en-US" smtClean="0"/>
              <a:t>4/11/2021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6057D4-BBF9-48EA-85ED-C261B9020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DC4C3B-59CA-4529-86CC-62A25E8D2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0CB02-2B37-43DA-AB58-A907E3DB6E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140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19CB56-6F51-45AC-B77D-6860EAAFD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0AD50-1E4B-439F-B007-4CED43D547F0}" type="datetimeFigureOut">
              <a:rPr lang="en-US" smtClean="0"/>
              <a:t>4/11/2021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09DBCB-67B9-40AB-858A-3070702F6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2C13E2-97D9-43E4-A1F2-EC83209FA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0CB02-2B37-43DA-AB58-A907E3DB6E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722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0FD54-6B90-48A4-8454-BEE70A10A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2A0330-7776-422F-8570-8B3466AEFC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D24E0C-1236-4518-9FA6-5E0B28B8C6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9950FC-5054-46D5-AED9-E29EEBA4C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0AD50-1E4B-439F-B007-4CED43D547F0}" type="datetimeFigureOut">
              <a:rPr lang="en-US" smtClean="0"/>
              <a:t>4/11/2021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6E1567-AAF0-4998-BB57-9D65532FD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589603-CE26-4028-A0FF-6154DA9ED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0CB02-2B37-43DA-AB58-A907E3DB6E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27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E7093-EB9E-4A60-B36C-3E37C19D4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4FA875-5151-404C-AF54-CA1DE8AF1A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2396F9-AF5E-41C9-A159-49219F68A7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55A868-B2E4-4805-AE8F-ADA23EC67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0AD50-1E4B-439F-B007-4CED43D547F0}" type="datetimeFigureOut">
              <a:rPr lang="en-US" smtClean="0"/>
              <a:t>4/11/2021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F4529F-3685-45EC-9CC7-F08C688DD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FBBC73-17C8-4475-90DE-7EFB0295F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0CB02-2B37-43DA-AB58-A907E3DB6E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006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5C9F99-2776-4E6F-9445-DA9BD3468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893783-556B-4BB9-9688-35FD14F9F7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B959D2-CF56-4A37-837E-1590D7FEEC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0AD50-1E4B-439F-B007-4CED43D547F0}" type="datetimeFigureOut">
              <a:rPr lang="en-US" smtClean="0"/>
              <a:t>4/11/2021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2E102F-07A5-46C5-8AD1-05632C4A56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B80E6A-A862-47DF-B3D4-EF85E454F0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0CB02-2B37-43DA-AB58-A907E3DB6E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57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16/S0025-326X(96)00133-6" TargetMode="External"/><Relationship Id="rId2" Type="http://schemas.openxmlformats.org/officeDocument/2006/relationships/hyperlink" Target="https://doi.org/10.1890/1540-9295(2005)003%5b0479:LOFSCF%5d2.0.CO;2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doi.org/10.1007/s13157-014-0539-9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08710C7-B869-42F4-AA8D-ED3878E27A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6697" y="331788"/>
            <a:ext cx="7153275" cy="458311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The Expansion of Shrimp Farms in the Gulf of California and Potential for Restoration to Support Migratory Waterbirds</a:t>
            </a:r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C6C22F06-6DC7-4CF6-9022-0EC19A073C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6697" y="5257800"/>
            <a:ext cx="2981325" cy="465137"/>
          </a:xfrm>
        </p:spPr>
        <p:txBody>
          <a:bodyPr>
            <a:normAutofit/>
          </a:bodyPr>
          <a:lstStyle/>
          <a:p>
            <a:r>
              <a:rPr lang="en-US" dirty="0"/>
              <a:t>Miles Scheuering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057EF75-31C0-4AEB-BDCA-95A1C9FAA4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653" y="454226"/>
            <a:ext cx="4160838" cy="2774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99EEAFCA-F870-486B-B1AD-05DEE3F5A4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652" y="3536335"/>
            <a:ext cx="4160838" cy="2385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8BA09BB-83DA-4204-8BF2-86136117C3C8}"/>
              </a:ext>
            </a:extLst>
          </p:cNvPr>
          <p:cNvCxnSpPr/>
          <p:nvPr/>
        </p:nvCxnSpPr>
        <p:spPr>
          <a:xfrm>
            <a:off x="266697" y="5000625"/>
            <a:ext cx="677227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6089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6EBE3-8E75-46D9-BB8D-53B07F57F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Growth of shrimp farms over time in Sinaloa</a:t>
            </a:r>
          </a:p>
        </p:txBody>
      </p:sp>
      <p:pic>
        <p:nvPicPr>
          <p:cNvPr id="9" name="Content Placeholder 8" descr="Chart, bar chart&#10;&#10;Description automatically generated">
            <a:extLst>
              <a:ext uri="{FF2B5EF4-FFF2-40B4-BE49-F238E27FC236}">
                <a16:creationId xmlns:a16="http://schemas.microsoft.com/office/drawing/2014/main" id="{C5BE40F3-7470-4060-87A9-BD0447ED61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591" y="1828796"/>
            <a:ext cx="8686818" cy="3200407"/>
          </a:xfrm>
        </p:spPr>
      </p:pic>
    </p:spTree>
    <p:extLst>
      <p:ext uri="{BB962C8B-B14F-4D97-AF65-F5344CB8AC3E}">
        <p14:creationId xmlns:p14="http://schemas.microsoft.com/office/powerpoint/2010/main" val="23699695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5841D-E3A0-4B8F-830A-FD479A246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Growth of shrimp farms over time in Sonora</a:t>
            </a:r>
          </a:p>
        </p:txBody>
      </p:sp>
      <p:pic>
        <p:nvPicPr>
          <p:cNvPr id="9" name="Content Placeholder 8" descr="Chart, bar chart&#10;&#10;Description automatically generated">
            <a:extLst>
              <a:ext uri="{FF2B5EF4-FFF2-40B4-BE49-F238E27FC236}">
                <a16:creationId xmlns:a16="http://schemas.microsoft.com/office/drawing/2014/main" id="{E6A97D39-8B2B-449C-8274-77CDC1C922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591" y="1828796"/>
            <a:ext cx="8686818" cy="3200407"/>
          </a:xfrm>
        </p:spPr>
      </p:pic>
    </p:spTree>
    <p:extLst>
      <p:ext uri="{BB962C8B-B14F-4D97-AF65-F5344CB8AC3E}">
        <p14:creationId xmlns:p14="http://schemas.microsoft.com/office/powerpoint/2010/main" val="11900015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772A3-F940-4E6C-B9C2-EF209A8E5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Shrimp farm activity over time in Sinaloa	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FF3284C-3B6E-46A0-8959-B2FC525A22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2591" y="1828796"/>
            <a:ext cx="8686818" cy="3200407"/>
          </a:xfrm>
        </p:spPr>
      </p:pic>
    </p:spTree>
    <p:extLst>
      <p:ext uri="{BB962C8B-B14F-4D97-AF65-F5344CB8AC3E}">
        <p14:creationId xmlns:p14="http://schemas.microsoft.com/office/powerpoint/2010/main" val="42880033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C21F0-4E98-460A-81E9-B2C7D8735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Shrimp farm activity over time in Sonora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0B8370C-4CC7-49FB-B345-43C254F353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52591" y="1828796"/>
            <a:ext cx="8686818" cy="3200407"/>
          </a:xfrm>
        </p:spPr>
      </p:pic>
    </p:spTree>
    <p:extLst>
      <p:ext uri="{BB962C8B-B14F-4D97-AF65-F5344CB8AC3E}">
        <p14:creationId xmlns:p14="http://schemas.microsoft.com/office/powerpoint/2010/main" val="667856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9A4482-8CA2-401C-9DB6-941CF7FEC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Impacts to Waterbirds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CF37AB-6EFD-4C90-A37C-77EAE13E92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505575" cy="4351338"/>
          </a:xfrm>
        </p:spPr>
        <p:txBody>
          <a:bodyPr>
            <a:normAutofit/>
          </a:bodyPr>
          <a:lstStyle/>
          <a:p>
            <a:r>
              <a:rPr lang="en-US" dirty="0"/>
              <a:t>Suitable area for shrimp farms estimated to be 236,000 hectares (De la Lanza-Espino et al. 1993).</a:t>
            </a:r>
          </a:p>
          <a:p>
            <a:r>
              <a:rPr lang="en-US" dirty="0"/>
              <a:t>There have already been declines as a result of shrimp farms.</a:t>
            </a:r>
          </a:p>
          <a:p>
            <a:r>
              <a:rPr lang="en-US" dirty="0"/>
              <a:t>Will depend on quality and availability of other areas.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6D1028-ED11-442D-AD68-D654351292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18" t="1068" r="50159" b="49690"/>
          <a:stretch/>
        </p:blipFill>
        <p:spPr>
          <a:xfrm>
            <a:off x="8043195" y="1825626"/>
            <a:ext cx="4043680" cy="413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7963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7538472-F2B0-4EAA-9618-13F645490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Possible Solutions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EBDF4E1-E7E5-4BBD-9AA2-F02BED67CF8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Restoring abandoned shrimp farms</a:t>
            </a:r>
          </a:p>
          <a:p>
            <a:r>
              <a:rPr lang="en-US" dirty="0"/>
              <a:t>Regulation to limit development or explore alternatives</a:t>
            </a:r>
          </a:p>
          <a:p>
            <a:r>
              <a:rPr lang="en-US" dirty="0"/>
              <a:t>Triage importance and likelihood of protection for sites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FF84388-457F-4BFB-883B-EA2C30DBD04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000873" y="3782515"/>
            <a:ext cx="4514852" cy="284529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7BD1620-DE6B-4EBB-9530-C242EC8A32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1108" y="230188"/>
            <a:ext cx="4072274" cy="3362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4249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F29C4-A8CE-4894-BB9B-2DAFF6C8D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A85E34-0900-46CA-BCAE-EDDDC9ED90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444625"/>
            <a:ext cx="10925175" cy="4351338"/>
          </a:xfrm>
        </p:spPr>
        <p:txBody>
          <a:bodyPr>
            <a:normAutofit fontScale="47500" lnSpcReduction="20000"/>
          </a:bodyPr>
          <a:lstStyle/>
          <a:p>
            <a:pPr marL="304800" marR="0" indent="-3048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Barraza-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guardado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H, R., Arreola-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lizárraga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López-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torres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J. A., A, M., Casillas-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hernández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R., … Ibarra-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gámez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C. (2013). Effluents of Shrimp Farms and Its Influence on the Coastal Ecosystems of Bahía de Kino , Mexico. </a:t>
            </a:r>
            <a:r>
              <a:rPr lang="en-US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Scientific World Journal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2013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1–8.</a:t>
            </a:r>
          </a:p>
          <a:p>
            <a:pPr marL="0" marR="0" indent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0" marR="0" indent="-3048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DeWalt, B. R. (2000). </a:t>
            </a:r>
            <a:r>
              <a:rPr lang="en-US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Shrimp aquaculture, people and the environment on the Gulf of California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Retrieved from https://library.conservation.org/Published Documents/2009/shrimp aquaculture, people.pdf</a:t>
            </a:r>
          </a:p>
          <a:p>
            <a:pPr marL="0" marR="0" indent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0" marR="0" indent="-3048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Ellison, A. M., Bank, M. S., Clinton, B. D., Colburn, E. A., Elliott, K., Ford, C. R., … Webster, J. R. (2005). Loss of foundation species: Consequences for the structure and dynamics of forested ecosystems. </a:t>
            </a:r>
            <a:r>
              <a:rPr lang="en-US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Frontiers in Ecology and the Environment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(9), 479–486. 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https://doi.org/10.1890/1540-9295(2005)003[0479:LOFSCF]2.0.CO;2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0" marR="0" indent="-3048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Engilis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Andrew, J., L. W.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Oring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E. Carrera, J. W. Nelson, and A. M. Lopez. 1998. Shorebird Surveys in Ensenada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Pabellones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Bahia Santa Maria, Sinaloa, Mexico: Critical Winter Habitats for Pacific Flyway Shorebirds. 110:332–341.</a:t>
            </a:r>
          </a:p>
          <a:p>
            <a:pPr marL="0" marR="0" indent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0" marR="0" indent="-3048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Páez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-Osuna, F., Guerrero-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Galván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S. R., Ruiz-Fernández, A. C., &amp; Espinoza-Angulo, R. (1997). Fluxes and mass balances of nutrients in a semi-intensive shrimp farm in north-western Mexico. </a:t>
            </a:r>
            <a:r>
              <a:rPr lang="en-US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Marine Pollution Bulletin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34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(5), 290–297. 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https://doi.org/10.1016/S0025-326X(96)00133-6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0" marR="0" indent="-3048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0" marR="0" indent="-3048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USFWS. 2006. Mexican Mid-Winter Waterfowl Survey.</a:t>
            </a:r>
          </a:p>
          <a:p>
            <a:pPr marL="0" marR="0" indent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0" marR="0" indent="-3048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Valderrama, L., Troche, C., Rodriguez, M. T., Marquez, D., Vázquez, B., Velázquez, S., …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Ressl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R. (2014). Evaluation of mangrove cover changes in Mexico during the 1970-2005 Period. </a:t>
            </a:r>
            <a:r>
              <a:rPr lang="en-US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Wetlands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34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(4), 747–758. 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https://doi.org/10.1007/s13157-014-0539-9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0" marR="0" indent="-3048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Valiela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I., Cole, M. L.,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Mcclelland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J.,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Hauxwell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J., Cebrian, J., &amp; </a:t>
            </a:r>
            <a:r>
              <a:rPr lang="en-US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Joye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S. B. (2002). Role of salt marshes as part of coastal landscapes. In </a:t>
            </a:r>
            <a:r>
              <a:rPr lang="en-US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Concepts and controversies in tidal marsh ecology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(pp. 23–36). Springer.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200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1E4BB-D231-49C1-9353-491C7460A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Area</a:t>
            </a:r>
          </a:p>
        </p:txBody>
      </p:sp>
      <p:pic>
        <p:nvPicPr>
          <p:cNvPr id="5" name="Content Placeholder 4" descr="A picture containing map&#10;&#10;Description automatically generated">
            <a:extLst>
              <a:ext uri="{FF2B5EF4-FFF2-40B4-BE49-F238E27FC236}">
                <a16:creationId xmlns:a16="http://schemas.microsoft.com/office/drawing/2014/main" id="{790D7813-2553-452D-9B68-31EF879137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435" y="681037"/>
            <a:ext cx="6598086" cy="581183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64EEADD-88D4-4A47-9E34-8C69B2211589}"/>
              </a:ext>
            </a:extLst>
          </p:cNvPr>
          <p:cNvSpPr txBox="1"/>
          <p:nvPr/>
        </p:nvSpPr>
        <p:spPr>
          <a:xfrm>
            <a:off x="380999" y="2201961"/>
            <a:ext cx="429577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Important for waterbirds in the Pacific Flyway.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High density of shrimp farms.</a:t>
            </a:r>
          </a:p>
          <a:p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41067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C8132-4F22-4EA6-A92E-3DE40CB96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Importance of Estuaries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BBE6D9-8056-404E-BF4C-6088D49013A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Highly productive and contain a diversity of wetland and vegetation classes.</a:t>
            </a:r>
          </a:p>
          <a:p>
            <a:r>
              <a:rPr lang="en-US" dirty="0"/>
              <a:t>Mangroves are a foundation species (Ellison et al. 2005).</a:t>
            </a:r>
          </a:p>
          <a:p>
            <a:r>
              <a:rPr lang="en-US" dirty="0"/>
              <a:t>Saltmarshes export nutrients to adjacent areas (</a:t>
            </a:r>
            <a:r>
              <a:rPr lang="en-US" dirty="0" err="1"/>
              <a:t>Valiela</a:t>
            </a:r>
            <a:r>
              <a:rPr lang="en-US" dirty="0"/>
              <a:t> et al. 2002).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956D2F4-B46D-4F04-8B71-3A5494A886E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7089309-9DC7-476B-B5C7-ED72485CF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312" y="374960"/>
            <a:ext cx="4179888" cy="2787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DF776292-602A-4833-8BC6-5E5D25552F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311" y="3705422"/>
            <a:ext cx="4179888" cy="2787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986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35B3F-30D0-4CB4-B764-9CE8D4EF5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Importance to Birds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8D268E-BF4F-4D59-9ED3-F48C4C10DC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657850" cy="4351338"/>
          </a:xfrm>
        </p:spPr>
        <p:txBody>
          <a:bodyPr/>
          <a:lstStyle/>
          <a:p>
            <a:r>
              <a:rPr lang="en-US" dirty="0"/>
              <a:t>35% of waterfowl and 59% of shorebirds wintering in Mexico (</a:t>
            </a:r>
            <a:r>
              <a:rPr lang="en-US" dirty="0" err="1"/>
              <a:t>Engilis</a:t>
            </a:r>
            <a:r>
              <a:rPr lang="en-US" dirty="0"/>
              <a:t> et al. 1998; USFWS 2006).</a:t>
            </a:r>
          </a:p>
          <a:p>
            <a:r>
              <a:rPr lang="en-US" dirty="0"/>
              <a:t>Particularly important during droughts.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E16A093F-0E79-49DE-BA34-681B3A5A15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301" y="257175"/>
            <a:ext cx="4352199" cy="290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B5437D45-5DF3-48C1-9AB5-0049AF24E0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301" y="3267486"/>
            <a:ext cx="4352199" cy="2902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33139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>
            <a:extLst>
              <a:ext uri="{FF2B5EF4-FFF2-40B4-BE49-F238E27FC236}">
                <a16:creationId xmlns:a16="http://schemas.microsoft.com/office/drawing/2014/main" id="{B763CB1F-88EA-4354-9FF7-CDC8D8770C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0"/>
            <a:ext cx="110918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A4A4763-5DF8-4C9B-8E08-B45CC3A0E978}"/>
              </a:ext>
            </a:extLst>
          </p:cNvPr>
          <p:cNvSpPr txBox="1"/>
          <p:nvPr/>
        </p:nvSpPr>
        <p:spPr>
          <a:xfrm>
            <a:off x="9610722" y="1247775"/>
            <a:ext cx="1438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Shrimp farm boom</a:t>
            </a:r>
          </a:p>
        </p:txBody>
      </p:sp>
      <p:sp>
        <p:nvSpPr>
          <p:cNvPr id="9" name="Left Brace 8">
            <a:extLst>
              <a:ext uri="{FF2B5EF4-FFF2-40B4-BE49-F238E27FC236}">
                <a16:creationId xmlns:a16="http://schemas.microsoft.com/office/drawing/2014/main" id="{EC9209ED-E9FC-4DF9-8906-7AD3E7BA57BE}"/>
              </a:ext>
            </a:extLst>
          </p:cNvPr>
          <p:cNvSpPr/>
          <p:nvPr/>
        </p:nvSpPr>
        <p:spPr>
          <a:xfrm rot="5400000">
            <a:off x="10321021" y="1280430"/>
            <a:ext cx="246279" cy="1666876"/>
          </a:xfrm>
          <a:prstGeom prst="leftBrace">
            <a:avLst>
              <a:gd name="adj1" fmla="val 95967"/>
              <a:gd name="adj2" fmla="val 53153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1568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46033-282A-4EE2-BD55-B8BC336CF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Shrimp Farms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4308AB-3174-4319-8F5A-1507F33DB0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6556524" cy="4351338"/>
          </a:xfrm>
        </p:spPr>
        <p:txBody>
          <a:bodyPr/>
          <a:lstStyle/>
          <a:p>
            <a:r>
              <a:rPr lang="en-US" dirty="0"/>
              <a:t>Shrimp farms are the greatest threat to estuaries (DeWalt 2000).</a:t>
            </a:r>
          </a:p>
          <a:p>
            <a:r>
              <a:rPr lang="en-US" dirty="0"/>
              <a:t>Significant habitat alteration</a:t>
            </a:r>
          </a:p>
          <a:p>
            <a:r>
              <a:rPr lang="en-US" dirty="0"/>
              <a:t>Rapid spread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76FB7BF8-83E4-44FC-A801-AF9E8D1C2C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800" y="158750"/>
            <a:ext cx="3302000" cy="3063875"/>
          </a:xfrm>
          <a:prstGeom prst="rect">
            <a:avLst/>
          </a:prstGeom>
          <a:ln w="19050">
            <a:solidFill>
              <a:schemeClr val="accent3">
                <a:lumMod val="50000"/>
              </a:schemeClr>
            </a:solidFill>
          </a:ln>
        </p:spPr>
      </p:pic>
      <p:pic>
        <p:nvPicPr>
          <p:cNvPr id="8" name="Picture 7" descr="A picture containing nature&#10;&#10;Description automatically generated">
            <a:extLst>
              <a:ext uri="{FF2B5EF4-FFF2-40B4-BE49-F238E27FC236}">
                <a16:creationId xmlns:a16="http://schemas.microsoft.com/office/drawing/2014/main" id="{8ABB674B-8DB9-4D8D-8EAB-91AB761CA1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9490" y="3540707"/>
            <a:ext cx="3257302" cy="3063875"/>
          </a:xfrm>
          <a:prstGeom prst="rect">
            <a:avLst/>
          </a:prstGeom>
          <a:ln w="19050">
            <a:solidFill>
              <a:schemeClr val="accent3">
                <a:lumMod val="50000"/>
              </a:schemeClr>
            </a:solidFill>
          </a:ln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EB77FD72-A074-41BC-B527-4B497FA1A570}"/>
              </a:ext>
            </a:extLst>
          </p:cNvPr>
          <p:cNvSpPr/>
          <p:nvPr/>
        </p:nvSpPr>
        <p:spPr>
          <a:xfrm rot="5400000">
            <a:off x="9403589" y="3072797"/>
            <a:ext cx="598422" cy="58825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7620FD-1091-4E3E-ADCD-7FB39C1DCE72}"/>
              </a:ext>
            </a:extLst>
          </p:cNvPr>
          <p:cNvSpPr txBox="1"/>
          <p:nvPr/>
        </p:nvSpPr>
        <p:spPr>
          <a:xfrm>
            <a:off x="10458450" y="266118"/>
            <a:ext cx="985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2015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22BEE8-B50B-4E7C-AE09-972612490DD5}"/>
              </a:ext>
            </a:extLst>
          </p:cNvPr>
          <p:cNvSpPr txBox="1"/>
          <p:nvPr/>
        </p:nvSpPr>
        <p:spPr>
          <a:xfrm>
            <a:off x="10529887" y="3588483"/>
            <a:ext cx="8429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2017</a:t>
            </a:r>
          </a:p>
        </p:txBody>
      </p:sp>
    </p:spTree>
    <p:extLst>
      <p:ext uri="{BB962C8B-B14F-4D97-AF65-F5344CB8AC3E}">
        <p14:creationId xmlns:p14="http://schemas.microsoft.com/office/powerpoint/2010/main" val="20923485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3DE12-F2DE-4373-85A5-7DD2D91B7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Shrimp Farm Abandonment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7112421-96EE-4C66-9185-199575E29C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34025" cy="4351338"/>
          </a:xfrm>
        </p:spPr>
        <p:txBody>
          <a:bodyPr/>
          <a:lstStyle/>
          <a:p>
            <a:r>
              <a:rPr lang="en-US" dirty="0"/>
              <a:t>Abandonment has not been studied</a:t>
            </a:r>
          </a:p>
          <a:p>
            <a:endParaRPr lang="en-US" dirty="0"/>
          </a:p>
          <a:p>
            <a:r>
              <a:rPr lang="en-US" dirty="0"/>
              <a:t>Have the potential to be restored</a:t>
            </a:r>
          </a:p>
        </p:txBody>
      </p:sp>
      <p:pic>
        <p:nvPicPr>
          <p:cNvPr id="7" name="Picture 6" descr="A picture containing text, decorated, several&#10;&#10;Description automatically generated">
            <a:extLst>
              <a:ext uri="{FF2B5EF4-FFF2-40B4-BE49-F238E27FC236}">
                <a16:creationId xmlns:a16="http://schemas.microsoft.com/office/drawing/2014/main" id="{D3A180C3-A8C4-444D-8252-314E528BFF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139" y="1690688"/>
            <a:ext cx="4541650" cy="379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20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D0EF8-950F-4B46-8BB7-B3120322B5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Digitizing Wetland Classes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861CF4-012C-4538-95D6-87FA04C78C26}"/>
              </a:ext>
            </a:extLst>
          </p:cNvPr>
          <p:cNvSpPr txBox="1"/>
          <p:nvPr/>
        </p:nvSpPr>
        <p:spPr>
          <a:xfrm>
            <a:off x="723900" y="1562100"/>
            <a:ext cx="458152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Google and Bing imagery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Focus on priority areas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Majority done by hand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Delineated shrimp farm construction date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  <p:pic>
        <p:nvPicPr>
          <p:cNvPr id="16" name="Content Placeholder 15" descr="Map&#10;&#10;Description automatically generated">
            <a:extLst>
              <a:ext uri="{FF2B5EF4-FFF2-40B4-BE49-F238E27FC236}">
                <a16:creationId xmlns:a16="http://schemas.microsoft.com/office/drawing/2014/main" id="{023B6865-9D73-4821-B4B7-C1A862CE7A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3481" y="1690688"/>
            <a:ext cx="4871388" cy="4351338"/>
          </a:xfrm>
        </p:spPr>
      </p:pic>
    </p:spTree>
    <p:extLst>
      <p:ext uri="{BB962C8B-B14F-4D97-AF65-F5344CB8AC3E}">
        <p14:creationId xmlns:p14="http://schemas.microsoft.com/office/powerpoint/2010/main" val="34717239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646DE-6BD9-4344-9E0A-38631C96E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Estimating abandonment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FD9148-777F-477B-9C81-FC9B248A11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58339" cy="4351338"/>
          </a:xfrm>
        </p:spPr>
        <p:txBody>
          <a:bodyPr/>
          <a:lstStyle/>
          <a:p>
            <a:r>
              <a:rPr lang="en-US" dirty="0"/>
              <a:t>Spectral mixture analysis in Google Earth Engine</a:t>
            </a:r>
          </a:p>
          <a:p>
            <a:r>
              <a:rPr lang="en-US" dirty="0"/>
              <a:t>Based on shrimp farm production cycles</a:t>
            </a:r>
          </a:p>
          <a:p>
            <a:pPr lvl="1"/>
            <a:r>
              <a:rPr lang="en-US" dirty="0"/>
              <a:t>Active: 4-10 months wet</a:t>
            </a:r>
          </a:p>
          <a:p>
            <a:pPr lvl="1"/>
            <a:r>
              <a:rPr lang="en-US" dirty="0"/>
              <a:t>Abandoned: 1-3 and 11+ months wet</a:t>
            </a:r>
          </a:p>
        </p:txBody>
      </p:sp>
      <p:pic>
        <p:nvPicPr>
          <p:cNvPr id="4" name="Picture 3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00F8F2DD-06C4-4406-923E-DF8883583F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9" t="24616" r="27890" b="1237"/>
          <a:stretch/>
        </p:blipFill>
        <p:spPr>
          <a:xfrm>
            <a:off x="7296539" y="1825625"/>
            <a:ext cx="4603588" cy="298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0512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2810</TotalTime>
  <Words>714</Words>
  <Application>Microsoft Office PowerPoint</Application>
  <PresentationFormat>Widescreen</PresentationFormat>
  <Paragraphs>65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Office Theme</vt:lpstr>
      <vt:lpstr>The Expansion of Shrimp Farms in the Gulf of California and Potential for Restoration to Support Migratory Waterbirds</vt:lpstr>
      <vt:lpstr>Study Area</vt:lpstr>
      <vt:lpstr>Importance of Estuaries</vt:lpstr>
      <vt:lpstr>Importance to Birds</vt:lpstr>
      <vt:lpstr>PowerPoint Presentation</vt:lpstr>
      <vt:lpstr>Shrimp Farms</vt:lpstr>
      <vt:lpstr>Shrimp Farm Abandonment</vt:lpstr>
      <vt:lpstr>Digitizing Wetland Classes</vt:lpstr>
      <vt:lpstr>Estimating abandonment</vt:lpstr>
      <vt:lpstr>Growth of shrimp farms over time in Sinaloa</vt:lpstr>
      <vt:lpstr>Growth of shrimp farms over time in Sonora</vt:lpstr>
      <vt:lpstr>Shrimp farm activity over time in Sinaloa </vt:lpstr>
      <vt:lpstr>Shrimp farm activity over time in Sonora</vt:lpstr>
      <vt:lpstr>Impacts to Waterbirds</vt:lpstr>
      <vt:lpstr>Possible Solutions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Miles Scheuering</dc:creator>
  <cp:lastModifiedBy>Miles Scheuering</cp:lastModifiedBy>
  <cp:revision>51</cp:revision>
  <dcterms:created xsi:type="dcterms:W3CDTF">2021-04-08T20:22:45Z</dcterms:created>
  <dcterms:modified xsi:type="dcterms:W3CDTF">2021-04-12T00:41:25Z</dcterms:modified>
</cp:coreProperties>
</file>