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9" r:id="rId1"/>
  </p:sldMasterIdLst>
  <p:notesMasterIdLst>
    <p:notesMasterId r:id="rId14"/>
  </p:notesMasterIdLst>
  <p:sldIdLst>
    <p:sldId id="256" r:id="rId2"/>
    <p:sldId id="269" r:id="rId3"/>
    <p:sldId id="258" r:id="rId4"/>
    <p:sldId id="270" r:id="rId5"/>
    <p:sldId id="259" r:id="rId6"/>
    <p:sldId id="261" r:id="rId7"/>
    <p:sldId id="260" r:id="rId8"/>
    <p:sldId id="275" r:id="rId9"/>
    <p:sldId id="276" r:id="rId10"/>
    <p:sldId id="274" r:id="rId11"/>
    <p:sldId id="271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nnette, Sky" initials="GS" lastIdx="3" clrIdx="0">
    <p:extLst>
      <p:ext uri="{19B8F6BF-5375-455C-9EA6-DF929625EA0E}">
        <p15:presenceInfo xmlns:p15="http://schemas.microsoft.com/office/powerpoint/2012/main" userId="Gennette, Sk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C7254"/>
    <a:srgbClr val="FFFFFF"/>
    <a:srgbClr val="5E5E5E"/>
    <a:srgbClr val="8D885D"/>
    <a:srgbClr val="876A58"/>
    <a:srgbClr val="835025"/>
    <a:srgbClr val="977052"/>
    <a:srgbClr val="94663A"/>
    <a:srgbClr val="C49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71718" autoAdjust="0"/>
  </p:normalViewPr>
  <p:slideViewPr>
    <p:cSldViewPr snapToGrid="0">
      <p:cViewPr varScale="1">
        <p:scale>
          <a:sx n="75" d="100"/>
          <a:sy n="75" d="100"/>
        </p:scale>
        <p:origin x="6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kyge.DESKTOP-717G86N\OneDrive\Documents\Condor\Jan-Aug_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6386479"/>
        <c:axId val="1021900511"/>
      </c:barChart>
      <c:catAx>
        <c:axId val="19863864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1900511"/>
        <c:crosses val="autoZero"/>
        <c:auto val="1"/>
        <c:lblAlgn val="ctr"/>
        <c:lblOffset val="100"/>
        <c:noMultiLvlLbl val="0"/>
      </c:catAx>
      <c:valAx>
        <c:axId val="1021900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 flight speed (km/h)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48892898804316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63864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9DCB9-2600-4CAB-B4BD-7EF15B0B7445}" type="doc">
      <dgm:prSet loTypeId="urn:microsoft.com/office/officeart/2005/8/layout/vList2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373B187-B1EC-4E84-8070-AADAD59C21FF}">
      <dgm:prSet custT="1"/>
      <dgm:spPr>
        <a:solidFill>
          <a:srgbClr val="7C7254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2000" dirty="0">
              <a:latin typeface="Segoe UI" panose="020B0502040204020203" pitchFamily="34" charset="0"/>
              <a:cs typeface="Segoe UI" panose="020B0502040204020203" pitchFamily="34" charset="0"/>
            </a:rPr>
            <a:t>Each meteorological variable had a significant effect (</a:t>
          </a:r>
          <a:r>
            <a:rPr lang="en-US" sz="2000" i="1" dirty="0">
              <a:latin typeface="Segoe UI" panose="020B0502040204020203" pitchFamily="34" charset="0"/>
              <a:cs typeface="Segoe UI" panose="020B0502040204020203" pitchFamily="34" charset="0"/>
            </a:rPr>
            <a:t>p</a:t>
          </a:r>
          <a:r>
            <a:rPr lang="en-US" sz="2000" dirty="0">
              <a:latin typeface="Segoe UI" panose="020B0502040204020203" pitchFamily="34" charset="0"/>
              <a:cs typeface="Segoe UI" panose="020B0502040204020203" pitchFamily="34" charset="0"/>
            </a:rPr>
            <a:t> &lt; 0.001), </a:t>
          </a:r>
        </a:p>
        <a:p>
          <a:pPr>
            <a:spcAft>
              <a:spcPts val="0"/>
            </a:spcAft>
          </a:pPr>
          <a:r>
            <a:rPr lang="en-US" sz="2000" dirty="0">
              <a:latin typeface="Segoe UI" panose="020B0502040204020203" pitchFamily="34" charset="0"/>
              <a:cs typeface="Segoe UI" panose="020B0502040204020203" pitchFamily="34" charset="0"/>
            </a:rPr>
            <a:t>except for TKE and pressure</a:t>
          </a:r>
        </a:p>
      </dgm:t>
    </dgm:pt>
    <dgm:pt modelId="{88F86587-B7AB-4F79-AB18-22C4A11362C7}" type="parTrans" cxnId="{4FC0423C-A37A-4C5E-A347-113350FD8BA1}">
      <dgm:prSet/>
      <dgm:spPr/>
      <dgm:t>
        <a:bodyPr/>
        <a:lstStyle/>
        <a:p>
          <a:endParaRPr lang="en-US"/>
        </a:p>
      </dgm:t>
    </dgm:pt>
    <dgm:pt modelId="{41DF0A98-4710-494B-833D-ADDEFB87AF26}" type="sibTrans" cxnId="{4FC0423C-A37A-4C5E-A347-113350FD8BA1}">
      <dgm:prSet/>
      <dgm:spPr/>
      <dgm:t>
        <a:bodyPr/>
        <a:lstStyle/>
        <a:p>
          <a:endParaRPr lang="en-US"/>
        </a:p>
      </dgm:t>
    </dgm:pt>
    <dgm:pt modelId="{F3E1FDC9-9DDA-478C-A63C-FE36300769F3}">
      <dgm:prSet custT="1"/>
      <dgm:spPr>
        <a:solidFill>
          <a:srgbClr val="7C7254"/>
        </a:solidFill>
      </dgm:spPr>
      <dgm:t>
        <a:bodyPr/>
        <a:lstStyle/>
        <a:p>
          <a:r>
            <a:rPr lang="en-US" sz="2000" dirty="0">
              <a:latin typeface="Segoe UI" panose="020B0502040204020203" pitchFamily="34" charset="0"/>
              <a:cs typeface="Segoe UI" panose="020B0502040204020203" pitchFamily="34" charset="0"/>
            </a:rPr>
            <a:t>DSR had the strongest effect on flight speed </a:t>
          </a:r>
        </a:p>
      </dgm:t>
    </dgm:pt>
    <dgm:pt modelId="{FBB9FC8A-A5A1-43CF-B751-3EABBED75493}" type="parTrans" cxnId="{04870AB0-F0ED-4874-B0AE-D9B6C3CF1ABD}">
      <dgm:prSet/>
      <dgm:spPr/>
      <dgm:t>
        <a:bodyPr/>
        <a:lstStyle/>
        <a:p>
          <a:endParaRPr lang="en-US"/>
        </a:p>
      </dgm:t>
    </dgm:pt>
    <dgm:pt modelId="{32EDF909-7E84-438E-A0CA-57BB5D27EEC6}" type="sibTrans" cxnId="{04870AB0-F0ED-4874-B0AE-D9B6C3CF1ABD}">
      <dgm:prSet/>
      <dgm:spPr/>
      <dgm:t>
        <a:bodyPr/>
        <a:lstStyle/>
        <a:p>
          <a:endParaRPr lang="en-US"/>
        </a:p>
      </dgm:t>
    </dgm:pt>
    <dgm:pt modelId="{BC8E88BD-FE8A-4FEB-8334-E7E19E00E986}">
      <dgm:prSet custT="1"/>
      <dgm:spPr>
        <a:solidFill>
          <a:srgbClr val="7C7254"/>
        </a:solidFill>
      </dgm:spPr>
      <dgm:t>
        <a:bodyPr/>
        <a:lstStyle/>
        <a:p>
          <a:r>
            <a:rPr lang="en-US" sz="2000" dirty="0">
              <a:latin typeface="Segoe UI" panose="020B0502040204020203" pitchFamily="34" charset="0"/>
              <a:cs typeface="Segoe UI" panose="020B0502040204020203" pitchFamily="34" charset="0"/>
            </a:rPr>
            <a:t>Precipitation was the only variable with a negative effect</a:t>
          </a:r>
        </a:p>
      </dgm:t>
    </dgm:pt>
    <dgm:pt modelId="{72C726F3-6A7D-4D33-8E30-9D4B0EB5AA9D}" type="parTrans" cxnId="{539EBE76-6900-4A92-ACD9-3636C0A6B753}">
      <dgm:prSet/>
      <dgm:spPr/>
      <dgm:t>
        <a:bodyPr/>
        <a:lstStyle/>
        <a:p>
          <a:endParaRPr lang="en-US"/>
        </a:p>
      </dgm:t>
    </dgm:pt>
    <dgm:pt modelId="{E7925388-CB7A-4CC5-8B44-78C37B116FE8}" type="sibTrans" cxnId="{539EBE76-6900-4A92-ACD9-3636C0A6B753}">
      <dgm:prSet/>
      <dgm:spPr/>
      <dgm:t>
        <a:bodyPr/>
        <a:lstStyle/>
        <a:p>
          <a:endParaRPr lang="en-US"/>
        </a:p>
      </dgm:t>
    </dgm:pt>
    <dgm:pt modelId="{94D9BF99-F8B0-4D77-A11A-9FA9C95D24C1}" type="pres">
      <dgm:prSet presAssocID="{6CD9DCB9-2600-4CAB-B4BD-7EF15B0B7445}" presName="linear" presStyleCnt="0">
        <dgm:presLayoutVars>
          <dgm:animLvl val="lvl"/>
          <dgm:resizeHandles val="exact"/>
        </dgm:presLayoutVars>
      </dgm:prSet>
      <dgm:spPr/>
    </dgm:pt>
    <dgm:pt modelId="{E4AD5F6E-0C62-4456-A7AF-FBBDCEBF04A9}" type="pres">
      <dgm:prSet presAssocID="{E373B187-B1EC-4E84-8070-AADAD59C21FF}" presName="parentText" presStyleLbl="node1" presStyleIdx="0" presStyleCnt="3" custScaleY="74809">
        <dgm:presLayoutVars>
          <dgm:chMax val="0"/>
          <dgm:bulletEnabled val="1"/>
        </dgm:presLayoutVars>
      </dgm:prSet>
      <dgm:spPr/>
    </dgm:pt>
    <dgm:pt modelId="{F7954190-7C0A-4007-ADA1-CF5F788E9934}" type="pres">
      <dgm:prSet presAssocID="{41DF0A98-4710-494B-833D-ADDEFB87AF26}" presName="spacer" presStyleCnt="0"/>
      <dgm:spPr/>
    </dgm:pt>
    <dgm:pt modelId="{094AE540-3104-48E8-9D62-E04649917588}" type="pres">
      <dgm:prSet presAssocID="{F3E1FDC9-9DDA-478C-A63C-FE36300769F3}" presName="parentText" presStyleLbl="node1" presStyleIdx="1" presStyleCnt="3" custScaleY="74809">
        <dgm:presLayoutVars>
          <dgm:chMax val="0"/>
          <dgm:bulletEnabled val="1"/>
        </dgm:presLayoutVars>
      </dgm:prSet>
      <dgm:spPr/>
    </dgm:pt>
    <dgm:pt modelId="{E1866074-E7E9-402B-850D-B53A4C2ADD7C}" type="pres">
      <dgm:prSet presAssocID="{32EDF909-7E84-438E-A0CA-57BB5D27EEC6}" presName="spacer" presStyleCnt="0"/>
      <dgm:spPr/>
    </dgm:pt>
    <dgm:pt modelId="{E7E17491-2F40-4DF5-980F-A76A3C4D420E}" type="pres">
      <dgm:prSet presAssocID="{BC8E88BD-FE8A-4FEB-8334-E7E19E00E986}" presName="parentText" presStyleLbl="node1" presStyleIdx="2" presStyleCnt="3" custScaleY="74809">
        <dgm:presLayoutVars>
          <dgm:chMax val="0"/>
          <dgm:bulletEnabled val="1"/>
        </dgm:presLayoutVars>
      </dgm:prSet>
      <dgm:spPr/>
    </dgm:pt>
  </dgm:ptLst>
  <dgm:cxnLst>
    <dgm:cxn modelId="{4FC0423C-A37A-4C5E-A347-113350FD8BA1}" srcId="{6CD9DCB9-2600-4CAB-B4BD-7EF15B0B7445}" destId="{E373B187-B1EC-4E84-8070-AADAD59C21FF}" srcOrd="0" destOrd="0" parTransId="{88F86587-B7AB-4F79-AB18-22C4A11362C7}" sibTransId="{41DF0A98-4710-494B-833D-ADDEFB87AF26}"/>
    <dgm:cxn modelId="{539EBE76-6900-4A92-ACD9-3636C0A6B753}" srcId="{6CD9DCB9-2600-4CAB-B4BD-7EF15B0B7445}" destId="{BC8E88BD-FE8A-4FEB-8334-E7E19E00E986}" srcOrd="2" destOrd="0" parTransId="{72C726F3-6A7D-4D33-8E30-9D4B0EB5AA9D}" sibTransId="{E7925388-CB7A-4CC5-8B44-78C37B116FE8}"/>
    <dgm:cxn modelId="{04870AB0-F0ED-4874-B0AE-D9B6C3CF1ABD}" srcId="{6CD9DCB9-2600-4CAB-B4BD-7EF15B0B7445}" destId="{F3E1FDC9-9DDA-478C-A63C-FE36300769F3}" srcOrd="1" destOrd="0" parTransId="{FBB9FC8A-A5A1-43CF-B751-3EABBED75493}" sibTransId="{32EDF909-7E84-438E-A0CA-57BB5D27EEC6}"/>
    <dgm:cxn modelId="{805574D2-7F28-4CAD-A47C-FCD35EC9593E}" type="presOf" srcId="{BC8E88BD-FE8A-4FEB-8334-E7E19E00E986}" destId="{E7E17491-2F40-4DF5-980F-A76A3C4D420E}" srcOrd="0" destOrd="0" presId="urn:microsoft.com/office/officeart/2005/8/layout/vList2"/>
    <dgm:cxn modelId="{39DE36D8-39A7-45CC-91D7-4A9E06677629}" type="presOf" srcId="{E373B187-B1EC-4E84-8070-AADAD59C21FF}" destId="{E4AD5F6E-0C62-4456-A7AF-FBBDCEBF04A9}" srcOrd="0" destOrd="0" presId="urn:microsoft.com/office/officeart/2005/8/layout/vList2"/>
    <dgm:cxn modelId="{FB587ADD-2622-4F0B-BCCC-DBEA9A6C86F3}" type="presOf" srcId="{6CD9DCB9-2600-4CAB-B4BD-7EF15B0B7445}" destId="{94D9BF99-F8B0-4D77-A11A-9FA9C95D24C1}" srcOrd="0" destOrd="0" presId="urn:microsoft.com/office/officeart/2005/8/layout/vList2"/>
    <dgm:cxn modelId="{6560FEE7-EA5A-433B-85EB-9961E4A00183}" type="presOf" srcId="{F3E1FDC9-9DDA-478C-A63C-FE36300769F3}" destId="{094AE540-3104-48E8-9D62-E04649917588}" srcOrd="0" destOrd="0" presId="urn:microsoft.com/office/officeart/2005/8/layout/vList2"/>
    <dgm:cxn modelId="{90A67A42-3BF9-4EC6-BC77-D025F355B739}" type="presParOf" srcId="{94D9BF99-F8B0-4D77-A11A-9FA9C95D24C1}" destId="{E4AD5F6E-0C62-4456-A7AF-FBBDCEBF04A9}" srcOrd="0" destOrd="0" presId="urn:microsoft.com/office/officeart/2005/8/layout/vList2"/>
    <dgm:cxn modelId="{BF2D2A2E-834B-4E82-8FDA-F32FBE8E2453}" type="presParOf" srcId="{94D9BF99-F8B0-4D77-A11A-9FA9C95D24C1}" destId="{F7954190-7C0A-4007-ADA1-CF5F788E9934}" srcOrd="1" destOrd="0" presId="urn:microsoft.com/office/officeart/2005/8/layout/vList2"/>
    <dgm:cxn modelId="{798943A3-A680-494B-A9A3-E877D1FA96FC}" type="presParOf" srcId="{94D9BF99-F8B0-4D77-A11A-9FA9C95D24C1}" destId="{094AE540-3104-48E8-9D62-E04649917588}" srcOrd="2" destOrd="0" presId="urn:microsoft.com/office/officeart/2005/8/layout/vList2"/>
    <dgm:cxn modelId="{51B47783-C352-46D2-A3BB-452F29A6B4AE}" type="presParOf" srcId="{94D9BF99-F8B0-4D77-A11A-9FA9C95D24C1}" destId="{E1866074-E7E9-402B-850D-B53A4C2ADD7C}" srcOrd="3" destOrd="0" presId="urn:microsoft.com/office/officeart/2005/8/layout/vList2"/>
    <dgm:cxn modelId="{40C671FE-7B25-4D50-926F-58B7D3963E81}" type="presParOf" srcId="{94D9BF99-F8B0-4D77-A11A-9FA9C95D24C1}" destId="{E7E17491-2F40-4DF5-980F-A76A3C4D420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AD5F6E-0C62-4456-A7AF-FBBDCEBF04A9}">
      <dsp:nvSpPr>
        <dsp:cNvPr id="0" name=""/>
        <dsp:cNvSpPr/>
      </dsp:nvSpPr>
      <dsp:spPr>
        <a:xfrm>
          <a:off x="0" y="13078"/>
          <a:ext cx="7565085" cy="714216"/>
        </a:xfrm>
        <a:prstGeom prst="roundRect">
          <a:avLst/>
        </a:prstGeom>
        <a:solidFill>
          <a:srgbClr val="7C7254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kern="1200" dirty="0">
              <a:latin typeface="Segoe UI" panose="020B0502040204020203" pitchFamily="34" charset="0"/>
              <a:cs typeface="Segoe UI" panose="020B0502040204020203" pitchFamily="34" charset="0"/>
            </a:rPr>
            <a:t>Each meteorological variable had a significant effect (</a:t>
          </a:r>
          <a:r>
            <a:rPr lang="en-US" sz="2000" i="1" kern="1200" dirty="0">
              <a:latin typeface="Segoe UI" panose="020B0502040204020203" pitchFamily="34" charset="0"/>
              <a:cs typeface="Segoe UI" panose="020B0502040204020203" pitchFamily="34" charset="0"/>
            </a:rPr>
            <a:t>p</a:t>
          </a:r>
          <a:r>
            <a:rPr lang="en-US" sz="2000" kern="1200" dirty="0">
              <a:latin typeface="Segoe UI" panose="020B0502040204020203" pitchFamily="34" charset="0"/>
              <a:cs typeface="Segoe UI" panose="020B0502040204020203" pitchFamily="34" charset="0"/>
            </a:rPr>
            <a:t> &lt; 0.001),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kern="1200" dirty="0">
              <a:latin typeface="Segoe UI" panose="020B0502040204020203" pitchFamily="34" charset="0"/>
              <a:cs typeface="Segoe UI" panose="020B0502040204020203" pitchFamily="34" charset="0"/>
            </a:rPr>
            <a:t>except for TKE and pressure</a:t>
          </a:r>
        </a:p>
      </dsp:txBody>
      <dsp:txXfrm>
        <a:off x="34865" y="47943"/>
        <a:ext cx="7495355" cy="644486"/>
      </dsp:txXfrm>
    </dsp:sp>
    <dsp:sp modelId="{094AE540-3104-48E8-9D62-E04649917588}">
      <dsp:nvSpPr>
        <dsp:cNvPr id="0" name=""/>
        <dsp:cNvSpPr/>
      </dsp:nvSpPr>
      <dsp:spPr>
        <a:xfrm>
          <a:off x="0" y="874174"/>
          <a:ext cx="7565085" cy="714216"/>
        </a:xfrm>
        <a:prstGeom prst="roundRect">
          <a:avLst/>
        </a:prstGeom>
        <a:solidFill>
          <a:srgbClr val="7C7254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Segoe UI" panose="020B0502040204020203" pitchFamily="34" charset="0"/>
              <a:cs typeface="Segoe UI" panose="020B0502040204020203" pitchFamily="34" charset="0"/>
            </a:rPr>
            <a:t>DSR had the strongest effect on flight speed </a:t>
          </a:r>
        </a:p>
      </dsp:txBody>
      <dsp:txXfrm>
        <a:off x="34865" y="909039"/>
        <a:ext cx="7495355" cy="644486"/>
      </dsp:txXfrm>
    </dsp:sp>
    <dsp:sp modelId="{E7E17491-2F40-4DF5-980F-A76A3C4D420E}">
      <dsp:nvSpPr>
        <dsp:cNvPr id="0" name=""/>
        <dsp:cNvSpPr/>
      </dsp:nvSpPr>
      <dsp:spPr>
        <a:xfrm>
          <a:off x="0" y="1735271"/>
          <a:ext cx="7565085" cy="714216"/>
        </a:xfrm>
        <a:prstGeom prst="roundRect">
          <a:avLst/>
        </a:prstGeom>
        <a:solidFill>
          <a:srgbClr val="7C7254"/>
        </a:solidFill>
        <a:ln w="1714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Segoe UI" panose="020B0502040204020203" pitchFamily="34" charset="0"/>
              <a:cs typeface="Segoe UI" panose="020B0502040204020203" pitchFamily="34" charset="0"/>
            </a:rPr>
            <a:t>Precipitation was the only variable with a negative effect</a:t>
          </a:r>
        </a:p>
      </dsp:txBody>
      <dsp:txXfrm>
        <a:off x="34865" y="1770136"/>
        <a:ext cx="7495355" cy="644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7A1A-36AD-4AA6-8D1F-F32373117D88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A3100-9E7E-4376-897C-AADBC7A22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0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405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85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83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64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20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20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03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62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24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30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2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A3100-9E7E-4376-897C-AADBC7A22C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5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1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2001"/>
            <a:ext cx="292531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927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34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7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99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3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6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8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26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58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42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2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5" y="767419"/>
            <a:ext cx="8115231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2" y="6356352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6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758952"/>
            <a:ext cx="3443591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9"/>
            <a:ext cx="294748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2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7" y="6356352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9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9D36375-10CF-4BCB-83A0-471B053D85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F2DF315-8C60-424C-8737-1A5E8FDC8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286BA-08F6-4858-A588-A6EDAF76F8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9" y="4645035"/>
            <a:ext cx="11978640" cy="542593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 of weather on flight speed of California Condors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840226-B656-4996-B252-FD6583B39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79" y="5226897"/>
            <a:ext cx="2920083" cy="108740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Sky Gennette</a:t>
            </a:r>
          </a:p>
          <a:p>
            <a:r>
              <a:rPr lang="en-US" sz="1900" dirty="0"/>
              <a:t>Undergraduate, Wildlife Biology</a:t>
            </a:r>
          </a:p>
          <a:p>
            <a:pPr>
              <a:spcBef>
                <a:spcPts val="600"/>
              </a:spcBef>
            </a:pPr>
            <a:r>
              <a:rPr lang="en-US" sz="1900" dirty="0"/>
              <a:t>University of Montana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206206-4039-422C-A5B6-B1BF4392D4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774" b="16517"/>
          <a:stretch/>
        </p:blipFill>
        <p:spPr>
          <a:xfrm>
            <a:off x="0" y="301177"/>
            <a:ext cx="11707366" cy="37652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035CB8-F69A-424D-973C-602B6091CA59}"/>
              </a:ext>
            </a:extLst>
          </p:cNvPr>
          <p:cNvSpPr txBox="1"/>
          <p:nvPr/>
        </p:nvSpPr>
        <p:spPr>
          <a:xfrm>
            <a:off x="9384285" y="3789466"/>
            <a:ext cx="24419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51514D"/>
                </a:solidFill>
              </a:rPr>
              <a:t>Photo credit: Scott Flaherty/USFWS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945558-D489-4B2A-A94E-1A211441A536}"/>
              </a:ext>
            </a:extLst>
          </p:cNvPr>
          <p:cNvSpPr txBox="1"/>
          <p:nvPr/>
        </p:nvSpPr>
        <p:spPr>
          <a:xfrm>
            <a:off x="8121193" y="5868925"/>
            <a:ext cx="36928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UM Conference on Undergraduate Research</a:t>
            </a:r>
          </a:p>
        </p:txBody>
      </p:sp>
    </p:spTree>
    <p:extLst>
      <p:ext uri="{BB962C8B-B14F-4D97-AF65-F5344CB8AC3E}">
        <p14:creationId xmlns:p14="http://schemas.microsoft.com/office/powerpoint/2010/main" val="551033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5E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3E461B-09AD-4471-AA09-29EB2E4712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41"/>
          <a:stretch/>
        </p:blipFill>
        <p:spPr>
          <a:xfrm>
            <a:off x="6520123" y="165096"/>
            <a:ext cx="4480845" cy="3138314"/>
          </a:xfrm>
          <a:prstGeom prst="rect">
            <a:avLst/>
          </a:prstGeom>
          <a:ln w="76200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280FB0-8D26-4D7B-BB85-FB315DEFA8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110"/>
          <a:stretch/>
        </p:blipFill>
        <p:spPr>
          <a:xfrm>
            <a:off x="1034341" y="3554590"/>
            <a:ext cx="4585141" cy="3138314"/>
          </a:xfrm>
          <a:prstGeom prst="rect">
            <a:avLst/>
          </a:prstGeom>
          <a:ln w="76200">
            <a:noFill/>
          </a:ln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300AEF0A-30DE-489F-BDC9-E3BB390B1F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802"/>
          <a:stretch/>
        </p:blipFill>
        <p:spPr>
          <a:xfrm>
            <a:off x="6595059" y="3554590"/>
            <a:ext cx="4330974" cy="3174712"/>
          </a:xfrm>
          <a:prstGeom prst="rect">
            <a:avLst/>
          </a:prstGeom>
          <a:ln w="76200">
            <a:noFill/>
          </a:ln>
        </p:spPr>
      </p:pic>
      <p:pic>
        <p:nvPicPr>
          <p:cNvPr id="6" name="Picture 5" descr="Chart&#10;&#10;Description automatically generated with low confidence">
            <a:extLst>
              <a:ext uri="{FF2B5EF4-FFF2-40B4-BE49-F238E27FC236}">
                <a16:creationId xmlns:a16="http://schemas.microsoft.com/office/drawing/2014/main" id="{BD046D1D-B945-4BB2-97A8-6EC4F0964B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960"/>
          <a:stretch/>
        </p:blipFill>
        <p:spPr>
          <a:xfrm>
            <a:off x="1116096" y="169764"/>
            <a:ext cx="4421633" cy="3133646"/>
          </a:xfrm>
          <a:prstGeom prst="rect">
            <a:avLst/>
          </a:prstGeom>
          <a:ln w="76200">
            <a:noFill/>
          </a:ln>
        </p:spPr>
      </p:pic>
    </p:spTree>
    <p:extLst>
      <p:ext uri="{BB962C8B-B14F-4D97-AF65-F5344CB8AC3E}">
        <p14:creationId xmlns:p14="http://schemas.microsoft.com/office/powerpoint/2010/main" val="2911454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0" y="233679"/>
            <a:ext cx="384048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Discussion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7A4E4C-5D3C-4DDE-80E4-95E332D7B03D}"/>
              </a:ext>
            </a:extLst>
          </p:cNvPr>
          <p:cNvSpPr txBox="1"/>
          <p:nvPr/>
        </p:nvSpPr>
        <p:spPr>
          <a:xfrm>
            <a:off x="239629" y="1251208"/>
            <a:ext cx="5506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Further evidence signifying importance of atmospheric updraft to soaring bird flight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Condors as a model system for soaring bird flight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Influence of weather on soaring bird flight may be affected by climate change</a:t>
            </a:r>
            <a:endParaRPr lang="en-US" dirty="0"/>
          </a:p>
        </p:txBody>
      </p:sp>
      <p:pic>
        <p:nvPicPr>
          <p:cNvPr id="1026" name="Picture 2" descr="Condor flying through the clouds.">
            <a:extLst>
              <a:ext uri="{FF2B5EF4-FFF2-40B4-BE49-F238E27FC236}">
                <a16:creationId xmlns:a16="http://schemas.microsoft.com/office/drawing/2014/main" id="{3ED539B3-DD2F-40BD-AB79-6A24099EB1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7"/>
          <a:stretch/>
        </p:blipFill>
        <p:spPr bwMode="auto">
          <a:xfrm>
            <a:off x="6102777" y="0"/>
            <a:ext cx="60892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CDD4FD-4B9D-4F77-BF80-92F699610861}"/>
              </a:ext>
            </a:extLst>
          </p:cNvPr>
          <p:cNvSpPr txBox="1"/>
          <p:nvPr/>
        </p:nvSpPr>
        <p:spPr>
          <a:xfrm>
            <a:off x="9918917" y="6581003"/>
            <a:ext cx="2273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51514D"/>
                </a:solidFill>
              </a:rPr>
              <a:t>Photo credit: Gavin Emmons/NPS</a:t>
            </a:r>
          </a:p>
        </p:txBody>
      </p:sp>
    </p:spTree>
    <p:extLst>
      <p:ext uri="{BB962C8B-B14F-4D97-AF65-F5344CB8AC3E}">
        <p14:creationId xmlns:p14="http://schemas.microsoft.com/office/powerpoint/2010/main" val="1509013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57228ED1-B9A0-400B-9B40-A4517FEB6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4D3818-CA69-46CE-A808-0750E5BFD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BFFC165-0EB7-4973-AD70-7DFE76E52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3"/>
            <a:ext cx="4642228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88952" y="899156"/>
            <a:ext cx="4016116" cy="125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6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Acknowledgements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7A4E4C-5D3C-4DDE-80E4-95E332D7B03D}"/>
              </a:ext>
            </a:extLst>
          </p:cNvPr>
          <p:cNvSpPr txBox="1"/>
          <p:nvPr/>
        </p:nvSpPr>
        <p:spPr>
          <a:xfrm>
            <a:off x="419877" y="2154626"/>
            <a:ext cx="4016116" cy="32745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b="1" dirty="0">
                <a:solidFill>
                  <a:schemeClr val="bg1"/>
                </a:solidFill>
              </a:rPr>
              <a:t>Mentors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dirty="0">
                <a:solidFill>
                  <a:schemeClr val="bg1"/>
                </a:solidFill>
              </a:rPr>
              <a:t>Todd Katzner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dirty="0">
                <a:solidFill>
                  <a:schemeClr val="bg1"/>
                </a:solidFill>
              </a:rPr>
              <a:t>Sharon Poessel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endParaRPr lang="en-US" dirty="0">
              <a:solidFill>
                <a:schemeClr val="bg1"/>
              </a:solidFill>
            </a:endParaRPr>
          </a:p>
          <a:p>
            <a:pPr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b="1" dirty="0">
                <a:solidFill>
                  <a:schemeClr val="bg1"/>
                </a:solidFill>
              </a:rPr>
              <a:t>Senior Thesis Committee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dirty="0">
                <a:solidFill>
                  <a:schemeClr val="bg1"/>
                </a:solidFill>
              </a:rPr>
              <a:t>Lisa Eby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dirty="0">
                <a:solidFill>
                  <a:schemeClr val="bg1"/>
                </a:solidFill>
              </a:rPr>
              <a:t>Jedediah Brodie</a:t>
            </a:r>
          </a:p>
          <a:p>
            <a:pPr marL="285750" indent="-182880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  <a:buFont typeface="Wingdings 2" pitchFamily="18" charset="2"/>
              <a:buChar char=""/>
            </a:pPr>
            <a:r>
              <a:rPr lang="en-US" dirty="0">
                <a:solidFill>
                  <a:schemeClr val="bg1"/>
                </a:solidFill>
              </a:rPr>
              <a:t>Victoria Dreitz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E8FF18-9530-452A-B3C2-CB040EB546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57" r="11585"/>
          <a:stretch/>
        </p:blipFill>
        <p:spPr>
          <a:xfrm>
            <a:off x="5137465" y="758953"/>
            <a:ext cx="6193767" cy="53306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EA07121-B125-43F8-8F73-64E6D16AE9B1}"/>
              </a:ext>
            </a:extLst>
          </p:cNvPr>
          <p:cNvSpPr txBox="1"/>
          <p:nvPr/>
        </p:nvSpPr>
        <p:spPr>
          <a:xfrm>
            <a:off x="9135146" y="5822048"/>
            <a:ext cx="2273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51514D"/>
                </a:solidFill>
              </a:rPr>
              <a:t>Photo credit: Gavin Emmons/NPS</a:t>
            </a:r>
          </a:p>
        </p:txBody>
      </p:sp>
    </p:spTree>
    <p:extLst>
      <p:ext uri="{BB962C8B-B14F-4D97-AF65-F5344CB8AC3E}">
        <p14:creationId xmlns:p14="http://schemas.microsoft.com/office/powerpoint/2010/main" val="289436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0" y="233679"/>
            <a:ext cx="384048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Background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7A4E4C-5D3C-4DDE-80E4-95E332D7B03D}"/>
              </a:ext>
            </a:extLst>
          </p:cNvPr>
          <p:cNvSpPr txBox="1"/>
          <p:nvPr/>
        </p:nvSpPr>
        <p:spPr>
          <a:xfrm>
            <a:off x="180941" y="1139132"/>
            <a:ext cx="500680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Characteristics of the environment are influential to animal movement</a:t>
            </a:r>
          </a:p>
          <a:p>
            <a:pPr>
              <a:spcAft>
                <a:spcPts val="600"/>
              </a:spcAft>
              <a:buSzPct val="83000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342900" indent="-342900">
              <a:spcAft>
                <a:spcPts val="6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Flying animals are affected by meteorological conditions</a:t>
            </a:r>
          </a:p>
          <a:p>
            <a:pPr>
              <a:spcAft>
                <a:spcPts val="600"/>
              </a:spcAft>
              <a:buSzPct val="83000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spcAft>
                <a:spcPts val="6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Soaring birds respond to and utilize certain meteorological features, i.e. atmospheric updraft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A8EEC2-ED75-43CF-91B8-96A67BAA0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020" y="0"/>
            <a:ext cx="565698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ADE4E4-8022-4767-8F49-E15D09A2B349}"/>
              </a:ext>
            </a:extLst>
          </p:cNvPr>
          <p:cNvSpPr txBox="1"/>
          <p:nvPr/>
        </p:nvSpPr>
        <p:spPr>
          <a:xfrm>
            <a:off x="9918917" y="6581003"/>
            <a:ext cx="2273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51514D"/>
                </a:solidFill>
              </a:rPr>
              <a:t>Photo credit: Gavin Emmons/NPS</a:t>
            </a:r>
          </a:p>
        </p:txBody>
      </p:sp>
    </p:spTree>
    <p:extLst>
      <p:ext uri="{BB962C8B-B14F-4D97-AF65-F5344CB8AC3E}">
        <p14:creationId xmlns:p14="http://schemas.microsoft.com/office/powerpoint/2010/main" val="90368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5EDF33F-38ED-462C-9F42-C70C481CE156}"/>
              </a:ext>
            </a:extLst>
          </p:cNvPr>
          <p:cNvSpPr txBox="1"/>
          <p:nvPr/>
        </p:nvSpPr>
        <p:spPr>
          <a:xfrm>
            <a:off x="-1" y="233679"/>
            <a:ext cx="4669655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Study Species and Area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E282A-4D92-4C54-99C4-E84280DF70FA}"/>
              </a:ext>
            </a:extLst>
          </p:cNvPr>
          <p:cNvSpPr txBox="1"/>
          <p:nvPr/>
        </p:nvSpPr>
        <p:spPr>
          <a:xfrm>
            <a:off x="171095" y="1643896"/>
            <a:ext cx="51874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California Condor </a:t>
            </a:r>
            <a:r>
              <a:rPr lang="en-US" sz="2000" i="1" dirty="0"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(Gymnogyps californianus)</a:t>
            </a:r>
          </a:p>
          <a:p>
            <a:pPr marL="914400" lvl="1" indent="-4572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Large, obligate-soaring, scavenging</a:t>
            </a:r>
          </a:p>
          <a:p>
            <a:pPr algn="ctr">
              <a:spcAft>
                <a:spcPts val="600"/>
              </a:spcAft>
              <a:buSzPct val="80000"/>
            </a:pPr>
            <a:endParaRPr lang="en-US" sz="2000" dirty="0"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  <a:p>
            <a:pPr algn="ctr">
              <a:spcAft>
                <a:spcPts val="600"/>
              </a:spcAft>
              <a:buSzPct val="80000"/>
            </a:pPr>
            <a:r>
              <a:rPr lang="en-US" sz="2000" dirty="0"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Question: Is condor flight speed affected by meteorological conditions?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7347A8A7-715F-48F3-B962-5D2DABA2C7D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29" y="233679"/>
            <a:ext cx="5960996" cy="61488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F94D7E-ED60-4075-990C-40BC304B104E}"/>
              </a:ext>
            </a:extLst>
          </p:cNvPr>
          <p:cNvSpPr txBox="1"/>
          <p:nvPr/>
        </p:nvSpPr>
        <p:spPr>
          <a:xfrm>
            <a:off x="171095" y="3851787"/>
            <a:ext cx="55560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Data collection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Telemetry data from condors captured by USFWS biologists in Hopper Mountain and Bitter Creek National Wildlife Refuges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		January - December 2019</a:t>
            </a:r>
          </a:p>
        </p:txBody>
      </p:sp>
    </p:spTree>
    <p:extLst>
      <p:ext uri="{BB962C8B-B14F-4D97-AF65-F5344CB8AC3E}">
        <p14:creationId xmlns:p14="http://schemas.microsoft.com/office/powerpoint/2010/main" val="414879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3162304-DA60-4C31-9E2B-E22F8DA75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AE1EFF-264A-4A42-BEA1-0E875F40D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494260" y="1683144"/>
            <a:ext cx="2774922" cy="3491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6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Study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pc="-6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Hypothesis and Predictions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7A4E4C-5D3C-4DDE-80E4-95E332D7B03D}"/>
              </a:ext>
            </a:extLst>
          </p:cNvPr>
          <p:cNvSpPr txBox="1"/>
          <p:nvPr/>
        </p:nvSpPr>
        <p:spPr>
          <a:xfrm>
            <a:off x="3894531" y="1387099"/>
            <a:ext cx="7628461" cy="37877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74320"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</a:pPr>
            <a:endParaRPr lang="en-US" dirty="0">
              <a:solidFill>
                <a:srgbClr val="000000"/>
              </a:solidFill>
            </a:endParaRPr>
          </a:p>
          <a:p>
            <a:pPr marL="274320"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</a:pPr>
            <a:r>
              <a:rPr lang="en-US" dirty="0">
                <a:solidFill>
                  <a:srgbClr val="000000"/>
                </a:solidFill>
              </a:rPr>
              <a:t>Hypothesis: Flight speed will be influenced by meteorological conditions</a:t>
            </a:r>
          </a:p>
          <a:p>
            <a:pPr marL="274320"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</a:pPr>
            <a:endParaRPr lang="en-US" dirty="0">
              <a:solidFill>
                <a:srgbClr val="000000"/>
              </a:solidFill>
            </a:endParaRPr>
          </a:p>
          <a:p>
            <a:pPr marL="274320"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</a:pPr>
            <a:r>
              <a:rPr lang="en-US" dirty="0">
                <a:solidFill>
                  <a:srgbClr val="000000"/>
                </a:solidFill>
              </a:rPr>
              <a:t>Prediction: Flight speed will be positively influenced by meteorological conditions that are conducive to atmospheric updraft formation</a:t>
            </a:r>
          </a:p>
          <a:p>
            <a:pPr marL="1017270" lvl="2" indent="-285750" defTabSz="914400">
              <a:lnSpc>
                <a:spcPct val="90000"/>
              </a:lnSpc>
              <a:spcAft>
                <a:spcPts val="6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Positive relationship between flight speed and shortwave radiation, temperature, wind speed, thermal updraft, and orographic updraft</a:t>
            </a:r>
          </a:p>
          <a:p>
            <a:pPr marL="274320" lvl="1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SzPct val="83000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872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0" y="233679"/>
            <a:ext cx="384048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0A484D-85E7-4299-905B-3474D09CD7C2}"/>
              </a:ext>
            </a:extLst>
          </p:cNvPr>
          <p:cNvSpPr txBox="1"/>
          <p:nvPr/>
        </p:nvSpPr>
        <p:spPr>
          <a:xfrm>
            <a:off x="346228" y="1198485"/>
            <a:ext cx="978319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Calculated distances between each pair of successive GPS points, i.e. “tracks”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Grouped series of consecutive points, i.e. “segments”</a:t>
            </a:r>
          </a:p>
          <a:p>
            <a:pPr marL="742950" lvl="1" indent="-285750">
              <a:spcAft>
                <a:spcPts val="24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series of  ≥3 points in which successive points were 8 - 30 minutes apart</a:t>
            </a:r>
          </a:p>
          <a:p>
            <a:pPr marL="285750" indent="-285750">
              <a:spcAft>
                <a:spcPts val="1200"/>
              </a:spcAft>
              <a:buSzPct val="83000"/>
              <a:buFont typeface="Arial" panose="020B0604020202020204" pitchFamily="34" charset="0"/>
              <a:buChar char="•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Calculated the average flight speed (km/h) for each segment by dividing the sum of the distances by the sum of the time intervals of all tracks within a segment</a:t>
            </a:r>
          </a:p>
          <a:p>
            <a:pPr marL="285750" indent="-285750">
              <a:spcAft>
                <a:spcPts val="1200"/>
              </a:spcAft>
              <a:buSzPct val="83000"/>
              <a:buFont typeface="Arial" panose="020B0604020202020204" pitchFamily="34" charset="0"/>
              <a:buChar char="•"/>
            </a:pP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26EA9D-849A-4DFB-BCEC-338004A7FC57}"/>
              </a:ext>
            </a:extLst>
          </p:cNvPr>
          <p:cNvGrpSpPr/>
          <p:nvPr/>
        </p:nvGrpSpPr>
        <p:grpSpPr>
          <a:xfrm>
            <a:off x="2602933" y="4705165"/>
            <a:ext cx="5741191" cy="492266"/>
            <a:chOff x="1695634" y="4776186"/>
            <a:chExt cx="5741191" cy="492266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913AAE0-2A00-4800-8B5B-39E18FB9F137}"/>
                </a:ext>
              </a:extLst>
            </p:cNvPr>
            <p:cNvSpPr/>
            <p:nvPr/>
          </p:nvSpPr>
          <p:spPr>
            <a:xfrm>
              <a:off x="1695634" y="4776186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208F44F-2D74-400B-B035-576DFE1E5DC3}"/>
                </a:ext>
              </a:extLst>
            </p:cNvPr>
            <p:cNvCxnSpPr>
              <a:cxnSpLocks/>
            </p:cNvCxnSpPr>
            <p:nvPr/>
          </p:nvCxnSpPr>
          <p:spPr>
            <a:xfrm>
              <a:off x="1878513" y="4894702"/>
              <a:ext cx="1486123" cy="174891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82A8207-6227-4716-9E5F-1521EF15594C}"/>
                </a:ext>
              </a:extLst>
            </p:cNvPr>
            <p:cNvSpPr/>
            <p:nvPr/>
          </p:nvSpPr>
          <p:spPr>
            <a:xfrm>
              <a:off x="3364636" y="4982147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D739FC4-048C-41D7-9988-2A47449F799F}"/>
                </a:ext>
              </a:extLst>
            </p:cNvPr>
            <p:cNvCxnSpPr>
              <a:cxnSpLocks/>
              <a:endCxn id="16" idx="2"/>
            </p:cNvCxnSpPr>
            <p:nvPr/>
          </p:nvCxnSpPr>
          <p:spPr>
            <a:xfrm flipV="1">
              <a:off x="3547516" y="4982147"/>
              <a:ext cx="1486123" cy="8744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3A4B964-F264-48D7-9B2F-A034B7C1D679}"/>
                </a:ext>
              </a:extLst>
            </p:cNvPr>
            <p:cNvSpPr/>
            <p:nvPr/>
          </p:nvSpPr>
          <p:spPr>
            <a:xfrm>
              <a:off x="5033639" y="4890707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763DD8-0A7F-40C3-83E2-0A6C91F67850}"/>
                </a:ext>
              </a:extLst>
            </p:cNvPr>
            <p:cNvCxnSpPr>
              <a:cxnSpLocks/>
              <a:stCxn id="16" idx="6"/>
              <a:endCxn id="20" idx="2"/>
            </p:cNvCxnSpPr>
            <p:nvPr/>
          </p:nvCxnSpPr>
          <p:spPr>
            <a:xfrm>
              <a:off x="5216519" y="4982147"/>
              <a:ext cx="2037426" cy="194865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F7F579C-E360-42EA-A058-63C944548DEB}"/>
                </a:ext>
              </a:extLst>
            </p:cNvPr>
            <p:cNvSpPr/>
            <p:nvPr/>
          </p:nvSpPr>
          <p:spPr>
            <a:xfrm>
              <a:off x="7253945" y="5085572"/>
              <a:ext cx="182880" cy="1828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Left Brace 32">
            <a:extLst>
              <a:ext uri="{FF2B5EF4-FFF2-40B4-BE49-F238E27FC236}">
                <a16:creationId xmlns:a16="http://schemas.microsoft.com/office/drawing/2014/main" id="{8A1E5592-CF72-49E0-A205-A26BD23DED17}"/>
              </a:ext>
            </a:extLst>
          </p:cNvPr>
          <p:cNvSpPr/>
          <p:nvPr/>
        </p:nvSpPr>
        <p:spPr>
          <a:xfrm rot="5400000">
            <a:off x="3386091" y="3867955"/>
            <a:ext cx="285565" cy="138885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DC126DBE-1947-4973-B3BF-09FAA383EC99}"/>
              </a:ext>
            </a:extLst>
          </p:cNvPr>
          <p:cNvSpPr/>
          <p:nvPr/>
        </p:nvSpPr>
        <p:spPr>
          <a:xfrm rot="16200000">
            <a:off x="5184861" y="2965434"/>
            <a:ext cx="577334" cy="5741189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16EDD1-B1FF-4C74-83C5-09A667649F77}"/>
              </a:ext>
            </a:extLst>
          </p:cNvPr>
          <p:cNvSpPr txBox="1"/>
          <p:nvPr/>
        </p:nvSpPr>
        <p:spPr>
          <a:xfrm>
            <a:off x="3198129" y="4004053"/>
            <a:ext cx="1077157" cy="380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Track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81A774-F0AE-48A7-95F5-5E524435B93E}"/>
              </a:ext>
            </a:extLst>
          </p:cNvPr>
          <p:cNvSpPr txBox="1"/>
          <p:nvPr/>
        </p:nvSpPr>
        <p:spPr>
          <a:xfrm>
            <a:off x="4903234" y="6192736"/>
            <a:ext cx="135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Segment</a:t>
            </a:r>
          </a:p>
        </p:txBody>
      </p:sp>
    </p:spTree>
    <p:extLst>
      <p:ext uri="{BB962C8B-B14F-4D97-AF65-F5344CB8AC3E}">
        <p14:creationId xmlns:p14="http://schemas.microsoft.com/office/powerpoint/2010/main" val="390864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0" y="233679"/>
            <a:ext cx="384048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Methods</a:t>
            </a:r>
            <a:endParaRPr lang="en-US" sz="3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7A4E4C-5D3C-4DDE-80E4-95E332D7B03D}"/>
              </a:ext>
            </a:extLst>
          </p:cNvPr>
          <p:cNvSpPr txBox="1"/>
          <p:nvPr/>
        </p:nvSpPr>
        <p:spPr>
          <a:xfrm>
            <a:off x="290856" y="1259174"/>
            <a:ext cx="651306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3000"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Used Env-DATA in </a:t>
            </a:r>
            <a:r>
              <a:rPr lang="en-US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Movebank</a:t>
            </a: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 to link location data to meteorological variables 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thermal uplift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orographic uplift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downward shortwave radiation flux at the surface (DSR)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temperature at the surface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turbulent kinetic energy (TKE)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pressure at the surface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wind speed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total precipitation</a:t>
            </a:r>
          </a:p>
          <a:p>
            <a:pPr marL="342900" indent="-342900">
              <a:buSzPct val="83000"/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69B3BE-F10A-4116-9CDC-E50C4AA98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9433" y="4371780"/>
            <a:ext cx="5125165" cy="16480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DB0033-13BE-426F-BA7F-A736623078CC}"/>
              </a:ext>
            </a:extLst>
          </p:cNvPr>
          <p:cNvSpPr txBox="1"/>
          <p:nvPr/>
        </p:nvSpPr>
        <p:spPr>
          <a:xfrm>
            <a:off x="7565109" y="1259176"/>
            <a:ext cx="391805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Checked for correlations between meteorological variables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DSR ,temperature, and thermal highly correlated </a:t>
            </a:r>
          </a:p>
          <a:p>
            <a:pPr marL="342900" indent="-342900"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Removed temperature and thermal uplift from analysis</a:t>
            </a:r>
          </a:p>
        </p:txBody>
      </p:sp>
    </p:spTree>
    <p:extLst>
      <p:ext uri="{BB962C8B-B14F-4D97-AF65-F5344CB8AC3E}">
        <p14:creationId xmlns:p14="http://schemas.microsoft.com/office/powerpoint/2010/main" val="1509074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26">
            <a:extLst>
              <a:ext uri="{FF2B5EF4-FFF2-40B4-BE49-F238E27FC236}">
                <a16:creationId xmlns:a16="http://schemas.microsoft.com/office/drawing/2014/main" id="{43162304-DA60-4C31-9E2B-E22F8DA75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28">
            <a:extLst>
              <a:ext uri="{FF2B5EF4-FFF2-40B4-BE49-F238E27FC236}">
                <a16:creationId xmlns:a16="http://schemas.microsoft.com/office/drawing/2014/main" id="{C4AE1EFF-264A-4A42-BEA1-0E875F40D7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9" name="Rectangle 30">
            <a:extLst>
              <a:ext uri="{FF2B5EF4-FFF2-40B4-BE49-F238E27FC236}">
                <a16:creationId xmlns:a16="http://schemas.microsoft.com/office/drawing/2014/main" id="{5DB23C2B-2054-4D8B-9E98-9190F8E05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2">
            <a:extLst>
              <a:ext uri="{FF2B5EF4-FFF2-40B4-BE49-F238E27FC236}">
                <a16:creationId xmlns:a16="http://schemas.microsoft.com/office/drawing/2014/main" id="{8797B5BC-9873-45F9-97D6-298FB5AF08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494260" y="1683144"/>
            <a:ext cx="2774922" cy="3491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60" dirty="0">
                <a:solidFill>
                  <a:srgbClr val="FFFFFF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Methods</a:t>
            </a:r>
          </a:p>
        </p:txBody>
      </p:sp>
      <p:sp>
        <p:nvSpPr>
          <p:cNvPr id="41" name="Freeform: Shape 34">
            <a:extLst>
              <a:ext uri="{FF2B5EF4-FFF2-40B4-BE49-F238E27FC236}">
                <a16:creationId xmlns:a16="http://schemas.microsoft.com/office/drawing/2014/main" id="{665C2FCD-09A4-4B4B-AA73-F330DFE91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3BF50-6B73-43DE-B7F5-C7CE6A357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072" y="3781771"/>
            <a:ext cx="6653533" cy="27861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A5E475-10A9-40D6-89E0-25E0760F9394}"/>
              </a:ext>
            </a:extLst>
          </p:cNvPr>
          <p:cNvSpPr txBox="1"/>
          <p:nvPr/>
        </p:nvSpPr>
        <p:spPr>
          <a:xfrm>
            <a:off x="4060247" y="1002821"/>
            <a:ext cx="7438988" cy="3491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60020" defTabSz="914400">
              <a:lnSpc>
                <a:spcPct val="90000"/>
              </a:lnSpc>
              <a:buClr>
                <a:schemeClr val="accent1"/>
              </a:buClr>
              <a:buSzPct val="83000"/>
            </a:pPr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Rescaled meteorological variables and log-transformed response variable (flight speed) </a:t>
            </a: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2870" defTabSz="914400">
              <a:lnSpc>
                <a:spcPct val="90000"/>
              </a:lnSpc>
              <a:buClr>
                <a:schemeClr val="accent1"/>
              </a:buClr>
            </a:pPr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Linear mixed-effects models (LMMs)</a:t>
            </a:r>
          </a:p>
          <a:p>
            <a:pPr marL="742950" lvl="1" indent="-182880"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 2" pitchFamily="18" charset="2"/>
              <a:buChar char=""/>
            </a:pPr>
            <a:r>
              <a:rPr lang="en-US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LMM with meteorological variables as fixed effects and     Condor ID, month, and average track interval as random effects</a:t>
            </a:r>
          </a:p>
        </p:txBody>
      </p:sp>
    </p:spTree>
    <p:extLst>
      <p:ext uri="{BB962C8B-B14F-4D97-AF65-F5344CB8AC3E}">
        <p14:creationId xmlns:p14="http://schemas.microsoft.com/office/powerpoint/2010/main" val="22415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EC6C74-53A2-4F7F-B1BA-11496B105E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21CDB9-62E9-478E-ADD6-D1595D57A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46E12-0101-4F38-BE55-A8B73816D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95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134673" y="549713"/>
            <a:ext cx="4016116" cy="1255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60" dirty="0">
                <a:solidFill>
                  <a:srgbClr val="FFFFFF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rPr>
              <a:t>Results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A5E475-10A9-40D6-89E0-25E0760F9394}"/>
              </a:ext>
            </a:extLst>
          </p:cNvPr>
          <p:cNvSpPr txBox="1"/>
          <p:nvPr/>
        </p:nvSpPr>
        <p:spPr>
          <a:xfrm>
            <a:off x="0" y="3424428"/>
            <a:ext cx="4016116" cy="188701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182880" defTabSz="914400">
              <a:lnSpc>
                <a:spcPct val="90000"/>
              </a:lnSpc>
              <a:spcAft>
                <a:spcPts val="1200"/>
              </a:spcAft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Flight speed </a:t>
            </a: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Average: 4.9 km/h (± 0.06; SE)</a:t>
            </a:r>
          </a:p>
          <a:p>
            <a:pPr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Range: 0.002 – 68.9  km/h</a:t>
            </a: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75% of flight speeds were 0-5.8 km/h</a:t>
            </a:r>
          </a:p>
          <a:p>
            <a:pPr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</a:endParaRPr>
          </a:p>
          <a:p>
            <a:pPr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D275E1E-FB25-4853-A08A-47C2F0FA6D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852911"/>
              </p:ext>
            </p:extLst>
          </p:nvPr>
        </p:nvGraphicFramePr>
        <p:xfrm>
          <a:off x="5137463" y="759599"/>
          <a:ext cx="6193767" cy="5330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B5A2C69-FCC3-4322-8086-C01B0C1DA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940" y="183270"/>
            <a:ext cx="6234920" cy="63111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839C205-2D30-4691-9CDC-91AED02A25D4}"/>
              </a:ext>
            </a:extLst>
          </p:cNvPr>
          <p:cNvSpPr/>
          <p:nvPr/>
        </p:nvSpPr>
        <p:spPr>
          <a:xfrm>
            <a:off x="11733782" y="758952"/>
            <a:ext cx="458218" cy="53400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EC4B-EA46-4A3B-8C2A-D2CA776A0CC1}"/>
              </a:ext>
            </a:extLst>
          </p:cNvPr>
          <p:cNvSpPr txBox="1"/>
          <p:nvPr/>
        </p:nvSpPr>
        <p:spPr>
          <a:xfrm>
            <a:off x="26794" y="2014421"/>
            <a:ext cx="4016116" cy="10014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182880" defTabSz="914400">
              <a:lnSpc>
                <a:spcPct val="90000"/>
              </a:lnSpc>
              <a:spcAft>
                <a:spcPts val="1200"/>
              </a:spcAft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96,717 GPS locations </a:t>
            </a:r>
          </a:p>
          <a:p>
            <a:pPr indent="-182880" defTabSz="914400">
              <a:lnSpc>
                <a:spcPct val="90000"/>
              </a:lnSpc>
              <a:spcAft>
                <a:spcPts val="1200"/>
              </a:spcAft>
              <a:buClr>
                <a:schemeClr val="accent1"/>
              </a:buClr>
              <a:buFont typeface="Wingdings 2" pitchFamily="18" charset="2"/>
              <a:buChar char=""/>
            </a:pPr>
            <a:r>
              <a:rPr lang="en-US" b="1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18,981 segments defined</a:t>
            </a:r>
            <a:endParaRPr lang="en-US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indent="-182880" defTabSz="914400">
              <a:lnSpc>
                <a:spcPct val="90000"/>
              </a:lnSpc>
              <a:buClr>
                <a:schemeClr val="accent1"/>
              </a:buClr>
              <a:buFont typeface="Wingdings 2" pitchFamily="18" charset="2"/>
              <a:buChar char=""/>
            </a:pPr>
            <a:endParaRPr lang="en-US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047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9EC6C74-53A2-4F7F-B1BA-11496B105E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21CDB9-62E9-478E-ADD6-D1595D57A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2F3BF-809D-434B-88DB-27DF56C3997D}"/>
              </a:ext>
            </a:extLst>
          </p:cNvPr>
          <p:cNvSpPr txBox="1"/>
          <p:nvPr/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6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2E01D7-3EB1-4D68-809B-DCF56476E8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307"/>
          <a:stretch/>
        </p:blipFill>
        <p:spPr>
          <a:xfrm>
            <a:off x="3847184" y="3545819"/>
            <a:ext cx="7565086" cy="2911587"/>
          </a:xfrm>
          <a:prstGeom prst="rect">
            <a:avLst/>
          </a:prstGeom>
        </p:spPr>
      </p:pic>
      <p:graphicFrame>
        <p:nvGraphicFramePr>
          <p:cNvPr id="18" name="TextBox 1">
            <a:extLst>
              <a:ext uri="{FF2B5EF4-FFF2-40B4-BE49-F238E27FC236}">
                <a16:creationId xmlns:a16="http://schemas.microsoft.com/office/drawing/2014/main" id="{ECC9260F-933B-4851-9AAD-C9C1A08F57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7177013"/>
              </p:ext>
            </p:extLst>
          </p:nvPr>
        </p:nvGraphicFramePr>
        <p:xfrm>
          <a:off x="3943971" y="758952"/>
          <a:ext cx="7565085" cy="2462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1114BAA5-F1E8-40C9-9E5A-B2E1FA078922}"/>
              </a:ext>
            </a:extLst>
          </p:cNvPr>
          <p:cNvSpPr/>
          <p:nvPr/>
        </p:nvSpPr>
        <p:spPr>
          <a:xfrm>
            <a:off x="11733782" y="758952"/>
            <a:ext cx="458218" cy="534009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78887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2F2B20"/>
      </a:dk1>
      <a:lt1>
        <a:srgbClr val="FFFFFF"/>
      </a:lt1>
      <a:dk2>
        <a:srgbClr val="675E47"/>
      </a:dk2>
      <a:lt2>
        <a:srgbClr val="2F2B20"/>
      </a:lt2>
      <a:accent1>
        <a:srgbClr val="A7A379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1293</TotalTime>
  <Words>522</Words>
  <Application>Microsoft Office PowerPoint</Application>
  <PresentationFormat>Widescreen</PresentationFormat>
  <Paragraphs>101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Segoe UI</vt:lpstr>
      <vt:lpstr>Wingdings 2</vt:lpstr>
      <vt:lpstr>Frame</vt:lpstr>
      <vt:lpstr>Effect of weather on flight speed of California Condors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Meterological Variables on  Flight Speed of California Condors</dc:title>
  <dc:creator>Gennette, Sky</dc:creator>
  <cp:lastModifiedBy>Sky Gennette</cp:lastModifiedBy>
  <cp:revision>96</cp:revision>
  <dcterms:created xsi:type="dcterms:W3CDTF">2020-08-05T19:13:23Z</dcterms:created>
  <dcterms:modified xsi:type="dcterms:W3CDTF">2021-04-11T22:14:54Z</dcterms:modified>
</cp:coreProperties>
</file>