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1" r:id="rId1"/>
  </p:sldMasterIdLst>
  <p:sldIdLst>
    <p:sldId id="256" r:id="rId2"/>
  </p:sldIdLst>
  <p:sldSz cx="40233600" cy="329184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6">
          <p15:clr>
            <a:srgbClr val="A4A3A4"/>
          </p15:clr>
        </p15:guide>
        <p15:guide id="2" orient="horz" pos="20160">
          <p15:clr>
            <a:srgbClr val="A4A3A4"/>
          </p15:clr>
        </p15:guide>
        <p15:guide id="3" pos="17279">
          <p15:clr>
            <a:srgbClr val="A4A3A4"/>
          </p15:clr>
        </p15:guide>
        <p15:guide id="4" pos="8065">
          <p15:clr>
            <a:srgbClr val="A4A3A4"/>
          </p15:clr>
        </p15:guide>
        <p15:guide id="5" pos="24768">
          <p15:clr>
            <a:srgbClr val="A4A3A4"/>
          </p15:clr>
        </p15:guide>
        <p15:guide id="6" pos="16702">
          <p15:clr>
            <a:srgbClr val="A4A3A4"/>
          </p15:clr>
        </p15:guide>
        <p15:guide id="7" pos="576">
          <p15:clr>
            <a:srgbClr val="A4A3A4"/>
          </p15:clr>
        </p15:guide>
        <p15:guide id="8" pos="86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E5"/>
    <a:srgbClr val="FFFFE1"/>
    <a:srgbClr val="FFFF99"/>
    <a:srgbClr val="EAEAFA"/>
    <a:srgbClr val="EFEFFF"/>
    <a:srgbClr val="FBEFFF"/>
    <a:srgbClr val="F9E9FF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40" autoAdjust="0"/>
    <p:restoredTop sz="92393" autoAdjust="0"/>
  </p:normalViewPr>
  <p:slideViewPr>
    <p:cSldViewPr>
      <p:cViewPr>
        <p:scale>
          <a:sx n="20" d="100"/>
          <a:sy n="20" d="100"/>
        </p:scale>
        <p:origin x="-108" y="12"/>
      </p:cViewPr>
      <p:guideLst>
        <p:guide orient="horz" pos="576"/>
        <p:guide orient="horz" pos="20160"/>
        <p:guide pos="17279"/>
        <p:guide pos="8065"/>
        <p:guide pos="24768"/>
        <p:guide pos="16702"/>
        <p:guide pos="576"/>
        <p:guide pos="86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arina\AppData\Local\Packages\microsoft.windowscommunicationsapps_8wekyb3d8bbwe\LocalState\Files\S0\1145\Attachments\temp%20results%20for%20karina%20data2%5b2838%5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arina\AppData\Local\Packages\microsoft.windowscommunicationsapps_8wekyb3d8bbwe\LocalState\Files\S0\1145\Attachments\temp%20results%20for%20karina%20data2%5b2838%5d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arina\AppData\Local\Packages\microsoft.windowscommunicationsapps_8wekyb3d8bbwe\LocalState\Files\S0\1145\Attachments\temp%20results%20for%20karina%20data2%5b2838%5d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4400" b="1" dirty="0"/>
              <a:t>Hit</a:t>
            </a:r>
            <a:r>
              <a:rPr lang="en-US" sz="4400" b="1" baseline="0" dirty="0"/>
              <a:t> Responses</a:t>
            </a:r>
            <a:endParaRPr lang="en-US" sz="44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Sheet1!$C$50</c:f>
              <c:strCache>
                <c:ptCount val="1"/>
                <c:pt idx="0">
                  <c:v>Picture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Sheet1!$B$51:$B$52</c:f>
              <c:strCache>
                <c:ptCount val="2"/>
                <c:pt idx="0">
                  <c:v>Pre-exposure</c:v>
                </c:pt>
                <c:pt idx="1">
                  <c:v>No pre-exposure</c:v>
                </c:pt>
              </c:strCache>
            </c:strRef>
          </c:cat>
          <c:val>
            <c:numRef>
              <c:f>Sheet1!$C$51:$C$52</c:f>
              <c:numCache>
                <c:formatCode>General</c:formatCode>
                <c:ptCount val="2"/>
                <c:pt idx="0">
                  <c:v>0.69551280000000004</c:v>
                </c:pt>
                <c:pt idx="1">
                  <c:v>0.67846150000000005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C30-4F2E-B106-8BF4A15A23B8}"/>
            </c:ext>
          </c:extLst>
        </c:ser>
        <c:ser>
          <c:idx val="1"/>
          <c:order val="1"/>
          <c:tx>
            <c:strRef>
              <c:f>Sheet1!$D$50</c:f>
              <c:strCache>
                <c:ptCount val="1"/>
                <c:pt idx="0">
                  <c:v>No Picture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Sheet1!$B$51:$B$52</c:f>
              <c:strCache>
                <c:ptCount val="2"/>
                <c:pt idx="0">
                  <c:v>Pre-exposure</c:v>
                </c:pt>
                <c:pt idx="1">
                  <c:v>No pre-exposure</c:v>
                </c:pt>
              </c:strCache>
            </c:strRef>
          </c:cat>
          <c:val>
            <c:numRef>
              <c:f>Sheet1!$D$51:$D$52</c:f>
              <c:numCache>
                <c:formatCode>General</c:formatCode>
                <c:ptCount val="2"/>
                <c:pt idx="0">
                  <c:v>0.67551280000000002</c:v>
                </c:pt>
                <c:pt idx="1">
                  <c:v>0.625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C30-4F2E-B106-8BF4A15A23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75845936"/>
        <c:axId val="775853152"/>
      </c:barChart>
      <c:catAx>
        <c:axId val="775845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5853152"/>
        <c:crosses val="autoZero"/>
        <c:auto val="1"/>
        <c:lblAlgn val="ctr"/>
        <c:lblOffset val="100"/>
        <c:noMultiLvlLbl val="0"/>
      </c:catAx>
      <c:valAx>
        <c:axId val="775853152"/>
        <c:scaling>
          <c:orientation val="minMax"/>
          <c:max val="0.8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3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3200" dirty="0"/>
                  <a:t>Hit Rate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3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584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4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4400" b="1" dirty="0"/>
              <a:t>False Alarm Responses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Sheet1!$G$50</c:f>
              <c:strCache>
                <c:ptCount val="1"/>
                <c:pt idx="0">
                  <c:v>Picture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Sheet1!$F$51:$F$52</c:f>
              <c:strCache>
                <c:ptCount val="2"/>
                <c:pt idx="0">
                  <c:v>Pre-exposure</c:v>
                </c:pt>
                <c:pt idx="1">
                  <c:v>No pre-exposure</c:v>
                </c:pt>
              </c:strCache>
            </c:strRef>
          </c:cat>
          <c:val>
            <c:numRef>
              <c:f>Sheet1!$G$51:$G$52</c:f>
              <c:numCache>
                <c:formatCode>General</c:formatCode>
                <c:ptCount val="2"/>
                <c:pt idx="0">
                  <c:v>0.42948720000000001</c:v>
                </c:pt>
                <c:pt idx="1">
                  <c:v>0.43589739999999999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C9-4954-A3E8-45CFF0F853D7}"/>
            </c:ext>
          </c:extLst>
        </c:ser>
        <c:ser>
          <c:idx val="1"/>
          <c:order val="1"/>
          <c:tx>
            <c:strRef>
              <c:f>Sheet1!$H$50</c:f>
              <c:strCache>
                <c:ptCount val="1"/>
                <c:pt idx="0">
                  <c:v>No Picture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Sheet1!$F$51:$F$52</c:f>
              <c:strCache>
                <c:ptCount val="2"/>
                <c:pt idx="0">
                  <c:v>Pre-exposure</c:v>
                </c:pt>
                <c:pt idx="1">
                  <c:v>No pre-exposure</c:v>
                </c:pt>
              </c:strCache>
            </c:strRef>
          </c:cat>
          <c:val>
            <c:numRef>
              <c:f>Sheet1!$H$51:$H$52</c:f>
              <c:numCache>
                <c:formatCode>General</c:formatCode>
                <c:ptCount val="2"/>
                <c:pt idx="0">
                  <c:v>0.41371790000000003</c:v>
                </c:pt>
                <c:pt idx="1">
                  <c:v>0.39743590000000001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C9-4954-A3E8-45CFF0F853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94155776"/>
        <c:axId val="730885064"/>
      </c:barChart>
      <c:catAx>
        <c:axId val="694155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0885064"/>
        <c:crosses val="autoZero"/>
        <c:auto val="1"/>
        <c:lblAlgn val="ctr"/>
        <c:lblOffset val="100"/>
        <c:noMultiLvlLbl val="0"/>
      </c:catAx>
      <c:valAx>
        <c:axId val="730885064"/>
        <c:scaling>
          <c:orientation val="minMax"/>
          <c:max val="0.8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3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3200" dirty="0"/>
                  <a:t>False Alarm</a:t>
                </a:r>
                <a:r>
                  <a:rPr lang="en-US" sz="3200" baseline="0" dirty="0"/>
                  <a:t> Rate</a:t>
                </a:r>
                <a:endParaRPr lang="en-US" sz="320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3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4155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4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4400" b="1" dirty="0"/>
              <a:t>Truthiness Bias Across</a:t>
            </a:r>
            <a:r>
              <a:rPr lang="en-US" sz="4400" b="1" baseline="0" dirty="0"/>
              <a:t> Conditions</a:t>
            </a:r>
            <a:endParaRPr lang="en-US" sz="4400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Sheet1!$K$45</c:f>
              <c:strCache>
                <c:ptCount val="1"/>
                <c:pt idx="0">
                  <c:v>Picture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Sheet1!$J$46:$J$47</c:f>
              <c:strCache>
                <c:ptCount val="2"/>
                <c:pt idx="0">
                  <c:v>Pre-exposure</c:v>
                </c:pt>
                <c:pt idx="1">
                  <c:v>No pre-exposure</c:v>
                </c:pt>
              </c:strCache>
            </c:strRef>
          </c:cat>
          <c:val>
            <c:numRef>
              <c:f>Sheet1!$K$46:$K$47</c:f>
              <c:numCache>
                <c:formatCode>General</c:formatCode>
                <c:ptCount val="2"/>
                <c:pt idx="0">
                  <c:v>-0.17703089999999999</c:v>
                </c:pt>
                <c:pt idx="1">
                  <c:v>-0.21240429999999999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74-472B-9FBA-D1B97C3F73DE}"/>
            </c:ext>
          </c:extLst>
        </c:ser>
        <c:ser>
          <c:idx val="1"/>
          <c:order val="1"/>
          <c:tx>
            <c:strRef>
              <c:f>Sheet1!$L$45</c:f>
              <c:strCache>
                <c:ptCount val="1"/>
                <c:pt idx="0">
                  <c:v>No Picture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Sheet1!$J$46:$J$47</c:f>
              <c:strCache>
                <c:ptCount val="2"/>
                <c:pt idx="0">
                  <c:v>Pre-exposure</c:v>
                </c:pt>
                <c:pt idx="1">
                  <c:v>No pre-exposure</c:v>
                </c:pt>
              </c:strCache>
            </c:strRef>
          </c:cat>
          <c:val>
            <c:numRef>
              <c:f>Sheet1!$L$46:$L$47</c:f>
              <c:numCache>
                <c:formatCode>General</c:formatCode>
                <c:ptCount val="2"/>
                <c:pt idx="0">
                  <c:v>-0.14930750000000001</c:v>
                </c:pt>
                <c:pt idx="1">
                  <c:v>-3.7242900000000002E-2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74-472B-9FBA-D1B97C3F73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78632968"/>
        <c:axId val="778630016"/>
      </c:barChart>
      <c:catAx>
        <c:axId val="778632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8630016"/>
        <c:crosses val="autoZero"/>
        <c:auto val="1"/>
        <c:lblAlgn val="ctr"/>
        <c:lblOffset val="100"/>
        <c:noMultiLvlLbl val="0"/>
      </c:catAx>
      <c:valAx>
        <c:axId val="778630016"/>
        <c:scaling>
          <c:orientation val="minMax"/>
          <c:max val="0.25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3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3200"/>
                  <a:t>Bias</a:t>
                </a:r>
                <a:r>
                  <a:rPr lang="en-US" sz="3200" baseline="0"/>
                  <a:t> (c)</a:t>
                </a:r>
                <a:endParaRPr lang="en-US" sz="32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3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8632968"/>
        <c:crosses val="autoZero"/>
        <c:crossBetween val="between"/>
        <c:majorUnit val="5.000000000000001E-2"/>
        <c:minorUnit val="5.000000000000001E-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40233600" cy="329184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4315971" y="6120120"/>
            <a:ext cx="31601667" cy="2067816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4787799" y="6649517"/>
            <a:ext cx="30658003" cy="19619366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16696944" y="6085104"/>
            <a:ext cx="6839712" cy="307238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17099280" y="6085109"/>
            <a:ext cx="6035040" cy="2633472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53636" y="10038062"/>
            <a:ext cx="29926336" cy="1243584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27280" b="0" kern="1200" cap="all" spc="-44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54930" y="22473898"/>
            <a:ext cx="29933798" cy="2414016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6160" spc="352" baseline="0">
                <a:solidFill>
                  <a:schemeClr val="tx1"/>
                </a:solidFill>
              </a:defRPr>
            </a:lvl1pPr>
            <a:lvl2pPr marL="2011680" indent="0" algn="ctr">
              <a:buNone/>
              <a:defRPr sz="6160"/>
            </a:lvl2pPr>
            <a:lvl3pPr marL="4023360" indent="0" algn="ctr">
              <a:buNone/>
              <a:defRPr sz="6160"/>
            </a:lvl3pPr>
            <a:lvl4pPr marL="6035040" indent="0" algn="ctr">
              <a:buNone/>
              <a:defRPr sz="6160"/>
            </a:lvl4pPr>
            <a:lvl5pPr marL="8046720" indent="0" algn="ctr">
              <a:buNone/>
              <a:defRPr sz="6160"/>
            </a:lvl5pPr>
            <a:lvl6pPr marL="10058400" indent="0" algn="ctr">
              <a:buNone/>
              <a:defRPr sz="6160"/>
            </a:lvl6pPr>
            <a:lvl7pPr marL="12070080" indent="0" algn="ctr">
              <a:buNone/>
              <a:defRPr sz="6160"/>
            </a:lvl7pPr>
            <a:lvl8pPr marL="14081760" indent="0" algn="ctr">
              <a:buNone/>
              <a:defRPr sz="6160"/>
            </a:lvl8pPr>
            <a:lvl9pPr marL="16093440" indent="0" algn="ctr">
              <a:buNone/>
              <a:defRPr sz="61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17300448" y="6370502"/>
            <a:ext cx="5632704" cy="2194560"/>
          </a:xfrm>
        </p:spPr>
        <p:txBody>
          <a:bodyPr/>
          <a:lstStyle>
            <a:lvl1pPr algn="ctr">
              <a:defRPr sz="484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4861721" y="25013088"/>
            <a:ext cx="19488150" cy="1097280"/>
          </a:xfrm>
        </p:spPr>
        <p:txBody>
          <a:bodyPr/>
          <a:lstStyle>
            <a:lvl1pPr algn="l">
              <a:defRPr sz="396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28402838" y="25017984"/>
            <a:ext cx="6969208" cy="109728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A2A7A77-3353-402F-A287-35EDBBC2A32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19223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AD80B-C216-4AFD-B47F-394EAAFF0D2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2441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9672280" y="3657600"/>
            <a:ext cx="7795260" cy="2523744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66060" y="3657600"/>
            <a:ext cx="26654760" cy="2523744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82710-CEEA-4552-AB88-43C00EBA08A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82653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251DC-6594-4367-A65A-2E7DFCF1446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7639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40233600" cy="329184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4315971" y="6120120"/>
            <a:ext cx="31601667" cy="2067816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4787799" y="6649517"/>
            <a:ext cx="30658003" cy="19619366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16696944" y="6085104"/>
            <a:ext cx="6839712" cy="307238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17099280" y="6085109"/>
            <a:ext cx="6035040" cy="2633472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9955" y="10052683"/>
            <a:ext cx="29933798" cy="12421210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27280" kern="1200" cap="all" spc="-44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9959" y="22473898"/>
            <a:ext cx="29933798" cy="2414016"/>
          </a:xfrm>
        </p:spPr>
        <p:txBody>
          <a:bodyPr anchor="t">
            <a:normAutofit/>
          </a:bodyPr>
          <a:lstStyle>
            <a:lvl1pPr marL="0" indent="0" algn="ctr">
              <a:buNone/>
              <a:defRPr sz="6160">
                <a:solidFill>
                  <a:schemeClr val="tx1"/>
                </a:solidFill>
                <a:effectLst/>
              </a:defRPr>
            </a:lvl1pPr>
            <a:lvl2pPr marL="2011680" indent="0">
              <a:buNone/>
              <a:defRPr sz="6160">
                <a:solidFill>
                  <a:schemeClr val="tx1">
                    <a:tint val="75000"/>
                  </a:schemeClr>
                </a:solidFill>
              </a:defRPr>
            </a:lvl2pPr>
            <a:lvl3pPr marL="4023360" indent="0">
              <a:buNone/>
              <a:defRPr sz="6160">
                <a:solidFill>
                  <a:schemeClr val="tx1">
                    <a:tint val="75000"/>
                  </a:schemeClr>
                </a:solidFill>
              </a:defRPr>
            </a:lvl3pPr>
            <a:lvl4pPr marL="6035040" indent="0">
              <a:buNone/>
              <a:defRPr sz="6160">
                <a:solidFill>
                  <a:schemeClr val="tx1">
                    <a:tint val="75000"/>
                  </a:schemeClr>
                </a:solidFill>
              </a:defRPr>
            </a:lvl4pPr>
            <a:lvl5pPr marL="8046720" indent="0">
              <a:buNone/>
              <a:defRPr sz="6160">
                <a:solidFill>
                  <a:schemeClr val="tx1">
                    <a:tint val="75000"/>
                  </a:schemeClr>
                </a:solidFill>
              </a:defRPr>
            </a:lvl5pPr>
            <a:lvl6pPr marL="10058400" indent="0">
              <a:buNone/>
              <a:defRPr sz="6160">
                <a:solidFill>
                  <a:schemeClr val="tx1">
                    <a:tint val="75000"/>
                  </a:schemeClr>
                </a:solidFill>
              </a:defRPr>
            </a:lvl6pPr>
            <a:lvl7pPr marL="12070080" indent="0">
              <a:buNone/>
              <a:defRPr sz="6160">
                <a:solidFill>
                  <a:schemeClr val="tx1">
                    <a:tint val="75000"/>
                  </a:schemeClr>
                </a:solidFill>
              </a:defRPr>
            </a:lvl7pPr>
            <a:lvl8pPr marL="14081760" indent="0">
              <a:buNone/>
              <a:defRPr sz="6160">
                <a:solidFill>
                  <a:schemeClr val="tx1">
                    <a:tint val="75000"/>
                  </a:schemeClr>
                </a:solidFill>
              </a:defRPr>
            </a:lvl8pPr>
            <a:lvl9pPr marL="16093440" indent="0">
              <a:buNone/>
              <a:defRPr sz="61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300448" y="6364224"/>
            <a:ext cx="5632704" cy="2194560"/>
          </a:xfrm>
        </p:spPr>
        <p:txBody>
          <a:bodyPr/>
          <a:lstStyle>
            <a:lvl1pPr algn="ctr">
              <a:defRPr lang="en-US" sz="484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60588" y="25013088"/>
            <a:ext cx="19493179" cy="1097280"/>
          </a:xfrm>
        </p:spPr>
        <p:txBody>
          <a:bodyPr/>
          <a:lstStyle>
            <a:lvl1pPr algn="l"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394863" y="25013088"/>
            <a:ext cx="6970471" cy="1097280"/>
          </a:xfrm>
        </p:spPr>
        <p:txBody>
          <a:bodyPr/>
          <a:lstStyle/>
          <a:p>
            <a:fld id="{7F72706B-6B04-4B3C-9B46-66A0830B7A8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97525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18688" y="10094976"/>
            <a:ext cx="16093440" cy="18873216"/>
          </a:xfrm>
        </p:spPr>
        <p:txBody>
          <a:bodyPr/>
          <a:lstStyle>
            <a:lvl1pPr>
              <a:defRPr sz="7920"/>
            </a:lvl1pPr>
            <a:lvl2pPr>
              <a:defRPr sz="7040"/>
            </a:lvl2pPr>
            <a:lvl3pPr>
              <a:defRPr sz="6160"/>
            </a:lvl3pPr>
            <a:lvl4pPr>
              <a:defRPr sz="6160"/>
            </a:lvl4pPr>
            <a:lvl5pPr>
              <a:defRPr sz="6160"/>
            </a:lvl5pPr>
            <a:lvl6pPr>
              <a:defRPr sz="6160"/>
            </a:lvl6pPr>
            <a:lvl7pPr>
              <a:defRPr sz="6160"/>
            </a:lvl7pPr>
            <a:lvl8pPr>
              <a:defRPr sz="6160"/>
            </a:lvl8pPr>
            <a:lvl9pPr>
              <a:defRPr sz="61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921472" y="10094976"/>
            <a:ext cx="16093440" cy="18873216"/>
          </a:xfrm>
        </p:spPr>
        <p:txBody>
          <a:bodyPr/>
          <a:lstStyle>
            <a:lvl1pPr>
              <a:defRPr sz="7920"/>
            </a:lvl1pPr>
            <a:lvl2pPr>
              <a:defRPr sz="7040"/>
            </a:lvl2pPr>
            <a:lvl3pPr>
              <a:defRPr sz="6160"/>
            </a:lvl3pPr>
            <a:lvl4pPr>
              <a:defRPr sz="6160"/>
            </a:lvl4pPr>
            <a:lvl5pPr>
              <a:defRPr sz="6160"/>
            </a:lvl5pPr>
            <a:lvl6pPr>
              <a:defRPr sz="6160"/>
            </a:lvl6pPr>
            <a:lvl7pPr>
              <a:defRPr sz="6160"/>
            </a:lvl7pPr>
            <a:lvl8pPr>
              <a:defRPr sz="6160"/>
            </a:lvl8pPr>
            <a:lvl9pPr>
              <a:defRPr sz="61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AA4E9-FBA4-4608-A216-F85077868C4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09037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18688" y="9956803"/>
            <a:ext cx="16093440" cy="3072384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8360" b="0">
                <a:solidFill>
                  <a:schemeClr val="tx2"/>
                </a:solidFill>
                <a:latin typeface="+mn-lt"/>
              </a:defRPr>
            </a:lvl1pPr>
            <a:lvl2pPr marL="2011680" indent="0">
              <a:buNone/>
              <a:defRPr sz="8360" b="1"/>
            </a:lvl2pPr>
            <a:lvl3pPr marL="4023360" indent="0">
              <a:buNone/>
              <a:defRPr sz="7920" b="1"/>
            </a:lvl3pPr>
            <a:lvl4pPr marL="6035040" indent="0">
              <a:buNone/>
              <a:defRPr sz="7040" b="1"/>
            </a:lvl4pPr>
            <a:lvl5pPr marL="8046720" indent="0">
              <a:buNone/>
              <a:defRPr sz="7040" b="1"/>
            </a:lvl5pPr>
            <a:lvl6pPr marL="10058400" indent="0">
              <a:buNone/>
              <a:defRPr sz="7040" b="1"/>
            </a:lvl6pPr>
            <a:lvl7pPr marL="12070080" indent="0">
              <a:buNone/>
              <a:defRPr sz="7040" b="1"/>
            </a:lvl7pPr>
            <a:lvl8pPr marL="14081760" indent="0">
              <a:buNone/>
              <a:defRPr sz="7040" b="1"/>
            </a:lvl8pPr>
            <a:lvl9pPr marL="16093440" indent="0">
              <a:buNone/>
              <a:defRPr sz="70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18688" y="13228310"/>
            <a:ext cx="16093440" cy="15361920"/>
          </a:xfrm>
        </p:spPr>
        <p:txBody>
          <a:bodyPr/>
          <a:lstStyle>
            <a:lvl1pPr>
              <a:defRPr sz="7920"/>
            </a:lvl1pPr>
            <a:lvl2pPr>
              <a:defRPr sz="7040"/>
            </a:lvl2pPr>
            <a:lvl3pPr>
              <a:defRPr sz="6160"/>
            </a:lvl3pPr>
            <a:lvl4pPr>
              <a:defRPr sz="6160"/>
            </a:lvl4pPr>
            <a:lvl5pPr>
              <a:defRPr sz="6160"/>
            </a:lvl5pPr>
            <a:lvl6pPr>
              <a:defRPr sz="6160"/>
            </a:lvl6pPr>
            <a:lvl7pPr>
              <a:defRPr sz="6160"/>
            </a:lvl7pPr>
            <a:lvl8pPr>
              <a:defRPr sz="6160"/>
            </a:lvl8pPr>
            <a:lvl9pPr>
              <a:defRPr sz="61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921472" y="9956803"/>
            <a:ext cx="16093440" cy="3072384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8360" b="0">
                <a:solidFill>
                  <a:schemeClr val="tx2"/>
                </a:solidFill>
              </a:defRPr>
            </a:lvl1pPr>
            <a:lvl2pPr marL="2011680" indent="0">
              <a:buNone/>
              <a:defRPr sz="8360" b="1"/>
            </a:lvl2pPr>
            <a:lvl3pPr marL="4023360" indent="0">
              <a:buNone/>
              <a:defRPr sz="7920" b="1"/>
            </a:lvl3pPr>
            <a:lvl4pPr marL="6035040" indent="0">
              <a:buNone/>
              <a:defRPr sz="7040" b="1"/>
            </a:lvl4pPr>
            <a:lvl5pPr marL="8046720" indent="0">
              <a:buNone/>
              <a:defRPr sz="7040" b="1"/>
            </a:lvl5pPr>
            <a:lvl6pPr marL="10058400" indent="0">
              <a:buNone/>
              <a:defRPr sz="7040" b="1"/>
            </a:lvl6pPr>
            <a:lvl7pPr marL="12070080" indent="0">
              <a:buNone/>
              <a:defRPr sz="7040" b="1"/>
            </a:lvl7pPr>
            <a:lvl8pPr marL="14081760" indent="0">
              <a:buNone/>
              <a:defRPr sz="7040" b="1"/>
            </a:lvl8pPr>
            <a:lvl9pPr marL="16093440" indent="0">
              <a:buNone/>
              <a:defRPr sz="70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921472" y="13231589"/>
            <a:ext cx="16093440" cy="15361920"/>
          </a:xfrm>
        </p:spPr>
        <p:txBody>
          <a:bodyPr/>
          <a:lstStyle>
            <a:lvl1pPr>
              <a:defRPr sz="7920"/>
            </a:lvl1pPr>
            <a:lvl2pPr>
              <a:defRPr sz="7040"/>
            </a:lvl2pPr>
            <a:lvl3pPr>
              <a:defRPr sz="6160"/>
            </a:lvl3pPr>
            <a:lvl4pPr>
              <a:defRPr sz="6160"/>
            </a:lvl4pPr>
            <a:lvl5pPr>
              <a:defRPr sz="6160"/>
            </a:lvl5pPr>
            <a:lvl6pPr>
              <a:defRPr sz="6160"/>
            </a:lvl6pPr>
            <a:lvl7pPr>
              <a:defRPr sz="6160"/>
            </a:lvl7pPr>
            <a:lvl8pPr>
              <a:defRPr sz="6160"/>
            </a:lvl8pPr>
            <a:lvl9pPr>
              <a:defRPr sz="61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D66A5-57C4-49C5-859A-25311376F6F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69817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0AE53-88AD-406B-81D0-02A257BDCBD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3302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A2E81-319B-42B0-80F7-78CAB1EFE37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401726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810247" y="833933"/>
            <a:ext cx="28153462" cy="3125053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29767276" y="833933"/>
            <a:ext cx="9656064" cy="312505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78122" y="2915482"/>
            <a:ext cx="8021574" cy="7900416"/>
          </a:xfrm>
        </p:spPr>
        <p:txBody>
          <a:bodyPr anchor="b">
            <a:normAutofit/>
          </a:bodyPr>
          <a:lstStyle>
            <a:lvl1pPr algn="l" defTabSz="40233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056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43495" y="4354287"/>
            <a:ext cx="23886966" cy="24209827"/>
          </a:xfrm>
        </p:spPr>
        <p:txBody>
          <a:bodyPr/>
          <a:lstStyle>
            <a:lvl1pPr>
              <a:defRPr sz="7920"/>
            </a:lvl1pPr>
            <a:lvl2pPr>
              <a:defRPr sz="7040"/>
            </a:lvl2pPr>
            <a:lvl3pPr>
              <a:defRPr sz="6160"/>
            </a:lvl3pPr>
            <a:lvl4pPr>
              <a:defRPr sz="6160"/>
            </a:lvl4pPr>
            <a:lvl5pPr>
              <a:defRPr sz="6160"/>
            </a:lvl5pPr>
            <a:lvl6pPr>
              <a:defRPr sz="6160"/>
            </a:lvl6pPr>
            <a:lvl7pPr>
              <a:defRPr sz="6160"/>
            </a:lvl7pPr>
            <a:lvl8pPr>
              <a:defRPr sz="6160"/>
            </a:lvl8pPr>
            <a:lvl9pPr>
              <a:defRPr sz="61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78122" y="10972800"/>
            <a:ext cx="8021574" cy="1682496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3520"/>
              </a:spcBef>
              <a:buNone/>
              <a:defRPr sz="5720">
                <a:solidFill>
                  <a:srgbClr val="FFFFFF"/>
                </a:solidFill>
              </a:defRPr>
            </a:lvl1pPr>
            <a:lvl2pPr marL="2011680" indent="0">
              <a:buNone/>
              <a:defRPr sz="5280"/>
            </a:lvl2pPr>
            <a:lvl3pPr marL="4023360" indent="0">
              <a:buNone/>
              <a:defRPr sz="4400"/>
            </a:lvl3pPr>
            <a:lvl4pPr marL="6035040" indent="0">
              <a:buNone/>
              <a:defRPr sz="3960"/>
            </a:lvl4pPr>
            <a:lvl5pPr marL="8046720" indent="0">
              <a:buNone/>
              <a:defRPr sz="3960"/>
            </a:lvl5pPr>
            <a:lvl6pPr marL="10058400" indent="0">
              <a:buNone/>
              <a:defRPr sz="3960"/>
            </a:lvl6pPr>
            <a:lvl7pPr marL="12070080" indent="0">
              <a:buNone/>
              <a:defRPr sz="3960"/>
            </a:lvl7pPr>
            <a:lvl8pPr marL="14081760" indent="0">
              <a:buNone/>
              <a:defRPr sz="3960"/>
            </a:lvl8pPr>
            <a:lvl9pPr marL="16093440" indent="0">
              <a:buNone/>
              <a:defRPr sz="39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34299135" y="30288413"/>
            <a:ext cx="4828032" cy="131673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C6A06E1-4BA6-49E4-9CAC-1E6B4533B131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2" name="Rectangle 11"/>
          <p:cNvSpPr/>
          <p:nvPr/>
        </p:nvSpPr>
        <p:spPr>
          <a:xfrm>
            <a:off x="30219904" y="1316736"/>
            <a:ext cx="8750808" cy="30284928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548457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9767276" y="833933"/>
            <a:ext cx="9656064" cy="312505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78120" y="2896819"/>
            <a:ext cx="8026603" cy="7900416"/>
          </a:xfrm>
        </p:spPr>
        <p:txBody>
          <a:bodyPr anchor="b">
            <a:noAutofit/>
          </a:bodyPr>
          <a:lstStyle>
            <a:lvl1pPr algn="l">
              <a:defRPr sz="1056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75" y="833933"/>
            <a:ext cx="28153462" cy="31250534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14080"/>
            </a:lvl1pPr>
            <a:lvl2pPr marL="2011680" indent="0">
              <a:buNone/>
              <a:defRPr sz="12320"/>
            </a:lvl2pPr>
            <a:lvl3pPr marL="4023360" indent="0">
              <a:buNone/>
              <a:defRPr sz="10560"/>
            </a:lvl3pPr>
            <a:lvl4pPr marL="6035040" indent="0">
              <a:buNone/>
              <a:defRPr sz="8800"/>
            </a:lvl4pPr>
            <a:lvl5pPr marL="8046720" indent="0">
              <a:buNone/>
              <a:defRPr sz="8800"/>
            </a:lvl5pPr>
            <a:lvl6pPr marL="10058400" indent="0">
              <a:buNone/>
              <a:defRPr sz="8800"/>
            </a:lvl6pPr>
            <a:lvl7pPr marL="12070080" indent="0">
              <a:buNone/>
              <a:defRPr sz="8800"/>
            </a:lvl7pPr>
            <a:lvl8pPr marL="14081760" indent="0">
              <a:buNone/>
              <a:defRPr sz="8800"/>
            </a:lvl8pPr>
            <a:lvl9pPr marL="16093440" indent="0">
              <a:buNone/>
              <a:defRPr sz="8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78120" y="10972800"/>
            <a:ext cx="8026603" cy="16810330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520"/>
              </a:spcBef>
              <a:buNone/>
              <a:defRPr sz="5720">
                <a:solidFill>
                  <a:srgbClr val="FFFFFF"/>
                </a:solidFill>
              </a:defRPr>
            </a:lvl1pPr>
            <a:lvl2pPr marL="2011680" indent="0">
              <a:buNone/>
              <a:defRPr sz="5280"/>
            </a:lvl2pPr>
            <a:lvl3pPr marL="4023360" indent="0">
              <a:buNone/>
              <a:defRPr sz="4400"/>
            </a:lvl3pPr>
            <a:lvl4pPr marL="6035040" indent="0">
              <a:buNone/>
              <a:defRPr sz="3960"/>
            </a:lvl4pPr>
            <a:lvl5pPr marL="8046720" indent="0">
              <a:buNone/>
              <a:defRPr sz="3960"/>
            </a:lvl5pPr>
            <a:lvl6pPr marL="10058400" indent="0">
              <a:buNone/>
              <a:defRPr sz="3960"/>
            </a:lvl6pPr>
            <a:lvl7pPr marL="12070080" indent="0">
              <a:buNone/>
              <a:defRPr sz="3960"/>
            </a:lvl7pPr>
            <a:lvl8pPr marL="14081760" indent="0">
              <a:buNone/>
              <a:defRPr sz="3960"/>
            </a:lvl8pPr>
            <a:lvl9pPr marL="16093440" indent="0">
              <a:buNone/>
              <a:defRPr sz="39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4023360" rtl="0" eaLnBrk="1" latinLnBrk="0" hangingPunct="1">
              <a:defRPr lang="en-US" sz="396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4309202" y="30284928"/>
            <a:ext cx="4828032" cy="131673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E21800A-F3E7-4CDA-B0ED-E5B186A959B2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1" name="Rectangle 10"/>
          <p:cNvSpPr/>
          <p:nvPr/>
        </p:nvSpPr>
        <p:spPr>
          <a:xfrm>
            <a:off x="30219904" y="1316736"/>
            <a:ext cx="8750808" cy="30284928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98371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4497" y="833933"/>
            <a:ext cx="38684606" cy="31250534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18688" y="3084451"/>
            <a:ext cx="33796224" cy="6583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18688" y="10094976"/>
            <a:ext cx="33796224" cy="188732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2979" y="30284928"/>
            <a:ext cx="9052560" cy="13167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396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26343" y="30284928"/>
            <a:ext cx="17380915" cy="13167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396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4422881" y="30284928"/>
            <a:ext cx="4828032" cy="131673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96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1D6ED16-F288-45E6-A503-7C0C1E82AC5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6229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</p:sldLayoutIdLst>
  <p:txStyles>
    <p:titleStyle>
      <a:lvl1pPr algn="l" defTabSz="4023360" rtl="0" eaLnBrk="1" latinLnBrk="0" hangingPunct="1">
        <a:lnSpc>
          <a:spcPct val="90000"/>
        </a:lnSpc>
        <a:spcBef>
          <a:spcPct val="0"/>
        </a:spcBef>
        <a:buNone/>
        <a:defRPr lang="en-US" sz="176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804672" indent="-804672" algn="l" defTabSz="4023360" rtl="0" eaLnBrk="1" latinLnBrk="0" hangingPunct="1">
        <a:lnSpc>
          <a:spcPct val="100000"/>
        </a:lnSpc>
        <a:spcBef>
          <a:spcPts val="396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7920" kern="1200">
          <a:solidFill>
            <a:schemeClr val="tx1"/>
          </a:solidFill>
          <a:latin typeface="+mn-lt"/>
          <a:ea typeface="+mn-ea"/>
          <a:cs typeface="+mn-cs"/>
        </a:defRPr>
      </a:lvl1pPr>
      <a:lvl2pPr marL="2011680" indent="-804672" algn="l" defTabSz="4023360" rtl="0" eaLnBrk="1" latinLnBrk="0" hangingPunct="1">
        <a:lnSpc>
          <a:spcPct val="100000"/>
        </a:lnSpc>
        <a:spcBef>
          <a:spcPts val="22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7040" kern="1200">
          <a:solidFill>
            <a:schemeClr val="tx1"/>
          </a:solidFill>
          <a:latin typeface="+mn-lt"/>
          <a:ea typeface="+mn-ea"/>
          <a:cs typeface="+mn-cs"/>
        </a:defRPr>
      </a:lvl2pPr>
      <a:lvl3pPr marL="3218688" indent="-804672" algn="l" defTabSz="4023360" rtl="0" eaLnBrk="1" latinLnBrk="0" hangingPunct="1">
        <a:lnSpc>
          <a:spcPct val="100000"/>
        </a:lnSpc>
        <a:spcBef>
          <a:spcPts val="22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6160" kern="1200">
          <a:solidFill>
            <a:schemeClr val="tx1"/>
          </a:solidFill>
          <a:latin typeface="+mn-lt"/>
          <a:ea typeface="+mn-ea"/>
          <a:cs typeface="+mn-cs"/>
        </a:defRPr>
      </a:lvl3pPr>
      <a:lvl4pPr marL="4425696" indent="-804672" algn="l" defTabSz="4023360" rtl="0" eaLnBrk="1" latinLnBrk="0" hangingPunct="1">
        <a:lnSpc>
          <a:spcPct val="100000"/>
        </a:lnSpc>
        <a:spcBef>
          <a:spcPts val="22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6160" kern="1200">
          <a:solidFill>
            <a:schemeClr val="tx1"/>
          </a:solidFill>
          <a:latin typeface="+mn-lt"/>
          <a:ea typeface="+mn-ea"/>
          <a:cs typeface="+mn-cs"/>
        </a:defRPr>
      </a:lvl4pPr>
      <a:lvl5pPr marL="5632704" indent="-804672" algn="l" defTabSz="4023360" rtl="0" eaLnBrk="1" latinLnBrk="0" hangingPunct="1">
        <a:lnSpc>
          <a:spcPct val="100000"/>
        </a:lnSpc>
        <a:spcBef>
          <a:spcPts val="22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6160" kern="1200">
          <a:solidFill>
            <a:schemeClr val="tx1"/>
          </a:solidFill>
          <a:latin typeface="+mn-lt"/>
          <a:ea typeface="+mn-ea"/>
          <a:cs typeface="+mn-cs"/>
        </a:defRPr>
      </a:lvl5pPr>
      <a:lvl6pPr marL="7040000" indent="-1005840" algn="l" defTabSz="4023360" rtl="0" eaLnBrk="1" latinLnBrk="0" hangingPunct="1">
        <a:lnSpc>
          <a:spcPct val="100000"/>
        </a:lnSpc>
        <a:spcBef>
          <a:spcPts val="22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6160" kern="1200">
          <a:solidFill>
            <a:schemeClr val="tx1"/>
          </a:solidFill>
          <a:latin typeface="+mn-lt"/>
          <a:ea typeface="+mn-ea"/>
          <a:cs typeface="+mn-cs"/>
        </a:defRPr>
      </a:lvl6pPr>
      <a:lvl7pPr marL="8360000" indent="-1005840" algn="l" defTabSz="4023360" rtl="0" eaLnBrk="1" latinLnBrk="0" hangingPunct="1">
        <a:lnSpc>
          <a:spcPct val="100000"/>
        </a:lnSpc>
        <a:spcBef>
          <a:spcPts val="22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6160" kern="1200">
          <a:solidFill>
            <a:schemeClr val="tx1"/>
          </a:solidFill>
          <a:latin typeface="+mn-lt"/>
          <a:ea typeface="+mn-ea"/>
          <a:cs typeface="+mn-cs"/>
        </a:defRPr>
      </a:lvl7pPr>
      <a:lvl8pPr marL="9680000" indent="-1005840" algn="l" defTabSz="4023360" rtl="0" eaLnBrk="1" latinLnBrk="0" hangingPunct="1">
        <a:lnSpc>
          <a:spcPct val="100000"/>
        </a:lnSpc>
        <a:spcBef>
          <a:spcPts val="22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6160" kern="1200">
          <a:solidFill>
            <a:schemeClr val="tx1"/>
          </a:solidFill>
          <a:latin typeface="+mn-lt"/>
          <a:ea typeface="+mn-ea"/>
          <a:cs typeface="+mn-cs"/>
        </a:defRPr>
      </a:lvl8pPr>
      <a:lvl9pPr marL="11000000" indent="-1005840" algn="l" defTabSz="4023360" rtl="0" eaLnBrk="1" latinLnBrk="0" hangingPunct="1">
        <a:lnSpc>
          <a:spcPct val="100000"/>
        </a:lnSpc>
        <a:spcBef>
          <a:spcPts val="22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6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1pPr>
      <a:lvl2pPr marL="201168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3pPr>
      <a:lvl4pPr marL="603504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4pPr>
      <a:lvl5pPr marL="804672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6pPr>
      <a:lvl7pPr marL="1207008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7pPr>
      <a:lvl8pPr marL="1408176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8pPr>
      <a:lvl9pPr marL="16093440" algn="l" defTabSz="4023360" rtl="0" eaLnBrk="1" latinLnBrk="0" hangingPunct="1">
        <a:defRPr sz="7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chart" Target="../charts/chart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6">
            <a:extLst>
              <a:ext uri="{FF2B5EF4-FFF2-40B4-BE49-F238E27FC236}">
                <a16:creationId xmlns:a16="http://schemas.microsoft.com/office/drawing/2014/main" id="{AF213608-6693-4601-806F-198F97D002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27200" y="30226000"/>
            <a:ext cx="11452225" cy="185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419" tIns="45709" rIns="91419" bIns="45709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4400" b="1" dirty="0"/>
              <a:t>Acknowledgments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sz="2400" dirty="0"/>
              <a:t>Dr. </a:t>
            </a:r>
            <a:r>
              <a:rPr lang="en-US" sz="2400" dirty="0" err="1"/>
              <a:t>Yoonhee</a:t>
            </a:r>
            <a:r>
              <a:rPr lang="en-US" sz="2400" dirty="0"/>
              <a:t> Jang, Psychology Department</a:t>
            </a:r>
          </a:p>
          <a:p>
            <a:pPr eaLnBrk="1" hangingPunct="1">
              <a:spcBef>
                <a:spcPct val="50000"/>
              </a:spcBef>
              <a:defRPr/>
            </a:pPr>
            <a:endParaRPr lang="en-US" sz="2300" dirty="0"/>
          </a:p>
        </p:txBody>
      </p:sp>
      <p:sp>
        <p:nvSpPr>
          <p:cNvPr id="2051" name="Text Box 7">
            <a:extLst>
              <a:ext uri="{FF2B5EF4-FFF2-40B4-BE49-F238E27FC236}">
                <a16:creationId xmlns:a16="http://schemas.microsoft.com/office/drawing/2014/main" id="{3C63809F-C69C-4BBB-9E0C-71CA1ADE42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4475" y="4018155"/>
            <a:ext cx="11753850" cy="10095049"/>
          </a:xfrm>
          <a:prstGeom prst="rect">
            <a:avLst/>
          </a:prstGeom>
          <a:solidFill>
            <a:srgbClr val="FBE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419" tIns="45709" rIns="91419" bIns="45709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4400" b="1" dirty="0"/>
              <a:t>Introduction: Purpose and motivation</a:t>
            </a:r>
          </a:p>
          <a:p>
            <a:pPr marL="571500" indent="-571500"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en-US" sz="3600" dirty="0"/>
              <a:t> </a:t>
            </a:r>
            <a:r>
              <a:rPr lang="en-US" sz="3600" b="1" dirty="0"/>
              <a:t>Does pre-exposure of a picture increase familiarity, and therefore influence people to rate a statement true regardless if the statement is really true?  </a:t>
            </a:r>
            <a:endParaRPr lang="en-US" sz="3600" dirty="0"/>
          </a:p>
          <a:p>
            <a:pPr marL="571500" indent="-571500"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en-US" sz="3600" dirty="0"/>
              <a:t>Judgments determining if a statement is true is influenced by various factors.</a:t>
            </a:r>
          </a:p>
          <a:p>
            <a:pPr marL="457200" indent="-457200"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en-US" sz="3600" dirty="0"/>
              <a:t> Participants shown a photo related to an ambiguous statement, rated it true (Newman et al., 2015). Known as </a:t>
            </a:r>
            <a:r>
              <a:rPr lang="en-US" sz="3600" b="1" dirty="0"/>
              <a:t>Truthiness Effect.</a:t>
            </a:r>
          </a:p>
          <a:p>
            <a:pPr marL="457200" indent="-457200"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en-US" sz="3600" dirty="0"/>
              <a:t> However, the mechanism underlying the </a:t>
            </a:r>
            <a:r>
              <a:rPr lang="en-US" sz="3600" b="1" dirty="0"/>
              <a:t>Truthiness Effect </a:t>
            </a:r>
            <a:r>
              <a:rPr lang="en-US" sz="3600" dirty="0"/>
              <a:t>is unknown.</a:t>
            </a:r>
          </a:p>
          <a:p>
            <a:pPr marL="457200" indent="-457200"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q"/>
              <a:defRPr/>
            </a:pPr>
            <a:r>
              <a:rPr lang="en-US" sz="3600" dirty="0"/>
              <a:t> Exposing an item, like a word, multiple times leads to high familiarity (Jacoby &amp; Whitehouse, 1989).</a:t>
            </a:r>
          </a:p>
          <a:p>
            <a:pPr eaLnBrk="1" hangingPunct="1">
              <a:spcBef>
                <a:spcPct val="50000"/>
              </a:spcBef>
              <a:buClr>
                <a:srgbClr val="FF0000"/>
              </a:buClr>
              <a:defRPr/>
            </a:pPr>
            <a:endParaRPr lang="en-US" dirty="0"/>
          </a:p>
        </p:txBody>
      </p:sp>
      <p:sp>
        <p:nvSpPr>
          <p:cNvPr id="2053" name="Text Box 11">
            <a:extLst>
              <a:ext uri="{FF2B5EF4-FFF2-40B4-BE49-F238E27FC236}">
                <a16:creationId xmlns:a16="http://schemas.microsoft.com/office/drawing/2014/main" id="{50434737-5A65-483D-981F-EC4B45729B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6187" y="16817908"/>
            <a:ext cx="11753850" cy="10741380"/>
          </a:xfrm>
          <a:prstGeom prst="rect">
            <a:avLst/>
          </a:prstGeom>
          <a:solidFill>
            <a:srgbClr val="EBFF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419" tIns="45709" rIns="91419" bIns="45709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4400" b="1" dirty="0"/>
              <a:t>Materials and Methods</a:t>
            </a:r>
            <a:endParaRPr lang="en-US" altLang="en-US" sz="2700" dirty="0"/>
          </a:p>
          <a:p>
            <a:pPr marL="457200" indent="-457200" eaLnBrk="1" hangingPunct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altLang="en-US" sz="3600" dirty="0"/>
              <a:t>Participants: 39 volunteers from the Psychology subject pool (IRB 119-18)</a:t>
            </a:r>
          </a:p>
          <a:p>
            <a:pPr marL="457200" indent="-457200" eaLnBrk="1" hangingPunct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altLang="en-US" sz="3600" dirty="0"/>
              <a:t>Design: 2 x 2, within-subjects factorial design.</a:t>
            </a:r>
          </a:p>
          <a:p>
            <a:pPr marL="457200" indent="-457200" eaLnBrk="1" hangingPunct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altLang="en-US" sz="3600" dirty="0"/>
              <a:t>Materials: 64 ambiguous statements and their related pictures, 32 true and 32 false</a:t>
            </a:r>
          </a:p>
          <a:p>
            <a:pPr marL="457200" indent="-457200" eaLnBrk="1" hangingPunct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altLang="en-US" sz="3600" dirty="0"/>
              <a:t>Procedure:</a:t>
            </a:r>
          </a:p>
          <a:p>
            <a:pPr marL="1200150" lvl="1" indent="-457200" eaLnBrk="1" hangingPunct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altLang="en-US" sz="3600" dirty="0"/>
              <a:t>Phase 1: 32 photos related to T/F statements shown </a:t>
            </a:r>
            <a:r>
              <a:rPr lang="en-US" altLang="en-US" sz="3600" dirty="0">
                <a:sym typeface="Wingdings" panose="05000000000000000000" pitchFamily="2" charset="2"/>
              </a:rPr>
              <a:t> </a:t>
            </a:r>
            <a:r>
              <a:rPr lang="en-US" altLang="en-US" sz="3600" dirty="0"/>
              <a:t>‘How much do you like or dislike the picture?’</a:t>
            </a:r>
            <a:r>
              <a:rPr lang="en-US" altLang="en-US" sz="3600" dirty="0">
                <a:sym typeface="Wingdings" panose="05000000000000000000" pitchFamily="2" charset="2"/>
              </a:rPr>
              <a:t> Participants asked to </a:t>
            </a:r>
            <a:r>
              <a:rPr lang="en-US" altLang="en-US" sz="3600" dirty="0"/>
              <a:t>rate the picture on a scale from 1 to 5 (1=Strongly Dislike, 2= Dislike, 3= Neutral, 4= Like, 5=Strongly Like)</a:t>
            </a:r>
          </a:p>
          <a:p>
            <a:pPr marL="1200150" lvl="1" indent="-457200" eaLnBrk="1" hangingPunct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altLang="en-US" sz="3600" dirty="0"/>
              <a:t>Phase 2: 64 statements randomly shown (where 32 are related to pictures previously shown) </a:t>
            </a:r>
            <a:r>
              <a:rPr lang="en-US" altLang="en-US" sz="3600" dirty="0">
                <a:sym typeface="Wingdings" panose="05000000000000000000" pitchFamily="2" charset="2"/>
              </a:rPr>
              <a:t> half of the statements are shown with related pictures and half without any pictures  half of the statements are true and half of the statements are false   participants asked ‘Is this statement true or false?’</a:t>
            </a:r>
            <a:endParaRPr lang="en-US" altLang="en-US" sz="3600" dirty="0"/>
          </a:p>
        </p:txBody>
      </p:sp>
      <p:sp>
        <p:nvSpPr>
          <p:cNvPr id="2054" name="Text Box 12">
            <a:extLst>
              <a:ext uri="{FF2B5EF4-FFF2-40B4-BE49-F238E27FC236}">
                <a16:creationId xmlns:a16="http://schemas.microsoft.com/office/drawing/2014/main" id="{32B29614-2C6C-4894-85D5-0B6E373C80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31975" y="4075432"/>
            <a:ext cx="11861623" cy="3954907"/>
          </a:xfrm>
          <a:prstGeom prst="rect">
            <a:avLst/>
          </a:prstGeom>
          <a:solidFill>
            <a:srgbClr val="EAEA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Clr>
                <a:srgbClr val="FF0000"/>
              </a:buClr>
              <a:defRPr/>
            </a:pPr>
            <a:r>
              <a:rPr lang="en-US" sz="4400" b="1" dirty="0"/>
              <a:t>Results</a:t>
            </a:r>
          </a:p>
          <a:p>
            <a:pPr eaLnBrk="1" hangingPunct="1">
              <a:buClr>
                <a:srgbClr val="FF0000"/>
              </a:buClr>
              <a:defRPr/>
            </a:pPr>
            <a:r>
              <a:rPr lang="en-US" sz="3600" dirty="0"/>
              <a:t>When items were not previously exposed, there was a significant difference between picture and no picture conditions, which is a replication of Newman et al., (2015). However, when items were </a:t>
            </a:r>
            <a:r>
              <a:rPr lang="en-US" sz="3600" dirty="0" err="1"/>
              <a:t>previoiulsy</a:t>
            </a:r>
            <a:r>
              <a:rPr lang="en-US" sz="3600" dirty="0"/>
              <a:t> exposed, the effect disappeared, which was a new finding. </a:t>
            </a:r>
          </a:p>
          <a:p>
            <a:pPr eaLnBrk="1" hangingPunct="1">
              <a:defRPr/>
            </a:pPr>
            <a:endParaRPr lang="en-US" sz="2700" dirty="0"/>
          </a:p>
        </p:txBody>
      </p:sp>
      <p:sp>
        <p:nvSpPr>
          <p:cNvPr id="13317" name="Text Box 13">
            <a:extLst>
              <a:ext uri="{FF2B5EF4-FFF2-40B4-BE49-F238E27FC236}">
                <a16:creationId xmlns:a16="http://schemas.microsoft.com/office/drawing/2014/main" id="{1FB65B93-36EF-45F5-9AFC-84CD36D765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27200" y="8697578"/>
            <a:ext cx="11782425" cy="74789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9" tIns="45709" rIns="91419" bIns="45709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b="1" dirty="0"/>
              <a:t>Pair 1 (Current Study’s Outcome)</a:t>
            </a:r>
          </a:p>
          <a:p>
            <a:pPr algn="ctr"/>
            <a:endParaRPr lang="en-US" altLang="en-US" b="1" dirty="0"/>
          </a:p>
          <a:p>
            <a:pPr algn="ctr"/>
            <a:endParaRPr lang="en-US" altLang="en-US" b="1" dirty="0"/>
          </a:p>
          <a:p>
            <a:pPr algn="ctr"/>
            <a:endParaRPr lang="en-US" altLang="en-US" b="1" dirty="0"/>
          </a:p>
          <a:p>
            <a:pPr algn="ctr"/>
            <a:endParaRPr lang="en-US" altLang="en-US" b="1" dirty="0"/>
          </a:p>
          <a:p>
            <a:pPr algn="ctr"/>
            <a:endParaRPr lang="en-US" altLang="en-US" b="1" dirty="0"/>
          </a:p>
          <a:p>
            <a:pPr algn="ctr"/>
            <a:endParaRPr lang="en-US" altLang="en-US" b="1" dirty="0"/>
          </a:p>
          <a:p>
            <a:pPr algn="ctr"/>
            <a:r>
              <a:rPr lang="en-US" altLang="en-US" b="1" dirty="0"/>
              <a:t>Pair 2 (Newman et al., for comparison)</a:t>
            </a:r>
          </a:p>
          <a:p>
            <a:pPr algn="ctr"/>
            <a:endParaRPr lang="en-US" altLang="en-US" b="1" dirty="0"/>
          </a:p>
          <a:p>
            <a:pPr algn="ctr"/>
            <a:endParaRPr lang="en-US" altLang="en-US" b="1" dirty="0"/>
          </a:p>
          <a:p>
            <a:pPr algn="ctr"/>
            <a:endParaRPr lang="en-US" altLang="en-US" b="1" dirty="0"/>
          </a:p>
          <a:p>
            <a:pPr algn="ctr"/>
            <a:endParaRPr lang="en-US" altLang="en-US" b="1" dirty="0"/>
          </a:p>
          <a:p>
            <a:pPr algn="ctr"/>
            <a:endParaRPr lang="en-US" altLang="en-US" b="1" dirty="0"/>
          </a:p>
          <a:p>
            <a:pPr algn="ctr"/>
            <a:endParaRPr lang="en-US" altLang="en-US" b="1" dirty="0"/>
          </a:p>
          <a:p>
            <a:pPr algn="ctr"/>
            <a:endParaRPr lang="en-US" altLang="en-US" b="1" dirty="0"/>
          </a:p>
        </p:txBody>
      </p:sp>
      <p:sp>
        <p:nvSpPr>
          <p:cNvPr id="2056" name="Text Box 14">
            <a:extLst>
              <a:ext uri="{FF2B5EF4-FFF2-40B4-BE49-F238E27FC236}">
                <a16:creationId xmlns:a16="http://schemas.microsoft.com/office/drawing/2014/main" id="{24FE3369-FFE0-4A48-A546-5536F7489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5665" y="1469577"/>
            <a:ext cx="26746200" cy="1431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sz="8700" b="1" dirty="0"/>
              <a:t>The Effect of Familiarity on Truthiness Judgement</a:t>
            </a:r>
          </a:p>
        </p:txBody>
      </p:sp>
      <p:sp>
        <p:nvSpPr>
          <p:cNvPr id="2057" name="Text Box 15">
            <a:extLst>
              <a:ext uri="{FF2B5EF4-FFF2-40B4-BE49-F238E27FC236}">
                <a16:creationId xmlns:a16="http://schemas.microsoft.com/office/drawing/2014/main" id="{8F286F21-7C40-4BA5-B986-C261BA5D4A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27200" y="25798900"/>
            <a:ext cx="11887200" cy="469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419" tIns="45709" rIns="91419" bIns="45709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4400" b="1" dirty="0"/>
              <a:t>Literature Cited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sz="2400" b="1" dirty="0"/>
              <a:t>Newman, E., Maryanne, G., </a:t>
            </a:r>
            <a:r>
              <a:rPr lang="en-US" sz="2400" b="1" dirty="0" err="1"/>
              <a:t>Unkelbach</a:t>
            </a:r>
            <a:r>
              <a:rPr lang="en-US" sz="2400" b="1" dirty="0"/>
              <a:t>, C., Bernstein, D., Lindsay, D &amp; Nash, R. (2015). Truthiness and </a:t>
            </a:r>
            <a:r>
              <a:rPr lang="en-US" sz="2400" b="1" dirty="0" err="1"/>
              <a:t>Falsiness</a:t>
            </a:r>
            <a:r>
              <a:rPr lang="en-US" sz="2400" b="1" dirty="0"/>
              <a:t> of Trivia Claims Depend on Judgmental Contexts</a:t>
            </a:r>
            <a:r>
              <a:rPr lang="en-US" sz="2400" b="1" i="1" dirty="0"/>
              <a:t>. Journal of experimental psychology. Learning, memory, and cognition</a:t>
            </a:r>
            <a:r>
              <a:rPr lang="en-US" sz="2400" b="1" dirty="0"/>
              <a:t>. </a:t>
            </a:r>
            <a:r>
              <a:rPr lang="en-US" sz="2400" b="1" i="1" dirty="0"/>
              <a:t>41</a:t>
            </a:r>
            <a:r>
              <a:rPr lang="en-US" sz="2400" b="1" dirty="0"/>
              <a:t>. 10.1037/xlm0000099. 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sz="2400" b="1" dirty="0"/>
              <a:t>Jacoby, L. L., &amp; Whitehouse, K. (1989). An illusion of memory: False recognition influenced by unconscious perception. Journal of Experimental Psychology: General, 118(2), 126–135. https://doi.org/10.1037/0096-3445.118.2.126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en-US" sz="2400" b="1" dirty="0"/>
              <a:t>[True False Icon PNG]. (n.d.). Retrieved from pngkey.com</a:t>
            </a:r>
          </a:p>
          <a:p>
            <a:pPr eaLnBrk="1" hangingPunct="1">
              <a:spcBef>
                <a:spcPct val="50000"/>
              </a:spcBef>
              <a:defRPr/>
            </a:pPr>
            <a:endParaRPr lang="en-US" sz="1800" b="1" dirty="0"/>
          </a:p>
        </p:txBody>
      </p:sp>
      <p:sp>
        <p:nvSpPr>
          <p:cNvPr id="2059" name="Text Box 18">
            <a:extLst>
              <a:ext uri="{FF2B5EF4-FFF2-40B4-BE49-F238E27FC236}">
                <a16:creationId xmlns:a16="http://schemas.microsoft.com/office/drawing/2014/main" id="{AF3FDEB1-6892-4DDF-B16D-C1F7A97BB4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34800" y="3043948"/>
            <a:ext cx="18492788" cy="83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419" tIns="45709" rIns="91419" bIns="45709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4800" dirty="0"/>
              <a:t>Karina Carlson, Department of Psychology, University of Montana</a:t>
            </a:r>
          </a:p>
        </p:txBody>
      </p:sp>
      <p:sp>
        <p:nvSpPr>
          <p:cNvPr id="2061" name="Rectangle 22">
            <a:extLst>
              <a:ext uri="{FF2B5EF4-FFF2-40B4-BE49-F238E27FC236}">
                <a16:creationId xmlns:a16="http://schemas.microsoft.com/office/drawing/2014/main" id="{F6ACAB95-49ED-4C2D-828A-9574DAEE0A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05233" y="4018155"/>
            <a:ext cx="11734800" cy="799496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419" tIns="45709" rIns="91419" bIns="45709"/>
          <a:lstStyle/>
          <a:p>
            <a:pPr algn="ctr">
              <a:defRPr/>
            </a:pPr>
            <a:r>
              <a:rPr lang="en-US" sz="4400" b="1" dirty="0">
                <a:latin typeface="Arial" charset="0"/>
                <a:ea typeface="ＭＳ Ｐゴシック" charset="0"/>
              </a:rPr>
              <a:t>Examples of Materials</a:t>
            </a:r>
            <a:r>
              <a:rPr lang="en-US" dirty="0">
                <a:latin typeface="Arial" charset="0"/>
                <a:ea typeface="ＭＳ Ｐゴシック" charset="0"/>
              </a:rPr>
              <a:t>.</a:t>
            </a: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sz="3200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sz="3200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sz="3200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r>
              <a:rPr lang="en-US" sz="3200" dirty="0">
                <a:latin typeface="Arial" charset="0"/>
                <a:ea typeface="ＭＳ Ｐゴシック" charset="0"/>
              </a:rPr>
              <a:t>Figure 1. </a:t>
            </a:r>
            <a:r>
              <a:rPr lang="en-US" sz="3200" i="1" dirty="0">
                <a:latin typeface="Arial" charset="0"/>
                <a:ea typeface="ＭＳ Ｐゴシック" charset="0"/>
              </a:rPr>
              <a:t>Examples of true and false statements with either a picture related to the statement or no picture at all. </a:t>
            </a:r>
            <a:endParaRPr lang="en-US" sz="3200" dirty="0">
              <a:latin typeface="Arial" charset="0"/>
              <a:ea typeface="ＭＳ Ｐゴシック" charset="0"/>
            </a:endParaRPr>
          </a:p>
        </p:txBody>
      </p:sp>
      <p:sp>
        <p:nvSpPr>
          <p:cNvPr id="2063" name="Rectangle 30">
            <a:extLst>
              <a:ext uri="{FF2B5EF4-FFF2-40B4-BE49-F238E27FC236}">
                <a16:creationId xmlns:a16="http://schemas.microsoft.com/office/drawing/2014/main" id="{54FCEFC6-5CBF-4267-8FAC-E6524F14E0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83462" y="20600859"/>
            <a:ext cx="6117771" cy="1139974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419" tIns="45709" rIns="91419" bIns="45709"/>
          <a:lstStyle/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sz="3200" b="1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sz="3200" b="1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sz="3200" b="1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sz="3200" b="1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r>
              <a:rPr lang="en-US" sz="3200" b="1" dirty="0">
                <a:latin typeface="Arial" charset="0"/>
                <a:ea typeface="ＭＳ Ｐゴシック" charset="0"/>
              </a:rPr>
              <a:t>Figure 3. </a:t>
            </a:r>
            <a:r>
              <a:rPr lang="en-US" sz="3200" dirty="0">
                <a:latin typeface="Arial" charset="0"/>
                <a:ea typeface="ＭＳ Ｐゴシック" charset="0"/>
              </a:rPr>
              <a:t>‘Hit’ refers to</a:t>
            </a:r>
          </a:p>
          <a:p>
            <a:pPr algn="ctr">
              <a:defRPr/>
            </a:pPr>
            <a:r>
              <a:rPr lang="en-US" sz="3200" dirty="0">
                <a:latin typeface="Arial" charset="0"/>
                <a:ea typeface="ＭＳ Ｐゴシック" charset="0"/>
              </a:rPr>
              <a:t> responses that were answered </a:t>
            </a:r>
          </a:p>
          <a:p>
            <a:pPr algn="ctr">
              <a:defRPr/>
            </a:pPr>
            <a:r>
              <a:rPr lang="en-US" sz="3200" dirty="0">
                <a:latin typeface="Arial" charset="0"/>
                <a:ea typeface="ＭＳ Ｐゴシック" charset="0"/>
              </a:rPr>
              <a:t>‘true’ correctly to true statements. </a:t>
            </a:r>
            <a:endParaRPr lang="en-US" sz="3200" b="1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2064" name="Rectangle 31">
            <a:extLst>
              <a:ext uri="{FF2B5EF4-FFF2-40B4-BE49-F238E27FC236}">
                <a16:creationId xmlns:a16="http://schemas.microsoft.com/office/drawing/2014/main" id="{CD1709CF-53FC-42FB-90F6-2F6C856C6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59629" y="20600859"/>
            <a:ext cx="5760720" cy="1139974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419" tIns="45709" rIns="91419" bIns="45709"/>
          <a:lstStyle/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sz="3200" b="1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sz="3200" b="1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sz="3200" b="1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sz="3200" b="1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r>
              <a:rPr lang="en-US" sz="3200" b="1" dirty="0">
                <a:latin typeface="Arial" charset="0"/>
                <a:ea typeface="ＭＳ Ｐゴシック" charset="0"/>
              </a:rPr>
              <a:t>Figure 4. </a:t>
            </a:r>
            <a:r>
              <a:rPr lang="en-US" sz="3200" dirty="0">
                <a:latin typeface="Arial" charset="0"/>
                <a:ea typeface="ＭＳ Ｐゴシック" charset="0"/>
              </a:rPr>
              <a:t>‘False Alarm’ refers</a:t>
            </a:r>
          </a:p>
          <a:p>
            <a:pPr algn="ctr">
              <a:defRPr/>
            </a:pPr>
            <a:r>
              <a:rPr lang="en-US" sz="3200" dirty="0">
                <a:latin typeface="Arial" charset="0"/>
                <a:ea typeface="ＭＳ Ｐゴシック" charset="0"/>
              </a:rPr>
              <a:t> to responses that</a:t>
            </a:r>
          </a:p>
          <a:p>
            <a:pPr algn="ctr">
              <a:defRPr/>
            </a:pPr>
            <a:r>
              <a:rPr lang="en-US" sz="3200" dirty="0">
                <a:latin typeface="Arial" charset="0"/>
                <a:ea typeface="ＭＳ Ｐゴシック" charset="0"/>
              </a:rPr>
              <a:t> were answered ‘true’ </a:t>
            </a:r>
          </a:p>
          <a:p>
            <a:pPr algn="ctr">
              <a:defRPr/>
            </a:pPr>
            <a:r>
              <a:rPr lang="en-US" sz="3200" dirty="0">
                <a:latin typeface="Arial" charset="0"/>
                <a:ea typeface="ＭＳ Ｐゴシック" charset="0"/>
              </a:rPr>
              <a:t>incorrectly to false statements.</a:t>
            </a:r>
            <a:endParaRPr lang="en-US" sz="3200" b="1" dirty="0">
              <a:latin typeface="Arial" charset="0"/>
              <a:ea typeface="ＭＳ Ｐゴシック" charset="0"/>
            </a:endParaRPr>
          </a:p>
        </p:txBody>
      </p:sp>
      <p:sp>
        <p:nvSpPr>
          <p:cNvPr id="2065" name="Rectangle 32">
            <a:extLst>
              <a:ext uri="{FF2B5EF4-FFF2-40B4-BE49-F238E27FC236}">
                <a16:creationId xmlns:a16="http://schemas.microsoft.com/office/drawing/2014/main" id="{1B6CB4CE-2F06-43A9-8545-D2D4568F0A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08281" y="12082004"/>
            <a:ext cx="11731752" cy="846383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419" tIns="45709" rIns="91419" bIns="45709"/>
          <a:lstStyle/>
          <a:p>
            <a:pPr algn="ctr">
              <a:defRPr/>
            </a:pPr>
            <a:endParaRPr lang="en-US" sz="4400" b="1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sz="4400" b="1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sz="4400" b="1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sz="4400" b="1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sz="4400" b="1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sz="4400" b="1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sz="4400" b="1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sz="4400" b="1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sz="4400" b="1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sz="4400" b="1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r>
              <a:rPr lang="en-US" sz="3200" b="1" i="1" dirty="0">
                <a:latin typeface="Arial" charset="0"/>
                <a:ea typeface="ＭＳ Ｐゴシック" charset="0"/>
              </a:rPr>
              <a:t>Figure 2. </a:t>
            </a:r>
            <a:r>
              <a:rPr lang="en-US" sz="3200" i="1" dirty="0">
                <a:latin typeface="Arial" charset="0"/>
                <a:ea typeface="ＭＳ Ｐゴシック" charset="0"/>
              </a:rPr>
              <a:t>A negative Bias (Criterion (C)) refers to the tendency </a:t>
            </a:r>
          </a:p>
          <a:p>
            <a:pPr algn="ctr">
              <a:defRPr/>
            </a:pPr>
            <a:r>
              <a:rPr lang="en-US" sz="3200" i="1" dirty="0">
                <a:latin typeface="Arial" charset="0"/>
                <a:ea typeface="ＭＳ Ｐゴシック" charset="0"/>
              </a:rPr>
              <a:t>to answer true, whereas a positive bias refers</a:t>
            </a:r>
          </a:p>
          <a:p>
            <a:pPr algn="ctr">
              <a:defRPr/>
            </a:pPr>
            <a:r>
              <a:rPr lang="en-US" sz="3200" i="1" dirty="0">
                <a:latin typeface="Arial" charset="0"/>
                <a:ea typeface="ＭＳ Ｐゴシック" charset="0"/>
              </a:rPr>
              <a:t> to the tendency to answer false.  </a:t>
            </a:r>
            <a:endParaRPr lang="en-US" sz="3200" b="1" i="1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  <a:p>
            <a:pPr algn="ctr">
              <a:defRPr/>
            </a:pPr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13329" name="TextBox 2">
            <a:extLst>
              <a:ext uri="{FF2B5EF4-FFF2-40B4-BE49-F238E27FC236}">
                <a16:creationId xmlns:a16="http://schemas.microsoft.com/office/drawing/2014/main" id="{A3404504-BBF2-4081-B3A6-E02D84CECD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27200" y="16817908"/>
            <a:ext cx="11887200" cy="9079409"/>
          </a:xfrm>
          <a:prstGeom prst="rect">
            <a:avLst/>
          </a:prstGeom>
          <a:solidFill>
            <a:srgbClr val="FFF2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4400" b="1" dirty="0"/>
              <a:t>Conclusions and Implications</a:t>
            </a:r>
          </a:p>
          <a:p>
            <a:pPr eaLnBrk="1" hangingPunct="1"/>
            <a:endParaRPr lang="en-US" altLang="en-US" sz="3600" b="1" dirty="0"/>
          </a:p>
          <a:p>
            <a:pPr marL="571500" indent="-571500" eaLnBrk="1" hangingPunct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altLang="en-US" sz="3600" dirty="0"/>
              <a:t>Successfully replicated Newman et al.’s study, but with the added condition of pre-exposure the ‘truthiness’ effect was not there. </a:t>
            </a:r>
          </a:p>
          <a:p>
            <a:pPr marL="571500" indent="-571500" eaLnBrk="1" hangingPunct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altLang="en-US" sz="3600" dirty="0"/>
              <a:t>Limitations to this study were probably due to the small sample size, which probably led to few significant results.</a:t>
            </a:r>
          </a:p>
          <a:p>
            <a:pPr marL="571500" indent="-571500" eaLnBrk="1" hangingPunct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altLang="en-US" sz="3600" dirty="0"/>
              <a:t>These results imply that there is still much left to learn about how people make decisions on ambiguous facts. </a:t>
            </a:r>
          </a:p>
          <a:p>
            <a:pPr marL="571500" indent="-571500" eaLnBrk="1" hangingPunct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altLang="en-US" sz="3600" dirty="0"/>
              <a:t>Future studies should be done with more participants, as well as with different conditions </a:t>
            </a:r>
          </a:p>
          <a:p>
            <a:pPr marL="1314450" lvl="1" indent="-571500" eaLnBrk="1" hangingPunct="1">
              <a:buClr>
                <a:srgbClr val="FF0000"/>
              </a:buClr>
              <a:buFont typeface="Wingdings" panose="05000000000000000000" pitchFamily="2" charset="2"/>
              <a:buChar char="q"/>
            </a:pPr>
            <a:r>
              <a:rPr lang="en-US" altLang="en-US" sz="3600" dirty="0"/>
              <a:t>Showing unrelated pictures with statements, and comparing results that used related pictures, for example</a:t>
            </a:r>
            <a:endParaRPr lang="en-US" altLang="en-US" sz="3600" b="1" dirty="0"/>
          </a:p>
          <a:p>
            <a:pPr eaLnBrk="1" hangingPunct="1"/>
            <a:endParaRPr lang="en-US" altLang="en-US" sz="3600" b="1" dirty="0"/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B889758E-3538-4426-8EA7-30C8FF6B51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611"/>
          <a:stretch/>
        </p:blipFill>
        <p:spPr>
          <a:xfrm>
            <a:off x="2560569" y="751395"/>
            <a:ext cx="3479796" cy="3922656"/>
          </a:xfrm>
          <a:prstGeom prst="rect">
            <a:avLst/>
          </a:prstGeom>
        </p:spPr>
      </p:pic>
      <p:pic>
        <p:nvPicPr>
          <p:cNvPr id="24" name="Picture 23" descr="A close up of a logo&#10;&#10;Description automatically generated">
            <a:extLst>
              <a:ext uri="{FF2B5EF4-FFF2-40B4-BE49-F238E27FC236}">
                <a16:creationId xmlns:a16="http://schemas.microsoft.com/office/drawing/2014/main" id="{A7F2E58F-54C0-4B36-9BC8-C7D3FEED62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33697935" y="751395"/>
            <a:ext cx="3479796" cy="3953159"/>
          </a:xfrm>
          <a:prstGeom prst="rect">
            <a:avLst/>
          </a:prstGeom>
        </p:spPr>
      </p:pic>
      <p:pic>
        <p:nvPicPr>
          <p:cNvPr id="8" name="Picture 7" descr="A close up of a flower&#10;&#10;Description automatically generated">
            <a:extLst>
              <a:ext uri="{FF2B5EF4-FFF2-40B4-BE49-F238E27FC236}">
                <a16:creationId xmlns:a16="http://schemas.microsoft.com/office/drawing/2014/main" id="{27CAA73D-30C1-49EA-A7C7-F2438BDAEE1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6" r="7205"/>
          <a:stretch/>
        </p:blipFill>
        <p:spPr>
          <a:xfrm>
            <a:off x="13671908" y="4844696"/>
            <a:ext cx="5925862" cy="48231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 descr="A picture containing bird, flower&#10;&#10;Description automatically generated">
            <a:extLst>
              <a:ext uri="{FF2B5EF4-FFF2-40B4-BE49-F238E27FC236}">
                <a16:creationId xmlns:a16="http://schemas.microsoft.com/office/drawing/2014/main" id="{23324080-03EA-4D5E-AB30-D68C139A241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60" r="13143"/>
          <a:stretch/>
        </p:blipFill>
        <p:spPr>
          <a:xfrm>
            <a:off x="19701233" y="4874640"/>
            <a:ext cx="5638800" cy="4793172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31" name="Chart 30">
            <a:extLst>
              <a:ext uri="{FF2B5EF4-FFF2-40B4-BE49-F238E27FC236}">
                <a16:creationId xmlns:a16="http://schemas.microsoft.com/office/drawing/2014/main" id="{4DA1065C-D41B-40C0-9DB5-9466A010F7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8581998"/>
              </p:ext>
            </p:extLst>
          </p:nvPr>
        </p:nvGraphicFramePr>
        <p:xfrm>
          <a:off x="13587056" y="21046946"/>
          <a:ext cx="5760720" cy="9125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036A9E26-EBCC-4624-9FC0-005B73A0AFF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8079817"/>
              </p:ext>
            </p:extLst>
          </p:nvPr>
        </p:nvGraphicFramePr>
        <p:xfrm>
          <a:off x="19552203" y="21079603"/>
          <a:ext cx="5760720" cy="8894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5" name="Chart 34">
            <a:extLst>
              <a:ext uri="{FF2B5EF4-FFF2-40B4-BE49-F238E27FC236}">
                <a16:creationId xmlns:a16="http://schemas.microsoft.com/office/drawing/2014/main" id="{6144A9E0-3A85-45B2-9D0C-A584E1A78D5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7616229"/>
              </p:ext>
            </p:extLst>
          </p:nvPr>
        </p:nvGraphicFramePr>
        <p:xfrm>
          <a:off x="13447114" y="12216623"/>
          <a:ext cx="11892919" cy="6731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C4CDA0AA-76F6-4677-8B7E-C5723D2526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542610"/>
              </p:ext>
            </p:extLst>
          </p:nvPr>
        </p:nvGraphicFramePr>
        <p:xfrm>
          <a:off x="27500190" y="9418739"/>
          <a:ext cx="11353800" cy="2771775"/>
        </p:xfrm>
        <a:graphic>
          <a:graphicData uri="http://schemas.openxmlformats.org/drawingml/2006/table">
            <a:tbl>
              <a:tblPr/>
              <a:tblGrid>
                <a:gridCol w="11353800">
                  <a:extLst>
                    <a:ext uri="{9D8B030D-6E8A-4147-A177-3AD203B41FA5}">
                      <a16:colId xmlns:a16="http://schemas.microsoft.com/office/drawing/2014/main" val="242114758"/>
                    </a:ext>
                  </a:extLst>
                </a:gridCol>
              </a:tblGrid>
              <a:tr h="69162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Pre-exposure Hits for Picture and No picture conditions: t(38)=.598, SE=.0335, p=.554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8423741"/>
                  </a:ext>
                </a:extLst>
              </a:tr>
              <a:tr h="69162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Pre-exposure False Alarm for Picture and No picture conditions:  t(38)=.397, SE=.0398, p=.694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0045202"/>
                  </a:ext>
                </a:extLst>
              </a:tr>
              <a:tr h="69162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Pre-exposure Bias (C) for Picture and No picture conditions:  t(38)= -.318, SE=.0873, p=.752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8713907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6A8097DC-F8E0-49ED-921B-9631588930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3094025"/>
              </p:ext>
            </p:extLst>
          </p:nvPr>
        </p:nvGraphicFramePr>
        <p:xfrm>
          <a:off x="27500190" y="12911675"/>
          <a:ext cx="11353800" cy="2771775"/>
        </p:xfrm>
        <a:graphic>
          <a:graphicData uri="http://schemas.openxmlformats.org/drawingml/2006/table">
            <a:tbl>
              <a:tblPr/>
              <a:tblGrid>
                <a:gridCol w="11353800">
                  <a:extLst>
                    <a:ext uri="{9D8B030D-6E8A-4147-A177-3AD203B41FA5}">
                      <a16:colId xmlns:a16="http://schemas.microsoft.com/office/drawing/2014/main" val="3623733834"/>
                    </a:ext>
                  </a:extLst>
                </a:gridCol>
              </a:tblGrid>
              <a:tr h="69162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exposure Hits for Picture and No picture conditions: t(38)=1.352, SE=.0395, p=.184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8679087"/>
                  </a:ext>
                </a:extLst>
              </a:tr>
              <a:tr h="69162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exposure False Alarm for Picture and No picture conditions:  t(38)=1.322, SE=.0291, p=.194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1116487"/>
                  </a:ext>
                </a:extLst>
              </a:tr>
              <a:tr h="691621">
                <a:tc>
                  <a:txBody>
                    <a:bodyPr/>
                    <a:lstStyle/>
                    <a:p>
                      <a:pPr algn="l" fontAlgn="b"/>
                      <a:r>
                        <a:rPr lang="en-US" sz="3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exposure Bias (C) for Picture and No picture conditions:  t(38)= -2.111, SE=.0830, p=.041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868291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3355</TotalTime>
  <Words>841</Words>
  <Application>Microsoft Office PowerPoint</Application>
  <PresentationFormat>Custom</PresentationFormat>
  <Paragraphs>159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MS PGothic</vt:lpstr>
      <vt:lpstr>Times New Roman</vt:lpstr>
      <vt:lpstr>Calibri</vt:lpstr>
      <vt:lpstr>Savon</vt:lpstr>
      <vt:lpstr>PowerPoint Presentation</vt:lpstr>
    </vt:vector>
  </TitlesOfParts>
  <Company>University of Montana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Project IBS-Core</dc:creator>
  <cp:lastModifiedBy>Karina Carlson</cp:lastModifiedBy>
  <cp:revision>70</cp:revision>
  <cp:lastPrinted>2014-03-31T16:28:02Z</cp:lastPrinted>
  <dcterms:created xsi:type="dcterms:W3CDTF">2000-07-07T15:10:51Z</dcterms:created>
  <dcterms:modified xsi:type="dcterms:W3CDTF">2020-04-24T05:29:22Z</dcterms:modified>
</cp:coreProperties>
</file>