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2062400" cy="31089600"/>
  <p:notesSz cx="6858000" cy="9144000"/>
  <p:defaultTextStyle>
    <a:defPPr>
      <a:defRPr lang="en-US"/>
    </a:defPPr>
    <a:lvl1pPr marL="0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2090016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4180033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6270050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8360066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0450083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2540099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14630116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16720133" algn="l" defTabSz="4180033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92">
          <p15:clr>
            <a:srgbClr val="A4A3A4"/>
          </p15:clr>
        </p15:guide>
        <p15:guide id="2" pos="132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8" autoAdjust="0"/>
    <p:restoredTop sz="94660"/>
  </p:normalViewPr>
  <p:slideViewPr>
    <p:cSldViewPr>
      <p:cViewPr varScale="1">
        <p:scale>
          <a:sx n="24" d="100"/>
          <a:sy n="24" d="100"/>
        </p:scale>
        <p:origin x="1290" y="36"/>
      </p:cViewPr>
      <p:guideLst>
        <p:guide orient="horz" pos="9792"/>
        <p:guide pos="132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4680" y="9657929"/>
            <a:ext cx="35753040" cy="6664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9360" y="17617440"/>
            <a:ext cx="29443680" cy="7945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9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80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70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60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50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40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30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20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776265" y="6477002"/>
            <a:ext cx="52994245" cy="137938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78938" y="6477002"/>
            <a:ext cx="158296290" cy="137938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2640" y="19977949"/>
            <a:ext cx="35753040" cy="6174740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2640" y="13177101"/>
            <a:ext cx="35753040" cy="6800847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90016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180033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7005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6006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5008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4009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3011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2013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78935" y="37724927"/>
            <a:ext cx="105645265" cy="106690586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125243" y="37724927"/>
            <a:ext cx="105645270" cy="106690586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200"/>
            </a:lvl3pPr>
            <a:lvl4pPr>
              <a:defRPr sz="8300"/>
            </a:lvl4pPr>
            <a:lvl5pPr>
              <a:defRPr sz="8300"/>
            </a:lvl5pPr>
            <a:lvl6pPr>
              <a:defRPr sz="8300"/>
            </a:lvl6pPr>
            <a:lvl7pPr>
              <a:defRPr sz="8300"/>
            </a:lvl7pPr>
            <a:lvl8pPr>
              <a:defRPr sz="8300"/>
            </a:lvl8pPr>
            <a:lvl9pPr>
              <a:defRPr sz="8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0" y="1245026"/>
            <a:ext cx="37856160" cy="518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6959179"/>
            <a:ext cx="18584865" cy="290025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90016" indent="0">
              <a:buNone/>
              <a:defRPr sz="9200" b="1"/>
            </a:lvl2pPr>
            <a:lvl3pPr marL="4180033" indent="0">
              <a:buNone/>
              <a:defRPr sz="8300" b="1"/>
            </a:lvl3pPr>
            <a:lvl4pPr marL="6270050" indent="0">
              <a:buNone/>
              <a:defRPr sz="7300" b="1"/>
            </a:lvl4pPr>
            <a:lvl5pPr marL="8360066" indent="0">
              <a:buNone/>
              <a:defRPr sz="7300" b="1"/>
            </a:lvl5pPr>
            <a:lvl6pPr marL="10450083" indent="0">
              <a:buNone/>
              <a:defRPr sz="7300" b="1"/>
            </a:lvl6pPr>
            <a:lvl7pPr marL="12540099" indent="0">
              <a:buNone/>
              <a:defRPr sz="7300" b="1"/>
            </a:lvl7pPr>
            <a:lvl8pPr marL="14630116" indent="0">
              <a:buNone/>
              <a:defRPr sz="7300" b="1"/>
            </a:lvl8pPr>
            <a:lvl9pPr marL="16720133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3120" y="9859433"/>
            <a:ext cx="18584865" cy="17912506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67117" y="6959179"/>
            <a:ext cx="18592165" cy="2900254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90016" indent="0">
              <a:buNone/>
              <a:defRPr sz="9200" b="1"/>
            </a:lvl2pPr>
            <a:lvl3pPr marL="4180033" indent="0">
              <a:buNone/>
              <a:defRPr sz="8300" b="1"/>
            </a:lvl3pPr>
            <a:lvl4pPr marL="6270050" indent="0">
              <a:buNone/>
              <a:defRPr sz="7300" b="1"/>
            </a:lvl4pPr>
            <a:lvl5pPr marL="8360066" indent="0">
              <a:buNone/>
              <a:defRPr sz="7300" b="1"/>
            </a:lvl5pPr>
            <a:lvl6pPr marL="10450083" indent="0">
              <a:buNone/>
              <a:defRPr sz="7300" b="1"/>
            </a:lvl6pPr>
            <a:lvl7pPr marL="12540099" indent="0">
              <a:buNone/>
              <a:defRPr sz="7300" b="1"/>
            </a:lvl7pPr>
            <a:lvl8pPr marL="14630116" indent="0">
              <a:buNone/>
              <a:defRPr sz="7300" b="1"/>
            </a:lvl8pPr>
            <a:lvl9pPr marL="16720133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67117" y="9859433"/>
            <a:ext cx="18592165" cy="17912506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3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3123" y="1237827"/>
            <a:ext cx="13838240" cy="5267960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5230" y="1237828"/>
            <a:ext cx="23514050" cy="26534113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3123" y="6505788"/>
            <a:ext cx="13838240" cy="21266153"/>
          </a:xfrm>
        </p:spPr>
        <p:txBody>
          <a:bodyPr/>
          <a:lstStyle>
            <a:lvl1pPr marL="0" indent="0">
              <a:buNone/>
              <a:defRPr sz="6400"/>
            </a:lvl1pPr>
            <a:lvl2pPr marL="2090016" indent="0">
              <a:buNone/>
              <a:defRPr sz="5500"/>
            </a:lvl2pPr>
            <a:lvl3pPr marL="4180033" indent="0">
              <a:buNone/>
              <a:defRPr sz="4500"/>
            </a:lvl3pPr>
            <a:lvl4pPr marL="6270050" indent="0">
              <a:buNone/>
              <a:defRPr sz="4100"/>
            </a:lvl4pPr>
            <a:lvl5pPr marL="8360066" indent="0">
              <a:buNone/>
              <a:defRPr sz="4100"/>
            </a:lvl5pPr>
            <a:lvl6pPr marL="10450083" indent="0">
              <a:buNone/>
              <a:defRPr sz="4100"/>
            </a:lvl6pPr>
            <a:lvl7pPr marL="12540099" indent="0">
              <a:buNone/>
              <a:defRPr sz="4100"/>
            </a:lvl7pPr>
            <a:lvl8pPr marL="14630116" indent="0">
              <a:buNone/>
              <a:defRPr sz="4100"/>
            </a:lvl8pPr>
            <a:lvl9pPr marL="16720133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525" y="21762720"/>
            <a:ext cx="25237440" cy="2569213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44525" y="2777913"/>
            <a:ext cx="25237440" cy="18653760"/>
          </a:xfrm>
        </p:spPr>
        <p:txBody>
          <a:bodyPr/>
          <a:lstStyle>
            <a:lvl1pPr marL="0" indent="0">
              <a:buNone/>
              <a:defRPr sz="14700"/>
            </a:lvl1pPr>
            <a:lvl2pPr marL="2090016" indent="0">
              <a:buNone/>
              <a:defRPr sz="12800"/>
            </a:lvl2pPr>
            <a:lvl3pPr marL="4180033" indent="0">
              <a:buNone/>
              <a:defRPr sz="10900"/>
            </a:lvl3pPr>
            <a:lvl4pPr marL="6270050" indent="0">
              <a:buNone/>
              <a:defRPr sz="9200"/>
            </a:lvl4pPr>
            <a:lvl5pPr marL="8360066" indent="0">
              <a:buNone/>
              <a:defRPr sz="9200"/>
            </a:lvl5pPr>
            <a:lvl6pPr marL="10450083" indent="0">
              <a:buNone/>
              <a:defRPr sz="9200"/>
            </a:lvl6pPr>
            <a:lvl7pPr marL="12540099" indent="0">
              <a:buNone/>
              <a:defRPr sz="9200"/>
            </a:lvl7pPr>
            <a:lvl8pPr marL="14630116" indent="0">
              <a:buNone/>
              <a:defRPr sz="9200"/>
            </a:lvl8pPr>
            <a:lvl9pPr marL="16720133" indent="0">
              <a:buNone/>
              <a:defRPr sz="9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44525" y="24331933"/>
            <a:ext cx="25237440" cy="3648707"/>
          </a:xfrm>
        </p:spPr>
        <p:txBody>
          <a:bodyPr/>
          <a:lstStyle>
            <a:lvl1pPr marL="0" indent="0">
              <a:buNone/>
              <a:defRPr sz="6400"/>
            </a:lvl1pPr>
            <a:lvl2pPr marL="2090016" indent="0">
              <a:buNone/>
              <a:defRPr sz="5500"/>
            </a:lvl2pPr>
            <a:lvl3pPr marL="4180033" indent="0">
              <a:buNone/>
              <a:defRPr sz="4500"/>
            </a:lvl3pPr>
            <a:lvl4pPr marL="6270050" indent="0">
              <a:buNone/>
              <a:defRPr sz="4100"/>
            </a:lvl4pPr>
            <a:lvl5pPr marL="8360066" indent="0">
              <a:buNone/>
              <a:defRPr sz="4100"/>
            </a:lvl5pPr>
            <a:lvl6pPr marL="10450083" indent="0">
              <a:buNone/>
              <a:defRPr sz="4100"/>
            </a:lvl6pPr>
            <a:lvl7pPr marL="12540099" indent="0">
              <a:buNone/>
              <a:defRPr sz="4100"/>
            </a:lvl7pPr>
            <a:lvl8pPr marL="14630116" indent="0">
              <a:buNone/>
              <a:defRPr sz="4100"/>
            </a:lvl8pPr>
            <a:lvl9pPr marL="16720133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120" y="1245026"/>
            <a:ext cx="37856160" cy="5181600"/>
          </a:xfrm>
          <a:prstGeom prst="rect">
            <a:avLst/>
          </a:prstGeom>
        </p:spPr>
        <p:txBody>
          <a:bodyPr vert="horz" lIns="418003" tIns="209002" rIns="418003" bIns="20900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120" y="7254242"/>
            <a:ext cx="37856160" cy="20517699"/>
          </a:xfrm>
          <a:prstGeom prst="rect">
            <a:avLst/>
          </a:prstGeom>
        </p:spPr>
        <p:txBody>
          <a:bodyPr vert="horz" lIns="418003" tIns="209002" rIns="418003" bIns="20900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120" y="28815456"/>
            <a:ext cx="9814560" cy="1655233"/>
          </a:xfrm>
          <a:prstGeom prst="rect">
            <a:avLst/>
          </a:prstGeom>
        </p:spPr>
        <p:txBody>
          <a:bodyPr vert="horz" lIns="418003" tIns="209002" rIns="418003" bIns="20900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E79BF-7F69-48CA-B850-E9E36D0E0F0B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71320" y="28815456"/>
            <a:ext cx="13319760" cy="1655233"/>
          </a:xfrm>
          <a:prstGeom prst="rect">
            <a:avLst/>
          </a:prstGeom>
        </p:spPr>
        <p:txBody>
          <a:bodyPr vert="horz" lIns="418003" tIns="209002" rIns="418003" bIns="20900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44720" y="28815456"/>
            <a:ext cx="9814560" cy="1655233"/>
          </a:xfrm>
          <a:prstGeom prst="rect">
            <a:avLst/>
          </a:prstGeom>
        </p:spPr>
        <p:txBody>
          <a:bodyPr vert="horz" lIns="418003" tIns="209002" rIns="418003" bIns="20900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882C3-176C-4616-B7F1-62CAE64C25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80033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7513" indent="-1567513" algn="l" defTabSz="4180033" rtl="0" eaLnBrk="1" latinLnBrk="0" hangingPunct="1">
        <a:spcBef>
          <a:spcPct val="20000"/>
        </a:spcBef>
        <a:buFont typeface="Arial" pitchFamily="34" charset="0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6277" indent="-1306260" algn="l" defTabSz="4180033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5042" indent="-1045008" algn="l" defTabSz="4180033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058" indent="-1045008" algn="l" defTabSz="4180033" rtl="0" eaLnBrk="1" latinLnBrk="0" hangingPunct="1">
        <a:spcBef>
          <a:spcPct val="20000"/>
        </a:spcBef>
        <a:buFont typeface="Arial" pitchFamily="34" charset="0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075" indent="-1045008" algn="l" defTabSz="4180033" rtl="0" eaLnBrk="1" latinLnBrk="0" hangingPunct="1">
        <a:spcBef>
          <a:spcPct val="20000"/>
        </a:spcBef>
        <a:buFont typeface="Arial" pitchFamily="34" charset="0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95091" indent="-1045008" algn="l" defTabSz="4180033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85108" indent="-1045008" algn="l" defTabSz="4180033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75125" indent="-1045008" algn="l" defTabSz="4180033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65141" indent="-1045008" algn="l" defTabSz="4180033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090016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033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270050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360066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50083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540099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630116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720133" algn="l" defTabSz="4180033" rtl="0" eaLnBrk="1" latinLnBrk="0" hangingPunct="1">
        <a:defRPr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4630400" y="18735020"/>
            <a:ext cx="12801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68880"/>
            <a:r>
              <a:rPr lang="en-US" sz="2800" u="sng" dirty="0" smtClean="0">
                <a:latin typeface="Bookman Old Style" pitchFamily="18" charset="0"/>
              </a:rPr>
              <a:t>3-Dimensional Motion Analysis</a:t>
            </a:r>
            <a:endParaRPr lang="en-US" sz="2800" dirty="0" smtClean="0">
              <a:latin typeface="Bookman Old Style" pitchFamily="18" charset="0"/>
            </a:endParaRP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8-cameraVicon system (sampling: 200Hz, filtered:12 Hz)</a:t>
            </a: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14 mm reflective markers positioned as shown</a:t>
            </a:r>
          </a:p>
          <a:p>
            <a:pPr marL="2468880"/>
            <a:endParaRPr lang="en-US" sz="2800" dirty="0" smtClean="0">
              <a:latin typeface="Bookman Old Style" pitchFamily="18" charset="0"/>
            </a:endParaRPr>
          </a:p>
          <a:p>
            <a:pPr marL="2468880"/>
            <a:r>
              <a:rPr lang="en-US" sz="2800" u="sng" dirty="0" smtClean="0">
                <a:latin typeface="Bookman Old Style" pitchFamily="18" charset="0"/>
              </a:rPr>
              <a:t>Force Plates</a:t>
            </a:r>
            <a:endParaRPr lang="en-US" sz="2800" dirty="0" smtClean="0">
              <a:latin typeface="Bookman Old Style" pitchFamily="18" charset="0"/>
            </a:endParaRP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2 force plates (sampling:1200 Hz, low pass filter: 50 Hz)</a:t>
            </a: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Measuring Vertical Ground Reaction Force (VGRF)</a:t>
            </a:r>
          </a:p>
          <a:p>
            <a:pPr marL="2468880"/>
            <a:endParaRPr lang="en-US" sz="2800" dirty="0" smtClean="0">
              <a:latin typeface="Bookman Old Style" pitchFamily="18" charset="0"/>
            </a:endParaRPr>
          </a:p>
          <a:p>
            <a:pPr marL="2468880"/>
            <a:r>
              <a:rPr lang="en-US" sz="2800" u="sng" dirty="0" smtClean="0">
                <a:latin typeface="Bookman Old Style" pitchFamily="18" charset="0"/>
              </a:rPr>
              <a:t>Kin-Com </a:t>
            </a:r>
            <a:r>
              <a:rPr lang="en-US" sz="2800" u="sng" dirty="0" err="1" smtClean="0">
                <a:latin typeface="Bookman Old Style" pitchFamily="18" charset="0"/>
              </a:rPr>
              <a:t>Isokinetic</a:t>
            </a:r>
            <a:r>
              <a:rPr lang="en-US" sz="2800" u="sng" dirty="0" smtClean="0">
                <a:latin typeface="Bookman Old Style" pitchFamily="18" charset="0"/>
              </a:rPr>
              <a:t> Dynamometer</a:t>
            </a: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Maximum Voluntary Isometric Contraction (MVIC)</a:t>
            </a:r>
          </a:p>
          <a:p>
            <a:pPr marL="2468880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Both hamstring and quadriceps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84547" y="838200"/>
            <a:ext cx="28093307" cy="1955191"/>
          </a:xfrm>
          <a:prstGeom prst="rect">
            <a:avLst/>
          </a:prstGeom>
          <a:noFill/>
        </p:spPr>
        <p:txBody>
          <a:bodyPr wrap="square" lIns="77002" tIns="38501" rIns="77002" bIns="38501" rtlCol="0">
            <a:spAutoFit/>
          </a:bodyPr>
          <a:lstStyle/>
          <a:p>
            <a:pPr algn="ctr"/>
            <a:r>
              <a:rPr lang="en-US" sz="6100" b="1" dirty="0">
                <a:latin typeface="Bookman Old Style" pitchFamily="18" charset="0"/>
              </a:rPr>
              <a:t>Adaptation of Quadriceps and Hamstring Activation Patterns Following Landing Instruction in Patients with ACL Reconstruction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65596" y="3467659"/>
            <a:ext cx="17931208" cy="647141"/>
          </a:xfrm>
          <a:prstGeom prst="rect">
            <a:avLst/>
          </a:prstGeom>
          <a:noFill/>
        </p:spPr>
        <p:txBody>
          <a:bodyPr wrap="none" lIns="77002" tIns="38501" rIns="77002" bIns="38501" rtlCol="0">
            <a:spAutoFit/>
          </a:bodyPr>
          <a:lstStyle/>
          <a:p>
            <a:r>
              <a:rPr lang="en-US" sz="3700" dirty="0">
                <a:latin typeface="Bookman Old Style" pitchFamily="18" charset="0"/>
              </a:rPr>
              <a:t>Audrey RC Elias, DPT, OCS; Curt D </a:t>
            </a:r>
            <a:r>
              <a:rPr lang="en-US" sz="3700" dirty="0" err="1">
                <a:latin typeface="Bookman Old Style" pitchFamily="18" charset="0"/>
              </a:rPr>
              <a:t>Hammill</a:t>
            </a:r>
            <a:r>
              <a:rPr lang="en-US" sz="3700" dirty="0">
                <a:latin typeface="Bookman Old Style" pitchFamily="18" charset="0"/>
              </a:rPr>
              <a:t>, MS; Ryan L </a:t>
            </a:r>
            <a:r>
              <a:rPr lang="en-US" sz="3700" dirty="0" err="1">
                <a:latin typeface="Bookman Old Style" pitchFamily="18" charset="0"/>
              </a:rPr>
              <a:t>Mizner</a:t>
            </a:r>
            <a:r>
              <a:rPr lang="en-US" sz="3700" dirty="0">
                <a:latin typeface="Bookman Old Style" pitchFamily="18" charset="0"/>
              </a:rPr>
              <a:t>, </a:t>
            </a:r>
            <a:r>
              <a:rPr lang="en-US" sz="3700" dirty="0" smtClean="0">
                <a:latin typeface="Bookman Old Style" pitchFamily="18" charset="0"/>
              </a:rPr>
              <a:t>PT</a:t>
            </a:r>
            <a:r>
              <a:rPr lang="en-US" sz="3700" dirty="0">
                <a:latin typeface="Bookman Old Style" pitchFamily="18" charset="0"/>
              </a:rPr>
              <a:t>, PhD</a:t>
            </a:r>
          </a:p>
        </p:txBody>
      </p:sp>
      <p:pic>
        <p:nvPicPr>
          <p:cNvPr id="9" name="Picture 59" descr="clocktowerWhite500w.gif"/>
          <p:cNvPicPr>
            <a:picLocks noChangeAspect="1"/>
          </p:cNvPicPr>
          <p:nvPr/>
        </p:nvPicPr>
        <p:blipFill>
          <a:blip r:embed="rId2"/>
          <a:srcRect r="71205"/>
          <a:stretch>
            <a:fillRect/>
          </a:stretch>
        </p:blipFill>
        <p:spPr bwMode="auto">
          <a:xfrm>
            <a:off x="1066800" y="762000"/>
            <a:ext cx="3194114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4751388" y="3167063"/>
            <a:ext cx="325596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Box 373"/>
          <p:cNvSpPr txBox="1">
            <a:spLocks noChangeArrowheads="1"/>
          </p:cNvSpPr>
          <p:nvPr/>
        </p:nvSpPr>
        <p:spPr bwMode="auto">
          <a:xfrm>
            <a:off x="11010900" y="4057650"/>
            <a:ext cx="200406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760913">
              <a:spcBef>
                <a:spcPct val="50000"/>
              </a:spcBef>
            </a:pPr>
            <a:r>
              <a:rPr lang="en-US" sz="3200" dirty="0">
                <a:latin typeface="Bookman Old Style" pitchFamily="18" charset="0"/>
              </a:rPr>
              <a:t>School of Physical Therapy and Rehabilitation Science, The University of Montana, Missoula, MT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00075" y="5011738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sz="4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Introduction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0075" y="20497800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Purpose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0075" y="23469600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Subjects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4625637" y="5011738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Methods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8575000" y="18979686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Discussion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8575000" y="5011738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Results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075" y="21497747"/>
            <a:ext cx="12810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ookman Old Style" pitchFamily="18" charset="0"/>
              </a:rPr>
              <a:t>To explore changes in activity patterns of the muscles surrounding the knee during and after instruction for improved knee performance in landing</a:t>
            </a:r>
            <a:endParaRPr lang="en-US" sz="3600" dirty="0">
              <a:latin typeface="Bookman Old Style" pitchFamily="18" charset="0"/>
            </a:endParaRPr>
          </a:p>
        </p:txBody>
      </p:sp>
      <p:pic>
        <p:nvPicPr>
          <p:cNvPr id="21" name="Picture 17" descr="grizpawwhiteonblack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 trans="62000" smoothness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176200" y="883920"/>
            <a:ext cx="2482032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72600" y="10744200"/>
            <a:ext cx="3886200" cy="3685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64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3965386" y="18354020"/>
            <a:ext cx="2931370" cy="502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2" descr="C:\Users\ryan.mizner\Desktop\Old PC\Desktop\Ryan\Conferences stuff\CSM conferences\csm 2013\SLL VISUAL 3D IMAGE STILLS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" r="2404" b="32908"/>
          <a:stretch/>
        </p:blipFill>
        <p:spPr bwMode="auto">
          <a:xfrm>
            <a:off x="16205253" y="9448800"/>
            <a:ext cx="9702747" cy="4069338"/>
          </a:xfrm>
          <a:prstGeom prst="rect">
            <a:avLst/>
          </a:prstGeom>
          <a:noFill/>
          <a:ln w="76200">
            <a:solidFill>
              <a:schemeClr val="accent4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24688800"/>
            <a:ext cx="5945166" cy="5638800"/>
          </a:xfrm>
          <a:prstGeom prst="rect">
            <a:avLst/>
          </a:prstGeom>
          <a:noFill/>
          <a:ln w="76200" cap="sq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600075" y="6400800"/>
            <a:ext cx="4724400" cy="4114800"/>
            <a:chOff x="4800600" y="1732300"/>
            <a:chExt cx="3971925" cy="3906499"/>
          </a:xfrm>
        </p:grpSpPr>
        <p:pic>
          <p:nvPicPr>
            <p:cNvPr id="27" name="Picture 5"/>
            <p:cNvPicPr>
              <a:picLocks noChangeAspect="1" noChangeArrowheads="1"/>
            </p:cNvPicPr>
            <p:nvPr/>
          </p:nvPicPr>
          <p:blipFill rotWithShape="1">
            <a:blip r:embed="rId9" cstate="print"/>
            <a:srcRect t="8453"/>
            <a:stretch/>
          </p:blipFill>
          <p:spPr bwMode="auto">
            <a:xfrm>
              <a:off x="4800600" y="1732300"/>
              <a:ext cx="3971925" cy="390649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4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621861" y="3561517"/>
              <a:ext cx="281924" cy="459772"/>
            </a:xfrm>
            <a:custGeom>
              <a:avLst/>
              <a:gdLst>
                <a:gd name="T0" fmla="*/ 46261 w 281445"/>
                <a:gd name="T1" fmla="*/ 3089 h 458250"/>
                <a:gd name="T2" fmla="*/ 74017 w 281445"/>
                <a:gd name="T3" fmla="*/ 12357 h 458250"/>
                <a:gd name="T4" fmla="*/ 111025 w 281445"/>
                <a:gd name="T5" fmla="*/ 95760 h 458250"/>
                <a:gd name="T6" fmla="*/ 138781 w 281445"/>
                <a:gd name="T7" fmla="*/ 105027 h 458250"/>
                <a:gd name="T8" fmla="*/ 148034 w 281445"/>
                <a:gd name="T9" fmla="*/ 132828 h 458250"/>
                <a:gd name="T10" fmla="*/ 157285 w 281445"/>
                <a:gd name="T11" fmla="*/ 179163 h 458250"/>
                <a:gd name="T12" fmla="*/ 175790 w 281445"/>
                <a:gd name="T13" fmla="*/ 206964 h 458250"/>
                <a:gd name="T14" fmla="*/ 185041 w 281445"/>
                <a:gd name="T15" fmla="*/ 234765 h 458250"/>
                <a:gd name="T16" fmla="*/ 194293 w 281445"/>
                <a:gd name="T17" fmla="*/ 336703 h 458250"/>
                <a:gd name="T18" fmla="*/ 222049 w 281445"/>
                <a:gd name="T19" fmla="*/ 345970 h 458250"/>
                <a:gd name="T20" fmla="*/ 268310 w 281445"/>
                <a:gd name="T21" fmla="*/ 420107 h 458250"/>
                <a:gd name="T22" fmla="*/ 277563 w 281445"/>
                <a:gd name="T23" fmla="*/ 447908 h 458250"/>
                <a:gd name="T24" fmla="*/ 249806 w 281445"/>
                <a:gd name="T25" fmla="*/ 457174 h 458250"/>
                <a:gd name="T26" fmla="*/ 111025 w 281445"/>
                <a:gd name="T27" fmla="*/ 438640 h 458250"/>
                <a:gd name="T28" fmla="*/ 83268 w 281445"/>
                <a:gd name="T29" fmla="*/ 383038 h 458250"/>
                <a:gd name="T30" fmla="*/ 64764 w 281445"/>
                <a:gd name="T31" fmla="*/ 355237 h 458250"/>
                <a:gd name="T32" fmla="*/ 37008 w 281445"/>
                <a:gd name="T33" fmla="*/ 290368 h 458250"/>
                <a:gd name="T34" fmla="*/ 9252 w 281445"/>
                <a:gd name="T35" fmla="*/ 271834 h 458250"/>
                <a:gd name="T36" fmla="*/ 0 w 281445"/>
                <a:gd name="T37" fmla="*/ 244033 h 458250"/>
                <a:gd name="T38" fmla="*/ 18503 w 281445"/>
                <a:gd name="T39" fmla="*/ 58692 h 458250"/>
                <a:gd name="T40" fmla="*/ 27756 w 281445"/>
                <a:gd name="T41" fmla="*/ 30890 h 458250"/>
                <a:gd name="T42" fmla="*/ 46261 w 281445"/>
                <a:gd name="T43" fmla="*/ 3089 h 4582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1445" h="458250">
                  <a:moveTo>
                    <a:pt x="46182" y="3079"/>
                  </a:moveTo>
                  <a:cubicBezTo>
                    <a:pt x="53879" y="0"/>
                    <a:pt x="66289" y="6234"/>
                    <a:pt x="73891" y="12316"/>
                  </a:cubicBezTo>
                  <a:cubicBezTo>
                    <a:pt x="93849" y="28283"/>
                    <a:pt x="105192" y="78512"/>
                    <a:pt x="110836" y="95443"/>
                  </a:cubicBezTo>
                  <a:cubicBezTo>
                    <a:pt x="113915" y="104679"/>
                    <a:pt x="129309" y="101600"/>
                    <a:pt x="138545" y="104679"/>
                  </a:cubicBezTo>
                  <a:cubicBezTo>
                    <a:pt x="141624" y="113915"/>
                    <a:pt x="145421" y="122943"/>
                    <a:pt x="147782" y="132388"/>
                  </a:cubicBezTo>
                  <a:cubicBezTo>
                    <a:pt x="151590" y="147618"/>
                    <a:pt x="151506" y="163871"/>
                    <a:pt x="157018" y="178570"/>
                  </a:cubicBezTo>
                  <a:cubicBezTo>
                    <a:pt x="160916" y="188964"/>
                    <a:pt x="169333" y="197043"/>
                    <a:pt x="175491" y="206279"/>
                  </a:cubicBezTo>
                  <a:cubicBezTo>
                    <a:pt x="178570" y="215515"/>
                    <a:pt x="183350" y="224350"/>
                    <a:pt x="184727" y="233988"/>
                  </a:cubicBezTo>
                  <a:cubicBezTo>
                    <a:pt x="189536" y="267653"/>
                    <a:pt x="183209" y="303327"/>
                    <a:pt x="193963" y="335588"/>
                  </a:cubicBezTo>
                  <a:cubicBezTo>
                    <a:pt x="197042" y="344824"/>
                    <a:pt x="212436" y="341746"/>
                    <a:pt x="221672" y="344825"/>
                  </a:cubicBezTo>
                  <a:cubicBezTo>
                    <a:pt x="243655" y="410774"/>
                    <a:pt x="223943" y="389442"/>
                    <a:pt x="267854" y="418716"/>
                  </a:cubicBezTo>
                  <a:cubicBezTo>
                    <a:pt x="270933" y="427952"/>
                    <a:pt x="281445" y="437717"/>
                    <a:pt x="277091" y="446425"/>
                  </a:cubicBezTo>
                  <a:cubicBezTo>
                    <a:pt x="272737" y="455133"/>
                    <a:pt x="259118" y="455661"/>
                    <a:pt x="249382" y="455661"/>
                  </a:cubicBezTo>
                  <a:cubicBezTo>
                    <a:pt x="215460" y="455661"/>
                    <a:pt x="148199" y="443416"/>
                    <a:pt x="110836" y="437188"/>
                  </a:cubicBezTo>
                  <a:cubicBezTo>
                    <a:pt x="57895" y="357777"/>
                    <a:pt x="121367" y="458250"/>
                    <a:pt x="83127" y="381770"/>
                  </a:cubicBezTo>
                  <a:cubicBezTo>
                    <a:pt x="78163" y="371841"/>
                    <a:pt x="70812" y="363297"/>
                    <a:pt x="64654" y="354061"/>
                  </a:cubicBezTo>
                  <a:cubicBezTo>
                    <a:pt x="58237" y="334810"/>
                    <a:pt x="49628" y="304626"/>
                    <a:pt x="36945" y="289407"/>
                  </a:cubicBezTo>
                  <a:cubicBezTo>
                    <a:pt x="29838" y="280879"/>
                    <a:pt x="18472" y="277092"/>
                    <a:pt x="9236" y="270934"/>
                  </a:cubicBezTo>
                  <a:cubicBezTo>
                    <a:pt x="6157" y="261698"/>
                    <a:pt x="0" y="252961"/>
                    <a:pt x="0" y="243225"/>
                  </a:cubicBezTo>
                  <a:cubicBezTo>
                    <a:pt x="0" y="184137"/>
                    <a:pt x="3646" y="117802"/>
                    <a:pt x="18472" y="58498"/>
                  </a:cubicBezTo>
                  <a:cubicBezTo>
                    <a:pt x="20833" y="49052"/>
                    <a:pt x="21627" y="38391"/>
                    <a:pt x="27709" y="30788"/>
                  </a:cubicBezTo>
                  <a:cubicBezTo>
                    <a:pt x="34644" y="22120"/>
                    <a:pt x="38485" y="6158"/>
                    <a:pt x="46182" y="3079"/>
                  </a:cubicBezTo>
                  <a:close/>
                </a:path>
              </a:pathLst>
            </a:custGeom>
            <a:solidFill>
              <a:srgbClr val="660033"/>
            </a:solidFill>
            <a:ln w="9525" cap="flat" cmpd="sng">
              <a:solidFill>
                <a:schemeClr val="accent4"/>
              </a:solidFill>
              <a:prstDash val="solid"/>
              <a:miter lim="800000"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8048516" y="1949328"/>
              <a:ext cx="706392" cy="1142966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410200" y="6172200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More than 200,000 people undergo    </a:t>
            </a:r>
          </a:p>
          <a:p>
            <a:r>
              <a:rPr lang="en-US" sz="2800" dirty="0" smtClean="0">
                <a:latin typeface="Bookman Old Style" pitchFamily="18" charset="0"/>
              </a:rPr>
              <a:t>   anterior </a:t>
            </a:r>
            <a:r>
              <a:rPr lang="en-US" sz="2800" dirty="0" err="1" smtClean="0">
                <a:latin typeface="Bookman Old Style" pitchFamily="18" charset="0"/>
              </a:rPr>
              <a:t>cruciate</a:t>
            </a:r>
            <a:r>
              <a:rPr lang="en-US" sz="2800" dirty="0" smtClean="0">
                <a:latin typeface="Bookman Old Style" pitchFamily="18" charset="0"/>
              </a:rPr>
              <a:t> ligament (ACL)   </a:t>
            </a:r>
          </a:p>
          <a:p>
            <a:r>
              <a:rPr lang="en-US" sz="2800" dirty="0" smtClean="0">
                <a:latin typeface="Bookman Old Style" pitchFamily="18" charset="0"/>
              </a:rPr>
              <a:t>   reconstruction (ACLR) of the knee yearly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10200" y="784860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Risk of re-injury is 1 in 4 to 1 in 7</a:t>
            </a:r>
            <a:r>
              <a:rPr lang="en-US" sz="2800" baseline="30000" dirty="0" smtClean="0">
                <a:latin typeface="Bookman Old Style" pitchFamily="18" charset="0"/>
              </a:rPr>
              <a:t>1</a:t>
            </a:r>
            <a:r>
              <a:rPr lang="en-US" sz="2800" dirty="0" smtClean="0">
                <a:latin typeface="Bookman Old Style" pitchFamily="18" charset="0"/>
              </a:rPr>
              <a:t>; </a:t>
            </a:r>
          </a:p>
          <a:p>
            <a:r>
              <a:rPr lang="en-US" sz="2800" dirty="0" smtClean="0">
                <a:latin typeface="Bookman Old Style" pitchFamily="18" charset="0"/>
              </a:rPr>
              <a:t>   healthy athlete injury rate is 1 in 100 (female) </a:t>
            </a:r>
          </a:p>
          <a:p>
            <a:r>
              <a:rPr lang="en-US" sz="2800" dirty="0" smtClean="0">
                <a:latin typeface="Bookman Old Style" pitchFamily="18" charset="0"/>
              </a:rPr>
              <a:t>   and 1 in 500 (male)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10200" y="94488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&gt; 50% show evidence of early onset </a:t>
            </a:r>
          </a:p>
          <a:p>
            <a:r>
              <a:rPr lang="en-US" sz="2800" dirty="0" smtClean="0">
                <a:latin typeface="Bookman Old Style" pitchFamily="18" charset="0"/>
              </a:rPr>
              <a:t>   osteoarthritis within 10 – 15 years</a:t>
            </a:r>
            <a:r>
              <a:rPr lang="en-US" sz="2800" baseline="30000" dirty="0" smtClean="0">
                <a:latin typeface="Bookman Old Style" pitchFamily="18" charset="0"/>
              </a:rPr>
              <a:t>1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9600" y="10668000"/>
            <a:ext cx="8534400" cy="3395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The ACLR knee is unable to accept weight </a:t>
            </a:r>
          </a:p>
          <a:p>
            <a:r>
              <a:rPr lang="en-US" sz="2800" dirty="0" smtClean="0">
                <a:latin typeface="Bookman Old Style" pitchFamily="18" charset="0"/>
              </a:rPr>
              <a:t>   and attenuate force normally during high </a:t>
            </a:r>
          </a:p>
          <a:p>
            <a:r>
              <a:rPr lang="en-US" sz="2800" dirty="0" smtClean="0">
                <a:latin typeface="Bookman Old Style" pitchFamily="18" charset="0"/>
              </a:rPr>
              <a:t>   demand activities</a:t>
            </a:r>
          </a:p>
          <a:p>
            <a:endParaRPr lang="en-US" sz="2800" dirty="0" smtClean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dirty="0">
                <a:latin typeface="Bookman Old Style" pitchFamily="18" charset="0"/>
              </a:rPr>
              <a:t>Fortunately, these movement patterns </a:t>
            </a:r>
          </a:p>
          <a:p>
            <a:r>
              <a:rPr lang="en-US" sz="2800" dirty="0">
                <a:latin typeface="Bookman Old Style" pitchFamily="18" charset="0"/>
              </a:rPr>
              <a:t>   </a:t>
            </a:r>
            <a:r>
              <a:rPr lang="en-US" sz="2800" dirty="0" smtClean="0">
                <a:latin typeface="Bookman Old Style" pitchFamily="18" charset="0"/>
              </a:rPr>
              <a:t>respond </a:t>
            </a:r>
            <a:r>
              <a:rPr lang="en-US" sz="2800" dirty="0">
                <a:latin typeface="Bookman Old Style" pitchFamily="18" charset="0"/>
              </a:rPr>
              <a:t>well to </a:t>
            </a:r>
            <a:r>
              <a:rPr lang="en-US" sz="2800" dirty="0" smtClean="0">
                <a:latin typeface="Bookman Old Style" pitchFamily="18" charset="0"/>
              </a:rPr>
              <a:t>training</a:t>
            </a:r>
            <a:r>
              <a:rPr lang="en-US" sz="2800" baseline="30000" dirty="0" smtClean="0">
                <a:latin typeface="Bookman Old Style" pitchFamily="18" charset="0"/>
              </a:rPr>
              <a:t>2</a:t>
            </a:r>
          </a:p>
          <a:p>
            <a:endParaRPr lang="en-US" sz="2800" baseline="30000" dirty="0" smtClean="0">
              <a:latin typeface="Bookman Old Style" pitchFamily="18" charset="0"/>
            </a:endParaRPr>
          </a:p>
          <a:p>
            <a:pPr marL="182880" indent="-457200">
              <a:buFont typeface="Arial"/>
              <a:buChar char="•"/>
            </a:pPr>
            <a:r>
              <a:rPr lang="en-US" sz="2800" dirty="0" smtClean="0">
                <a:latin typeface="Bookman Old Style" pitchFamily="18" charset="0"/>
              </a:rPr>
              <a:t>Well-established “optimal” landing strategies</a:t>
            </a:r>
          </a:p>
        </p:txBody>
      </p:sp>
      <p:pic>
        <p:nvPicPr>
          <p:cNvPr id="39" name="Picture 38" descr="lateral_kne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360" y="14935200"/>
            <a:ext cx="6543040" cy="4267200"/>
          </a:xfrm>
          <a:prstGeom prst="rect">
            <a:avLst/>
          </a:prstGeom>
          <a:ln w="76200">
            <a:solidFill>
              <a:schemeClr val="accent4"/>
            </a:solidFill>
          </a:ln>
        </p:spPr>
      </p:pic>
      <p:sp>
        <p:nvSpPr>
          <p:cNvPr id="40" name="TextBox 39"/>
          <p:cNvSpPr txBox="1"/>
          <p:nvPr/>
        </p:nvSpPr>
        <p:spPr>
          <a:xfrm>
            <a:off x="381000" y="14107180"/>
            <a:ext cx="8457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Bookman Old Style" pitchFamily="18" charset="0"/>
              </a:rPr>
              <a:t>Controversy over how optimal landing helps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772400" y="14832687"/>
            <a:ext cx="55937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latin typeface="Bookman Old Style" pitchFamily="18" charset="0"/>
              </a:rPr>
              <a:t>Two Common Alternatives:</a:t>
            </a:r>
            <a:endParaRPr lang="en-US" sz="3200" u="sng" dirty="0">
              <a:latin typeface="Bookman Old Style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86600" y="15455205"/>
            <a:ext cx="5109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latin typeface="Bookman Old Style" pitchFamily="18" charset="0"/>
              </a:rPr>
              <a:t> Train for “co-contraction”</a:t>
            </a:r>
            <a:r>
              <a:rPr lang="en-US" sz="2800" baseline="30000" dirty="0" smtClean="0">
                <a:latin typeface="Bookman Old Style" pitchFamily="18" charset="0"/>
              </a:rPr>
              <a:t>3</a:t>
            </a:r>
            <a:endParaRPr lang="en-US" sz="2800" dirty="0" smtClean="0">
              <a:latin typeface="Bookman Old Style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86600" y="17360205"/>
            <a:ext cx="5891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latin typeface="Bookman Old Style" pitchFamily="18" charset="0"/>
              </a:rPr>
              <a:t> Train for selective contraction</a:t>
            </a:r>
            <a:r>
              <a:rPr lang="en-US" sz="2800" baseline="30000" dirty="0" smtClean="0">
                <a:latin typeface="Bookman Old Style" pitchFamily="18" charset="0"/>
              </a:rPr>
              <a:t>4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3801" y="15912405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dirty="0">
                <a:latin typeface="Bookman Old Style" pitchFamily="18" charset="0"/>
              </a:rPr>
              <a:t>Use hamstrings at the same </a:t>
            </a:r>
          </a:p>
          <a:p>
            <a:r>
              <a:rPr lang="en-US" sz="2800" dirty="0">
                <a:latin typeface="Bookman Old Style" pitchFamily="18" charset="0"/>
              </a:rPr>
              <a:t>   time as quadriceps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“Brace” the joint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543800" y="17817405"/>
            <a:ext cx="594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2800" dirty="0" smtClean="0">
                <a:latin typeface="Bookman Old Style" pitchFamily="18" charset="0"/>
              </a:rPr>
              <a:t> responsiveness of the joint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Use quadriceps more than  </a:t>
            </a:r>
          </a:p>
          <a:p>
            <a:r>
              <a:rPr lang="en-US" sz="2800" dirty="0" smtClean="0">
                <a:latin typeface="Bookman Old Style" pitchFamily="18" charset="0"/>
              </a:rPr>
              <a:t>   hamstrings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8523" y="19507200"/>
            <a:ext cx="12147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Bookman Old Style" pitchFamily="18" charset="0"/>
              </a:rPr>
              <a:t>What changes during training for optimal performance?</a:t>
            </a:r>
            <a:endParaRPr lang="en-US" sz="3200" b="1" dirty="0">
              <a:latin typeface="Bookman Old Style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926735" y="24536400"/>
            <a:ext cx="6705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N = 36 (15 male, 21 female)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Mean age = 22.1 ± 4.45 years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dirty="0" err="1" smtClean="0">
                <a:latin typeface="Bookman Old Style" pitchFamily="18" charset="0"/>
              </a:rPr>
              <a:t>Tegner</a:t>
            </a:r>
            <a:r>
              <a:rPr lang="en-US" sz="2800" dirty="0" smtClean="0">
                <a:latin typeface="Bookman Old Style" pitchFamily="18" charset="0"/>
              </a:rPr>
              <a:t> Activity Scale = 7.03 ± 1.48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Surgery 26.4 ± 15.7 months prior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26735" y="26898600"/>
            <a:ext cx="66319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Bookman Old Style" pitchFamily="18" charset="0"/>
              </a:rPr>
              <a:t>Inclusion Criteria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Unilateral ACLR within 6 – 48 </a:t>
            </a:r>
            <a:r>
              <a:rPr lang="en-US" sz="2800" dirty="0" err="1" smtClean="0">
                <a:latin typeface="Bookman Old Style" pitchFamily="18" charset="0"/>
              </a:rPr>
              <a:t>mos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26735" y="27965400"/>
            <a:ext cx="67130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Bookman Old Style" pitchFamily="18" charset="0"/>
              </a:rPr>
              <a:t>Exclusion Criteria</a:t>
            </a:r>
          </a:p>
          <a:p>
            <a:pPr marL="285750" lvl="2" indent="-285750" defTabSz="4760913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  <a:cs typeface="Arial" pitchFamily="34" charset="0"/>
              </a:rPr>
              <a:t>≥ 3 ACL surgeries or bilateral ACLR</a:t>
            </a:r>
            <a:endParaRPr lang="en-US" sz="2800" baseline="30000" dirty="0" smtClean="0">
              <a:latin typeface="Bookman Old Style" pitchFamily="18" charset="0"/>
            </a:endParaRPr>
          </a:p>
          <a:p>
            <a:pPr marL="285750" indent="-285750" defTabSz="4760913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Medical conditions that could limit function in last 6 months</a:t>
            </a:r>
          </a:p>
          <a:p>
            <a:pPr marL="285750" indent="-285750" defTabSz="4760913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&lt;4 </a:t>
            </a:r>
            <a:r>
              <a:rPr lang="en-US" sz="2800" dirty="0" err="1" smtClean="0">
                <a:latin typeface="Bookman Old Style" pitchFamily="18" charset="0"/>
              </a:rPr>
              <a:t>Tegner</a:t>
            </a:r>
            <a:r>
              <a:rPr lang="en-US" sz="2800" dirty="0" smtClean="0">
                <a:latin typeface="Bookman Old Style" pitchFamily="18" charset="0"/>
              </a:rPr>
              <a:t> physical activity scale</a:t>
            </a:r>
            <a:endParaRPr lang="en-US" sz="2800" dirty="0" smtClean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916400" y="6629400"/>
            <a:ext cx="184731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4706600" y="6172200"/>
            <a:ext cx="1264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Bookman Old Style" pitchFamily="18" charset="0"/>
              </a:rPr>
              <a:t>Dynamic Task Performance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5 minute treadmill walking </a:t>
            </a:r>
            <a:r>
              <a:rPr lang="en-US" sz="2800" dirty="0" err="1" smtClean="0">
                <a:latin typeface="Bookman Old Style" pitchFamily="18" charset="0"/>
              </a:rPr>
              <a:t>warmup</a:t>
            </a:r>
            <a:r>
              <a:rPr lang="en-US" sz="2800" dirty="0" smtClean="0">
                <a:latin typeface="Bookman Old Style" pitchFamily="18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Single leg landing from 20 cm step</a:t>
            </a:r>
          </a:p>
          <a:p>
            <a:pPr marL="91440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3-5 warm up trials</a:t>
            </a:r>
          </a:p>
          <a:p>
            <a:pPr marL="91440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5 recorded trials before and after training session</a:t>
            </a:r>
          </a:p>
          <a:p>
            <a:pPr marL="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Motion Analysis, Force Plate, and EMG data collected with focus on </a:t>
            </a:r>
          </a:p>
          <a:p>
            <a:pPr marL="0" lvl="1"/>
            <a:r>
              <a:rPr lang="en-US" sz="2800" dirty="0" smtClean="0">
                <a:latin typeface="Bookman Old Style" pitchFamily="18" charset="0"/>
              </a:rPr>
              <a:t>   weight acceptance phase (contact to peak knee flexion)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630400" y="13716000"/>
            <a:ext cx="12801600" cy="28315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Bookman Old Style" pitchFamily="18" charset="0"/>
              </a:rPr>
              <a:t>Standard Training and Instruction</a:t>
            </a:r>
          </a:p>
          <a:p>
            <a:pPr marL="0" lvl="1" indent="-241300" defTabSz="47609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5 – 10 minutes of instruction and practice to adapt landing</a:t>
            </a:r>
          </a:p>
          <a:p>
            <a:pPr marL="0" lvl="1" indent="-241300" defTabSz="47609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Visual demonstration and explanation of undesirable landing</a:t>
            </a:r>
          </a:p>
          <a:p>
            <a:pPr marL="0" lvl="1" indent="-241300" defTabSz="47609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Followed by instruction and demonstration of desired landing</a:t>
            </a:r>
          </a:p>
          <a:p>
            <a:pPr marL="0" lvl="1" indent="-241300" defTabSz="4760913">
              <a:spcBef>
                <a:spcPts val="3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Blocked practice with positive feedback for successful landing</a:t>
            </a:r>
          </a:p>
          <a:p>
            <a:endParaRPr lang="en-US" sz="2800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625637" y="16306800"/>
            <a:ext cx="12810744" cy="1461939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0" lvl="2" algn="ctr" defTabSz="4760913">
              <a:spcBef>
                <a:spcPts val="300"/>
              </a:spcBef>
            </a:pPr>
            <a:r>
              <a:rPr lang="en-US" sz="2800" i="1" dirty="0" smtClean="0">
                <a:latin typeface="Bookman Old Style" pitchFamily="18" charset="0"/>
              </a:rPr>
              <a:t>“Try to land softly and quietly”</a:t>
            </a:r>
          </a:p>
          <a:p>
            <a:pPr marL="0" lvl="2" algn="ctr" defTabSz="4760913">
              <a:spcBef>
                <a:spcPts val="300"/>
              </a:spcBef>
            </a:pPr>
            <a:r>
              <a:rPr lang="en-US" sz="2800" i="1" dirty="0" smtClean="0">
                <a:latin typeface="Bookman Old Style" pitchFamily="18" charset="0"/>
              </a:rPr>
              <a:t>“Increase the bending in your knee and use your knee to absorb impact”</a:t>
            </a:r>
          </a:p>
          <a:p>
            <a:pPr marL="0" lvl="2" algn="ctr" defTabSz="4760913">
              <a:spcBef>
                <a:spcPts val="300"/>
              </a:spcBef>
            </a:pPr>
            <a:r>
              <a:rPr lang="en-US" sz="2800" i="1" dirty="0" smtClean="0">
                <a:latin typeface="Bookman Old Style" pitchFamily="18" charset="0"/>
              </a:rPr>
              <a:t>“Stay balanced over your feet and look straight ahead when you land”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7068800" y="18059400"/>
            <a:ext cx="1036758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Kinematic and Kinetic Analysis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4625637" y="23698200"/>
            <a:ext cx="7319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Muscle Activation Analysis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630400" y="24326195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err="1" smtClean="0">
                <a:latin typeface="Bookman Old Style" pitchFamily="18" charset="0"/>
              </a:rPr>
              <a:t>Delsys</a:t>
            </a:r>
            <a:r>
              <a:rPr lang="en-US" sz="2800" u="sng" dirty="0" smtClean="0">
                <a:latin typeface="Bookman Old Style" pitchFamily="18" charset="0"/>
              </a:rPr>
              <a:t> Electromyography (EMG) System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Surface EMG hamstrings and </a:t>
            </a:r>
          </a:p>
          <a:p>
            <a:r>
              <a:rPr lang="en-US" sz="2800" dirty="0" smtClean="0">
                <a:latin typeface="Bookman Old Style" pitchFamily="18" charset="0"/>
              </a:rPr>
              <a:t>   </a:t>
            </a:r>
            <a:r>
              <a:rPr lang="en-US" sz="2800" dirty="0" err="1" smtClean="0">
                <a:latin typeface="Bookman Old Style" pitchFamily="18" charset="0"/>
              </a:rPr>
              <a:t>qudriceps</a:t>
            </a:r>
            <a:r>
              <a:rPr lang="en-US" sz="2800" dirty="0" smtClean="0">
                <a:latin typeface="Bookman Old Style" pitchFamily="18" charset="0"/>
              </a:rPr>
              <a:t> (sampling: 1200 Hz)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dirty="0" err="1" smtClean="0">
                <a:latin typeface="Bookman Old Style" pitchFamily="18" charset="0"/>
              </a:rPr>
              <a:t>Bandpass</a:t>
            </a:r>
            <a:r>
              <a:rPr lang="en-US" sz="2800" dirty="0" smtClean="0">
                <a:latin typeface="Bookman Old Style" pitchFamily="18" charset="0"/>
              </a:rPr>
              <a:t> filtered: 20 – 350 Hz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Full-wave rectified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Low-pass filtered: 12 Hz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Linear envelope normalized to MVIC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Co-activation index (CI) between hamstrings </a:t>
            </a:r>
          </a:p>
          <a:p>
            <a:r>
              <a:rPr lang="en-US" sz="2800" dirty="0" smtClean="0">
                <a:latin typeface="Bookman Old Style" pitchFamily="18" charset="0"/>
              </a:rPr>
              <a:t>   and quadriceps integrated over interval </a:t>
            </a:r>
          </a:p>
          <a:p>
            <a:r>
              <a:rPr lang="en-US" sz="2800" dirty="0" smtClean="0">
                <a:latin typeface="Bookman Old Style" pitchFamily="18" charset="0"/>
              </a:rPr>
              <a:t>   50 ms pre-land to peak knee bending</a:t>
            </a:r>
          </a:p>
        </p:txBody>
      </p:sp>
      <p:pic>
        <p:nvPicPr>
          <p:cNvPr id="57" name="Picture 56" descr="Electrodes 00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957091" y="24384000"/>
            <a:ext cx="4627309" cy="4114800"/>
          </a:xfrm>
          <a:prstGeom prst="rect">
            <a:avLst/>
          </a:prstGeom>
          <a:ln w="76200">
            <a:solidFill>
              <a:schemeClr val="accent4"/>
            </a:solidFill>
          </a:ln>
        </p:spPr>
      </p:pic>
      <p:sp>
        <p:nvSpPr>
          <p:cNvPr id="58" name="TextBox 57"/>
          <p:cNvSpPr txBox="1"/>
          <p:nvPr/>
        </p:nvSpPr>
        <p:spPr>
          <a:xfrm>
            <a:off x="14706600" y="29010114"/>
            <a:ext cx="12810744" cy="52322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Bookman Old Style" pitchFamily="18" charset="0"/>
              </a:rPr>
              <a:t>CI = (</a:t>
            </a:r>
            <a:r>
              <a:rPr lang="en-US" sz="2800" dirty="0" err="1" smtClean="0">
                <a:latin typeface="Bookman Old Style" pitchFamily="18" charset="0"/>
              </a:rPr>
              <a:t>EMG</a:t>
            </a:r>
            <a:r>
              <a:rPr lang="en-US" sz="2800" i="1" baseline="-25000" dirty="0" err="1" smtClean="0">
                <a:latin typeface="Bookman Old Style" pitchFamily="18" charset="0"/>
              </a:rPr>
              <a:t>less</a:t>
            </a:r>
            <a:r>
              <a:rPr lang="en-US" sz="2800" dirty="0" smtClean="0">
                <a:latin typeface="Bookman Old Style" pitchFamily="18" charset="0"/>
              </a:rPr>
              <a:t> / </a:t>
            </a:r>
            <a:r>
              <a:rPr lang="en-US" sz="2800" dirty="0" err="1" smtClean="0">
                <a:latin typeface="Bookman Old Style" pitchFamily="18" charset="0"/>
              </a:rPr>
              <a:t>EMG</a:t>
            </a:r>
            <a:r>
              <a:rPr lang="en-US" sz="2800" i="1" baseline="-25000" dirty="0" err="1" smtClean="0">
                <a:latin typeface="Bookman Old Style" pitchFamily="18" charset="0"/>
              </a:rPr>
              <a:t>more</a:t>
            </a:r>
            <a:r>
              <a:rPr lang="en-US" sz="2800" dirty="0" smtClean="0">
                <a:latin typeface="Bookman Old Style" pitchFamily="18" charset="0"/>
              </a:rPr>
              <a:t>) + (</a:t>
            </a:r>
            <a:r>
              <a:rPr lang="en-US" sz="2800" dirty="0" err="1" smtClean="0">
                <a:latin typeface="Bookman Old Style" pitchFamily="18" charset="0"/>
              </a:rPr>
              <a:t>EMG</a:t>
            </a:r>
            <a:r>
              <a:rPr lang="en-US" sz="2800" i="1" baseline="-25000" dirty="0" err="1" smtClean="0">
                <a:latin typeface="Bookman Old Style" pitchFamily="18" charset="0"/>
              </a:rPr>
              <a:t>less</a:t>
            </a:r>
            <a:r>
              <a:rPr lang="en-US" sz="2800" dirty="0" smtClean="0">
                <a:latin typeface="Bookman Old Style" pitchFamily="18" charset="0"/>
              </a:rPr>
              <a:t> + </a:t>
            </a:r>
            <a:r>
              <a:rPr lang="en-US" sz="2800" dirty="0" err="1" smtClean="0">
                <a:latin typeface="Bookman Old Style" pitchFamily="18" charset="0"/>
              </a:rPr>
              <a:t>EMG</a:t>
            </a:r>
            <a:r>
              <a:rPr lang="en-US" sz="2800" i="1" baseline="-25000" dirty="0" err="1" smtClean="0">
                <a:latin typeface="Bookman Old Style" pitchFamily="18" charset="0"/>
              </a:rPr>
              <a:t>more</a:t>
            </a:r>
            <a:r>
              <a:rPr lang="en-US" sz="2800" dirty="0" smtClean="0">
                <a:latin typeface="Bookman Old Style" pitchFamily="18" charset="0"/>
              </a:rPr>
              <a:t>)</a:t>
            </a:r>
            <a:r>
              <a:rPr lang="en-US" sz="2800" baseline="30000" dirty="0" smtClean="0">
                <a:latin typeface="Bookman Old Style" pitchFamily="18" charset="0"/>
              </a:rPr>
              <a:t>5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8069336" y="29695914"/>
            <a:ext cx="6162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Bookman Old Style" pitchFamily="18" charset="0"/>
              </a:rPr>
              <a:t>EMG</a:t>
            </a:r>
            <a:r>
              <a:rPr lang="en-US" sz="2000" i="1" baseline="-25000" dirty="0" err="1" smtClean="0">
                <a:latin typeface="Bookman Old Style" pitchFamily="18" charset="0"/>
              </a:rPr>
              <a:t>less</a:t>
            </a:r>
            <a:r>
              <a:rPr lang="en-US" sz="2000" dirty="0" smtClean="0">
                <a:latin typeface="Bookman Old Style" pitchFamily="18" charset="0"/>
              </a:rPr>
              <a:t> = activation level of less active muscle</a:t>
            </a:r>
          </a:p>
          <a:p>
            <a:r>
              <a:rPr lang="en-US" sz="2000" dirty="0" err="1" smtClean="0">
                <a:latin typeface="Bookman Old Style" pitchFamily="18" charset="0"/>
              </a:rPr>
              <a:t>EMG</a:t>
            </a:r>
            <a:r>
              <a:rPr lang="en-US" sz="2000" i="1" baseline="-25000" dirty="0" err="1" smtClean="0">
                <a:latin typeface="Bookman Old Style" pitchFamily="18" charset="0"/>
              </a:rPr>
              <a:t>more</a:t>
            </a:r>
            <a:r>
              <a:rPr lang="en-US" sz="2000" i="1" baseline="-25000" dirty="0" smtClean="0">
                <a:latin typeface="Bookman Old Style" pitchFamily="18" charset="0"/>
              </a:rPr>
              <a:t> </a:t>
            </a:r>
            <a:r>
              <a:rPr lang="en-US" sz="2000" dirty="0" smtClean="0">
                <a:latin typeface="Bookman Old Style" pitchFamily="18" charset="0"/>
              </a:rPr>
              <a:t>= activation level of more active muscle</a:t>
            </a:r>
            <a:endParaRPr lang="en-US" sz="2000" dirty="0">
              <a:latin typeface="Bookman Old Style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1343188" y="5943600"/>
            <a:ext cx="7839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Bookman Old Style" pitchFamily="18" charset="0"/>
              </a:rPr>
              <a:t>Performance Improvement with Training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875385" y="12735580"/>
            <a:ext cx="6718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Bookman Old Style" pitchFamily="18" charset="0"/>
              </a:rPr>
              <a:t>Knee Muscle Activation Patterning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575000" y="13406021"/>
            <a:ext cx="701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Muscle CI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800" dirty="0" smtClean="0">
                <a:latin typeface="Bookman Old Style" pitchFamily="18" charset="0"/>
              </a:rPr>
              <a:t> significantly</a:t>
            </a:r>
          </a:p>
          <a:p>
            <a:pPr marL="91440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Pre-training: 30.4 ± 17.5</a:t>
            </a:r>
          </a:p>
          <a:p>
            <a:pPr marL="91440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Post-training: 22.6 ± 14.6</a:t>
            </a:r>
          </a:p>
          <a:p>
            <a:pPr marL="91440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Paired </a:t>
            </a:r>
            <a:r>
              <a:rPr lang="en-US" sz="2800" i="1" dirty="0" smtClean="0">
                <a:latin typeface="Bookman Old Style" pitchFamily="18" charset="0"/>
              </a:rPr>
              <a:t>t</a:t>
            </a:r>
            <a:r>
              <a:rPr lang="en-US" sz="2800" dirty="0" smtClean="0">
                <a:latin typeface="Bookman Old Style" pitchFamily="18" charset="0"/>
              </a:rPr>
              <a:t>-test: </a:t>
            </a:r>
            <a:r>
              <a:rPr lang="en-US" sz="2800" i="1" dirty="0" smtClean="0">
                <a:latin typeface="Bookman Old Style" pitchFamily="18" charset="0"/>
              </a:rPr>
              <a:t>p</a:t>
            </a:r>
            <a:r>
              <a:rPr lang="en-US" sz="2800" dirty="0" smtClean="0">
                <a:latin typeface="Bookman Old Style" pitchFamily="18" charset="0"/>
              </a:rPr>
              <a:t>-value &lt; 0.001</a:t>
            </a:r>
          </a:p>
          <a:p>
            <a:pPr marL="914400" lvl="1">
              <a:buFont typeface="Arial" pitchFamily="34" charset="0"/>
              <a:buChar char="•"/>
            </a:pPr>
            <a:endParaRPr lang="en-US" sz="2800" dirty="0" smtClean="0">
              <a:latin typeface="Bookman Old Style" pitchFamily="18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Change in patterning primarily </a:t>
            </a:r>
          </a:p>
          <a:p>
            <a:pPr marL="0" lvl="1"/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correlated to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800" dirty="0" smtClean="0">
                <a:latin typeface="Bookman Old Style" pitchFamily="18" charset="0"/>
              </a:rPr>
              <a:t> hamstring activation</a:t>
            </a:r>
          </a:p>
          <a:p>
            <a:pPr marL="914400" lvl="2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No change in quadriceps</a:t>
            </a:r>
          </a:p>
          <a:p>
            <a:pPr marL="914400" lvl="2">
              <a:buFont typeface="Arial" pitchFamily="34" charset="0"/>
              <a:buChar char="•"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Hamstrings</a:t>
            </a:r>
          </a:p>
          <a:p>
            <a:pPr marL="1828800" lvl="2">
              <a:buFont typeface="Arial" pitchFamily="34" charset="0"/>
              <a:buChar char="•"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Pre: 22.18 ± 11.27</a:t>
            </a:r>
          </a:p>
          <a:p>
            <a:pPr marL="1828800" lvl="2">
              <a:buFont typeface="Arial" pitchFamily="34" charset="0"/>
              <a:buChar char="•"/>
            </a:pPr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Post: 17.56 ± 9.39</a:t>
            </a:r>
          </a:p>
          <a:p>
            <a:pPr marL="914400" lvl="2"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</a:t>
            </a:r>
            <a:r>
              <a:rPr lang="en-US" sz="2800" i="1" dirty="0" smtClean="0">
                <a:latin typeface="Bookman Old Style" pitchFamily="18" charset="0"/>
              </a:rPr>
              <a:t>r</a:t>
            </a:r>
            <a:r>
              <a:rPr lang="en-US" sz="2800" dirty="0" smtClean="0">
                <a:latin typeface="Bookman Old Style" pitchFamily="18" charset="0"/>
              </a:rPr>
              <a:t> = 0.889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651200" y="6477000"/>
            <a:ext cx="12810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Significant improvement in all measures of performance</a:t>
            </a:r>
            <a:endParaRPr lang="en-US" sz="2800" dirty="0">
              <a:latin typeface="Bookman Old Style" pitchFamily="18" charset="0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6137" y="21418086"/>
            <a:ext cx="5670463" cy="3804114"/>
          </a:xfrm>
          <a:prstGeom prst="rect">
            <a:avLst/>
          </a:prstGeom>
          <a:noFill/>
          <a:ln w="76200">
            <a:solidFill>
              <a:schemeClr val="accent4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28575000" y="20122686"/>
            <a:ext cx="12810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Bookman Old Style" pitchFamily="18" charset="0"/>
              </a:rPr>
              <a:t>Standard cues tend to train selective recruitment of the knee musculature, rather than bracing</a:t>
            </a:r>
            <a:endParaRPr lang="en-US" sz="3200" b="1" dirty="0">
              <a:latin typeface="Bookman Old Style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651200" y="21507204"/>
            <a:ext cx="693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ookman Old Style" pitchFamily="18" charset="0"/>
              </a:rPr>
              <a:t>Athletes are frequently warned away from “quadriceps-dominance” but: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Optimal landing is quadriceps </a:t>
            </a:r>
          </a:p>
          <a:p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dominant behavior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ookman Old Style" pitchFamily="18" charset="0"/>
              </a:rPr>
              <a:t>  May abnormally increase joint </a:t>
            </a:r>
          </a:p>
          <a:p>
            <a:r>
              <a:rPr lang="en-US" sz="2800" dirty="0">
                <a:latin typeface="Bookman Old Style" pitchFamily="18" charset="0"/>
              </a:rPr>
              <a:t> </a:t>
            </a:r>
            <a:r>
              <a:rPr lang="en-US" sz="2800" dirty="0" smtClean="0">
                <a:latin typeface="Bookman Old Style" pitchFamily="18" charset="0"/>
              </a:rPr>
              <a:t>  compression during high loading </a:t>
            </a:r>
            <a:r>
              <a:rPr lang="en-US" sz="2800" baseline="30000" dirty="0" smtClean="0">
                <a:latin typeface="Bookman Old Style" pitchFamily="18" charset="0"/>
              </a:rPr>
              <a:t>6</a:t>
            </a:r>
            <a:endParaRPr lang="en-US" sz="2800" dirty="0">
              <a:latin typeface="Bookman Old Style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651200" y="24344293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Bookman Old Style" pitchFamily="18" charset="0"/>
              </a:rPr>
              <a:t>Selective recruitment more adaptive for high intensity tasks</a:t>
            </a:r>
            <a:endParaRPr lang="en-US" sz="2800" b="1" dirty="0">
              <a:latin typeface="Bookman Old Style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28575000" y="25679400"/>
            <a:ext cx="12811125" cy="847547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2590" tIns="46295" rIns="92590" bIns="46295">
            <a:spAutoFit/>
          </a:bodyPr>
          <a:lstStyle/>
          <a:p>
            <a:pPr algn="ctr" defTabSz="4760913">
              <a:defRPr/>
            </a:pPr>
            <a:r>
              <a:rPr lang="en-US" sz="4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References</a:t>
            </a:r>
            <a:endParaRPr lang="en-US" sz="4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8575000" y="26517600"/>
            <a:ext cx="12801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029" sz="1800" dirty="0" err="1" smtClean="0">
                <a:latin typeface="Bookman Old Style" pitchFamily="18" charset="0"/>
              </a:rPr>
              <a:t>Oiestad</a:t>
            </a:r>
            <a:r>
              <a:rPr lang="en-029" sz="1800" dirty="0" smtClean="0">
                <a:latin typeface="Bookman Old Style" pitchFamily="18" charset="0"/>
              </a:rPr>
              <a:t> BL, Holm I, </a:t>
            </a:r>
            <a:r>
              <a:rPr lang="en-029" sz="1800" dirty="0" err="1" smtClean="0">
                <a:latin typeface="Bookman Old Style" pitchFamily="18" charset="0"/>
              </a:rPr>
              <a:t>Aune</a:t>
            </a:r>
            <a:r>
              <a:rPr lang="en-029" sz="1800" dirty="0" smtClean="0">
                <a:latin typeface="Bookman Old Style" pitchFamily="18" charset="0"/>
              </a:rPr>
              <a:t> AK, Gunderson R, </a:t>
            </a:r>
            <a:r>
              <a:rPr lang="en-029" sz="1800" dirty="0" err="1" smtClean="0">
                <a:latin typeface="Bookman Old Style" pitchFamily="18" charset="0"/>
              </a:rPr>
              <a:t>Myklebust</a:t>
            </a:r>
            <a:r>
              <a:rPr lang="en-029" sz="1800" dirty="0" smtClean="0">
                <a:latin typeface="Bookman Old Style" pitchFamily="18" charset="0"/>
              </a:rPr>
              <a:t> G, </a:t>
            </a:r>
            <a:r>
              <a:rPr lang="en-029" sz="1800" dirty="0" err="1" smtClean="0">
                <a:latin typeface="Bookman Old Style" pitchFamily="18" charset="0"/>
              </a:rPr>
              <a:t>Engebretsen</a:t>
            </a:r>
            <a:r>
              <a:rPr lang="en-029" sz="1800" dirty="0" smtClean="0">
                <a:latin typeface="Bookman Old Style" pitchFamily="18" charset="0"/>
              </a:rPr>
              <a:t> L, </a:t>
            </a:r>
            <a:r>
              <a:rPr lang="en-029" sz="1800" dirty="0" err="1" smtClean="0">
                <a:latin typeface="Bookman Old Style" pitchFamily="18" charset="0"/>
              </a:rPr>
              <a:t>Fosdahl</a:t>
            </a:r>
            <a:r>
              <a:rPr lang="en-029" sz="1800" dirty="0" smtClean="0">
                <a:latin typeface="Bookman Old Style" pitchFamily="18" charset="0"/>
              </a:rPr>
              <a:t> MA, </a:t>
            </a:r>
            <a:r>
              <a:rPr lang="en-029" sz="1800" dirty="0" err="1" smtClean="0">
                <a:latin typeface="Bookman Old Style" pitchFamily="18" charset="0"/>
              </a:rPr>
              <a:t>Risberg</a:t>
            </a:r>
            <a:r>
              <a:rPr lang="en-029" sz="1800" dirty="0" smtClean="0">
                <a:latin typeface="Bookman Old Style" pitchFamily="18" charset="0"/>
              </a:rPr>
              <a:t> MA. (2010). Knee function and prevalence of knee osteoarthritis after anterior </a:t>
            </a:r>
            <a:r>
              <a:rPr lang="en-029" sz="1800" dirty="0" err="1" smtClean="0">
                <a:latin typeface="Bookman Old Style" pitchFamily="18" charset="0"/>
              </a:rPr>
              <a:t>cruciate</a:t>
            </a:r>
            <a:r>
              <a:rPr lang="en-029" sz="1800" dirty="0" smtClean="0">
                <a:latin typeface="Bookman Old Style" pitchFamily="18" charset="0"/>
              </a:rPr>
              <a:t> ligament reconstruction: A prospective study with 10 to 15 years of follow-up. </a:t>
            </a:r>
            <a:r>
              <a:rPr lang="en-029" sz="1800" i="1" dirty="0" smtClean="0">
                <a:latin typeface="Bookman Old Style" pitchFamily="18" charset="0"/>
              </a:rPr>
              <a:t>American Journal of Sports Medicine,</a:t>
            </a:r>
            <a:r>
              <a:rPr lang="en-029" sz="1800" dirty="0" smtClean="0">
                <a:latin typeface="Bookman Old Style" pitchFamily="18" charset="0"/>
              </a:rPr>
              <a:t> 38(11): 2201-2210</a:t>
            </a:r>
          </a:p>
          <a:p>
            <a:pPr marL="342900" indent="-342900">
              <a:buFont typeface="+mj-lt"/>
              <a:buAutoNum type="arabicPeriod"/>
            </a:pPr>
            <a:r>
              <a:rPr lang="en-029" sz="1800" dirty="0" smtClean="0">
                <a:latin typeface="Bookman Old Style" pitchFamily="18" charset="0"/>
              </a:rPr>
              <a:t>Milner CE, </a:t>
            </a:r>
            <a:r>
              <a:rPr lang="en-029" sz="1800" dirty="0" err="1" smtClean="0">
                <a:latin typeface="Bookman Old Style" pitchFamily="18" charset="0"/>
              </a:rPr>
              <a:t>Fairbrother</a:t>
            </a:r>
            <a:r>
              <a:rPr lang="en-029" sz="1800" dirty="0" smtClean="0">
                <a:latin typeface="Bookman Old Style" pitchFamily="18" charset="0"/>
              </a:rPr>
              <a:t> JT, </a:t>
            </a:r>
            <a:r>
              <a:rPr lang="en-029" sz="1800" dirty="0" err="1" smtClean="0">
                <a:latin typeface="Bookman Old Style" pitchFamily="18" charset="0"/>
              </a:rPr>
              <a:t>Srivatsan</a:t>
            </a:r>
            <a:r>
              <a:rPr lang="en-029" sz="1800" dirty="0" smtClean="0">
                <a:latin typeface="Bookman Old Style" pitchFamily="18" charset="0"/>
              </a:rPr>
              <a:t> A, Zhang S. (2011). Simple verbal instruction improves knee biomechanics during landing in female athletes. </a:t>
            </a:r>
            <a:r>
              <a:rPr lang="en-029" sz="1800" i="1" dirty="0" smtClean="0">
                <a:latin typeface="Bookman Old Style" pitchFamily="18" charset="0"/>
              </a:rPr>
              <a:t>The Knee</a:t>
            </a:r>
            <a:r>
              <a:rPr lang="en-029" sz="1800" dirty="0" smtClean="0">
                <a:latin typeface="Bookman Old Style" pitchFamily="18" charset="0"/>
              </a:rPr>
              <a:t>, 19(4):399-403</a:t>
            </a:r>
          </a:p>
          <a:p>
            <a:pPr marL="342900" indent="-342900">
              <a:buFont typeface="+mj-lt"/>
              <a:buAutoNum type="arabicPeriod"/>
            </a:pPr>
            <a:r>
              <a:rPr lang="en-029" sz="1800" dirty="0" smtClean="0">
                <a:latin typeface="Bookman Old Style" pitchFamily="18" charset="0"/>
              </a:rPr>
              <a:t>Hewett TE, </a:t>
            </a:r>
            <a:r>
              <a:rPr lang="en-029" sz="1800" dirty="0" err="1" smtClean="0">
                <a:latin typeface="Bookman Old Style" pitchFamily="18" charset="0"/>
              </a:rPr>
              <a:t>DiStasi</a:t>
            </a:r>
            <a:r>
              <a:rPr lang="en-029" sz="1800" dirty="0" smtClean="0">
                <a:latin typeface="Bookman Old Style" pitchFamily="18" charset="0"/>
              </a:rPr>
              <a:t> SL, Myer GD. (2012). Current concepts for injury prevention in athletes after anterior </a:t>
            </a:r>
            <a:r>
              <a:rPr lang="en-029" sz="1800" dirty="0" err="1" smtClean="0">
                <a:latin typeface="Bookman Old Style" pitchFamily="18" charset="0"/>
              </a:rPr>
              <a:t>cruciate</a:t>
            </a:r>
            <a:r>
              <a:rPr lang="en-029" sz="1800" dirty="0" smtClean="0">
                <a:latin typeface="Bookman Old Style" pitchFamily="18" charset="0"/>
              </a:rPr>
              <a:t> ligament reconstruction. </a:t>
            </a:r>
            <a:r>
              <a:rPr lang="en-029" sz="1800" i="1" dirty="0" smtClean="0">
                <a:latin typeface="Bookman Old Style" pitchFamily="18" charset="0"/>
              </a:rPr>
              <a:t>American Journal of Sports Medicine </a:t>
            </a:r>
            <a:r>
              <a:rPr lang="en-029" sz="1800" dirty="0" smtClean="0">
                <a:latin typeface="Bookman Old Style" pitchFamily="18" charset="0"/>
              </a:rPr>
              <a:t>DOI: 10.1177/0363546512459638</a:t>
            </a:r>
          </a:p>
          <a:p>
            <a:pPr marL="342900" indent="-342900">
              <a:buFont typeface="+mj-lt"/>
              <a:buAutoNum type="arabicPeriod"/>
            </a:pPr>
            <a:r>
              <a:rPr lang="en-029" sz="1800" dirty="0" smtClean="0">
                <a:latin typeface="Bookman Old Style" pitchFamily="18" charset="0"/>
              </a:rPr>
              <a:t>Adams D, </a:t>
            </a:r>
            <a:r>
              <a:rPr lang="en-029" sz="1800" dirty="0" err="1" smtClean="0">
                <a:latin typeface="Bookman Old Style" pitchFamily="18" charset="0"/>
              </a:rPr>
              <a:t>Logerstedt</a:t>
            </a:r>
            <a:r>
              <a:rPr lang="en-029" sz="1800" dirty="0" smtClean="0">
                <a:latin typeface="Bookman Old Style" pitchFamily="18" charset="0"/>
              </a:rPr>
              <a:t> D, Hunter-Giordano A, Axe MJ, Snyder-</a:t>
            </a:r>
            <a:r>
              <a:rPr lang="en-029" sz="1800" dirty="0" err="1" smtClean="0">
                <a:latin typeface="Bookman Old Style" pitchFamily="18" charset="0"/>
              </a:rPr>
              <a:t>Mackler</a:t>
            </a:r>
            <a:r>
              <a:rPr lang="en-029" sz="1800" dirty="0" smtClean="0">
                <a:latin typeface="Bookman Old Style" pitchFamily="18" charset="0"/>
              </a:rPr>
              <a:t> L. (2012). Current concepts for anterior </a:t>
            </a:r>
            <a:r>
              <a:rPr lang="en-029" sz="1800" dirty="0" err="1" smtClean="0">
                <a:latin typeface="Bookman Old Style" pitchFamily="18" charset="0"/>
              </a:rPr>
              <a:t>cruciate</a:t>
            </a:r>
            <a:r>
              <a:rPr lang="en-029" sz="1800" dirty="0" smtClean="0">
                <a:latin typeface="Bookman Old Style" pitchFamily="18" charset="0"/>
              </a:rPr>
              <a:t> ligament reconstruction: A criterion-based rehabilitation progression. </a:t>
            </a:r>
            <a:r>
              <a:rPr lang="en-029" sz="1800" i="1" dirty="0" smtClean="0">
                <a:latin typeface="Bookman Old Style" pitchFamily="18" charset="0"/>
              </a:rPr>
              <a:t>Journal of Orthopaedic and Sports Physical Therapy</a:t>
            </a:r>
            <a:r>
              <a:rPr lang="en-029" sz="1800" dirty="0" smtClean="0">
                <a:latin typeface="Bookman Old Style" pitchFamily="18" charset="0"/>
              </a:rPr>
              <a:t>, 42(7):601-614</a:t>
            </a:r>
          </a:p>
          <a:p>
            <a:pPr marL="342900" indent="-342900">
              <a:buFont typeface="+mj-lt"/>
              <a:buAutoNum type="arabicPeriod"/>
            </a:pPr>
            <a:r>
              <a:rPr lang="en-029" sz="1800" dirty="0" smtClean="0">
                <a:latin typeface="Bookman Old Style" pitchFamily="18" charset="0"/>
              </a:rPr>
              <a:t>Rudolph KS, Axe MJ, Buchanan TS, </a:t>
            </a:r>
            <a:r>
              <a:rPr lang="en-029" sz="1800" dirty="0" err="1" smtClean="0">
                <a:latin typeface="Bookman Old Style" pitchFamily="18" charset="0"/>
              </a:rPr>
              <a:t>Scholz</a:t>
            </a:r>
            <a:r>
              <a:rPr lang="en-029" sz="1800" dirty="0" smtClean="0">
                <a:latin typeface="Bookman Old Style" pitchFamily="18" charset="0"/>
              </a:rPr>
              <a:t> JP, Snyder-</a:t>
            </a:r>
            <a:r>
              <a:rPr lang="en-029" sz="1800" dirty="0" err="1" smtClean="0">
                <a:latin typeface="Bookman Old Style" pitchFamily="18" charset="0"/>
              </a:rPr>
              <a:t>Mackler</a:t>
            </a:r>
            <a:r>
              <a:rPr lang="en-029" sz="1800" dirty="0" smtClean="0">
                <a:latin typeface="Bookman Old Style" pitchFamily="18" charset="0"/>
              </a:rPr>
              <a:t> L. (2001). Dynamic stability in the anterior </a:t>
            </a:r>
            <a:r>
              <a:rPr lang="en-029" sz="1800" dirty="0" err="1" smtClean="0">
                <a:latin typeface="Bookman Old Style" pitchFamily="18" charset="0"/>
              </a:rPr>
              <a:t>cruciate</a:t>
            </a:r>
            <a:r>
              <a:rPr lang="en-029" sz="1800" dirty="0" smtClean="0">
                <a:latin typeface="Bookman Old Style" pitchFamily="18" charset="0"/>
              </a:rPr>
              <a:t> ligament deficient knee.  </a:t>
            </a:r>
            <a:r>
              <a:rPr lang="en-029" sz="1800" i="1" dirty="0" smtClean="0">
                <a:latin typeface="Bookman Old Style" pitchFamily="18" charset="0"/>
              </a:rPr>
              <a:t>Knee </a:t>
            </a:r>
            <a:r>
              <a:rPr lang="en-029" sz="1800" i="1" dirty="0" err="1" smtClean="0">
                <a:latin typeface="Bookman Old Style" pitchFamily="18" charset="0"/>
              </a:rPr>
              <a:t>Surg</a:t>
            </a:r>
            <a:r>
              <a:rPr lang="en-029" sz="1800" i="1" dirty="0" smtClean="0">
                <a:latin typeface="Bookman Old Style" pitchFamily="18" charset="0"/>
              </a:rPr>
              <a:t>, Sports </a:t>
            </a:r>
            <a:r>
              <a:rPr lang="en-029" sz="1800" i="1" dirty="0" err="1" smtClean="0">
                <a:latin typeface="Bookman Old Style" pitchFamily="18" charset="0"/>
              </a:rPr>
              <a:t>Traumatol</a:t>
            </a:r>
            <a:r>
              <a:rPr lang="en-029" sz="1800" i="1" dirty="0" smtClean="0">
                <a:latin typeface="Bookman Old Style" pitchFamily="18" charset="0"/>
              </a:rPr>
              <a:t>, </a:t>
            </a:r>
            <a:r>
              <a:rPr lang="en-029" sz="1800" i="1" dirty="0" err="1" smtClean="0">
                <a:latin typeface="Bookman Old Style" pitchFamily="18" charset="0"/>
              </a:rPr>
              <a:t>Arthrosc</a:t>
            </a:r>
            <a:r>
              <a:rPr lang="en-029" sz="1800" dirty="0" smtClean="0">
                <a:latin typeface="Bookman Old Style" pitchFamily="18" charset="0"/>
              </a:rPr>
              <a:t>. 9:62-71</a:t>
            </a:r>
          </a:p>
          <a:p>
            <a:pPr marL="342900" indent="-342900">
              <a:buFont typeface="+mj-lt"/>
              <a:buAutoNum type="arabicPeriod"/>
            </a:pPr>
            <a:r>
              <a:rPr lang="en-029" sz="1800" dirty="0" smtClean="0">
                <a:latin typeface="Bookman Old Style" pitchFamily="18" charset="0"/>
              </a:rPr>
              <a:t>Tsai L-C, McLean S, </a:t>
            </a:r>
            <a:r>
              <a:rPr lang="en-029" sz="1800" dirty="0" err="1" smtClean="0">
                <a:latin typeface="Bookman Old Style" pitchFamily="18" charset="0"/>
              </a:rPr>
              <a:t>Colletti</a:t>
            </a:r>
            <a:r>
              <a:rPr lang="en-029" sz="1800" dirty="0" smtClean="0">
                <a:latin typeface="Bookman Old Style" pitchFamily="18" charset="0"/>
              </a:rPr>
              <a:t> PM, Powers CM. (2012) Greater muscle co-contraction results in increased </a:t>
            </a:r>
            <a:r>
              <a:rPr lang="en-029" sz="1800" dirty="0" err="1" smtClean="0">
                <a:latin typeface="Bookman Old Style" pitchFamily="18" charset="0"/>
              </a:rPr>
              <a:t>tibiofemoral</a:t>
            </a:r>
            <a:r>
              <a:rPr lang="en-029" sz="1800" dirty="0" smtClean="0">
                <a:latin typeface="Bookman Old Style" pitchFamily="18" charset="0"/>
              </a:rPr>
              <a:t> compressive forces in females who have undergone anterior </a:t>
            </a:r>
            <a:r>
              <a:rPr lang="en-029" sz="1800" dirty="0" err="1" smtClean="0">
                <a:latin typeface="Bookman Old Style" pitchFamily="18" charset="0"/>
              </a:rPr>
              <a:t>cruciate</a:t>
            </a:r>
            <a:r>
              <a:rPr lang="en-029" sz="1800" dirty="0" smtClean="0">
                <a:latin typeface="Bookman Old Style" pitchFamily="18" charset="0"/>
              </a:rPr>
              <a:t> ligament reconstruction. </a:t>
            </a:r>
            <a:r>
              <a:rPr lang="en-029" sz="1800" i="1" dirty="0" smtClean="0">
                <a:latin typeface="Bookman Old Style" pitchFamily="18" charset="0"/>
              </a:rPr>
              <a:t>Journal of Orthopaedic Research</a:t>
            </a:r>
            <a:r>
              <a:rPr lang="en-029" sz="1800" dirty="0" smtClean="0">
                <a:latin typeface="Bookman Old Style" pitchFamily="18" charset="0"/>
              </a:rPr>
              <a:t>, 30:2007-2014</a:t>
            </a:r>
            <a:endParaRPr lang="en-US" sz="1800" dirty="0" smtClean="0">
              <a:latin typeface="Bookman Old Style" pitchFamily="18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30974109" y="7176463"/>
            <a:ext cx="8012907" cy="5244137"/>
            <a:chOff x="838200" y="217808"/>
            <a:chExt cx="7548786" cy="4590288"/>
          </a:xfrm>
        </p:grpSpPr>
        <p:pic>
          <p:nvPicPr>
            <p:cNvPr id="86" name="Picture 2" descr="C:\Documents and Settings\ryan.mizner\Desktop\pre landing pelvis highlight.jpg"/>
            <p:cNvPicPr>
              <a:picLocks noChangeAspect="1" noChangeArrowheads="1"/>
            </p:cNvPicPr>
            <p:nvPr/>
          </p:nvPicPr>
          <p:blipFill rotWithShape="1">
            <a:blip r:embed="rId13"/>
            <a:srcRect l="3672" t="4352" r="-32286" b="186"/>
            <a:stretch/>
          </p:blipFill>
          <p:spPr bwMode="auto">
            <a:xfrm flipH="1">
              <a:off x="838200" y="217808"/>
              <a:ext cx="4572922" cy="4582792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87" name="Picture 3" descr="C:\Documents and Settings\ryan.mizner\Desktop\post landing pelvis highlight.jpg"/>
            <p:cNvPicPr>
              <a:picLocks noChangeAspect="1" noChangeArrowheads="1"/>
            </p:cNvPicPr>
            <p:nvPr/>
          </p:nvPicPr>
          <p:blipFill rotWithShape="1">
            <a:blip r:embed="rId14"/>
            <a:srcRect l="15713" t="4352" r="-32" b="186"/>
            <a:stretch/>
          </p:blipFill>
          <p:spPr bwMode="auto">
            <a:xfrm flipH="1">
              <a:off x="5334000" y="217808"/>
              <a:ext cx="3052986" cy="4590288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88" name="Rectangle 87"/>
            <p:cNvSpPr/>
            <p:nvPr/>
          </p:nvSpPr>
          <p:spPr>
            <a:xfrm>
              <a:off x="2092496" y="3590330"/>
              <a:ext cx="1211098" cy="686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0">
                <a:rot lat="16623986" lon="18887474" rev="2693417"/>
              </a:camera>
              <a:lightRig rig="harsh" dir="t">
                <a:rot lat="0" lon="0" rev="3000000"/>
              </a:lightRig>
            </a:scene3d>
            <a:sp3d z="-31750"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838200" y="4357918"/>
              <a:ext cx="7548777" cy="8930"/>
            </a:xfrm>
            <a:prstGeom prst="line">
              <a:avLst/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/>
            <p:cNvSpPr/>
            <p:nvPr/>
          </p:nvSpPr>
          <p:spPr>
            <a:xfrm>
              <a:off x="1824932" y="325189"/>
              <a:ext cx="1353304" cy="76381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0541" cmpd="sng">
                    <a:noFill/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ookman Old Style" pitchFamily="18" charset="0"/>
                </a:rPr>
                <a:t>PRE</a:t>
              </a:r>
              <a:endParaRPr lang="en-US" sz="5400" b="1" cap="none" spc="0" dirty="0">
                <a:ln w="10541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Bookman Old Style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257800" y="325189"/>
              <a:ext cx="1721261" cy="76381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0541" cmpd="sng">
                    <a:noFill/>
                    <a:prstDash val="solid"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ookman Old Style" pitchFamily="18" charset="0"/>
                </a:rPr>
                <a:t>POST</a:t>
              </a:r>
              <a:endParaRPr lang="en-US" sz="5400" b="1" cap="none" spc="0" dirty="0">
                <a:ln w="10541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/>
                <a:latin typeface="Bookman Old Style" pitchFamily="18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90601" y="4407471"/>
              <a:ext cx="72389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Average ±  </a:t>
              </a:r>
              <a:r>
                <a:rPr lang="en-US" sz="1600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St.Dev</a:t>
              </a:r>
              <a:r>
                <a:rPr lang="en-US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; All Comparisons are significantly different p &lt; 0.001</a:t>
              </a:r>
              <a:endPara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418302" y="3590330"/>
              <a:ext cx="1211098" cy="686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0">
                <a:rot lat="16623986" lon="18887474" rev="2693417"/>
              </a:camera>
              <a:lightRig rig="harsh" dir="t">
                <a:rot lat="0" lon="0" rev="3000000"/>
              </a:lightRig>
            </a:scene3d>
            <a:sp3d z="-31750"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328523" y="1524000"/>
              <a:ext cx="1833777" cy="557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u="sng" dirty="0" smtClean="0">
                  <a:solidFill>
                    <a:schemeClr val="bg1"/>
                  </a:solidFill>
                  <a:latin typeface="Bookman Old Style" pitchFamily="18" charset="0"/>
                </a:rPr>
                <a:t>VGRF</a:t>
              </a:r>
            </a:p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3.5 ± 0.39 </a:t>
              </a:r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BW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328523" y="2752130"/>
              <a:ext cx="1833777" cy="557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u="sng" dirty="0" smtClean="0">
                  <a:solidFill>
                    <a:schemeClr val="bg1"/>
                  </a:solidFill>
                  <a:latin typeface="Bookman Old Style" pitchFamily="18" charset="0"/>
                </a:rPr>
                <a:t>Knee Angle</a:t>
              </a:r>
            </a:p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55° </a:t>
              </a:r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± </a:t>
              </a:r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11°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724400" y="1524000"/>
              <a:ext cx="1833777" cy="557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u="sng" dirty="0" smtClean="0">
                  <a:solidFill>
                    <a:schemeClr val="bg1"/>
                  </a:solidFill>
                  <a:latin typeface="Bookman Old Style" pitchFamily="18" charset="0"/>
                </a:rPr>
                <a:t>VGRF</a:t>
              </a:r>
            </a:p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3.07 ± 0.31 </a:t>
              </a:r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BW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724400" y="2752130"/>
              <a:ext cx="1833777" cy="557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u="sng" dirty="0" smtClean="0">
                  <a:solidFill>
                    <a:schemeClr val="bg1"/>
                  </a:solidFill>
                  <a:latin typeface="Bookman Old Style" pitchFamily="18" charset="0"/>
                </a:rPr>
                <a:t>Knee Angle</a:t>
              </a:r>
            </a:p>
            <a:p>
              <a:pPr algn="ctr"/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78° </a:t>
              </a:r>
              <a:r>
                <a:rPr lang="en-US" sz="1800" dirty="0">
                  <a:solidFill>
                    <a:schemeClr val="bg1"/>
                  </a:solidFill>
                  <a:latin typeface="Bookman Old Style" pitchFamily="18" charset="0"/>
                </a:rPr>
                <a:t>± </a:t>
              </a:r>
              <a:r>
                <a:rPr lang="en-US" sz="1800" dirty="0" smtClean="0">
                  <a:solidFill>
                    <a:schemeClr val="bg1"/>
                  </a:solidFill>
                  <a:latin typeface="Bookman Old Style" pitchFamily="18" charset="0"/>
                </a:rPr>
                <a:t>11°</a:t>
              </a:r>
              <a:endParaRPr lang="en-US" sz="1800" dirty="0">
                <a:solidFill>
                  <a:schemeClr val="bg1"/>
                </a:solidFill>
                <a:latin typeface="Bookman Old Style" pitchFamily="18" charset="0"/>
              </a:endParaRPr>
            </a:p>
          </p:txBody>
        </p:sp>
      </p:grpSp>
      <p:sp>
        <p:nvSpPr>
          <p:cNvPr id="98" name="Rectangle 97"/>
          <p:cNvSpPr/>
          <p:nvPr/>
        </p:nvSpPr>
        <p:spPr>
          <a:xfrm>
            <a:off x="30980062" y="7162800"/>
            <a:ext cx="8001000" cy="525780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438400" y="14859000"/>
            <a:ext cx="1371600" cy="91440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5638800" y="16916400"/>
            <a:ext cx="1371600" cy="91440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35661600" y="13335001"/>
            <a:ext cx="5714999" cy="5486400"/>
            <a:chOff x="35509200" y="13261849"/>
            <a:chExt cx="5714999" cy="5486400"/>
          </a:xfrm>
        </p:grpSpPr>
        <p:sp>
          <p:nvSpPr>
            <p:cNvPr id="100" name="TextBox 99"/>
            <p:cNvSpPr txBox="1"/>
            <p:nvPr/>
          </p:nvSpPr>
          <p:spPr>
            <a:xfrm rot="16200000">
              <a:off x="38065501" y="15589550"/>
              <a:ext cx="5486400" cy="830997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Representative Single Leg Land EMG Activity </a:t>
              </a:r>
            </a:p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50 ms pre-land to peak knee bending</a:t>
              </a:r>
            </a:p>
            <a:p>
              <a:pPr algn="ctr"/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Black: Pre-training; Green: Post-training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9" name="Picture 78"/>
            <p:cNvPicPr/>
            <p:nvPr/>
          </p:nvPicPr>
          <p:blipFill>
            <a:blip r:embed="rId15"/>
            <a:srcRect l="62728" t="17033" r="8437" b="20134"/>
            <a:stretch>
              <a:fillRect/>
            </a:stretch>
          </p:blipFill>
          <p:spPr bwMode="auto">
            <a:xfrm>
              <a:off x="35509200" y="13299948"/>
              <a:ext cx="4800600" cy="5410200"/>
            </a:xfrm>
            <a:prstGeom prst="rect">
              <a:avLst/>
            </a:prstGeom>
            <a:noFill/>
            <a:ln w="76200">
              <a:solidFill>
                <a:schemeClr val="accent4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1043</Words>
  <Application>Microsoft Office PowerPoint</Application>
  <PresentationFormat>Custom</PresentationFormat>
  <Paragraphs>131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Baskerville Old Face</vt:lpstr>
      <vt:lpstr>Bookman Old Style</vt:lpstr>
      <vt:lpstr>Calibri</vt:lpstr>
      <vt:lpstr>Courier New</vt:lpstr>
      <vt:lpstr>Times New Roman</vt:lpstr>
      <vt:lpstr>Wingdings</vt:lpstr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audrey.elias</dc:creator>
  <cp:lastModifiedBy>CCW</cp:lastModifiedBy>
  <cp:revision>83</cp:revision>
  <dcterms:created xsi:type="dcterms:W3CDTF">2013-04-02T16:44:58Z</dcterms:created>
  <dcterms:modified xsi:type="dcterms:W3CDTF">2014-04-18T04:11:15Z</dcterms:modified>
</cp:coreProperties>
</file>