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7" r:id="rId2"/>
    <p:sldId id="266" r:id="rId3"/>
    <p:sldId id="258" r:id="rId4"/>
    <p:sldId id="260" r:id="rId5"/>
    <p:sldId id="264" r:id="rId6"/>
    <p:sldId id="256" r:id="rId7"/>
    <p:sldId id="261" r:id="rId8"/>
    <p:sldId id="262" r:id="rId9"/>
    <p:sldId id="259" r:id="rId10"/>
    <p:sldId id="265" r:id="rId11"/>
    <p:sldId id="267" r:id="rId12"/>
    <p:sldId id="263" r:id="rId13"/>
    <p:sldId id="268" r:id="rId1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62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Keywords of Letters Mentioning Death vs. No Record of Patient Death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9.7136381279804812E-2"/>
          <c:y val="0.19965010678100592"/>
          <c:w val="0.86941291449484304"/>
          <c:h val="0.63537076672765069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Fear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Death</c:v>
                </c:pt>
                <c:pt idx="1">
                  <c:v>No Death Reported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41.8</c:v>
                </c:pt>
                <c:pt idx="1">
                  <c:v>29.7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F207-436A-A6AF-08F2F8CCA574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Stress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Death</c:v>
                </c:pt>
                <c:pt idx="1">
                  <c:v>No Death Reported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16.399999999999999</c:v>
                </c:pt>
                <c:pt idx="1">
                  <c:v>18.899999999999999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F207-436A-A6AF-08F2F8CCA574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Trauma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Death</c:v>
                </c:pt>
                <c:pt idx="1">
                  <c:v>No Death Reported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20.9</c:v>
                </c:pt>
                <c:pt idx="1">
                  <c:v>10.8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F207-436A-A6AF-08F2F8CCA574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Exhaustion</c:v>
                </c:pt>
              </c:strCache>
            </c:strRef>
          </c:tx>
          <c:spPr>
            <a:solidFill>
              <a:schemeClr val="accent2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Death</c:v>
                </c:pt>
                <c:pt idx="1">
                  <c:v>No Death Reported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14.9</c:v>
                </c:pt>
                <c:pt idx="1">
                  <c:v>18.899999999999999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F207-436A-A6AF-08F2F8CCA574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Pressure</c:v>
                </c:pt>
              </c:strCache>
            </c:strRef>
          </c:tx>
          <c:spPr>
            <a:solidFill>
              <a:schemeClr val="accent4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Death</c:v>
                </c:pt>
                <c:pt idx="1">
                  <c:v>No Death Reported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6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F207-436A-A6AF-08F2F8CCA574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Isolated</c:v>
                </c:pt>
              </c:strCache>
            </c:strRef>
          </c:tx>
          <c:spPr>
            <a:solidFill>
              <a:schemeClr val="accent6">
                <a:lumMod val="6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Death</c:v>
                </c:pt>
                <c:pt idx="1">
                  <c:v>No Death Reported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25.4</c:v>
                </c:pt>
                <c:pt idx="1">
                  <c:v>21.6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F207-436A-A6AF-08F2F8CCA574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PTSD</c:v>
                </c:pt>
              </c:strCache>
            </c:strRef>
          </c:tx>
          <c:spPr>
            <a:solidFill>
              <a:schemeClr val="accent2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Death</c:v>
                </c:pt>
                <c:pt idx="1">
                  <c:v>No Death Reported</c:v>
                </c:pt>
              </c:strCache>
            </c:strRef>
          </c:cat>
          <c:val>
            <c:numRef>
              <c:f>Sheet1!$H$2:$H$3</c:f>
              <c:numCache>
                <c:formatCode>General</c:formatCode>
                <c:ptCount val="2"/>
                <c:pt idx="0">
                  <c:v>11.9</c:v>
                </c:pt>
                <c:pt idx="1">
                  <c:v>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F207-436A-A6AF-08F2F8CCA574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Anger</c:v>
                </c:pt>
              </c:strCache>
            </c:strRef>
          </c:tx>
          <c:spPr>
            <a:solidFill>
              <a:schemeClr val="accent4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Death</c:v>
                </c:pt>
                <c:pt idx="1">
                  <c:v>No Death Reported</c:v>
                </c:pt>
              </c:strCache>
            </c:strRef>
          </c:cat>
          <c:val>
            <c:numRef>
              <c:f>Sheet1!$I$2:$I$3</c:f>
              <c:numCache>
                <c:formatCode>General</c:formatCode>
                <c:ptCount val="2"/>
                <c:pt idx="0">
                  <c:v>6</c:v>
                </c:pt>
                <c:pt idx="1">
                  <c:v>24.3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F207-436A-A6AF-08F2F8CCA574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Overwhelmed</c:v>
                </c:pt>
              </c:strCache>
            </c:strRef>
          </c:tx>
          <c:spPr>
            <a:solidFill>
              <a:schemeClr val="accent6">
                <a:lumMod val="80000"/>
                <a:lumOff val="20000"/>
              </a:schemeClr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Death</c:v>
                </c:pt>
                <c:pt idx="1">
                  <c:v>No Death Reported</c:v>
                </c:pt>
              </c:strCache>
            </c:strRef>
          </c:cat>
          <c:val>
            <c:numRef>
              <c:f>Sheet1!$J$2:$J$3</c:f>
              <c:numCache>
                <c:formatCode>General</c:formatCode>
                <c:ptCount val="2"/>
                <c:pt idx="0">
                  <c:v>9</c:v>
                </c:pt>
                <c:pt idx="1">
                  <c:v>24.3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F207-436A-A6AF-08F2F8CCA57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500"/>
        <c:axId val="413845896"/>
        <c:axId val="413839992"/>
      </c:barChart>
      <c:catAx>
        <c:axId val="41384589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3839992"/>
        <c:crosses val="autoZero"/>
        <c:auto val="1"/>
        <c:lblAlgn val="ctr"/>
        <c:lblOffset val="100"/>
        <c:noMultiLvlLbl val="0"/>
      </c:catAx>
      <c:valAx>
        <c:axId val="4138399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33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Percentage of Letters Containing Keywords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33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41384589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01B9559-2C18-4823-894A-0ED5018CB011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2EECA9F6-115C-4DD5-B9B6-9E8FFBE9A9E1}" type="asst">
      <dgm:prSet phldrT="[Text]"/>
      <dgm:spPr/>
      <dgm:t>
        <a:bodyPr/>
        <a:lstStyle/>
        <a:p>
          <a:r>
            <a:rPr lang="en-US" dirty="0"/>
            <a:t>Excluded Data (n=8)</a:t>
          </a:r>
        </a:p>
      </dgm:t>
    </dgm:pt>
    <dgm:pt modelId="{3D9922A9-B0C4-4596-AA93-B494D3F67B2A}" type="parTrans" cxnId="{4E5D3882-3588-4D61-9043-C9A335EEC4A4}">
      <dgm:prSet/>
      <dgm:spPr/>
      <dgm:t>
        <a:bodyPr/>
        <a:lstStyle/>
        <a:p>
          <a:endParaRPr lang="en-US"/>
        </a:p>
      </dgm:t>
    </dgm:pt>
    <dgm:pt modelId="{3753F347-6419-4601-92A5-6B2DA316A72A}" type="sibTrans" cxnId="{4E5D3882-3588-4D61-9043-C9A335EEC4A4}">
      <dgm:prSet/>
      <dgm:spPr/>
      <dgm:t>
        <a:bodyPr/>
        <a:lstStyle/>
        <a:p>
          <a:endParaRPr lang="en-US"/>
        </a:p>
      </dgm:t>
    </dgm:pt>
    <dgm:pt modelId="{66205377-F9DF-46BC-BCD5-B0C73D1D144B}" type="asst">
      <dgm:prSet phldrT="[Text]"/>
      <dgm:spPr/>
      <dgm:t>
        <a:bodyPr/>
        <a:lstStyle/>
        <a:p>
          <a:r>
            <a:rPr lang="en-US" dirty="0"/>
            <a:t>Lack of Keywords</a:t>
          </a:r>
        </a:p>
      </dgm:t>
    </dgm:pt>
    <dgm:pt modelId="{CB56214B-CDC8-4177-A7FF-F9B751C89A02}" type="parTrans" cxnId="{D3267495-126C-4E63-A53A-B3FD664A69E0}">
      <dgm:prSet/>
      <dgm:spPr/>
      <dgm:t>
        <a:bodyPr/>
        <a:lstStyle/>
        <a:p>
          <a:endParaRPr lang="en-US"/>
        </a:p>
      </dgm:t>
    </dgm:pt>
    <dgm:pt modelId="{53463547-8EAE-4482-A1C1-02617DCFBF1C}" type="sibTrans" cxnId="{D3267495-126C-4E63-A53A-B3FD664A69E0}">
      <dgm:prSet/>
      <dgm:spPr/>
      <dgm:t>
        <a:bodyPr/>
        <a:lstStyle/>
        <a:p>
          <a:endParaRPr lang="en-US"/>
        </a:p>
      </dgm:t>
    </dgm:pt>
    <dgm:pt modelId="{76B462B6-72D9-4AD0-94E9-8AC49C3A19E1}" type="asst">
      <dgm:prSet phldrT="[Text]"/>
      <dgm:spPr/>
      <dgm:t>
        <a:bodyPr/>
        <a:lstStyle/>
        <a:p>
          <a:r>
            <a:rPr lang="en-US" dirty="0"/>
            <a:t>Eligible Data (n=93)</a:t>
          </a:r>
        </a:p>
      </dgm:t>
    </dgm:pt>
    <dgm:pt modelId="{89CA2F12-F69B-4B35-9DDE-DFBC47EBA309}" type="parTrans" cxnId="{73095CB5-284B-459E-8B37-B6952326FE62}">
      <dgm:prSet/>
      <dgm:spPr/>
      <dgm:t>
        <a:bodyPr/>
        <a:lstStyle/>
        <a:p>
          <a:endParaRPr lang="en-US"/>
        </a:p>
      </dgm:t>
    </dgm:pt>
    <dgm:pt modelId="{DA656127-E8D8-4309-96EB-A90C92C51448}" type="sibTrans" cxnId="{73095CB5-284B-459E-8B37-B6952326FE62}">
      <dgm:prSet/>
      <dgm:spPr/>
      <dgm:t>
        <a:bodyPr/>
        <a:lstStyle/>
        <a:p>
          <a:endParaRPr lang="en-US"/>
        </a:p>
      </dgm:t>
    </dgm:pt>
    <dgm:pt modelId="{17594AA2-D5E6-43E9-AB8A-FDD2636CB7B0}" type="asst">
      <dgm:prSet phldrT="[Text]"/>
      <dgm:spPr/>
      <dgm:t>
        <a:bodyPr/>
        <a:lstStyle/>
        <a:p>
          <a:r>
            <a:rPr lang="en-US" dirty="0"/>
            <a:t>Experienced Death (n=67)</a:t>
          </a:r>
        </a:p>
      </dgm:t>
    </dgm:pt>
    <dgm:pt modelId="{4489E2BF-876C-4EA7-AEEA-33D8E761808D}" type="parTrans" cxnId="{9658E8CE-A2F1-45AC-A8CC-9F537C3B9542}">
      <dgm:prSet/>
      <dgm:spPr/>
      <dgm:t>
        <a:bodyPr/>
        <a:lstStyle/>
        <a:p>
          <a:endParaRPr lang="en-US"/>
        </a:p>
      </dgm:t>
    </dgm:pt>
    <dgm:pt modelId="{534AB6DC-965A-4450-B1E0-F6872AB5A87E}" type="sibTrans" cxnId="{9658E8CE-A2F1-45AC-A8CC-9F537C3B9542}">
      <dgm:prSet/>
      <dgm:spPr/>
      <dgm:t>
        <a:bodyPr/>
        <a:lstStyle/>
        <a:p>
          <a:endParaRPr lang="en-US"/>
        </a:p>
      </dgm:t>
    </dgm:pt>
    <dgm:pt modelId="{864AD47C-5838-49B1-8F1C-16E0C1877F6C}" type="asst">
      <dgm:prSet phldrT="[Text]"/>
      <dgm:spPr/>
      <dgm:t>
        <a:bodyPr/>
        <a:lstStyle/>
        <a:p>
          <a:r>
            <a:rPr lang="en-US" dirty="0"/>
            <a:t>No Mention of Death (n=26)</a:t>
          </a:r>
        </a:p>
      </dgm:t>
    </dgm:pt>
    <dgm:pt modelId="{B0991539-A4AE-4DE2-B1E7-3AFB502AC4A1}" type="parTrans" cxnId="{56F9E662-3289-460F-A321-2E9F51EC4553}">
      <dgm:prSet/>
      <dgm:spPr/>
      <dgm:t>
        <a:bodyPr/>
        <a:lstStyle/>
        <a:p>
          <a:endParaRPr lang="en-US"/>
        </a:p>
      </dgm:t>
    </dgm:pt>
    <dgm:pt modelId="{E0CABAEB-5616-4074-9790-527B8D90610D}" type="sibTrans" cxnId="{56F9E662-3289-460F-A321-2E9F51EC4553}">
      <dgm:prSet/>
      <dgm:spPr/>
      <dgm:t>
        <a:bodyPr/>
        <a:lstStyle/>
        <a:p>
          <a:endParaRPr lang="en-US"/>
        </a:p>
      </dgm:t>
    </dgm:pt>
    <dgm:pt modelId="{B175A7C0-66AF-4AD7-8A56-D61594A5340C}">
      <dgm:prSet phldrT="[Text]"/>
      <dgm:spPr/>
      <dgm:t>
        <a:bodyPr/>
        <a:lstStyle/>
        <a:p>
          <a:r>
            <a:rPr lang="en-US" dirty="0"/>
            <a:t>Accessed Data (n=101)</a:t>
          </a:r>
        </a:p>
      </dgm:t>
    </dgm:pt>
    <dgm:pt modelId="{FFC8D1DB-A1A5-4B18-8C5E-1027BAA673E7}" type="sibTrans" cxnId="{A89554F6-96EC-4185-9DC5-0D84E11DA7FC}">
      <dgm:prSet/>
      <dgm:spPr/>
      <dgm:t>
        <a:bodyPr/>
        <a:lstStyle/>
        <a:p>
          <a:endParaRPr lang="en-US"/>
        </a:p>
      </dgm:t>
    </dgm:pt>
    <dgm:pt modelId="{1CE5036A-9D3B-47FF-93A4-820D996DFE97}" type="parTrans" cxnId="{A89554F6-96EC-4185-9DC5-0D84E11DA7FC}">
      <dgm:prSet/>
      <dgm:spPr/>
      <dgm:t>
        <a:bodyPr/>
        <a:lstStyle/>
        <a:p>
          <a:endParaRPr lang="en-US"/>
        </a:p>
      </dgm:t>
    </dgm:pt>
    <dgm:pt modelId="{5CE9A958-D47C-4831-96DA-E8071275111E}">
      <dgm:prSet/>
      <dgm:spPr/>
      <dgm:t>
        <a:bodyPr/>
        <a:lstStyle/>
        <a:p>
          <a:r>
            <a:rPr lang="en-US" dirty="0"/>
            <a:t>Keywords: </a:t>
          </a:r>
        </a:p>
        <a:p>
          <a:r>
            <a:rPr lang="en-US" dirty="0"/>
            <a:t>fear, stress, trauma, exhaustion, pressure, isolated, PTSD, angry, overwhelmed, death</a:t>
          </a:r>
        </a:p>
      </dgm:t>
    </dgm:pt>
    <dgm:pt modelId="{8BAFA113-3DBA-43ED-8377-E8BC310B76E7}" type="parTrans" cxnId="{8BD6A4EB-4EBC-41EC-B74A-C62751DB4E3B}">
      <dgm:prSet/>
      <dgm:spPr/>
      <dgm:t>
        <a:bodyPr/>
        <a:lstStyle/>
        <a:p>
          <a:endParaRPr lang="en-US"/>
        </a:p>
      </dgm:t>
    </dgm:pt>
    <dgm:pt modelId="{E59E31BB-E8A6-414A-A035-62E1564C2CE4}" type="sibTrans" cxnId="{8BD6A4EB-4EBC-41EC-B74A-C62751DB4E3B}">
      <dgm:prSet/>
      <dgm:spPr/>
      <dgm:t>
        <a:bodyPr/>
        <a:lstStyle/>
        <a:p>
          <a:endParaRPr lang="en-US"/>
        </a:p>
      </dgm:t>
    </dgm:pt>
    <dgm:pt modelId="{E2E52701-5F58-49C1-BA5A-D6A80D5662E4}" type="pres">
      <dgm:prSet presAssocID="{401B9559-2C18-4823-894A-0ED5018CB01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2E6D3C2B-1081-4855-BE74-E2629819E854}" type="pres">
      <dgm:prSet presAssocID="{B175A7C0-66AF-4AD7-8A56-D61594A5340C}" presName="hierRoot1" presStyleCnt="0">
        <dgm:presLayoutVars>
          <dgm:hierBranch val="init"/>
        </dgm:presLayoutVars>
      </dgm:prSet>
      <dgm:spPr/>
    </dgm:pt>
    <dgm:pt modelId="{0B501BC8-E0A6-4BEF-A654-53AEAFF867B5}" type="pres">
      <dgm:prSet presAssocID="{B175A7C0-66AF-4AD7-8A56-D61594A5340C}" presName="rootComposite1" presStyleCnt="0"/>
      <dgm:spPr/>
    </dgm:pt>
    <dgm:pt modelId="{1C563A67-843E-4732-B161-84F0B8134EBC}" type="pres">
      <dgm:prSet presAssocID="{B175A7C0-66AF-4AD7-8A56-D61594A5340C}" presName="rootText1" presStyleLbl="node0" presStyleIdx="0" presStyleCnt="1" custLinFactNeighborX="-1085" custLinFactNeighborY="12240">
        <dgm:presLayoutVars>
          <dgm:chPref val="3"/>
        </dgm:presLayoutVars>
      </dgm:prSet>
      <dgm:spPr/>
    </dgm:pt>
    <dgm:pt modelId="{80C1C172-CA49-4280-A7A9-73A1E7398987}" type="pres">
      <dgm:prSet presAssocID="{B175A7C0-66AF-4AD7-8A56-D61594A5340C}" presName="rootConnector1" presStyleLbl="node1" presStyleIdx="0" presStyleCnt="0"/>
      <dgm:spPr/>
    </dgm:pt>
    <dgm:pt modelId="{3DD0DD4E-D0E1-4D7E-8524-BC64FE505459}" type="pres">
      <dgm:prSet presAssocID="{B175A7C0-66AF-4AD7-8A56-D61594A5340C}" presName="hierChild2" presStyleCnt="0"/>
      <dgm:spPr/>
    </dgm:pt>
    <dgm:pt modelId="{8B5AC08C-D9BA-4C66-92BC-413EE9765983}" type="pres">
      <dgm:prSet presAssocID="{B175A7C0-66AF-4AD7-8A56-D61594A5340C}" presName="hierChild3" presStyleCnt="0"/>
      <dgm:spPr/>
    </dgm:pt>
    <dgm:pt modelId="{ABA11496-3E75-4051-9FC6-1A993952A5A1}" type="pres">
      <dgm:prSet presAssocID="{3D9922A9-B0C4-4596-AA93-B494D3F67B2A}" presName="Name111" presStyleLbl="parChTrans1D2" presStyleIdx="0" presStyleCnt="2"/>
      <dgm:spPr/>
    </dgm:pt>
    <dgm:pt modelId="{38375AEB-1E15-49F2-806B-2238C2FF8606}" type="pres">
      <dgm:prSet presAssocID="{2EECA9F6-115C-4DD5-B9B6-9E8FFBE9A9E1}" presName="hierRoot3" presStyleCnt="0">
        <dgm:presLayoutVars>
          <dgm:hierBranch val="init"/>
        </dgm:presLayoutVars>
      </dgm:prSet>
      <dgm:spPr/>
    </dgm:pt>
    <dgm:pt modelId="{079D78E5-DC47-423D-90DC-34DB976113A1}" type="pres">
      <dgm:prSet presAssocID="{2EECA9F6-115C-4DD5-B9B6-9E8FFBE9A9E1}" presName="rootComposite3" presStyleCnt="0"/>
      <dgm:spPr/>
    </dgm:pt>
    <dgm:pt modelId="{F6F216D6-F864-4BA8-9B54-F3F7C7686864}" type="pres">
      <dgm:prSet presAssocID="{2EECA9F6-115C-4DD5-B9B6-9E8FFBE9A9E1}" presName="rootText3" presStyleLbl="asst1" presStyleIdx="0" presStyleCnt="5" custScaleX="71525" custScaleY="85830">
        <dgm:presLayoutVars>
          <dgm:chPref val="3"/>
        </dgm:presLayoutVars>
      </dgm:prSet>
      <dgm:spPr/>
    </dgm:pt>
    <dgm:pt modelId="{AF8E0C49-EF3C-42D5-A2DA-4215CBAE019E}" type="pres">
      <dgm:prSet presAssocID="{2EECA9F6-115C-4DD5-B9B6-9E8FFBE9A9E1}" presName="rootConnector3" presStyleLbl="asst1" presStyleIdx="0" presStyleCnt="5"/>
      <dgm:spPr/>
    </dgm:pt>
    <dgm:pt modelId="{A5C49155-9337-4153-ABC5-82B391703E04}" type="pres">
      <dgm:prSet presAssocID="{2EECA9F6-115C-4DD5-B9B6-9E8FFBE9A9E1}" presName="hierChild6" presStyleCnt="0"/>
      <dgm:spPr/>
    </dgm:pt>
    <dgm:pt modelId="{3896CDFC-1F9C-4D0A-9588-30516FE0D17B}" type="pres">
      <dgm:prSet presAssocID="{2EECA9F6-115C-4DD5-B9B6-9E8FFBE9A9E1}" presName="hierChild7" presStyleCnt="0"/>
      <dgm:spPr/>
    </dgm:pt>
    <dgm:pt modelId="{9107FDCD-A723-425B-929F-6FEB2E9845E8}" type="pres">
      <dgm:prSet presAssocID="{CB56214B-CDC8-4177-A7FF-F9B751C89A02}" presName="Name111" presStyleLbl="parChTrans1D3" presStyleIdx="0" presStyleCnt="4"/>
      <dgm:spPr/>
    </dgm:pt>
    <dgm:pt modelId="{7F2E06C1-ECDD-48AA-A383-B5A80B5B2DED}" type="pres">
      <dgm:prSet presAssocID="{66205377-F9DF-46BC-BCD5-B0C73D1D144B}" presName="hierRoot3" presStyleCnt="0">
        <dgm:presLayoutVars>
          <dgm:hierBranch val="init"/>
        </dgm:presLayoutVars>
      </dgm:prSet>
      <dgm:spPr/>
    </dgm:pt>
    <dgm:pt modelId="{0223278D-2A38-402F-9E6B-BAAC1615D4D4}" type="pres">
      <dgm:prSet presAssocID="{66205377-F9DF-46BC-BCD5-B0C73D1D144B}" presName="rootComposite3" presStyleCnt="0"/>
      <dgm:spPr/>
    </dgm:pt>
    <dgm:pt modelId="{5A77021C-08FD-4592-8E52-A47164CC768C}" type="pres">
      <dgm:prSet presAssocID="{66205377-F9DF-46BC-BCD5-B0C73D1D144B}" presName="rootText3" presStyleLbl="asst1" presStyleIdx="1" presStyleCnt="5" custScaleX="71532" custScaleY="85830">
        <dgm:presLayoutVars>
          <dgm:chPref val="3"/>
        </dgm:presLayoutVars>
      </dgm:prSet>
      <dgm:spPr/>
    </dgm:pt>
    <dgm:pt modelId="{832F8D69-B71F-49C5-A04B-BA09CA681C7C}" type="pres">
      <dgm:prSet presAssocID="{66205377-F9DF-46BC-BCD5-B0C73D1D144B}" presName="rootConnector3" presStyleLbl="asst1" presStyleIdx="1" presStyleCnt="5"/>
      <dgm:spPr/>
    </dgm:pt>
    <dgm:pt modelId="{71B96604-0FD6-4C9F-A6B0-2E4B01293501}" type="pres">
      <dgm:prSet presAssocID="{66205377-F9DF-46BC-BCD5-B0C73D1D144B}" presName="hierChild6" presStyleCnt="0"/>
      <dgm:spPr/>
    </dgm:pt>
    <dgm:pt modelId="{2073E251-4BA0-40FE-8121-FAC8E671C166}" type="pres">
      <dgm:prSet presAssocID="{66205377-F9DF-46BC-BCD5-B0C73D1D144B}" presName="hierChild7" presStyleCnt="0"/>
      <dgm:spPr/>
    </dgm:pt>
    <dgm:pt modelId="{8200C2F8-027E-47F5-8AB2-5FCC8C5802CD}" type="pres">
      <dgm:prSet presAssocID="{89CA2F12-F69B-4B35-9DDE-DFBC47EBA309}" presName="Name111" presStyleLbl="parChTrans1D2" presStyleIdx="1" presStyleCnt="2"/>
      <dgm:spPr/>
    </dgm:pt>
    <dgm:pt modelId="{FAE6B215-3FD1-4F71-9934-BEAA83056D18}" type="pres">
      <dgm:prSet presAssocID="{76B462B6-72D9-4AD0-94E9-8AC49C3A19E1}" presName="hierRoot3" presStyleCnt="0">
        <dgm:presLayoutVars>
          <dgm:hierBranch val="init"/>
        </dgm:presLayoutVars>
      </dgm:prSet>
      <dgm:spPr/>
    </dgm:pt>
    <dgm:pt modelId="{97B9959C-AECE-4D26-872F-31A23A2C0B06}" type="pres">
      <dgm:prSet presAssocID="{76B462B6-72D9-4AD0-94E9-8AC49C3A19E1}" presName="rootComposite3" presStyleCnt="0"/>
      <dgm:spPr/>
    </dgm:pt>
    <dgm:pt modelId="{DF59D7C5-A735-48BE-A7E8-498C3FA06635}" type="pres">
      <dgm:prSet presAssocID="{76B462B6-72D9-4AD0-94E9-8AC49C3A19E1}" presName="rootText3" presStyleLbl="asst1" presStyleIdx="2" presStyleCnt="5" custScaleX="71525" custScaleY="85830">
        <dgm:presLayoutVars>
          <dgm:chPref val="3"/>
        </dgm:presLayoutVars>
      </dgm:prSet>
      <dgm:spPr/>
    </dgm:pt>
    <dgm:pt modelId="{628886BD-DD3E-4372-BA46-F045A3C98312}" type="pres">
      <dgm:prSet presAssocID="{76B462B6-72D9-4AD0-94E9-8AC49C3A19E1}" presName="rootConnector3" presStyleLbl="asst1" presStyleIdx="2" presStyleCnt="5"/>
      <dgm:spPr/>
    </dgm:pt>
    <dgm:pt modelId="{1A54572B-2675-47A7-85B3-CB00B3A22246}" type="pres">
      <dgm:prSet presAssocID="{76B462B6-72D9-4AD0-94E9-8AC49C3A19E1}" presName="hierChild6" presStyleCnt="0"/>
      <dgm:spPr/>
    </dgm:pt>
    <dgm:pt modelId="{DB13D093-63DC-48B6-B90E-C99C84A6B750}" type="pres">
      <dgm:prSet presAssocID="{8BAFA113-3DBA-43ED-8377-E8BC310B76E7}" presName="Name37" presStyleLbl="parChTrans1D3" presStyleIdx="1" presStyleCnt="4"/>
      <dgm:spPr/>
    </dgm:pt>
    <dgm:pt modelId="{2500227D-5C8D-4B2C-B211-C60D9E96F586}" type="pres">
      <dgm:prSet presAssocID="{5CE9A958-D47C-4831-96DA-E8071275111E}" presName="hierRoot2" presStyleCnt="0">
        <dgm:presLayoutVars>
          <dgm:hierBranch val="init"/>
        </dgm:presLayoutVars>
      </dgm:prSet>
      <dgm:spPr/>
    </dgm:pt>
    <dgm:pt modelId="{E72FE66A-9BC4-43B4-AA83-0922F65F62FB}" type="pres">
      <dgm:prSet presAssocID="{5CE9A958-D47C-4831-96DA-E8071275111E}" presName="rootComposite" presStyleCnt="0"/>
      <dgm:spPr/>
    </dgm:pt>
    <dgm:pt modelId="{2EADF2A6-BA92-448E-9B1D-5C82B0C6A05A}" type="pres">
      <dgm:prSet presAssocID="{5CE9A958-D47C-4831-96DA-E8071275111E}" presName="rootText" presStyleLbl="node3" presStyleIdx="0" presStyleCnt="1" custLinFactY="-80951" custLinFactNeighborX="42303" custLinFactNeighborY="-100000">
        <dgm:presLayoutVars>
          <dgm:chPref val="3"/>
        </dgm:presLayoutVars>
      </dgm:prSet>
      <dgm:spPr/>
    </dgm:pt>
    <dgm:pt modelId="{27C6D3DD-9F1D-4631-8B14-92D58CFA65F0}" type="pres">
      <dgm:prSet presAssocID="{5CE9A958-D47C-4831-96DA-E8071275111E}" presName="rootConnector" presStyleLbl="node3" presStyleIdx="0" presStyleCnt="1"/>
      <dgm:spPr/>
    </dgm:pt>
    <dgm:pt modelId="{48910C9B-30AB-4EA7-9CE0-9555220FFF5C}" type="pres">
      <dgm:prSet presAssocID="{5CE9A958-D47C-4831-96DA-E8071275111E}" presName="hierChild4" presStyleCnt="0"/>
      <dgm:spPr/>
    </dgm:pt>
    <dgm:pt modelId="{82542A7B-45B2-4EFB-9507-76CF36BAC3F1}" type="pres">
      <dgm:prSet presAssocID="{5CE9A958-D47C-4831-96DA-E8071275111E}" presName="hierChild5" presStyleCnt="0"/>
      <dgm:spPr/>
    </dgm:pt>
    <dgm:pt modelId="{B4AD7E36-BF2D-42EE-B398-5B70FA798717}" type="pres">
      <dgm:prSet presAssocID="{76B462B6-72D9-4AD0-94E9-8AC49C3A19E1}" presName="hierChild7" presStyleCnt="0"/>
      <dgm:spPr/>
    </dgm:pt>
    <dgm:pt modelId="{C976FFB6-7B9A-4283-9B38-98559B0B4951}" type="pres">
      <dgm:prSet presAssocID="{4489E2BF-876C-4EA7-AEEA-33D8E761808D}" presName="Name111" presStyleLbl="parChTrans1D3" presStyleIdx="2" presStyleCnt="4"/>
      <dgm:spPr/>
    </dgm:pt>
    <dgm:pt modelId="{990AAD17-069F-4F01-BBE2-2E47CD3D345A}" type="pres">
      <dgm:prSet presAssocID="{17594AA2-D5E6-43E9-AB8A-FDD2636CB7B0}" presName="hierRoot3" presStyleCnt="0">
        <dgm:presLayoutVars>
          <dgm:hierBranch val="init"/>
        </dgm:presLayoutVars>
      </dgm:prSet>
      <dgm:spPr/>
    </dgm:pt>
    <dgm:pt modelId="{A9779790-0504-4918-A7CC-3D5DC6271366}" type="pres">
      <dgm:prSet presAssocID="{17594AA2-D5E6-43E9-AB8A-FDD2636CB7B0}" presName="rootComposite3" presStyleCnt="0"/>
      <dgm:spPr/>
    </dgm:pt>
    <dgm:pt modelId="{32FE3D56-8367-4A7C-AEDC-471C0596BDD6}" type="pres">
      <dgm:prSet presAssocID="{17594AA2-D5E6-43E9-AB8A-FDD2636CB7B0}" presName="rootText3" presStyleLbl="asst1" presStyleIdx="3" presStyleCnt="5" custScaleX="71956" custScaleY="86241" custLinFactNeighborX="-12336" custLinFactNeighborY="84935">
        <dgm:presLayoutVars>
          <dgm:chPref val="3"/>
        </dgm:presLayoutVars>
      </dgm:prSet>
      <dgm:spPr/>
    </dgm:pt>
    <dgm:pt modelId="{8A87D741-0CB3-4B04-B841-844BB6D3F70B}" type="pres">
      <dgm:prSet presAssocID="{17594AA2-D5E6-43E9-AB8A-FDD2636CB7B0}" presName="rootConnector3" presStyleLbl="asst1" presStyleIdx="3" presStyleCnt="5"/>
      <dgm:spPr/>
    </dgm:pt>
    <dgm:pt modelId="{ADA24E99-782A-4E43-99AF-DD00936ED89C}" type="pres">
      <dgm:prSet presAssocID="{17594AA2-D5E6-43E9-AB8A-FDD2636CB7B0}" presName="hierChild6" presStyleCnt="0"/>
      <dgm:spPr/>
    </dgm:pt>
    <dgm:pt modelId="{F9BFC10F-C395-4A2D-A4E5-22B26F08DF64}" type="pres">
      <dgm:prSet presAssocID="{17594AA2-D5E6-43E9-AB8A-FDD2636CB7B0}" presName="hierChild7" presStyleCnt="0"/>
      <dgm:spPr/>
    </dgm:pt>
    <dgm:pt modelId="{92C953D8-A766-44F0-B246-7C2DA49871C0}" type="pres">
      <dgm:prSet presAssocID="{B0991539-A4AE-4DE2-B1E7-3AFB502AC4A1}" presName="Name111" presStyleLbl="parChTrans1D3" presStyleIdx="3" presStyleCnt="4"/>
      <dgm:spPr/>
    </dgm:pt>
    <dgm:pt modelId="{CA064DE3-9FB8-4541-83DD-BDC568814EE6}" type="pres">
      <dgm:prSet presAssocID="{864AD47C-5838-49B1-8F1C-16E0C1877F6C}" presName="hierRoot3" presStyleCnt="0">
        <dgm:presLayoutVars>
          <dgm:hierBranch val="init"/>
        </dgm:presLayoutVars>
      </dgm:prSet>
      <dgm:spPr/>
    </dgm:pt>
    <dgm:pt modelId="{2256901C-D9E9-4002-9C31-38DBC4786E38}" type="pres">
      <dgm:prSet presAssocID="{864AD47C-5838-49B1-8F1C-16E0C1877F6C}" presName="rootComposite3" presStyleCnt="0"/>
      <dgm:spPr/>
    </dgm:pt>
    <dgm:pt modelId="{B26A49A1-8A6C-4099-B77E-BB728511EBA7}" type="pres">
      <dgm:prSet presAssocID="{864AD47C-5838-49B1-8F1C-16E0C1877F6C}" presName="rootText3" presStyleLbl="asst1" presStyleIdx="4" presStyleCnt="5" custScaleX="71417" custScaleY="85596" custLinFactNeighborX="33607" custLinFactNeighborY="84895">
        <dgm:presLayoutVars>
          <dgm:chPref val="3"/>
        </dgm:presLayoutVars>
      </dgm:prSet>
      <dgm:spPr/>
    </dgm:pt>
    <dgm:pt modelId="{20970686-42FE-4ACD-A912-223A7E9A5369}" type="pres">
      <dgm:prSet presAssocID="{864AD47C-5838-49B1-8F1C-16E0C1877F6C}" presName="rootConnector3" presStyleLbl="asst1" presStyleIdx="4" presStyleCnt="5"/>
      <dgm:spPr/>
    </dgm:pt>
    <dgm:pt modelId="{7299B9BE-50B9-469F-9837-F10CBA048EBE}" type="pres">
      <dgm:prSet presAssocID="{864AD47C-5838-49B1-8F1C-16E0C1877F6C}" presName="hierChild6" presStyleCnt="0"/>
      <dgm:spPr/>
    </dgm:pt>
    <dgm:pt modelId="{06DAF555-F927-4BE2-B2E3-B8ADB9BBF805}" type="pres">
      <dgm:prSet presAssocID="{864AD47C-5838-49B1-8F1C-16E0C1877F6C}" presName="hierChild7" presStyleCnt="0"/>
      <dgm:spPr/>
    </dgm:pt>
  </dgm:ptLst>
  <dgm:cxnLst>
    <dgm:cxn modelId="{18AA5516-E64E-42CD-9041-05A0F7D01B2F}" type="presOf" srcId="{76B462B6-72D9-4AD0-94E9-8AC49C3A19E1}" destId="{628886BD-DD3E-4372-BA46-F045A3C98312}" srcOrd="1" destOrd="0" presId="urn:microsoft.com/office/officeart/2005/8/layout/orgChart1"/>
    <dgm:cxn modelId="{6A19AF28-6A27-401E-A192-D2483B92F2B9}" type="presOf" srcId="{66205377-F9DF-46BC-BCD5-B0C73D1D144B}" destId="{832F8D69-B71F-49C5-A04B-BA09CA681C7C}" srcOrd="1" destOrd="0" presId="urn:microsoft.com/office/officeart/2005/8/layout/orgChart1"/>
    <dgm:cxn modelId="{1574FF35-8570-48BB-90DF-8F2080CCFF39}" type="presOf" srcId="{B175A7C0-66AF-4AD7-8A56-D61594A5340C}" destId="{80C1C172-CA49-4280-A7A9-73A1E7398987}" srcOrd="1" destOrd="0" presId="urn:microsoft.com/office/officeart/2005/8/layout/orgChart1"/>
    <dgm:cxn modelId="{E9E7745E-A6DC-4D0B-B356-5AF111EA4BFB}" type="presOf" srcId="{B0991539-A4AE-4DE2-B1E7-3AFB502AC4A1}" destId="{92C953D8-A766-44F0-B246-7C2DA49871C0}" srcOrd="0" destOrd="0" presId="urn:microsoft.com/office/officeart/2005/8/layout/orgChart1"/>
    <dgm:cxn modelId="{56F9E662-3289-460F-A321-2E9F51EC4553}" srcId="{76B462B6-72D9-4AD0-94E9-8AC49C3A19E1}" destId="{864AD47C-5838-49B1-8F1C-16E0C1877F6C}" srcOrd="1" destOrd="0" parTransId="{B0991539-A4AE-4DE2-B1E7-3AFB502AC4A1}" sibTransId="{E0CABAEB-5616-4074-9790-527B8D90610D}"/>
    <dgm:cxn modelId="{046B6A64-B680-4BDA-BAF1-512A14DC1819}" type="presOf" srcId="{401B9559-2C18-4823-894A-0ED5018CB011}" destId="{E2E52701-5F58-49C1-BA5A-D6A80D5662E4}" srcOrd="0" destOrd="0" presId="urn:microsoft.com/office/officeart/2005/8/layout/orgChart1"/>
    <dgm:cxn modelId="{22FE8048-CF09-432E-8922-A4F415025D16}" type="presOf" srcId="{5CE9A958-D47C-4831-96DA-E8071275111E}" destId="{2EADF2A6-BA92-448E-9B1D-5C82B0C6A05A}" srcOrd="0" destOrd="0" presId="urn:microsoft.com/office/officeart/2005/8/layout/orgChart1"/>
    <dgm:cxn modelId="{27BF864E-4458-474B-A45A-878A9621E897}" type="presOf" srcId="{89CA2F12-F69B-4B35-9DDE-DFBC47EBA309}" destId="{8200C2F8-027E-47F5-8AB2-5FCC8C5802CD}" srcOrd="0" destOrd="0" presId="urn:microsoft.com/office/officeart/2005/8/layout/orgChart1"/>
    <dgm:cxn modelId="{0E48C871-B342-41FE-BC85-F8B102A218F2}" type="presOf" srcId="{3D9922A9-B0C4-4596-AA93-B494D3F67B2A}" destId="{ABA11496-3E75-4051-9FC6-1A993952A5A1}" srcOrd="0" destOrd="0" presId="urn:microsoft.com/office/officeart/2005/8/layout/orgChart1"/>
    <dgm:cxn modelId="{4E5D3882-3588-4D61-9043-C9A335EEC4A4}" srcId="{B175A7C0-66AF-4AD7-8A56-D61594A5340C}" destId="{2EECA9F6-115C-4DD5-B9B6-9E8FFBE9A9E1}" srcOrd="0" destOrd="0" parTransId="{3D9922A9-B0C4-4596-AA93-B494D3F67B2A}" sibTransId="{3753F347-6419-4601-92A5-6B2DA316A72A}"/>
    <dgm:cxn modelId="{34CDC787-6964-4818-A79A-1A4ADDD5D3E9}" type="presOf" srcId="{17594AA2-D5E6-43E9-AB8A-FDD2636CB7B0}" destId="{8A87D741-0CB3-4B04-B841-844BB6D3F70B}" srcOrd="1" destOrd="0" presId="urn:microsoft.com/office/officeart/2005/8/layout/orgChart1"/>
    <dgm:cxn modelId="{D3267495-126C-4E63-A53A-B3FD664A69E0}" srcId="{2EECA9F6-115C-4DD5-B9B6-9E8FFBE9A9E1}" destId="{66205377-F9DF-46BC-BCD5-B0C73D1D144B}" srcOrd="0" destOrd="0" parTransId="{CB56214B-CDC8-4177-A7FF-F9B751C89A02}" sibTransId="{53463547-8EAE-4482-A1C1-02617DCFBF1C}"/>
    <dgm:cxn modelId="{2EE9229D-BF6A-4881-8790-8176D96BBA90}" type="presOf" srcId="{B175A7C0-66AF-4AD7-8A56-D61594A5340C}" destId="{1C563A67-843E-4732-B161-84F0B8134EBC}" srcOrd="0" destOrd="0" presId="urn:microsoft.com/office/officeart/2005/8/layout/orgChart1"/>
    <dgm:cxn modelId="{FA2D2FA8-A280-4F2F-9DB0-5EFB93E51A47}" type="presOf" srcId="{5CE9A958-D47C-4831-96DA-E8071275111E}" destId="{27C6D3DD-9F1D-4631-8B14-92D58CFA65F0}" srcOrd="1" destOrd="0" presId="urn:microsoft.com/office/officeart/2005/8/layout/orgChart1"/>
    <dgm:cxn modelId="{867D71A9-120F-4C61-88C3-AC3CA0301F46}" type="presOf" srcId="{CB56214B-CDC8-4177-A7FF-F9B751C89A02}" destId="{9107FDCD-A723-425B-929F-6FEB2E9845E8}" srcOrd="0" destOrd="0" presId="urn:microsoft.com/office/officeart/2005/8/layout/orgChart1"/>
    <dgm:cxn modelId="{8590F3AC-6A63-4BAE-9F18-0AE68AB97252}" type="presOf" srcId="{66205377-F9DF-46BC-BCD5-B0C73D1D144B}" destId="{5A77021C-08FD-4592-8E52-A47164CC768C}" srcOrd="0" destOrd="0" presId="urn:microsoft.com/office/officeart/2005/8/layout/orgChart1"/>
    <dgm:cxn modelId="{73095CB5-284B-459E-8B37-B6952326FE62}" srcId="{B175A7C0-66AF-4AD7-8A56-D61594A5340C}" destId="{76B462B6-72D9-4AD0-94E9-8AC49C3A19E1}" srcOrd="1" destOrd="0" parTransId="{89CA2F12-F69B-4B35-9DDE-DFBC47EBA309}" sibTransId="{DA656127-E8D8-4309-96EB-A90C92C51448}"/>
    <dgm:cxn modelId="{588BA6CC-FC16-4F3C-8A86-D1A1A122C235}" type="presOf" srcId="{864AD47C-5838-49B1-8F1C-16E0C1877F6C}" destId="{B26A49A1-8A6C-4099-B77E-BB728511EBA7}" srcOrd="0" destOrd="0" presId="urn:microsoft.com/office/officeart/2005/8/layout/orgChart1"/>
    <dgm:cxn modelId="{9658E8CE-A2F1-45AC-A8CC-9F537C3B9542}" srcId="{76B462B6-72D9-4AD0-94E9-8AC49C3A19E1}" destId="{17594AA2-D5E6-43E9-AB8A-FDD2636CB7B0}" srcOrd="0" destOrd="0" parTransId="{4489E2BF-876C-4EA7-AEEA-33D8E761808D}" sibTransId="{534AB6DC-965A-4450-B1E0-F6872AB5A87E}"/>
    <dgm:cxn modelId="{72D354D4-779B-4B62-A1B6-DEBEAD98FF02}" type="presOf" srcId="{17594AA2-D5E6-43E9-AB8A-FDD2636CB7B0}" destId="{32FE3D56-8367-4A7C-AEDC-471C0596BDD6}" srcOrd="0" destOrd="0" presId="urn:microsoft.com/office/officeart/2005/8/layout/orgChart1"/>
    <dgm:cxn modelId="{C98EFBD8-93D0-4ABE-B8F1-558AD926F624}" type="presOf" srcId="{864AD47C-5838-49B1-8F1C-16E0C1877F6C}" destId="{20970686-42FE-4ACD-A912-223A7E9A5369}" srcOrd="1" destOrd="0" presId="urn:microsoft.com/office/officeart/2005/8/layout/orgChart1"/>
    <dgm:cxn modelId="{3C90F2E3-0331-4C8C-A659-53434595D7D4}" type="presOf" srcId="{2EECA9F6-115C-4DD5-B9B6-9E8FFBE9A9E1}" destId="{F6F216D6-F864-4BA8-9B54-F3F7C7686864}" srcOrd="0" destOrd="0" presId="urn:microsoft.com/office/officeart/2005/8/layout/orgChart1"/>
    <dgm:cxn modelId="{299867E7-7705-45EB-B0FE-9F76CC460BC7}" type="presOf" srcId="{76B462B6-72D9-4AD0-94E9-8AC49C3A19E1}" destId="{DF59D7C5-A735-48BE-A7E8-498C3FA06635}" srcOrd="0" destOrd="0" presId="urn:microsoft.com/office/officeart/2005/8/layout/orgChart1"/>
    <dgm:cxn modelId="{7F88C6EA-3396-4783-8BCE-A9E142CA458E}" type="presOf" srcId="{2EECA9F6-115C-4DD5-B9B6-9E8FFBE9A9E1}" destId="{AF8E0C49-EF3C-42D5-A2DA-4215CBAE019E}" srcOrd="1" destOrd="0" presId="urn:microsoft.com/office/officeart/2005/8/layout/orgChart1"/>
    <dgm:cxn modelId="{8BD6A4EB-4EBC-41EC-B74A-C62751DB4E3B}" srcId="{76B462B6-72D9-4AD0-94E9-8AC49C3A19E1}" destId="{5CE9A958-D47C-4831-96DA-E8071275111E}" srcOrd="2" destOrd="0" parTransId="{8BAFA113-3DBA-43ED-8377-E8BC310B76E7}" sibTransId="{E59E31BB-E8A6-414A-A035-62E1564C2CE4}"/>
    <dgm:cxn modelId="{A2D377F2-8E29-49F3-B63D-AD2CAFA19C2A}" type="presOf" srcId="{8BAFA113-3DBA-43ED-8377-E8BC310B76E7}" destId="{DB13D093-63DC-48B6-B90E-C99C84A6B750}" srcOrd="0" destOrd="0" presId="urn:microsoft.com/office/officeart/2005/8/layout/orgChart1"/>
    <dgm:cxn modelId="{6A06C3F3-1F46-49A8-9ACB-EF30497F7CDD}" type="presOf" srcId="{4489E2BF-876C-4EA7-AEEA-33D8E761808D}" destId="{C976FFB6-7B9A-4283-9B38-98559B0B4951}" srcOrd="0" destOrd="0" presId="urn:microsoft.com/office/officeart/2005/8/layout/orgChart1"/>
    <dgm:cxn modelId="{A89554F6-96EC-4185-9DC5-0D84E11DA7FC}" srcId="{401B9559-2C18-4823-894A-0ED5018CB011}" destId="{B175A7C0-66AF-4AD7-8A56-D61594A5340C}" srcOrd="0" destOrd="0" parTransId="{1CE5036A-9D3B-47FF-93A4-820D996DFE97}" sibTransId="{FFC8D1DB-A1A5-4B18-8C5E-1027BAA673E7}"/>
    <dgm:cxn modelId="{9E37E58E-6BF8-4BB7-A734-72673066CC73}" type="presParOf" srcId="{E2E52701-5F58-49C1-BA5A-D6A80D5662E4}" destId="{2E6D3C2B-1081-4855-BE74-E2629819E854}" srcOrd="0" destOrd="0" presId="urn:microsoft.com/office/officeart/2005/8/layout/orgChart1"/>
    <dgm:cxn modelId="{F3FB5180-3483-4B57-A362-3A878C22A4FE}" type="presParOf" srcId="{2E6D3C2B-1081-4855-BE74-E2629819E854}" destId="{0B501BC8-E0A6-4BEF-A654-53AEAFF867B5}" srcOrd="0" destOrd="0" presId="urn:microsoft.com/office/officeart/2005/8/layout/orgChart1"/>
    <dgm:cxn modelId="{1F3499D5-EC3E-4AB3-9EF2-3ACDE30B9991}" type="presParOf" srcId="{0B501BC8-E0A6-4BEF-A654-53AEAFF867B5}" destId="{1C563A67-843E-4732-B161-84F0B8134EBC}" srcOrd="0" destOrd="0" presId="urn:microsoft.com/office/officeart/2005/8/layout/orgChart1"/>
    <dgm:cxn modelId="{5A19B521-9F70-4D0B-A354-CD1618E45694}" type="presParOf" srcId="{0B501BC8-E0A6-4BEF-A654-53AEAFF867B5}" destId="{80C1C172-CA49-4280-A7A9-73A1E7398987}" srcOrd="1" destOrd="0" presId="urn:microsoft.com/office/officeart/2005/8/layout/orgChart1"/>
    <dgm:cxn modelId="{1858B8BE-FF7C-48CA-83B2-28684BE91232}" type="presParOf" srcId="{2E6D3C2B-1081-4855-BE74-E2629819E854}" destId="{3DD0DD4E-D0E1-4D7E-8524-BC64FE505459}" srcOrd="1" destOrd="0" presId="urn:microsoft.com/office/officeart/2005/8/layout/orgChart1"/>
    <dgm:cxn modelId="{E6D108B5-33FD-4394-922F-08B7D2E49407}" type="presParOf" srcId="{2E6D3C2B-1081-4855-BE74-E2629819E854}" destId="{8B5AC08C-D9BA-4C66-92BC-413EE9765983}" srcOrd="2" destOrd="0" presId="urn:microsoft.com/office/officeart/2005/8/layout/orgChart1"/>
    <dgm:cxn modelId="{0F8F8967-D63C-4004-9D1A-EE72C5C85675}" type="presParOf" srcId="{8B5AC08C-D9BA-4C66-92BC-413EE9765983}" destId="{ABA11496-3E75-4051-9FC6-1A993952A5A1}" srcOrd="0" destOrd="0" presId="urn:microsoft.com/office/officeart/2005/8/layout/orgChart1"/>
    <dgm:cxn modelId="{F8E1ACBC-5E7B-412F-B030-4107ADAC4211}" type="presParOf" srcId="{8B5AC08C-D9BA-4C66-92BC-413EE9765983}" destId="{38375AEB-1E15-49F2-806B-2238C2FF8606}" srcOrd="1" destOrd="0" presId="urn:microsoft.com/office/officeart/2005/8/layout/orgChart1"/>
    <dgm:cxn modelId="{ECEB9C68-BAFB-489A-8343-14C38A806A16}" type="presParOf" srcId="{38375AEB-1E15-49F2-806B-2238C2FF8606}" destId="{079D78E5-DC47-423D-90DC-34DB976113A1}" srcOrd="0" destOrd="0" presId="urn:microsoft.com/office/officeart/2005/8/layout/orgChart1"/>
    <dgm:cxn modelId="{3D762589-C1E5-47AB-864E-3B12A329F752}" type="presParOf" srcId="{079D78E5-DC47-423D-90DC-34DB976113A1}" destId="{F6F216D6-F864-4BA8-9B54-F3F7C7686864}" srcOrd="0" destOrd="0" presId="urn:microsoft.com/office/officeart/2005/8/layout/orgChart1"/>
    <dgm:cxn modelId="{A93DD310-33CB-4DAC-A423-8E0FC7433BB6}" type="presParOf" srcId="{079D78E5-DC47-423D-90DC-34DB976113A1}" destId="{AF8E0C49-EF3C-42D5-A2DA-4215CBAE019E}" srcOrd="1" destOrd="0" presId="urn:microsoft.com/office/officeart/2005/8/layout/orgChart1"/>
    <dgm:cxn modelId="{B1A227CE-89C2-42C3-98CF-A9D51CABE441}" type="presParOf" srcId="{38375AEB-1E15-49F2-806B-2238C2FF8606}" destId="{A5C49155-9337-4153-ABC5-82B391703E04}" srcOrd="1" destOrd="0" presId="urn:microsoft.com/office/officeart/2005/8/layout/orgChart1"/>
    <dgm:cxn modelId="{604DD820-AACE-4030-A9FE-D4AE10B6A7FA}" type="presParOf" srcId="{38375AEB-1E15-49F2-806B-2238C2FF8606}" destId="{3896CDFC-1F9C-4D0A-9588-30516FE0D17B}" srcOrd="2" destOrd="0" presId="urn:microsoft.com/office/officeart/2005/8/layout/orgChart1"/>
    <dgm:cxn modelId="{5D9F4B53-636E-435E-8C8E-A786CAEA0CEA}" type="presParOf" srcId="{3896CDFC-1F9C-4D0A-9588-30516FE0D17B}" destId="{9107FDCD-A723-425B-929F-6FEB2E9845E8}" srcOrd="0" destOrd="0" presId="urn:microsoft.com/office/officeart/2005/8/layout/orgChart1"/>
    <dgm:cxn modelId="{7DFF01D6-A689-4219-9865-7CE717FDF951}" type="presParOf" srcId="{3896CDFC-1F9C-4D0A-9588-30516FE0D17B}" destId="{7F2E06C1-ECDD-48AA-A383-B5A80B5B2DED}" srcOrd="1" destOrd="0" presId="urn:microsoft.com/office/officeart/2005/8/layout/orgChart1"/>
    <dgm:cxn modelId="{CFD24D63-89D5-44C3-A66D-4506B6A841E5}" type="presParOf" srcId="{7F2E06C1-ECDD-48AA-A383-B5A80B5B2DED}" destId="{0223278D-2A38-402F-9E6B-BAAC1615D4D4}" srcOrd="0" destOrd="0" presId="urn:microsoft.com/office/officeart/2005/8/layout/orgChart1"/>
    <dgm:cxn modelId="{90537FB3-4F7A-446A-8C5F-F0C3D72DE69C}" type="presParOf" srcId="{0223278D-2A38-402F-9E6B-BAAC1615D4D4}" destId="{5A77021C-08FD-4592-8E52-A47164CC768C}" srcOrd="0" destOrd="0" presId="urn:microsoft.com/office/officeart/2005/8/layout/orgChart1"/>
    <dgm:cxn modelId="{2E7E56A3-6B44-43AE-9535-8C4ABABA0464}" type="presParOf" srcId="{0223278D-2A38-402F-9E6B-BAAC1615D4D4}" destId="{832F8D69-B71F-49C5-A04B-BA09CA681C7C}" srcOrd="1" destOrd="0" presId="urn:microsoft.com/office/officeart/2005/8/layout/orgChart1"/>
    <dgm:cxn modelId="{00E6DC4D-4439-475A-9D7F-ECAAE144EE19}" type="presParOf" srcId="{7F2E06C1-ECDD-48AA-A383-B5A80B5B2DED}" destId="{71B96604-0FD6-4C9F-A6B0-2E4B01293501}" srcOrd="1" destOrd="0" presId="urn:microsoft.com/office/officeart/2005/8/layout/orgChart1"/>
    <dgm:cxn modelId="{FF40CEA7-4A5E-4A42-98C9-66583456C61D}" type="presParOf" srcId="{7F2E06C1-ECDD-48AA-A383-B5A80B5B2DED}" destId="{2073E251-4BA0-40FE-8121-FAC8E671C166}" srcOrd="2" destOrd="0" presId="urn:microsoft.com/office/officeart/2005/8/layout/orgChart1"/>
    <dgm:cxn modelId="{5FCEE38E-6D43-44BA-9E43-C2846D81D428}" type="presParOf" srcId="{8B5AC08C-D9BA-4C66-92BC-413EE9765983}" destId="{8200C2F8-027E-47F5-8AB2-5FCC8C5802CD}" srcOrd="2" destOrd="0" presId="urn:microsoft.com/office/officeart/2005/8/layout/orgChart1"/>
    <dgm:cxn modelId="{6FF8240C-8103-44C1-A6E9-91BFEAE21524}" type="presParOf" srcId="{8B5AC08C-D9BA-4C66-92BC-413EE9765983}" destId="{FAE6B215-3FD1-4F71-9934-BEAA83056D18}" srcOrd="3" destOrd="0" presId="urn:microsoft.com/office/officeart/2005/8/layout/orgChart1"/>
    <dgm:cxn modelId="{32E1E495-B497-45E8-AA94-AFCDDA42EAB4}" type="presParOf" srcId="{FAE6B215-3FD1-4F71-9934-BEAA83056D18}" destId="{97B9959C-AECE-4D26-872F-31A23A2C0B06}" srcOrd="0" destOrd="0" presId="urn:microsoft.com/office/officeart/2005/8/layout/orgChart1"/>
    <dgm:cxn modelId="{5E4E5975-A986-45B9-8F38-8FA78C75B21E}" type="presParOf" srcId="{97B9959C-AECE-4D26-872F-31A23A2C0B06}" destId="{DF59D7C5-A735-48BE-A7E8-498C3FA06635}" srcOrd="0" destOrd="0" presId="urn:microsoft.com/office/officeart/2005/8/layout/orgChart1"/>
    <dgm:cxn modelId="{410A5BFC-0B33-4911-A498-7D946924DD7E}" type="presParOf" srcId="{97B9959C-AECE-4D26-872F-31A23A2C0B06}" destId="{628886BD-DD3E-4372-BA46-F045A3C98312}" srcOrd="1" destOrd="0" presId="urn:microsoft.com/office/officeart/2005/8/layout/orgChart1"/>
    <dgm:cxn modelId="{8A4990AF-5326-4E9E-9622-C5C6D04AE1B1}" type="presParOf" srcId="{FAE6B215-3FD1-4F71-9934-BEAA83056D18}" destId="{1A54572B-2675-47A7-85B3-CB00B3A22246}" srcOrd="1" destOrd="0" presId="urn:microsoft.com/office/officeart/2005/8/layout/orgChart1"/>
    <dgm:cxn modelId="{2709CF1A-D96B-4ACA-A13E-1E6D40C9FBA4}" type="presParOf" srcId="{1A54572B-2675-47A7-85B3-CB00B3A22246}" destId="{DB13D093-63DC-48B6-B90E-C99C84A6B750}" srcOrd="0" destOrd="0" presId="urn:microsoft.com/office/officeart/2005/8/layout/orgChart1"/>
    <dgm:cxn modelId="{0848EA14-27FC-41C6-9361-EF3BEC61A919}" type="presParOf" srcId="{1A54572B-2675-47A7-85B3-CB00B3A22246}" destId="{2500227D-5C8D-4B2C-B211-C60D9E96F586}" srcOrd="1" destOrd="0" presId="urn:microsoft.com/office/officeart/2005/8/layout/orgChart1"/>
    <dgm:cxn modelId="{8F9383EB-DC06-4CC8-A567-6B1AAD85D9B3}" type="presParOf" srcId="{2500227D-5C8D-4B2C-B211-C60D9E96F586}" destId="{E72FE66A-9BC4-43B4-AA83-0922F65F62FB}" srcOrd="0" destOrd="0" presId="urn:microsoft.com/office/officeart/2005/8/layout/orgChart1"/>
    <dgm:cxn modelId="{44D100BF-6E3E-4E8D-B088-6BBA001F42EC}" type="presParOf" srcId="{E72FE66A-9BC4-43B4-AA83-0922F65F62FB}" destId="{2EADF2A6-BA92-448E-9B1D-5C82B0C6A05A}" srcOrd="0" destOrd="0" presId="urn:microsoft.com/office/officeart/2005/8/layout/orgChart1"/>
    <dgm:cxn modelId="{E9D508E4-85FB-4159-BAF0-AB2B97A75007}" type="presParOf" srcId="{E72FE66A-9BC4-43B4-AA83-0922F65F62FB}" destId="{27C6D3DD-9F1D-4631-8B14-92D58CFA65F0}" srcOrd="1" destOrd="0" presId="urn:microsoft.com/office/officeart/2005/8/layout/orgChart1"/>
    <dgm:cxn modelId="{89393BDB-F755-4ECB-820C-F8F1830E5455}" type="presParOf" srcId="{2500227D-5C8D-4B2C-B211-C60D9E96F586}" destId="{48910C9B-30AB-4EA7-9CE0-9555220FFF5C}" srcOrd="1" destOrd="0" presId="urn:microsoft.com/office/officeart/2005/8/layout/orgChart1"/>
    <dgm:cxn modelId="{3489DB84-F248-43E6-9C61-EBB3525D2A11}" type="presParOf" srcId="{2500227D-5C8D-4B2C-B211-C60D9E96F586}" destId="{82542A7B-45B2-4EFB-9507-76CF36BAC3F1}" srcOrd="2" destOrd="0" presId="urn:microsoft.com/office/officeart/2005/8/layout/orgChart1"/>
    <dgm:cxn modelId="{8304D374-54DE-46DD-8943-0DD896A1CAF4}" type="presParOf" srcId="{FAE6B215-3FD1-4F71-9934-BEAA83056D18}" destId="{B4AD7E36-BF2D-42EE-B398-5B70FA798717}" srcOrd="2" destOrd="0" presId="urn:microsoft.com/office/officeart/2005/8/layout/orgChart1"/>
    <dgm:cxn modelId="{04AE88A6-E436-4EA5-82A2-4861B06436DE}" type="presParOf" srcId="{B4AD7E36-BF2D-42EE-B398-5B70FA798717}" destId="{C976FFB6-7B9A-4283-9B38-98559B0B4951}" srcOrd="0" destOrd="0" presId="urn:microsoft.com/office/officeart/2005/8/layout/orgChart1"/>
    <dgm:cxn modelId="{4FCACE4B-957C-4B10-A77E-5F67E04532C5}" type="presParOf" srcId="{B4AD7E36-BF2D-42EE-B398-5B70FA798717}" destId="{990AAD17-069F-4F01-BBE2-2E47CD3D345A}" srcOrd="1" destOrd="0" presId="urn:microsoft.com/office/officeart/2005/8/layout/orgChart1"/>
    <dgm:cxn modelId="{8555E086-E1D2-4F5C-9F06-6A96B22075E6}" type="presParOf" srcId="{990AAD17-069F-4F01-BBE2-2E47CD3D345A}" destId="{A9779790-0504-4918-A7CC-3D5DC6271366}" srcOrd="0" destOrd="0" presId="urn:microsoft.com/office/officeart/2005/8/layout/orgChart1"/>
    <dgm:cxn modelId="{1F6853AF-BCA3-49BD-9482-49F0D679CF10}" type="presParOf" srcId="{A9779790-0504-4918-A7CC-3D5DC6271366}" destId="{32FE3D56-8367-4A7C-AEDC-471C0596BDD6}" srcOrd="0" destOrd="0" presId="urn:microsoft.com/office/officeart/2005/8/layout/orgChart1"/>
    <dgm:cxn modelId="{67573F84-971D-458E-B15D-1B95DF3C9564}" type="presParOf" srcId="{A9779790-0504-4918-A7CC-3D5DC6271366}" destId="{8A87D741-0CB3-4B04-B841-844BB6D3F70B}" srcOrd="1" destOrd="0" presId="urn:microsoft.com/office/officeart/2005/8/layout/orgChart1"/>
    <dgm:cxn modelId="{5F9A975D-FA23-4860-A8CB-69FD56C6B39C}" type="presParOf" srcId="{990AAD17-069F-4F01-BBE2-2E47CD3D345A}" destId="{ADA24E99-782A-4E43-99AF-DD00936ED89C}" srcOrd="1" destOrd="0" presId="urn:microsoft.com/office/officeart/2005/8/layout/orgChart1"/>
    <dgm:cxn modelId="{ED3114B6-367C-49F5-B62C-A072156719E0}" type="presParOf" srcId="{990AAD17-069F-4F01-BBE2-2E47CD3D345A}" destId="{F9BFC10F-C395-4A2D-A4E5-22B26F08DF64}" srcOrd="2" destOrd="0" presId="urn:microsoft.com/office/officeart/2005/8/layout/orgChart1"/>
    <dgm:cxn modelId="{0CF9E172-2AD6-4FE7-BAB8-2F7C6743554B}" type="presParOf" srcId="{B4AD7E36-BF2D-42EE-B398-5B70FA798717}" destId="{92C953D8-A766-44F0-B246-7C2DA49871C0}" srcOrd="2" destOrd="0" presId="urn:microsoft.com/office/officeart/2005/8/layout/orgChart1"/>
    <dgm:cxn modelId="{7D25701C-930D-46D7-B343-564E9E2034FC}" type="presParOf" srcId="{B4AD7E36-BF2D-42EE-B398-5B70FA798717}" destId="{CA064DE3-9FB8-4541-83DD-BDC568814EE6}" srcOrd="3" destOrd="0" presId="urn:microsoft.com/office/officeart/2005/8/layout/orgChart1"/>
    <dgm:cxn modelId="{D5E13444-B144-43B3-A0FE-2596102996BF}" type="presParOf" srcId="{CA064DE3-9FB8-4541-83DD-BDC568814EE6}" destId="{2256901C-D9E9-4002-9C31-38DBC4786E38}" srcOrd="0" destOrd="0" presId="urn:microsoft.com/office/officeart/2005/8/layout/orgChart1"/>
    <dgm:cxn modelId="{6BA34B4C-4CFC-4277-8EC9-151892CF9909}" type="presParOf" srcId="{2256901C-D9E9-4002-9C31-38DBC4786E38}" destId="{B26A49A1-8A6C-4099-B77E-BB728511EBA7}" srcOrd="0" destOrd="0" presId="urn:microsoft.com/office/officeart/2005/8/layout/orgChart1"/>
    <dgm:cxn modelId="{DBA2AF15-A1A7-4A5E-9F5F-9FC1123CEACC}" type="presParOf" srcId="{2256901C-D9E9-4002-9C31-38DBC4786E38}" destId="{20970686-42FE-4ACD-A912-223A7E9A5369}" srcOrd="1" destOrd="0" presId="urn:microsoft.com/office/officeart/2005/8/layout/orgChart1"/>
    <dgm:cxn modelId="{27719BB5-5B20-4B84-9C5B-B2DC249311E2}" type="presParOf" srcId="{CA064DE3-9FB8-4541-83DD-BDC568814EE6}" destId="{7299B9BE-50B9-469F-9837-F10CBA048EBE}" srcOrd="1" destOrd="0" presId="urn:microsoft.com/office/officeart/2005/8/layout/orgChart1"/>
    <dgm:cxn modelId="{46BC4DE8-44E1-4AA0-A695-438EF4CB1AB7}" type="presParOf" srcId="{CA064DE3-9FB8-4541-83DD-BDC568814EE6}" destId="{06DAF555-F927-4BE2-B2E3-B8ADB9BBF80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2C953D8-A766-44F0-B246-7C2DA49871C0}">
      <dsp:nvSpPr>
        <dsp:cNvPr id="0" name=""/>
        <dsp:cNvSpPr/>
      </dsp:nvSpPr>
      <dsp:spPr>
        <a:xfrm>
          <a:off x="8153527" y="3063264"/>
          <a:ext cx="1335577" cy="23958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395872"/>
              </a:lnTo>
              <a:lnTo>
                <a:pt x="1335577" y="239587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976FFB6-7B9A-4283-9B38-98559B0B4951}">
      <dsp:nvSpPr>
        <dsp:cNvPr id="0" name=""/>
        <dsp:cNvSpPr/>
      </dsp:nvSpPr>
      <dsp:spPr>
        <a:xfrm>
          <a:off x="7373358" y="3063264"/>
          <a:ext cx="780169" cy="2396393"/>
        </a:xfrm>
        <a:custGeom>
          <a:avLst/>
          <a:gdLst/>
          <a:ahLst/>
          <a:cxnLst/>
          <a:rect l="0" t="0" r="0" b="0"/>
          <a:pathLst>
            <a:path>
              <a:moveTo>
                <a:pt x="780169" y="0"/>
              </a:moveTo>
              <a:lnTo>
                <a:pt x="780169" y="2396393"/>
              </a:lnTo>
              <a:lnTo>
                <a:pt x="0" y="2396393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B13D093-63DC-48B6-B90E-C99C84A6B750}">
      <dsp:nvSpPr>
        <dsp:cNvPr id="0" name=""/>
        <dsp:cNvSpPr/>
      </dsp:nvSpPr>
      <dsp:spPr>
        <a:xfrm>
          <a:off x="8153527" y="3063264"/>
          <a:ext cx="1251422" cy="7830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783092"/>
              </a:lnTo>
              <a:lnTo>
                <a:pt x="1251422" y="783092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200C2F8-027E-47F5-8AB2-5FCC8C5802CD}">
      <dsp:nvSpPr>
        <dsp:cNvPr id="0" name=""/>
        <dsp:cNvSpPr/>
      </dsp:nvSpPr>
      <dsp:spPr>
        <a:xfrm>
          <a:off x="5153627" y="1465733"/>
          <a:ext cx="2068468" cy="103867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38671"/>
              </a:lnTo>
              <a:lnTo>
                <a:pt x="2068468" y="10386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107FDCD-A723-425B-929F-6FEB2E9845E8}">
      <dsp:nvSpPr>
        <dsp:cNvPr id="0" name=""/>
        <dsp:cNvSpPr/>
      </dsp:nvSpPr>
      <dsp:spPr>
        <a:xfrm>
          <a:off x="3518104" y="3063264"/>
          <a:ext cx="458878" cy="1290330"/>
        </a:xfrm>
        <a:custGeom>
          <a:avLst/>
          <a:gdLst/>
          <a:ahLst/>
          <a:cxnLst/>
          <a:rect l="0" t="0" r="0" b="0"/>
          <a:pathLst>
            <a:path>
              <a:moveTo>
                <a:pt x="458878" y="0"/>
              </a:moveTo>
              <a:lnTo>
                <a:pt x="458878" y="1290330"/>
              </a:lnTo>
              <a:lnTo>
                <a:pt x="0" y="1290330"/>
              </a:lnTo>
            </a:path>
          </a:pathLst>
        </a:custGeom>
        <a:noFill/>
        <a:ln w="127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A11496-3E75-4051-9FC6-1A993952A5A1}">
      <dsp:nvSpPr>
        <dsp:cNvPr id="0" name=""/>
        <dsp:cNvSpPr/>
      </dsp:nvSpPr>
      <dsp:spPr>
        <a:xfrm>
          <a:off x="4908415" y="1465733"/>
          <a:ext cx="245212" cy="1038671"/>
        </a:xfrm>
        <a:custGeom>
          <a:avLst/>
          <a:gdLst/>
          <a:ahLst/>
          <a:cxnLst/>
          <a:rect l="0" t="0" r="0" b="0"/>
          <a:pathLst>
            <a:path>
              <a:moveTo>
                <a:pt x="245212" y="0"/>
              </a:moveTo>
              <a:lnTo>
                <a:pt x="245212" y="1038671"/>
              </a:lnTo>
              <a:lnTo>
                <a:pt x="0" y="1038671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C563A67-843E-4732-B161-84F0B8134EBC}">
      <dsp:nvSpPr>
        <dsp:cNvPr id="0" name=""/>
        <dsp:cNvSpPr/>
      </dsp:nvSpPr>
      <dsp:spPr>
        <a:xfrm>
          <a:off x="3851381" y="163487"/>
          <a:ext cx="2604492" cy="13022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Accessed Data (n=101)</a:t>
          </a:r>
        </a:p>
      </dsp:txBody>
      <dsp:txXfrm>
        <a:off x="3851381" y="163487"/>
        <a:ext cx="2604492" cy="1302246"/>
      </dsp:txXfrm>
    </dsp:sp>
    <dsp:sp modelId="{F6F216D6-F864-4BA8-9B54-F3F7C7686864}">
      <dsp:nvSpPr>
        <dsp:cNvPr id="0" name=""/>
        <dsp:cNvSpPr/>
      </dsp:nvSpPr>
      <dsp:spPr>
        <a:xfrm>
          <a:off x="3045552" y="1945546"/>
          <a:ext cx="1862863" cy="1117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Excluded Data (n=8)</a:t>
          </a:r>
        </a:p>
      </dsp:txBody>
      <dsp:txXfrm>
        <a:off x="3045552" y="1945546"/>
        <a:ext cx="1862863" cy="1117717"/>
      </dsp:txXfrm>
    </dsp:sp>
    <dsp:sp modelId="{5A77021C-08FD-4592-8E52-A47164CC768C}">
      <dsp:nvSpPr>
        <dsp:cNvPr id="0" name=""/>
        <dsp:cNvSpPr/>
      </dsp:nvSpPr>
      <dsp:spPr>
        <a:xfrm>
          <a:off x="1655059" y="3794735"/>
          <a:ext cx="1863045" cy="1117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Lack of Keywords</a:t>
          </a:r>
        </a:p>
      </dsp:txBody>
      <dsp:txXfrm>
        <a:off x="1655059" y="3794735"/>
        <a:ext cx="1863045" cy="1117717"/>
      </dsp:txXfrm>
    </dsp:sp>
    <dsp:sp modelId="{DF59D7C5-A735-48BE-A7E8-498C3FA06635}">
      <dsp:nvSpPr>
        <dsp:cNvPr id="0" name=""/>
        <dsp:cNvSpPr/>
      </dsp:nvSpPr>
      <dsp:spPr>
        <a:xfrm>
          <a:off x="7222096" y="1945546"/>
          <a:ext cx="1862863" cy="11177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Eligible Data (n=93)</a:t>
          </a:r>
        </a:p>
      </dsp:txBody>
      <dsp:txXfrm>
        <a:off x="7222096" y="1945546"/>
        <a:ext cx="1862863" cy="1117717"/>
      </dsp:txXfrm>
    </dsp:sp>
    <dsp:sp modelId="{2EADF2A6-BA92-448E-9B1D-5C82B0C6A05A}">
      <dsp:nvSpPr>
        <dsp:cNvPr id="0" name=""/>
        <dsp:cNvSpPr/>
      </dsp:nvSpPr>
      <dsp:spPr>
        <a:xfrm>
          <a:off x="9404950" y="3195233"/>
          <a:ext cx="2604492" cy="130224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Keywords: </a:t>
          </a:r>
        </a:p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fear, stress, trauma, exhaustion, pressure, isolated, PTSD, angry, overwhelmed, death</a:t>
          </a:r>
        </a:p>
      </dsp:txBody>
      <dsp:txXfrm>
        <a:off x="9404950" y="3195233"/>
        <a:ext cx="2604492" cy="1302246"/>
      </dsp:txXfrm>
    </dsp:sp>
    <dsp:sp modelId="{32FE3D56-8367-4A7C-AEDC-471C0596BDD6}">
      <dsp:nvSpPr>
        <dsp:cNvPr id="0" name=""/>
        <dsp:cNvSpPr/>
      </dsp:nvSpPr>
      <dsp:spPr>
        <a:xfrm>
          <a:off x="5499270" y="4898122"/>
          <a:ext cx="1874088" cy="11230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Experienced Death (n=67)</a:t>
          </a:r>
        </a:p>
      </dsp:txBody>
      <dsp:txXfrm>
        <a:off x="5499270" y="4898122"/>
        <a:ext cx="1874088" cy="1123070"/>
      </dsp:txXfrm>
    </dsp:sp>
    <dsp:sp modelId="{B26A49A1-8A6C-4099-B77E-BB728511EBA7}">
      <dsp:nvSpPr>
        <dsp:cNvPr id="0" name=""/>
        <dsp:cNvSpPr/>
      </dsp:nvSpPr>
      <dsp:spPr>
        <a:xfrm>
          <a:off x="9489104" y="4901801"/>
          <a:ext cx="1860050" cy="11146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795" tIns="10795" rIns="10795" bIns="10795" numCol="1" spcCol="1270" anchor="ctr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700" kern="1200" dirty="0"/>
            <a:t>No Mention of Death (n=26)</a:t>
          </a:r>
        </a:p>
      </dsp:txBody>
      <dsp:txXfrm>
        <a:off x="9489104" y="4901801"/>
        <a:ext cx="1860050" cy="11146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09800" y="4464028"/>
            <a:ext cx="9144000" cy="1641490"/>
          </a:xfrm>
        </p:spPr>
        <p:txBody>
          <a:bodyPr wrap="none" anchor="t">
            <a:normAutofit/>
          </a:bodyPr>
          <a:lstStyle>
            <a:lvl1pPr algn="r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09799" y="3694375"/>
            <a:ext cx="9144000" cy="754025"/>
          </a:xfrm>
        </p:spPr>
        <p:txBody>
          <a:bodyPr anchor="b">
            <a:normAutofit/>
          </a:bodyPr>
          <a:lstStyle>
            <a:lvl1pPr marL="0" indent="0" algn="r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0008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367160"/>
            <a:ext cx="10515600" cy="81935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39788" y="987425"/>
            <a:ext cx="10515600" cy="337973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5186516"/>
            <a:ext cx="10514012" cy="682472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79575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3534344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489399"/>
            <a:ext cx="10514012" cy="1501826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36360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2" y="365125"/>
            <a:ext cx="9302752" cy="2992904"/>
          </a:xfrm>
        </p:spPr>
        <p:txBody>
          <a:bodyPr anchor="ctr"/>
          <a:lstStyle>
            <a:lvl1pPr>
              <a:defRPr sz="4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720644" y="3365557"/>
            <a:ext cx="875229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8200" y="4501729"/>
            <a:ext cx="10512424" cy="1489496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111044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7701486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2326967"/>
            <a:ext cx="10515600" cy="2511835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4850581"/>
            <a:ext cx="10514012" cy="1140644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6149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1337282" y="1885950"/>
            <a:ext cx="2946866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1356798" y="2571750"/>
            <a:ext cx="2927350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87994" y="1885950"/>
            <a:ext cx="2936241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4577441" y="2571750"/>
            <a:ext cx="2946794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29035" y="1885950"/>
            <a:ext cx="2932113" cy="576262"/>
          </a:xfrm>
        </p:spPr>
        <p:txBody>
          <a:bodyPr vert="horz" lIns="91440" tIns="45720" rIns="91440" bIns="45720" rtlCol="0" anchor="b">
            <a:noAutofit/>
          </a:bodyPr>
          <a:lstStyle>
            <a:lvl1pPr>
              <a:buNone/>
              <a:defRPr lang="en-US" sz="2400" b="0" dirty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829035" y="2571750"/>
            <a:ext cx="2932113" cy="358933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65790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1332085" y="4297503"/>
            <a:ext cx="294005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1332085" y="2256354"/>
            <a:ext cx="2940050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1332085" y="4873765"/>
            <a:ext cx="2940050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568997" y="4297503"/>
            <a:ext cx="29305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4568996" y="2256354"/>
            <a:ext cx="2930525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4567644" y="4873764"/>
            <a:ext cx="2934406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804322" y="4297503"/>
            <a:ext cx="293211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gradFill>
                  <a:gsLst>
                    <a:gs pos="34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41000"/>
                        <a:lumOff val="59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4800000" scaled="0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804321" y="2256354"/>
            <a:ext cx="2932113" cy="1524000"/>
          </a:xfrm>
          <a:prstGeom prst="roundRect">
            <a:avLst>
              <a:gd name="adj" fmla="val 1858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804197" y="4873762"/>
            <a:ext cx="2935997" cy="659189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24495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62868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87897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1300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854532" y="4464028"/>
            <a:ext cx="9144000" cy="1641490"/>
          </a:xfrm>
        </p:spPr>
        <p:txBody>
          <a:bodyPr wrap="none" anchor="t">
            <a:normAutofit/>
          </a:bodyPr>
          <a:lstStyle>
            <a:lvl1pPr algn="l">
              <a:defRPr sz="9600" b="0" spc="-300">
                <a:gradFill flip="none" rotWithShape="1">
                  <a:gsLst>
                    <a:gs pos="32000">
                      <a:schemeClr val="tx1">
                        <a:lumMod val="89000"/>
                      </a:schemeClr>
                    </a:gs>
                    <a:gs pos="0">
                      <a:schemeClr val="bg1">
                        <a:lumMod val="47000"/>
                        <a:lumOff val="53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8100000" scaled="1"/>
                  <a:tileRect/>
                </a:gradFill>
                <a:effectLst>
                  <a:outerShdw blurRad="469900" dist="342900" dir="5400000" sy="-20000" rotWithShape="0">
                    <a:prstClr val="black">
                      <a:alpha val="66000"/>
                    </a:prstClr>
                  </a:outerShdw>
                </a:effectLst>
                <a:latin typeface="+mj-lt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854532" y="3693674"/>
            <a:ext cx="9144000" cy="754025"/>
          </a:xfrm>
        </p:spPr>
        <p:txBody>
          <a:bodyPr anchor="b">
            <a:normAutofit/>
          </a:bodyPr>
          <a:lstStyle>
            <a:lvl1pPr marL="0" indent="0" algn="l">
              <a:buNone/>
              <a:defRPr sz="3200" b="0">
                <a:gradFill flip="none" rotWithShape="1"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  <a:tileRect/>
                </a:gra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79181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20000" y="1825625"/>
            <a:ext cx="5025216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19840" y="1825625"/>
            <a:ext cx="503396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36573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681163"/>
            <a:ext cx="5025216" cy="823912"/>
          </a:xfrm>
        </p:spPr>
        <p:txBody>
          <a:bodyPr anchor="b"/>
          <a:lstStyle>
            <a:lvl1pPr marL="0" indent="0">
              <a:buNone/>
              <a:defRPr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20000" y="2505075"/>
            <a:ext cx="5025216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319840" y="1681163"/>
            <a:ext cx="5035548" cy="82391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2">
                        <a:lumMod val="90000"/>
                        <a:lumOff val="10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</a:lstStyle>
          <a:p>
            <a:pPr marL="0" lvl="0" indent="0"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19840" y="2505075"/>
            <a:ext cx="503554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0186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741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54007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798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20000" y="2057400"/>
            <a:ext cx="3652025" cy="3811588"/>
          </a:xfrm>
        </p:spPr>
        <p:txBody>
          <a:bodyPr/>
          <a:lstStyle>
            <a:lvl1pPr marL="0" indent="0">
              <a:buNone/>
              <a:defRPr sz="1600">
                <a:gradFill>
                  <a:gsLst>
                    <a:gs pos="15000">
                      <a:schemeClr val="tx2"/>
                    </a:gs>
                    <a:gs pos="73000">
                      <a:schemeClr val="tx2">
                        <a:lumMod val="60000"/>
                        <a:lumOff val="40000"/>
                      </a:schemeClr>
                    </a:gs>
                    <a:gs pos="0">
                      <a:schemeClr val="tx1"/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16200000" scaled="1"/>
                </a:gra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382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0">
              <a:schemeClr val="accent1">
                <a:lumMod val="75000"/>
              </a:schemeClr>
            </a:gs>
            <a:gs pos="31000">
              <a:schemeClr val="accent1">
                <a:lumMod val="5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0000" y="1825625"/>
            <a:ext cx="102338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7415B5F7-54C4-48C9-BA49-BC25AFC8CFDF}" type="datetimeFigureOut">
              <a:rPr lang="en-US" smtClean="0"/>
              <a:t>4/10/2021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gradFill flip="none" rotWithShape="1">
                  <a:gsLst>
                    <a:gs pos="28000">
                      <a:schemeClr val="tx1">
                        <a:lumMod val="93000"/>
                      </a:schemeClr>
                    </a:gs>
                    <a:gs pos="0">
                      <a:schemeClr val="bg1">
                        <a:lumMod val="38000"/>
                        <a:lumOff val="62000"/>
                      </a:schemeClr>
                    </a:gs>
                    <a:gs pos="100000">
                      <a:schemeClr val="tx2">
                        <a:lumMod val="0"/>
                        <a:lumOff val="100000"/>
                      </a:schemeClr>
                    </a:gs>
                  </a:gsLst>
                  <a:lin ang="5400000" scaled="1"/>
                  <a:tileRect/>
                </a:gradFill>
              </a:defRPr>
            </a:lvl1pPr>
          </a:lstStyle>
          <a:p>
            <a:fld id="{36114311-D401-40A4-870A-8BABC16DF2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491840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5400" b="0" kern="1200">
          <a:gradFill flip="none" rotWithShape="1">
            <a:gsLst>
              <a:gs pos="28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  <a:tileRect/>
          </a:gra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gradFill>
            <a:gsLst>
              <a:gs pos="34000">
                <a:schemeClr val="tx1">
                  <a:lumMod val="93000"/>
                </a:schemeClr>
              </a:gs>
              <a:gs pos="0">
                <a:schemeClr val="bg1">
                  <a:lumMod val="25000"/>
                  <a:lumOff val="75000"/>
                </a:schemeClr>
              </a:gs>
              <a:gs pos="100000">
                <a:schemeClr val="tx2">
                  <a:lumMod val="0"/>
                  <a:lumOff val="100000"/>
                </a:schemeClr>
              </a:gs>
            </a:gsLst>
            <a:lin ang="4800000" scaled="0"/>
          </a:gra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doi.org/10.1177/1049909113490066" TargetMode="External"/><Relationship Id="rId2" Type="http://schemas.openxmlformats.org/officeDocument/2006/relationships/hyperlink" Target="https://doi.org/10.1007/s11920-018-0981-0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1051BF02-1F20-4CD6-8378-6AAA97A6BAB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942462"/>
            <a:ext cx="9144000" cy="1641490"/>
          </a:xfrm>
        </p:spPr>
        <p:txBody>
          <a:bodyPr>
            <a:normAutofit/>
          </a:bodyPr>
          <a:lstStyle/>
          <a:p>
            <a:pPr algn="ctr"/>
            <a:r>
              <a:rPr lang="en-US" sz="4000" dirty="0">
                <a:latin typeface="Calibri" panose="020F0502020204030204" pitchFamily="34" charset="0"/>
                <a:cs typeface="Calibri" panose="020F0502020204030204" pitchFamily="34" charset="0"/>
              </a:rPr>
              <a:t>Female Caregivers of Male Glioblastoma Patients Experience PTSD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6345C790-BC02-40E8-AC1B-27007261E6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864498"/>
            <a:ext cx="9144000" cy="2332653"/>
          </a:xfrm>
        </p:spPr>
        <p:txBody>
          <a:bodyPr>
            <a:normAutofit/>
          </a:bodyPr>
          <a:lstStyle/>
          <a:p>
            <a:pPr algn="ctr"/>
            <a:r>
              <a:rPr lang="en-US" sz="2400" dirty="0"/>
              <a:t>Emily Burke</a:t>
            </a:r>
          </a:p>
          <a:p>
            <a:pPr algn="ctr"/>
            <a:r>
              <a:rPr lang="en-US" sz="2400" dirty="0"/>
              <a:t>University of Montana</a:t>
            </a:r>
          </a:p>
          <a:p>
            <a:pPr algn="ctr"/>
            <a:r>
              <a:rPr lang="en-US" sz="2400" dirty="0"/>
              <a:t>Missoula, MT</a:t>
            </a:r>
          </a:p>
          <a:p>
            <a:pPr algn="ctr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6016020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73470-EA14-48F1-BF88-2708A3F1E1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Analysis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B3EA6C-048D-4423-A464-461E21E984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2472" y="1690688"/>
            <a:ext cx="4178140" cy="5005947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en-US" dirty="0"/>
              <a:t>Active Caregivers</a:t>
            </a:r>
          </a:p>
          <a:p>
            <a:pPr lvl="1"/>
            <a:r>
              <a:rPr lang="en-US" dirty="0"/>
              <a:t>Anger </a:t>
            </a:r>
          </a:p>
          <a:p>
            <a:pPr lvl="2"/>
            <a:r>
              <a:rPr lang="en-US" dirty="0"/>
              <a:t>Not enough information provided</a:t>
            </a:r>
          </a:p>
          <a:p>
            <a:pPr lvl="2"/>
            <a:r>
              <a:rPr lang="en-US" dirty="0"/>
              <a:t>Inadequate and insincere medical care</a:t>
            </a:r>
          </a:p>
          <a:p>
            <a:pPr lvl="3"/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“[</a:t>
            </a:r>
            <a:r>
              <a:rPr lang="en-US" dirty="0">
                <a:latin typeface="Times New Roman" panose="02020603050405020304" pitchFamily="18" charset="0"/>
                <a:ea typeface="Calibri" panose="020F0502020204030204" pitchFamily="34" charset="0"/>
              </a:rPr>
              <a:t>T</a:t>
            </a:r>
            <a:r>
              <a:rPr lang="en-US" sz="18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 nurse] went home when he was activity dying and did not answer her phone… She showed up at 5 am 30 minutes after [he] passed away” (056).</a:t>
            </a:r>
            <a:endParaRPr lang="en-US" dirty="0"/>
          </a:p>
          <a:p>
            <a:pPr lvl="1"/>
            <a:r>
              <a:rPr lang="en-US" dirty="0"/>
              <a:t>Exhaustion</a:t>
            </a:r>
          </a:p>
          <a:p>
            <a:pPr lvl="2"/>
            <a:r>
              <a:rPr lang="en-US" dirty="0"/>
              <a:t>Keeping watch of the patient, lifting</a:t>
            </a:r>
          </a:p>
          <a:p>
            <a:pPr lvl="2"/>
            <a:r>
              <a:rPr lang="en-US" dirty="0"/>
              <a:t>Insufficient hospice, home-care, resources</a:t>
            </a:r>
          </a:p>
          <a:p>
            <a:pPr lvl="1"/>
            <a:r>
              <a:rPr lang="en-US" dirty="0"/>
              <a:t>Overwhelmed</a:t>
            </a:r>
          </a:p>
          <a:p>
            <a:pPr lvl="2"/>
            <a:r>
              <a:rPr lang="en-US" dirty="0"/>
              <a:t>Struggling with healthcare</a:t>
            </a:r>
          </a:p>
          <a:p>
            <a:pPr lvl="2"/>
            <a:endParaRPr lang="en-US" dirty="0"/>
          </a:p>
          <a:p>
            <a:pPr lvl="2"/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13D666-D611-453E-8B31-1132B243637A}"/>
              </a:ext>
            </a:extLst>
          </p:cNvPr>
          <p:cNvSpPr txBox="1"/>
          <p:nvPr/>
        </p:nvSpPr>
        <p:spPr>
          <a:xfrm>
            <a:off x="7521388" y="1400961"/>
            <a:ext cx="4600703" cy="56938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/>
              <a:t>Caregivers after Death</a:t>
            </a:r>
            <a:endParaRPr lang="en-US" sz="24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PTSD and Trauma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Recognize long-lasting impacts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600" dirty="0"/>
              <a:t>Inability to save patient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1600" dirty="0"/>
              <a:t>Are treatments worth it?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Pressure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/>
              <a:t>Decide how to treat patient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600" dirty="0"/>
              <a:t>Standard of Care: 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1600" dirty="0"/>
              <a:t>Chemotherapy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1600" dirty="0"/>
              <a:t>Radiation</a:t>
            </a:r>
          </a:p>
          <a:p>
            <a:pPr marL="1714500" lvl="3" indent="-342900">
              <a:buFont typeface="Arial" panose="020B0604020202020204" pitchFamily="34" charset="0"/>
              <a:buChar char="•"/>
            </a:pPr>
            <a:r>
              <a:rPr lang="en-US" sz="1600" dirty="0"/>
              <a:t>No action</a:t>
            </a:r>
          </a:p>
          <a:p>
            <a:pPr marL="2171700" lvl="4" indent="-342900">
              <a:buFont typeface="Arial" panose="020B0604020202020204" pitchFamily="34" charset="0"/>
              <a:buChar char="•"/>
            </a:pPr>
            <a:r>
              <a:rPr lang="en-US" sz="1600" dirty="0"/>
              <a:t>More time with husband they remember</a:t>
            </a:r>
            <a:endParaRPr lang="en-US" sz="2000" dirty="0"/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200" dirty="0"/>
              <a:t>Fear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sz="2000" dirty="0"/>
              <a:t>Recognize the adversity they had to overcome</a:t>
            </a:r>
          </a:p>
          <a:p>
            <a:pPr lvl="1"/>
            <a:endParaRPr lang="en-US" sz="2400" dirty="0"/>
          </a:p>
          <a:p>
            <a:pPr lvl="2"/>
            <a:endParaRPr lang="en-US" sz="2400" dirty="0"/>
          </a:p>
          <a:p>
            <a:endParaRPr lang="en-US" dirty="0"/>
          </a:p>
        </p:txBody>
      </p:sp>
      <p:sp>
        <p:nvSpPr>
          <p:cNvPr id="6" name="AutoShape 2">
            <a:extLst>
              <a:ext uri="{FF2B5EF4-FFF2-40B4-BE49-F238E27FC236}">
                <a16:creationId xmlns:a16="http://schemas.microsoft.com/office/drawing/2014/main" id="{A2CDE384-4DD1-4B72-970B-BB0715F8496D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54" name="Picture 6">
            <a:extLst>
              <a:ext uri="{FF2B5EF4-FFF2-40B4-BE49-F238E27FC236}">
                <a16:creationId xmlns:a16="http://schemas.microsoft.com/office/drawing/2014/main" id="{0C500BD0-3CEF-4074-ADA6-C90521B30B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7847" y="1851651"/>
            <a:ext cx="2716306" cy="31546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4942E44E-8BD9-496B-9FB0-8B6B0857EC91}"/>
              </a:ext>
            </a:extLst>
          </p:cNvPr>
          <p:cNvSpPr txBox="1"/>
          <p:nvPr/>
        </p:nvSpPr>
        <p:spPr>
          <a:xfrm>
            <a:off x="5275729" y="5150065"/>
            <a:ext cx="194534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i="1" dirty="0">
                <a:effectLst/>
                <a:latin typeface="Times New Roman" panose="02020603050405020304" pitchFamily="18" charset="0"/>
              </a:rPr>
              <a:t>Stress by Proxy</a:t>
            </a:r>
            <a:r>
              <a:rPr lang="en-US" sz="900" dirty="0">
                <a:effectLst/>
                <a:latin typeface="Times New Roman" panose="02020603050405020304" pitchFamily="18" charset="0"/>
              </a:rPr>
              <a:t>. (2014, January 17). [Photograph]. Stress by Proxy. http://dailyplateofcrazy .com/wp-content/uploads/2012/10 /Mature-Woman-Stressed-Out.png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016586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0C3A65-D22E-47FE-A07A-B96218206B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30C7F0-F68B-419E-8D06-C4657BD2FC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6374494" cy="4351338"/>
          </a:xfrm>
        </p:spPr>
        <p:txBody>
          <a:bodyPr>
            <a:normAutofit/>
          </a:bodyPr>
          <a:lstStyle/>
          <a:p>
            <a:r>
              <a:rPr lang="en-US" dirty="0"/>
              <a:t>National Standards for Glioblastoma Diagnosis </a:t>
            </a:r>
          </a:p>
          <a:p>
            <a:pPr lvl="1"/>
            <a:r>
              <a:rPr lang="en-US" dirty="0"/>
              <a:t>Better prepared medical professionals</a:t>
            </a:r>
          </a:p>
          <a:p>
            <a:pPr lvl="2"/>
            <a:r>
              <a:rPr lang="en-US" dirty="0"/>
              <a:t>Can provide better care</a:t>
            </a:r>
          </a:p>
          <a:p>
            <a:pPr lvl="2"/>
            <a:r>
              <a:rPr lang="en-US" dirty="0"/>
              <a:t>Better communication between caregiver and medical professionals</a:t>
            </a:r>
          </a:p>
          <a:p>
            <a:r>
              <a:rPr lang="en-US" dirty="0"/>
              <a:t>Provide counselling options to caregivers</a:t>
            </a:r>
          </a:p>
          <a:p>
            <a:pPr lvl="1"/>
            <a:r>
              <a:rPr lang="en-US" dirty="0"/>
              <a:t>Relieve pressure of caregiving for GBM patient</a:t>
            </a:r>
          </a:p>
          <a:p>
            <a:pPr lvl="1"/>
            <a:r>
              <a:rPr lang="en-US" dirty="0"/>
              <a:t>Process trauma after death of patient</a:t>
            </a:r>
          </a:p>
          <a:p>
            <a:pPr lvl="1"/>
            <a:endParaRPr lang="en-US" dirty="0"/>
          </a:p>
          <a:p>
            <a:pPr marL="914400" lvl="2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pic>
        <p:nvPicPr>
          <p:cNvPr id="3074" name="Picture 2" descr="Counseling">
            <a:extLst>
              <a:ext uri="{FF2B5EF4-FFF2-40B4-BE49-F238E27FC236}">
                <a16:creationId xmlns:a16="http://schemas.microsoft.com/office/drawing/2014/main" id="{02159527-DF4E-4DB3-ACDD-2BEF999FBE8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8588" y="484094"/>
            <a:ext cx="3450386" cy="51576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DC2107EB-F00E-4827-97C6-9D64A88E775F}"/>
              </a:ext>
            </a:extLst>
          </p:cNvPr>
          <p:cNvSpPr txBox="1"/>
          <p:nvPr/>
        </p:nvSpPr>
        <p:spPr>
          <a:xfrm>
            <a:off x="8157369" y="5819908"/>
            <a:ext cx="309282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 dirty="0">
                <a:effectLst/>
                <a:latin typeface="Source Sans Pro" panose="020B0503030403020204" pitchFamily="34" charset="0"/>
              </a:rPr>
              <a:t>"Counseling" by Alan Cleaver is licensed with CC BY 2.0. To view a copy of this license, visit https://creativecommons.org/licenses/by/2.0/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296475514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FDE757-DC5B-45E3-875A-198C95DA978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F29B80E-F397-4D7E-B7D6-AA5E84A8F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Baumstarck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K., Leroy, T., Hamidou, Z., Tabouret, E., Farina, P.,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Barrié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M.,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Campello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C.,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Petrirena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G.,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Chinot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O., &amp;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Auquier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P. (2016). Coping with a newly diagnosed high-grade glioma: patient-caregiver dyad effects on quality of life. </a:t>
            </a:r>
            <a:r>
              <a:rPr lang="en-US" sz="17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Journal of Neuro-Oncology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7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129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(1), 155–164. https://doi.org/10.1007/s11060-016-2161-6</a:t>
            </a:r>
            <a:endParaRPr lang="en-US" sz="17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Ellor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V., Pagano-Young, T. A., &amp;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Avgeropoulos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N. G. (2014). Glioblastoma: Background, standard treatment paradigms, and supportive care 	considerations. </a:t>
            </a:r>
            <a:r>
              <a:rPr lang="en-US" sz="17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Journal of Law, Medicine and Ethics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7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42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(2), 171–182. https://doi.org/10.1111/jlme.12133</a:t>
            </a: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Kimerling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R., Allen, M. C., &amp; Duncan, L. E. (2018). Chromosomes to Social Contexts: Sex and Gender Differences in PTSD. </a:t>
            </a:r>
            <a:r>
              <a:rPr lang="en-US" sz="17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Current Psychiatry Reports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700" i="1" dirty="0">
                <a:solidFill>
                  <a:schemeClr val="tx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20</a:t>
            </a:r>
            <a:r>
              <a:rPr lang="en-US" sz="1700" dirty="0">
                <a:solidFill>
                  <a:schemeClr val="tx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(12), 	1–9. </a:t>
            </a:r>
            <a:r>
              <a:rPr lang="en-US" sz="1700" dirty="0">
                <a:solidFill>
                  <a:schemeClr val="tx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https://doi.org/10.1007/s11920-018-0981-0</a:t>
            </a:r>
            <a:endParaRPr lang="en-US" sz="1700" dirty="0">
              <a:solidFill>
                <a:schemeClr val="tx1">
                  <a:lumMod val="8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Kristensen, T. E.,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Elklit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A.,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Karstoft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K. I., &amp;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Palic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S. (2014). Predicting Chronic Posttraumatic Stress Disorder in Bereaved Relatives: A 6-Month Follow-Up 	Study. </a:t>
            </a:r>
            <a:r>
              <a:rPr lang="en-US" sz="17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American Journal of Hospice and Palliative Medicine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7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31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(4), 396–405. 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https://doi.org/10.1177/1049909113490066</a:t>
            </a:r>
            <a:endParaRPr lang="en-US" sz="1700" dirty="0"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Muscara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F., Burke, K., McCarthy, M. C., Anderson, V. A.,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Hearps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S. J. C.,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Hearps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S. J., </a:t>
            </a:r>
            <a:r>
              <a:rPr lang="en-US" sz="17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Dimovski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A., &amp; Nicholson, J. M. (2015). Parent distress reactions following a serious illness or injury in their child: A protocol paper for the take a breath cohort study. </a:t>
            </a:r>
            <a:r>
              <a:rPr lang="en-US" sz="17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BMC Psychiatry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, </a:t>
            </a:r>
            <a:r>
              <a:rPr lang="en-US" sz="17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15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(1), 1–12. https://doi.org/10.1186/s12888-015-0519-5</a:t>
            </a:r>
            <a:endParaRPr lang="en-US" sz="1700" dirty="0">
              <a:solidFill>
                <a:schemeClr val="tx1">
                  <a:lumMod val="85000"/>
                </a:schemeClr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700" dirty="0" err="1">
                <a:solidFill>
                  <a:schemeClr val="tx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Omuro</a:t>
            </a:r>
            <a:r>
              <a:rPr lang="en-US" sz="1700" dirty="0">
                <a:solidFill>
                  <a:schemeClr val="tx1">
                    <a:lumMod val="85000"/>
                  </a:schemeClr>
                </a:solidFill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A., &amp; DeAngelis, L. M. (2013). Glioblastoma and other malignant gliomas: A clini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cal review. </a:t>
            </a:r>
            <a:r>
              <a:rPr lang="en-US" sz="17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JAMA - Journal of the American 	Medical 	Association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</a:t>
            </a:r>
            <a:r>
              <a:rPr lang="en-US" sz="17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310</a:t>
            </a:r>
            <a:r>
              <a:rPr lang="en-US" sz="17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(17), 1842–1850. https://doi.org/10.1001/jama.2013.280319</a:t>
            </a:r>
          </a:p>
          <a:p>
            <a:pPr marL="0" marR="0" indent="0">
              <a:lnSpc>
                <a:spcPct val="200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1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08436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FC2322-CA6F-4B01-BCC4-89B40D08BA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Acknowledgements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ADFA4CD-4BF7-4EEC-8C94-2F5DC4A63F8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Faculty Research Mentor: Dr. Laurie </a:t>
            </a:r>
            <a:r>
              <a:rPr lang="en-US" dirty="0" err="1"/>
              <a:t>Minns</a:t>
            </a:r>
            <a:endParaRPr lang="en-US" dirty="0"/>
          </a:p>
          <a:p>
            <a:r>
              <a:rPr lang="en-US" dirty="0"/>
              <a:t>Glioblastoma Caregiver Burden Research Group</a:t>
            </a:r>
          </a:p>
          <a:p>
            <a:pPr lvl="1"/>
            <a:r>
              <a:rPr lang="en-US" dirty="0"/>
              <a:t>Maddy </a:t>
            </a:r>
            <a:r>
              <a:rPr lang="en-US" dirty="0" err="1"/>
              <a:t>Cutaia</a:t>
            </a:r>
            <a:endParaRPr lang="en-US" dirty="0"/>
          </a:p>
          <a:p>
            <a:pPr lvl="1"/>
            <a:r>
              <a:rPr lang="en-US" dirty="0"/>
              <a:t>Mark </a:t>
            </a:r>
            <a:r>
              <a:rPr lang="en-US" dirty="0" err="1"/>
              <a:t>Hirschfelder</a:t>
            </a:r>
            <a:endParaRPr lang="en-US" dirty="0"/>
          </a:p>
          <a:p>
            <a:pPr lvl="1"/>
            <a:r>
              <a:rPr lang="en-US" dirty="0"/>
              <a:t>Molly </a:t>
            </a:r>
            <a:r>
              <a:rPr lang="en-US" dirty="0" err="1"/>
              <a:t>Massman</a:t>
            </a:r>
            <a:endParaRPr lang="en-US" dirty="0"/>
          </a:p>
          <a:p>
            <a:pPr lvl="1"/>
            <a:r>
              <a:rPr lang="en-US" dirty="0"/>
              <a:t>Sunny </a:t>
            </a:r>
            <a:r>
              <a:rPr lang="en-US" dirty="0" err="1"/>
              <a:t>Mathaun</a:t>
            </a:r>
            <a:endParaRPr lang="en-US" dirty="0"/>
          </a:p>
          <a:p>
            <a:pPr lvl="1"/>
            <a:r>
              <a:rPr lang="en-US" dirty="0"/>
              <a:t>Karlee </a:t>
            </a:r>
            <a:r>
              <a:rPr lang="en-US" dirty="0" err="1"/>
              <a:t>Trebesch</a:t>
            </a:r>
            <a:endParaRPr lang="en-US" dirty="0"/>
          </a:p>
          <a:p>
            <a:pPr lvl="1"/>
            <a:r>
              <a:rPr lang="en-US" dirty="0" err="1"/>
              <a:t>Dishanna</a:t>
            </a:r>
            <a:r>
              <a:rPr lang="en-US" dirty="0"/>
              <a:t> Miller</a:t>
            </a:r>
          </a:p>
          <a:p>
            <a:r>
              <a:rPr lang="en-US" dirty="0"/>
              <a:t>All participants willing to share their stories</a:t>
            </a:r>
          </a:p>
          <a:p>
            <a:pPr marL="45720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091971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6A0DB9-93BC-4EF4-B258-B1C569FED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Glioblastoma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A0D4A-D118-4DB8-A701-F252C7CF2A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6421846" cy="4351338"/>
          </a:xfrm>
        </p:spPr>
        <p:txBody>
          <a:bodyPr/>
          <a:lstStyle/>
          <a:p>
            <a:r>
              <a:rPr lang="en-US" sz="2000" dirty="0"/>
              <a:t>Glioblastoma (GBM)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Severe brain cancer with 12-14 month average survival after dx (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Ellor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al., 2014)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Tumor hijacks blood-brain barrier</a:t>
            </a:r>
          </a:p>
          <a:p>
            <a:pPr lvl="1"/>
            <a:r>
              <a:rPr lang="en-US" sz="1600" dirty="0"/>
              <a:t>Symptoms</a:t>
            </a:r>
          </a:p>
          <a:p>
            <a:pPr lvl="2"/>
            <a:r>
              <a:rPr lang="en-US" sz="1200" dirty="0"/>
              <a:t>Loss of motor skills</a:t>
            </a:r>
          </a:p>
          <a:p>
            <a:pPr lvl="2"/>
            <a:r>
              <a:rPr lang="en-US" sz="1200" dirty="0"/>
              <a:t>Altered emotions and decision making</a:t>
            </a:r>
          </a:p>
          <a:p>
            <a:pPr lvl="2"/>
            <a:r>
              <a:rPr lang="en-US" sz="1200" dirty="0"/>
              <a:t>Seizures</a:t>
            </a:r>
          </a:p>
          <a:p>
            <a:pPr lvl="1"/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More frequent among white males than any other demographic (</a:t>
            </a:r>
            <a:r>
              <a:rPr lang="en-US" sz="16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Omuro</a:t>
            </a:r>
            <a:r>
              <a:rPr lang="en-US" sz="16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&amp; DeAngelis, 2013)</a:t>
            </a:r>
            <a:endParaRPr lang="en-US" sz="1600" dirty="0"/>
          </a:p>
          <a:p>
            <a:r>
              <a:rPr lang="en-US" sz="2000" dirty="0"/>
              <a:t>Caregiver Burden</a:t>
            </a:r>
          </a:p>
          <a:p>
            <a:pPr lvl="1"/>
            <a:r>
              <a:rPr lang="en-US" sz="1600" dirty="0"/>
              <a:t>Enormous physical, psychological, and financial impact</a:t>
            </a:r>
          </a:p>
          <a:p>
            <a:pPr lvl="1"/>
            <a:r>
              <a:rPr lang="en-US" sz="1600" dirty="0"/>
              <a:t>Responsibility to research information on their own</a:t>
            </a:r>
          </a:p>
          <a:p>
            <a:pPr lvl="2"/>
            <a:r>
              <a:rPr lang="en-US" sz="1200" dirty="0"/>
              <a:t>When patients sought help beyond caregiver’s assistance, caregivers more likely to experience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guilt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Baumstarck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al., 2016)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pic>
        <p:nvPicPr>
          <p:cNvPr id="1026" name="Picture 2" descr="MRI scan; brain cancer (glioblastoma)">
            <a:extLst>
              <a:ext uri="{FF2B5EF4-FFF2-40B4-BE49-F238E27FC236}">
                <a16:creationId xmlns:a16="http://schemas.microsoft.com/office/drawing/2014/main" id="{234271F3-5EB2-421A-9D83-99BD485D0E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34782" y="422031"/>
            <a:ext cx="3469464" cy="48586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3A5C43CE-9D5A-4938-A3FF-BC119F1091A8}"/>
              </a:ext>
            </a:extLst>
          </p:cNvPr>
          <p:cNvSpPr txBox="1"/>
          <p:nvPr/>
        </p:nvSpPr>
        <p:spPr>
          <a:xfrm>
            <a:off x="8172245" y="5392615"/>
            <a:ext cx="3194538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0" i="0" dirty="0">
                <a:effectLst/>
                <a:latin typeface="Source Sans Pro" panose="020B0503030403020204" pitchFamily="34" charset="0"/>
              </a:rPr>
              <a:t>"MRI scan; brain cancer (glioblastoma)" is licensed with CC BY 4.0. To view a copy of this license, visit http://creativecommons.org/licenses/by/4.0/</a:t>
            </a:r>
            <a:endParaRPr lang="en-US" sz="1000" dirty="0"/>
          </a:p>
        </p:txBody>
      </p:sp>
    </p:spTree>
    <p:extLst>
      <p:ext uri="{BB962C8B-B14F-4D97-AF65-F5344CB8AC3E}">
        <p14:creationId xmlns:p14="http://schemas.microsoft.com/office/powerpoint/2010/main" val="426336984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5D8741-4768-4DDA-9BE1-D8093F7A0F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Posttraumatic Stress Disorder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4D74B0-1E10-4FA0-AB6F-947D387CA4A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825625"/>
            <a:ext cx="6540433" cy="4351338"/>
          </a:xfrm>
        </p:spPr>
        <p:txBody>
          <a:bodyPr>
            <a:normAutofit fontScale="85000" lnSpcReduction="20000"/>
          </a:bodyPr>
          <a:lstStyle/>
          <a:p>
            <a:r>
              <a:rPr lang="en-US" sz="2000" dirty="0"/>
              <a:t>PTSD</a:t>
            </a:r>
            <a:endParaRPr lang="en-US" sz="1600" dirty="0"/>
          </a:p>
          <a:p>
            <a:pPr lvl="1"/>
            <a:r>
              <a:rPr lang="en-US" sz="1600" dirty="0"/>
              <a:t>Development of other mental health issues</a:t>
            </a:r>
          </a:p>
          <a:p>
            <a:pPr lvl="1"/>
            <a:r>
              <a:rPr lang="en-US" sz="1600" dirty="0"/>
              <a:t>Criteria: death, physical trauma, etc.</a:t>
            </a:r>
          </a:p>
          <a:p>
            <a:r>
              <a:rPr lang="en-US" sz="2000" dirty="0"/>
              <a:t>Similar Research</a:t>
            </a:r>
          </a:p>
          <a:p>
            <a:pPr lvl="1"/>
            <a:r>
              <a:rPr lang="en-US" sz="1600" dirty="0"/>
              <a:t>Parents of children with serious illnesses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</a:t>
            </a:r>
            <a:r>
              <a:rPr lang="en-US" sz="14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Muscara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et al., 2015)</a:t>
            </a:r>
            <a:endParaRPr lang="en-US" sz="1200" dirty="0"/>
          </a:p>
          <a:p>
            <a:pPr lvl="2"/>
            <a:r>
              <a:rPr lang="en-US" sz="1200" dirty="0"/>
              <a:t>Over time, prevalence of PTSD among parents decreases</a:t>
            </a:r>
          </a:p>
          <a:p>
            <a:pPr lvl="2"/>
            <a:r>
              <a:rPr lang="en-US" sz="1200" dirty="0"/>
              <a:t>Distress is still notable </a:t>
            </a:r>
          </a:p>
          <a:p>
            <a:pPr lvl="1"/>
            <a:r>
              <a:rPr lang="en-US" sz="1600" dirty="0"/>
              <a:t>Familial PTSD after loss to terminal illness </a:t>
            </a: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(Kristensen et al., 2014)</a:t>
            </a:r>
            <a:endParaRPr lang="en-US" sz="1200" dirty="0"/>
          </a:p>
          <a:p>
            <a:pPr lvl="2"/>
            <a:r>
              <a:rPr lang="en-US" sz="1200" dirty="0"/>
              <a:t>Studied chronic PTSD among individuals who lost a loved one</a:t>
            </a:r>
          </a:p>
          <a:p>
            <a:pPr lvl="2"/>
            <a:r>
              <a:rPr lang="en-US" sz="1200" dirty="0"/>
              <a:t>21.6% of sample size diagnosed with PTSD 6 months after loss of relative due to terminal illness</a:t>
            </a:r>
            <a:endParaRPr lang="en-US" sz="800" dirty="0"/>
          </a:p>
          <a:p>
            <a:r>
              <a:rPr lang="en-US" sz="2000" dirty="0"/>
              <a:t>Caregiver Impact</a:t>
            </a:r>
          </a:p>
          <a:p>
            <a:pPr lvl="1"/>
            <a:r>
              <a:rPr lang="en-US" sz="1600" dirty="0"/>
              <a:t>Witnessing death is a leading cause of PTSD</a:t>
            </a:r>
          </a:p>
          <a:p>
            <a:pPr lvl="1"/>
            <a:r>
              <a:rPr lang="en-US" sz="1600" dirty="0"/>
              <a:t>Demographic of females caring for male patients:</a:t>
            </a:r>
          </a:p>
          <a:p>
            <a:pPr lvl="2"/>
            <a:r>
              <a:rPr lang="en-US" sz="1200" dirty="0"/>
              <a:t>Women twice as likely to develop 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PTSD 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lang="en-US" sz="12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Kimerling</a:t>
            </a:r>
            <a:r>
              <a:rPr lang="en-US" sz="1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 et al., 2018)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en-US" sz="1200" dirty="0"/>
              <a:t>Many neurological and societal risks associated with PTSD in females</a:t>
            </a:r>
            <a:endParaRPr lang="en-US" sz="1600" dirty="0"/>
          </a:p>
          <a:p>
            <a:r>
              <a:rPr lang="en-US" sz="2000" dirty="0"/>
              <a:t>Research Question: </a:t>
            </a:r>
          </a:p>
          <a:p>
            <a:pPr lvl="1"/>
            <a:r>
              <a:rPr lang="en-US" sz="1600" dirty="0"/>
              <a:t>Does the PTSD developed by caregiving male Glioblastoma patients differ between women who experience the death of their partner and those who have not yet experienced this loss?</a:t>
            </a:r>
          </a:p>
          <a:p>
            <a:pPr lvl="1"/>
            <a:endParaRPr lang="en-US" sz="1200" dirty="0"/>
          </a:p>
          <a:p>
            <a:pPr marL="457200" lvl="1" indent="0">
              <a:buNone/>
            </a:pPr>
            <a:endParaRPr lang="en-US" sz="1600" dirty="0"/>
          </a:p>
        </p:txBody>
      </p:sp>
      <p:pic>
        <p:nvPicPr>
          <p:cNvPr id="1026" name="Picture 2" descr="Trauma">
            <a:extLst>
              <a:ext uri="{FF2B5EF4-FFF2-40B4-BE49-F238E27FC236}">
                <a16:creationId xmlns:a16="http://schemas.microsoft.com/office/drawing/2014/main" id="{9159C63F-3E17-4BE0-9554-ADA8844D9B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1031" y="1690688"/>
            <a:ext cx="4077093" cy="27193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FA55A1-E34F-4E09-83F2-C2FC55432570}"/>
              </a:ext>
            </a:extLst>
          </p:cNvPr>
          <p:cNvSpPr txBox="1"/>
          <p:nvPr/>
        </p:nvSpPr>
        <p:spPr>
          <a:xfrm>
            <a:off x="8143631" y="4478215"/>
            <a:ext cx="332153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0" i="0" dirty="0">
                <a:effectLst/>
                <a:latin typeface="Source Sans Pro" panose="020B0503030403020204" pitchFamily="34" charset="0"/>
              </a:rPr>
              <a:t>"Trauma" by </a:t>
            </a:r>
            <a:r>
              <a:rPr lang="en-US" sz="800" b="0" i="0" dirty="0" err="1">
                <a:effectLst/>
                <a:latin typeface="Source Sans Pro" panose="020B0503030403020204" pitchFamily="34" charset="0"/>
              </a:rPr>
              <a:t>h.koppdelaney</a:t>
            </a:r>
            <a:r>
              <a:rPr lang="en-US" sz="800" b="0" i="0" dirty="0">
                <a:effectLst/>
                <a:latin typeface="Source Sans Pro" panose="020B0503030403020204" pitchFamily="34" charset="0"/>
              </a:rPr>
              <a:t> is licensed with CC BY-ND 2.0. To view a copy of this license, visit https://creativecommons.org/licenses/by-nd/2.0/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15562472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C79BCE-C52C-4155-BDF5-4D2BDAECE4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Methods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ACFB25-C797-4602-9966-2EB2BE73D3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20000" y="1690687"/>
            <a:ext cx="6484369" cy="4467835"/>
          </a:xfrm>
        </p:spPr>
        <p:txBody>
          <a:bodyPr>
            <a:normAutofit lnSpcReduction="10000"/>
          </a:bodyPr>
          <a:lstStyle/>
          <a:p>
            <a:r>
              <a:rPr lang="en-US" sz="2400" dirty="0">
                <a:latin typeface="+mj-lt"/>
                <a:cs typeface="Arial" panose="020B0604020202020204" pitchFamily="34" charset="0"/>
              </a:rPr>
              <a:t>101 Letters Analyzed</a:t>
            </a:r>
          </a:p>
          <a:p>
            <a:pPr lvl="1"/>
            <a:r>
              <a:rPr lang="en-US" sz="1800" dirty="0">
                <a:cs typeface="Arial" panose="020B0604020202020204" pitchFamily="34" charset="0"/>
              </a:rPr>
              <a:t>Written by female caregivers for male Glioblastoma Patients</a:t>
            </a:r>
          </a:p>
          <a:p>
            <a:r>
              <a:rPr lang="en-US" sz="2400" dirty="0">
                <a:latin typeface="+mj-lt"/>
                <a:cs typeface="Arial" panose="020B0604020202020204" pitchFamily="34" charset="0"/>
              </a:rPr>
              <a:t>IRB Approval of Data Collection with Informed Consent provided by letter writers (IRB #224-19)</a:t>
            </a:r>
          </a:p>
          <a:p>
            <a:r>
              <a:rPr lang="en-US" sz="2400" dirty="0">
                <a:latin typeface="+mj-lt"/>
                <a:cs typeface="Arial" panose="020B0604020202020204" pitchFamily="34" charset="0"/>
              </a:rPr>
              <a:t>Qualitative search for keywords pertaining to PTSD</a:t>
            </a:r>
          </a:p>
          <a:p>
            <a:pPr lvl="1"/>
            <a:r>
              <a:rPr lang="en-US" sz="1900" dirty="0" err="1"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: trauma, stress, exhaustion, etc. </a:t>
            </a:r>
          </a:p>
          <a:p>
            <a:pPr lvl="1"/>
            <a:r>
              <a:rPr lang="en-US" sz="1900" dirty="0">
                <a:latin typeface="Arial" panose="020B0604020202020204" pitchFamily="34" charset="0"/>
                <a:cs typeface="Arial" panose="020B0604020202020204" pitchFamily="34" charset="0"/>
              </a:rPr>
              <a:t>Also accounted for words in the same category</a:t>
            </a:r>
          </a:p>
          <a:p>
            <a:pPr lvl="2"/>
            <a:r>
              <a:rPr lang="en-US" sz="1400" dirty="0" err="1">
                <a:latin typeface="Arial" panose="020B0604020202020204" pitchFamily="34" charset="0"/>
                <a:cs typeface="Arial" panose="020B0604020202020204" pitchFamily="34" charset="0"/>
              </a:rPr>
              <a:t>Ie</a:t>
            </a: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: Fear also included afraid, terror, panic, anxious</a:t>
            </a:r>
          </a:p>
          <a:p>
            <a:r>
              <a:rPr lang="en-US" sz="2200" dirty="0">
                <a:latin typeface="+mj-lt"/>
                <a:cs typeface="Arial" panose="020B0604020202020204" pitchFamily="34" charset="0"/>
              </a:rPr>
              <a:t>Quantitative analysis of keyword frequencies as mentioned in relation to the caregiver’s experience</a:t>
            </a:r>
          </a:p>
          <a:p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B90908AE-2F86-4119-8454-A516D615E723}"/>
              </a:ext>
            </a:extLst>
          </p:cNvPr>
          <p:cNvSpPr txBox="1"/>
          <p:nvPr/>
        </p:nvSpPr>
        <p:spPr>
          <a:xfrm>
            <a:off x="7604368" y="182316"/>
            <a:ext cx="4093755" cy="3012832"/>
          </a:xfrm>
          <a:prstGeom prst="rect">
            <a:avLst/>
          </a:prstGeom>
          <a:solidFill>
            <a:schemeClr val="accent2"/>
          </a:solidFill>
          <a:ln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Arial"/>
                <a:ea typeface="Times New Roman"/>
                <a:cs typeface="Times New Roman"/>
              </a:rPr>
              <a:t>We are compiling letters to give to the medical community expressing the challenges and needs for Caregivers dealing with GBM. </a:t>
            </a:r>
            <a:endParaRPr lang="en-US" sz="1400" dirty="0">
              <a:effectLst/>
              <a:ea typeface="ＭＳ 明朝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Arial"/>
                <a:ea typeface="Times New Roman"/>
                <a:cs typeface="Times New Roman"/>
              </a:rPr>
              <a:t>The letters can include recommendations should consider the criteria below:</a:t>
            </a:r>
            <a:endParaRPr lang="en-US" sz="1400" dirty="0">
              <a:effectLst/>
              <a:ea typeface="ＭＳ 明朝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Arial"/>
                <a:ea typeface="Times New Roman"/>
                <a:cs typeface="Times New Roman"/>
              </a:rPr>
              <a:t>1. The letter should not exceed 500 words. </a:t>
            </a:r>
            <a:endParaRPr lang="en-US" sz="1400" dirty="0">
              <a:effectLst/>
              <a:ea typeface="ＭＳ 明朝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Arial"/>
                <a:ea typeface="Times New Roman"/>
                <a:cs typeface="Times New Roman"/>
              </a:rPr>
              <a:t>2. You could share the challenges you faced</a:t>
            </a:r>
            <a:endParaRPr lang="en-US" sz="1400" dirty="0">
              <a:effectLst/>
              <a:ea typeface="ＭＳ 明朝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Arial"/>
                <a:ea typeface="Times New Roman"/>
                <a:cs typeface="Times New Roman"/>
              </a:rPr>
              <a:t>3. You can include what you wished you knew going into the care for a person with this disease</a:t>
            </a:r>
            <a:endParaRPr lang="en-US" sz="1400" dirty="0">
              <a:effectLst/>
              <a:ea typeface="ＭＳ 明朝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Arial"/>
                <a:ea typeface="Times New Roman"/>
                <a:cs typeface="Times New Roman"/>
              </a:rPr>
              <a:t>4. Identify resources you found helpful during your experience</a:t>
            </a:r>
            <a:endParaRPr lang="en-US" sz="1400" dirty="0">
              <a:effectLst/>
              <a:ea typeface="ＭＳ 明朝"/>
              <a:cs typeface="Times New Roman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400" dirty="0">
                <a:effectLst/>
                <a:latin typeface="Arial"/>
                <a:ea typeface="Times New Roman"/>
                <a:cs typeface="Times New Roman"/>
              </a:rPr>
              <a:t>5. What you wished you knew before that you learned after; add anything else you feel may be relevant.</a:t>
            </a:r>
            <a:endParaRPr lang="en-US" sz="1400" dirty="0">
              <a:effectLst/>
              <a:ea typeface="ＭＳ 明朝"/>
              <a:cs typeface="Times New Roman"/>
            </a:endParaRP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99A001B7-923F-4935-91CD-EFDEBE2B812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478" t="14816" r="23162" b="13162"/>
          <a:stretch/>
        </p:blipFill>
        <p:spPr bwMode="auto">
          <a:xfrm>
            <a:off x="7985369" y="3328438"/>
            <a:ext cx="3368431" cy="33472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7677CB1-3F9D-42D0-9D60-A67E702BA18D}"/>
              </a:ext>
            </a:extLst>
          </p:cNvPr>
          <p:cNvSpPr txBox="1"/>
          <p:nvPr/>
        </p:nvSpPr>
        <p:spPr>
          <a:xfrm>
            <a:off x="5978771" y="6247136"/>
            <a:ext cx="269630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Word Cloud of One Letter</a:t>
            </a:r>
          </a:p>
        </p:txBody>
      </p:sp>
    </p:spTree>
    <p:extLst>
      <p:ext uri="{BB962C8B-B14F-4D97-AF65-F5344CB8AC3E}">
        <p14:creationId xmlns:p14="http://schemas.microsoft.com/office/powerpoint/2010/main" val="1794790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938AF6-9F59-430C-93BD-6DEE05E05F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Qualitative Research Analysis</a:t>
            </a: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0B0ADB92-A164-4B2E-A3CA-CFD5C1204BD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442230" y="1690688"/>
            <a:ext cx="5307540" cy="3477052"/>
          </a:xfr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F3BE339B-25F2-44F4-BFFE-473D564706CD}"/>
              </a:ext>
            </a:extLst>
          </p:cNvPr>
          <p:cNvSpPr txBox="1"/>
          <p:nvPr/>
        </p:nvSpPr>
        <p:spPr>
          <a:xfrm>
            <a:off x="3376246" y="5283200"/>
            <a:ext cx="5307540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Flick, U., von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Kardorff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, E., &amp; Steinke, I. (2004). </a:t>
            </a:r>
            <a:r>
              <a:rPr lang="en-US" sz="1200" i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 Companion to Qualitative Research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283. http://marefateadyan.nashriyat.ir/node/150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67744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6F72327E-7EDB-406C-A54E-230AEC63D70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21490004"/>
              </p:ext>
            </p:extLst>
          </p:nvPr>
        </p:nvGraphicFramePr>
        <p:xfrm>
          <a:off x="0" y="0"/>
          <a:ext cx="12192000" cy="685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Rectangle 2">
            <a:extLst>
              <a:ext uri="{FF2B5EF4-FFF2-40B4-BE49-F238E27FC236}">
                <a16:creationId xmlns:a16="http://schemas.microsoft.com/office/drawing/2014/main" id="{C9265054-B9CF-4139-BBEE-6C9B1E1FB02F}"/>
              </a:ext>
            </a:extLst>
          </p:cNvPr>
          <p:cNvSpPr/>
          <p:nvPr/>
        </p:nvSpPr>
        <p:spPr>
          <a:xfrm>
            <a:off x="9479561" y="3229760"/>
            <a:ext cx="2273416" cy="1241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008A00D-636E-4E2A-84F5-42C6F6847119}"/>
              </a:ext>
            </a:extLst>
          </p:cNvPr>
          <p:cNvSpPr/>
          <p:nvPr/>
        </p:nvSpPr>
        <p:spPr>
          <a:xfrm>
            <a:off x="7292831" y="1996580"/>
            <a:ext cx="1722542" cy="100667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8886137-87AA-451D-B13A-C1548D28A88F}"/>
              </a:ext>
            </a:extLst>
          </p:cNvPr>
          <p:cNvSpPr/>
          <p:nvPr/>
        </p:nvSpPr>
        <p:spPr>
          <a:xfrm>
            <a:off x="1750502" y="3913466"/>
            <a:ext cx="1630261" cy="947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5BB78A96-C914-4783-A52F-9554111727D2}"/>
              </a:ext>
            </a:extLst>
          </p:cNvPr>
          <p:cNvSpPr/>
          <p:nvPr/>
        </p:nvSpPr>
        <p:spPr>
          <a:xfrm>
            <a:off x="3970790" y="209725"/>
            <a:ext cx="2197914" cy="125205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06B8F54-906E-4141-88C5-57E26C6A51E6}"/>
              </a:ext>
            </a:extLst>
          </p:cNvPr>
          <p:cNvSpPr/>
          <p:nvPr/>
        </p:nvSpPr>
        <p:spPr>
          <a:xfrm>
            <a:off x="3070371" y="1996580"/>
            <a:ext cx="1828800" cy="94795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5D386AAE-4E13-4612-9456-1985A489E32A}"/>
              </a:ext>
            </a:extLst>
          </p:cNvPr>
          <p:cNvSpPr/>
          <p:nvPr/>
        </p:nvSpPr>
        <p:spPr>
          <a:xfrm>
            <a:off x="5570289" y="5075338"/>
            <a:ext cx="1722542" cy="847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4BDFA7C-213C-49C2-A6F3-70E55386F6CD}"/>
              </a:ext>
            </a:extLst>
          </p:cNvPr>
          <p:cNvSpPr/>
          <p:nvPr/>
        </p:nvSpPr>
        <p:spPr>
          <a:xfrm>
            <a:off x="9655728" y="5075338"/>
            <a:ext cx="1585520" cy="84728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7099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8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  <p:bldP spid="6" grpId="0" animBg="1"/>
      <p:bldP spid="7" grpId="0" animBg="1"/>
      <p:bldP spid="8" grpId="0" animBg="1"/>
      <p:bldP spid="11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4E30A9-26FB-4F9C-B906-00D3BD4B6E0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Frequencies of Keywords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F688D1E8-ED82-4687-9BAE-FBAF5942709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8020976"/>
              </p:ext>
            </p:extLst>
          </p:nvPr>
        </p:nvGraphicFramePr>
        <p:xfrm>
          <a:off x="1120775" y="1591163"/>
          <a:ext cx="10233025" cy="4892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605">
                  <a:extLst>
                    <a:ext uri="{9D8B030D-6E8A-4147-A177-3AD203B41FA5}">
                      <a16:colId xmlns:a16="http://schemas.microsoft.com/office/drawing/2014/main" val="260633784"/>
                    </a:ext>
                  </a:extLst>
                </a:gridCol>
                <a:gridCol w="1537482">
                  <a:extLst>
                    <a:ext uri="{9D8B030D-6E8A-4147-A177-3AD203B41FA5}">
                      <a16:colId xmlns:a16="http://schemas.microsoft.com/office/drawing/2014/main" val="463996802"/>
                    </a:ext>
                  </a:extLst>
                </a:gridCol>
                <a:gridCol w="1563076">
                  <a:extLst>
                    <a:ext uri="{9D8B030D-6E8A-4147-A177-3AD203B41FA5}">
                      <a16:colId xmlns:a16="http://schemas.microsoft.com/office/drawing/2014/main" val="2128851232"/>
                    </a:ext>
                  </a:extLst>
                </a:gridCol>
                <a:gridCol w="2524370">
                  <a:extLst>
                    <a:ext uri="{9D8B030D-6E8A-4147-A177-3AD203B41FA5}">
                      <a16:colId xmlns:a16="http://schemas.microsoft.com/office/drawing/2014/main" val="1027350422"/>
                    </a:ext>
                  </a:extLst>
                </a:gridCol>
                <a:gridCol w="2561492">
                  <a:extLst>
                    <a:ext uri="{9D8B030D-6E8A-4147-A177-3AD203B41FA5}">
                      <a16:colId xmlns:a16="http://schemas.microsoft.com/office/drawing/2014/main" val="1596918729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Keyword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Frequency for Death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Frequency for No Death Mentioned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Quotes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3921489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Fear/Afraid/Anxiety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n=28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“even taking a shower was so nerve wracking for </a:t>
                      </a:r>
                      <a:r>
                        <a:rPr lang="en-US" sz="1100" b="1" dirty="0"/>
                        <a:t>fear</a:t>
                      </a:r>
                      <a:r>
                        <a:rPr lang="en-US" sz="1100" dirty="0"/>
                        <a:t> that he may wake up trying to get out of bed” (004)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“I was not a person who was </a:t>
                      </a:r>
                      <a:r>
                        <a:rPr lang="en-US" sz="1100" b="1" dirty="0"/>
                        <a:t>anxious</a:t>
                      </a:r>
                      <a:r>
                        <a:rPr lang="en-US" sz="1100" dirty="0"/>
                        <a:t>... Now I seem to triple-check everything” (022)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89604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Stress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“One cannot imagine the </a:t>
                      </a:r>
                      <a:r>
                        <a:rPr lang="en-US" sz="1100" b="1" dirty="0"/>
                        <a:t>stress</a:t>
                      </a:r>
                      <a:r>
                        <a:rPr lang="en-US" sz="1100" dirty="0"/>
                        <a:t> and upset I experienced trying to find a sick husband lost in a transportation system. I still have flashbacks” (002)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“each day we fall a little further into financial ruin, each day my health declines a bit more as my body battles the constant </a:t>
                      </a:r>
                      <a:r>
                        <a:rPr lang="en-US" sz="1100" b="1" dirty="0"/>
                        <a:t>stress</a:t>
                      </a:r>
                      <a:r>
                        <a:rPr lang="en-US" sz="1100" dirty="0"/>
                        <a:t> of being a caregiver” (030)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5496857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Trauma/Scarred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n=14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“The trauma of watching his decline with no professional help has stayed with me. The </a:t>
                      </a:r>
                      <a:r>
                        <a:rPr lang="en-US" sz="1100" b="1" dirty="0"/>
                        <a:t>trauma</a:t>
                      </a:r>
                      <a:r>
                        <a:rPr lang="en-US" sz="1100" dirty="0"/>
                        <a:t> of not being provided with emotional support” (010)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“We are </a:t>
                      </a:r>
                      <a:r>
                        <a:rPr lang="en-US" sz="1100" b="1" dirty="0"/>
                        <a:t>traumatized</a:t>
                      </a:r>
                      <a:r>
                        <a:rPr lang="en-US" sz="1100" dirty="0"/>
                        <a:t> by the [diagnosis], surgery and end of life decisions” (020)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688079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Exhausting/Tired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n=10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“Coordinating between the Neurosurgeon, Neurologist, Radio-oncologist… as well as Mental health is mentally </a:t>
                      </a:r>
                      <a:r>
                        <a:rPr lang="en-US" sz="1100" b="1" dirty="0"/>
                        <a:t>exhausting</a:t>
                      </a:r>
                      <a:r>
                        <a:rPr lang="en-US" sz="1100" dirty="0"/>
                        <a:t>” (049)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“calling doctors, calling insurance, filling out paperwork and applying for assistance, managing the household and working full time. It is </a:t>
                      </a:r>
                      <a:r>
                        <a:rPr lang="en-US" sz="1100" b="1" dirty="0"/>
                        <a:t>exhausting</a:t>
                      </a:r>
                      <a:r>
                        <a:rPr lang="en-US" sz="1100" dirty="0"/>
                        <a:t> both mentally and physically” (091)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81886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Overwhelmed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“This leaves 168 hours per week that I am [his] caretaker. I am quite </a:t>
                      </a:r>
                      <a:r>
                        <a:rPr lang="en-US" sz="1100" b="1" dirty="0"/>
                        <a:t>overwhelmed</a:t>
                      </a:r>
                      <a:r>
                        <a:rPr lang="en-US" sz="1100" dirty="0"/>
                        <a:t> and exhausted by now 4.5 years in” (032)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“The times I cried over his hurtful actions and comments that left me feeling alone and </a:t>
                      </a:r>
                      <a:r>
                        <a:rPr lang="en-US" sz="1100" b="1" dirty="0"/>
                        <a:t>overwhelmed</a:t>
                      </a:r>
                      <a:r>
                        <a:rPr lang="en-US" sz="1100" dirty="0"/>
                        <a:t> because I didn’t know this was common” (101)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8648317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51267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A5302-3B48-411D-B118-22560B344B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Frequencies Continued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4E1AD52-5AE3-4869-87F9-54A62737B2BD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63228726"/>
              </p:ext>
            </p:extLst>
          </p:nvPr>
        </p:nvGraphicFramePr>
        <p:xfrm>
          <a:off x="1120775" y="1825625"/>
          <a:ext cx="10233025" cy="4191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46605">
                  <a:extLst>
                    <a:ext uri="{9D8B030D-6E8A-4147-A177-3AD203B41FA5}">
                      <a16:colId xmlns:a16="http://schemas.microsoft.com/office/drawing/2014/main" val="3140606893"/>
                    </a:ext>
                  </a:extLst>
                </a:gridCol>
                <a:gridCol w="2046605">
                  <a:extLst>
                    <a:ext uri="{9D8B030D-6E8A-4147-A177-3AD203B41FA5}">
                      <a16:colId xmlns:a16="http://schemas.microsoft.com/office/drawing/2014/main" val="763440750"/>
                    </a:ext>
                  </a:extLst>
                </a:gridCol>
                <a:gridCol w="2046605">
                  <a:extLst>
                    <a:ext uri="{9D8B030D-6E8A-4147-A177-3AD203B41FA5}">
                      <a16:colId xmlns:a16="http://schemas.microsoft.com/office/drawing/2014/main" val="620616905"/>
                    </a:ext>
                  </a:extLst>
                </a:gridCol>
                <a:gridCol w="2046605">
                  <a:extLst>
                    <a:ext uri="{9D8B030D-6E8A-4147-A177-3AD203B41FA5}">
                      <a16:colId xmlns:a16="http://schemas.microsoft.com/office/drawing/2014/main" val="4135769065"/>
                    </a:ext>
                  </a:extLst>
                </a:gridCol>
                <a:gridCol w="2046605">
                  <a:extLst>
                    <a:ext uri="{9D8B030D-6E8A-4147-A177-3AD203B41FA5}">
                      <a16:colId xmlns:a16="http://schemas.microsoft.com/office/drawing/2014/main" val="51624236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Keywords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Frequency for Death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Frequency for No Death Mentioned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Quotes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3587276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Pressure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“I did find a part-time position… but had the </a:t>
                      </a:r>
                      <a:r>
                        <a:rPr lang="en-US" sz="1100" b="1" dirty="0"/>
                        <a:t>pressure</a:t>
                      </a:r>
                      <a:r>
                        <a:rPr lang="en-US" sz="1100" dirty="0"/>
                        <a:t> of performing at a high level without sharing the trauma I was living with” (002)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“when under extreme </a:t>
                      </a:r>
                      <a:r>
                        <a:rPr lang="en-US" sz="1100" b="1" dirty="0"/>
                        <a:t>pressure</a:t>
                      </a:r>
                      <a:r>
                        <a:rPr lang="en-US" sz="1100" dirty="0"/>
                        <a:t> to maintain an income to pay for health insurance to maintain care of the patient. It becomes a vicious circle.” (020)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630470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Alone/Lonely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n=17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“we feel </a:t>
                      </a:r>
                      <a:r>
                        <a:rPr lang="en-US" sz="1100" b="1" dirty="0"/>
                        <a:t>alone</a:t>
                      </a:r>
                      <a:r>
                        <a:rPr lang="en-US" sz="1100" dirty="0"/>
                        <a:t> and totally without control. We can have no long-term plans, no future” (018)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“now I was making decisions </a:t>
                      </a:r>
                      <a:r>
                        <a:rPr lang="en-US" sz="1100" b="1" dirty="0"/>
                        <a:t>alone</a:t>
                      </a:r>
                      <a:r>
                        <a:rPr lang="en-US" sz="1100" dirty="0"/>
                        <a:t> without my partner to talk to. Your life becomes so very </a:t>
                      </a:r>
                      <a:r>
                        <a:rPr lang="en-US" sz="1100" b="1" dirty="0"/>
                        <a:t>lonely</a:t>
                      </a:r>
                      <a:r>
                        <a:rPr lang="en-US" sz="1100" dirty="0"/>
                        <a:t>” (059)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814488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PTSD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“I have a bit of </a:t>
                      </a:r>
                      <a:r>
                        <a:rPr lang="en-US" sz="1100" b="1" dirty="0"/>
                        <a:t>PTSD</a:t>
                      </a:r>
                      <a:r>
                        <a:rPr lang="en-US" sz="1100" dirty="0"/>
                        <a:t> over this whole experience, the death of my husband was swift and traumatic for our entire family” (013)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“the </a:t>
                      </a:r>
                      <a:r>
                        <a:rPr lang="en-US" sz="1100" b="1" dirty="0"/>
                        <a:t>PTSD</a:t>
                      </a:r>
                      <a:r>
                        <a:rPr lang="en-US" sz="1100" dirty="0"/>
                        <a:t> we all end up with, the anticipatory grief, and high level of hyper awareness needed to execute all the daily tasks” (094)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594965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Angry/Frustrated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n=9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“We were all scared and </a:t>
                      </a:r>
                      <a:r>
                        <a:rPr lang="en-US" sz="1100" b="1" dirty="0"/>
                        <a:t>angry</a:t>
                      </a:r>
                      <a:r>
                        <a:rPr lang="en-US" sz="1100" dirty="0"/>
                        <a:t> thinking that if he had only [received] the treatment when he needed it he would not have had this new seizure” (081)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100" dirty="0"/>
                        <a:t>“they refused to give him pain meds unless he asked for it which he couldn’t . It was a constant and </a:t>
                      </a:r>
                      <a:r>
                        <a:rPr lang="en-US" sz="1100" b="1" dirty="0"/>
                        <a:t>frustrating</a:t>
                      </a:r>
                      <a:r>
                        <a:rPr lang="en-US" sz="1100" dirty="0"/>
                        <a:t> situation” (053)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1276506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700460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4F3A81-E5C6-4161-8F0F-8DCF5208A0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Demographics and Results</a:t>
            </a:r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B8FFDBF6-76FE-4356-B2DC-5F8732904A0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0405291"/>
              </p:ext>
            </p:extLst>
          </p:nvPr>
        </p:nvGraphicFramePr>
        <p:xfrm>
          <a:off x="304800" y="1827497"/>
          <a:ext cx="4089441" cy="4572000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29002">
                  <a:extLst>
                    <a:ext uri="{9D8B030D-6E8A-4147-A177-3AD203B41FA5}">
                      <a16:colId xmlns:a16="http://schemas.microsoft.com/office/drawing/2014/main" val="2993241401"/>
                    </a:ext>
                  </a:extLst>
                </a:gridCol>
                <a:gridCol w="1213318">
                  <a:extLst>
                    <a:ext uri="{9D8B030D-6E8A-4147-A177-3AD203B41FA5}">
                      <a16:colId xmlns:a16="http://schemas.microsoft.com/office/drawing/2014/main" val="2300759712"/>
                    </a:ext>
                  </a:extLst>
                </a:gridCol>
                <a:gridCol w="1347121">
                  <a:extLst>
                    <a:ext uri="{9D8B030D-6E8A-4147-A177-3AD203B41FA5}">
                      <a16:colId xmlns:a16="http://schemas.microsoft.com/office/drawing/2014/main" val="869065258"/>
                    </a:ext>
                  </a:extLst>
                </a:gridCol>
              </a:tblGrid>
              <a:tr h="87832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Death of Patient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No Reported Death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4275980"/>
                  </a:ext>
                </a:extLst>
              </a:tr>
              <a:tr h="904207">
                <a:tc>
                  <a:txBody>
                    <a:bodyPr/>
                    <a:lstStyle/>
                    <a:p>
                      <a:r>
                        <a:rPr lang="en-US" dirty="0"/>
                        <a:t>Age Range of Patients</a:t>
                      </a:r>
                    </a:p>
                    <a:p>
                      <a:r>
                        <a:rPr lang="en-US" dirty="0"/>
                        <a:t>(n= 69)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28-77 YO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36-72 YO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20066895"/>
                  </a:ext>
                </a:extLst>
              </a:tr>
              <a:tr h="904207">
                <a:tc>
                  <a:txBody>
                    <a:bodyPr/>
                    <a:lstStyle/>
                    <a:p>
                      <a:r>
                        <a:rPr lang="en-US" dirty="0"/>
                        <a:t>Median Age of Patient</a:t>
                      </a:r>
                    </a:p>
                    <a:p>
                      <a:r>
                        <a:rPr lang="en-US" dirty="0"/>
                        <a:t>(n= 69)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59.5 YO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52.5 YO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25700525"/>
                  </a:ext>
                </a:extLst>
              </a:tr>
              <a:tr h="904207">
                <a:tc>
                  <a:txBody>
                    <a:bodyPr/>
                    <a:lstStyle/>
                    <a:p>
                      <a:r>
                        <a:rPr lang="en-US" dirty="0"/>
                        <a:t>Age Range of Caregivers</a:t>
                      </a:r>
                    </a:p>
                    <a:p>
                      <a:r>
                        <a:rPr lang="en-US" dirty="0"/>
                        <a:t>(n= 43)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30-73 YO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38-61 YO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41166565"/>
                  </a:ext>
                </a:extLst>
              </a:tr>
              <a:tr h="904207">
                <a:tc>
                  <a:txBody>
                    <a:bodyPr/>
                    <a:lstStyle/>
                    <a:p>
                      <a:r>
                        <a:rPr lang="en-US" dirty="0"/>
                        <a:t>Median Age of Caregiver</a:t>
                      </a:r>
                      <a:br>
                        <a:rPr lang="en-US" dirty="0"/>
                      </a:br>
                      <a:r>
                        <a:rPr lang="en-US" dirty="0"/>
                        <a:t>(n= 43)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56 YO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51 YO</a:t>
                      </a:r>
                      <a:endParaRPr 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4692475"/>
                  </a:ext>
                </a:extLst>
              </a:tr>
            </a:tbl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17FB2D5B-63A0-434A-A094-A6B7623F1963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60008136"/>
              </p:ext>
            </p:extLst>
          </p:nvPr>
        </p:nvGraphicFramePr>
        <p:xfrm>
          <a:off x="4663790" y="1690688"/>
          <a:ext cx="7213600" cy="424701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49410437"/>
      </p:ext>
    </p:extLst>
  </p:cSld>
  <p:clrMapOvr>
    <a:masterClrMapping/>
  </p:clrMapOvr>
</p:sld>
</file>

<file path=ppt/theme/theme1.xml><?xml version="1.0" encoding="utf-8"?>
<a:theme xmlns:a="http://schemas.openxmlformats.org/drawingml/2006/main" name="Depth">
  <a:themeElements>
    <a:clrScheme name="Depth">
      <a:dk1>
        <a:sysClr val="windowText" lastClr="000000"/>
      </a:dk1>
      <a:lt1>
        <a:sysClr val="window" lastClr="FFFFFF"/>
      </a:lt1>
      <a:dk2>
        <a:srgbClr val="455F51"/>
      </a:dk2>
      <a:lt2>
        <a:srgbClr val="94D7E4"/>
      </a:lt2>
      <a:accent1>
        <a:srgbClr val="41AEBD"/>
      </a:accent1>
      <a:accent2>
        <a:srgbClr val="97E9D5"/>
      </a:accent2>
      <a:accent3>
        <a:srgbClr val="A2CF49"/>
      </a:accent3>
      <a:accent4>
        <a:srgbClr val="608F3D"/>
      </a:accent4>
      <a:accent5>
        <a:srgbClr val="F4DE3A"/>
      </a:accent5>
      <a:accent6>
        <a:srgbClr val="FCB11C"/>
      </a:accent6>
      <a:hlink>
        <a:srgbClr val="FBCA98"/>
      </a:hlink>
      <a:folHlink>
        <a:srgbClr val="D3B86D"/>
      </a:folHlink>
    </a:clrScheme>
    <a:fontScheme name="Depth">
      <a:maj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メイリオ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Depth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epth" id="{7BEAFC2A-325C-49C4-AC08-2B765DA903F9}" vid="{1735E755-43E6-43AA-ABA2-C989ECC79AF5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1157</TotalTime>
  <Words>1944</Words>
  <Application>Microsoft Office PowerPoint</Application>
  <PresentationFormat>Widescreen</PresentationFormat>
  <Paragraphs>193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9" baseType="lpstr">
      <vt:lpstr>Arial</vt:lpstr>
      <vt:lpstr>Calibri</vt:lpstr>
      <vt:lpstr>Corbel</vt:lpstr>
      <vt:lpstr>Source Sans Pro</vt:lpstr>
      <vt:lpstr>Times New Roman</vt:lpstr>
      <vt:lpstr>Depth</vt:lpstr>
      <vt:lpstr>Female Caregivers of Male Glioblastoma Patients Experience PTSD</vt:lpstr>
      <vt:lpstr>Glioblastoma</vt:lpstr>
      <vt:lpstr>Posttraumatic Stress Disorder</vt:lpstr>
      <vt:lpstr>Methods </vt:lpstr>
      <vt:lpstr>Qualitative Research Analysis</vt:lpstr>
      <vt:lpstr>PowerPoint Presentation</vt:lpstr>
      <vt:lpstr>Frequencies of Keywords</vt:lpstr>
      <vt:lpstr>Frequencies Continued</vt:lpstr>
      <vt:lpstr>Demographics and Results</vt:lpstr>
      <vt:lpstr>Analysis</vt:lpstr>
      <vt:lpstr>Next Steps</vt:lpstr>
      <vt:lpstr>References</vt:lpstr>
      <vt:lpstr>Acknowledgements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Emily Burke</dc:creator>
  <cp:lastModifiedBy>Emily Burke</cp:lastModifiedBy>
  <cp:revision>65</cp:revision>
  <dcterms:created xsi:type="dcterms:W3CDTF">2021-03-17T23:06:46Z</dcterms:created>
  <dcterms:modified xsi:type="dcterms:W3CDTF">2021-04-10T21:08:36Z</dcterms:modified>
</cp:coreProperties>
</file>