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Hello peers and colleagues, we are undergraduate Ecosystem Science &amp; Restoration majors within the W.A. Franke College of Forestry and Conservation at the University of Montana. We are here to propose our research project that will be conducted in collaboration with Trout Unlimited, and will focus on</a:t>
            </a:r>
            <a:r>
              <a:rPr lang="en">
                <a:solidFill>
                  <a:schemeClr val="dk1"/>
                </a:solidFill>
              </a:rPr>
              <a:t> the role of time and beavers in driving recovery following restoration</a:t>
            </a:r>
            <a:r>
              <a:rPr lang="en"/>
              <a:t>. My name is Shawnalee Voyles, Daylen Egger, and Kory Shoja-Chaghorvand.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ca051d2e44_1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ca051d2e44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Specifically, we plan to answer these questions through monitoring of the three corresponding variables: → [read bullet points]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c9a1873cad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c9a1873cad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r>
              <a:rPr lang="en" sz="1400"/>
              <a:t>Determining the plant composition and cover will help better understand the restored reaches pathways to the reference reach.</a:t>
            </a:r>
            <a:endParaRPr sz="1400"/>
          </a:p>
          <a:p>
            <a:pPr marL="457200" lvl="0" indent="0" algn="l" rtl="0">
              <a:lnSpc>
                <a:spcPct val="115000"/>
              </a:lnSpc>
              <a:spcBef>
                <a:spcPts val="1200"/>
              </a:spcBef>
              <a:spcAft>
                <a:spcPts val="1200"/>
              </a:spcAft>
              <a:buClr>
                <a:schemeClr val="dk1"/>
              </a:buClr>
              <a:buSzPts val="1100"/>
              <a:buFont typeface="Arial"/>
              <a:buNone/>
            </a:pPr>
            <a:r>
              <a:rPr lang="en" sz="1400"/>
              <a:t>Different plant composition and cover throughout the restored reaches, along with the presence of beavers, may give clues as to how time and beaver presence affect the succession of riparian ecosystem restoration projects.</a:t>
            </a:r>
            <a:endParaRPr sz="14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c9a1873cad_0_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c9a1873cad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914400" lvl="1" indent="-316195" algn="l" rtl="0">
              <a:lnSpc>
                <a:spcPct val="115000"/>
              </a:lnSpc>
              <a:spcBef>
                <a:spcPts val="0"/>
              </a:spcBef>
              <a:spcAft>
                <a:spcPts val="0"/>
              </a:spcAft>
              <a:buClr>
                <a:srgbClr val="000000"/>
              </a:buClr>
              <a:buSzPts val="1379"/>
              <a:buChar char="○"/>
            </a:pPr>
            <a:r>
              <a:rPr lang="en" sz="1379"/>
              <a:t>A minimum of 10 equally spaced transects </a:t>
            </a:r>
            <a:endParaRPr sz="1379"/>
          </a:p>
          <a:p>
            <a:pPr marL="914400" lvl="1" indent="-316195" algn="l" rtl="0">
              <a:lnSpc>
                <a:spcPct val="115000"/>
              </a:lnSpc>
              <a:spcBef>
                <a:spcPts val="0"/>
              </a:spcBef>
              <a:spcAft>
                <a:spcPts val="0"/>
              </a:spcAft>
              <a:buClr>
                <a:srgbClr val="000000"/>
              </a:buClr>
              <a:buSzPts val="1379"/>
              <a:buChar char="○"/>
            </a:pPr>
            <a:r>
              <a:rPr lang="en" sz="1379"/>
              <a:t>25 points per transect in all four restoration reaches (250 points per reach) </a:t>
            </a:r>
            <a:endParaRPr sz="1379"/>
          </a:p>
          <a:p>
            <a:pPr marL="914400" lvl="1" indent="-316195" algn="l" rtl="0">
              <a:lnSpc>
                <a:spcPct val="115000"/>
              </a:lnSpc>
              <a:spcBef>
                <a:spcPts val="0"/>
              </a:spcBef>
              <a:spcAft>
                <a:spcPts val="0"/>
              </a:spcAft>
              <a:buClr>
                <a:srgbClr val="000000"/>
              </a:buClr>
              <a:buSzPts val="1379"/>
              <a:buChar char="○"/>
            </a:pPr>
            <a:r>
              <a:rPr lang="en" sz="1379"/>
              <a:t>Compare vegetative characteristics to the reference reach that has been untouched by placer mining</a:t>
            </a:r>
            <a:endParaRPr sz="1435"/>
          </a:p>
          <a:p>
            <a:pPr marL="914400" lvl="1" indent="-319740" algn="l" rtl="0">
              <a:lnSpc>
                <a:spcPct val="115000"/>
              </a:lnSpc>
              <a:spcBef>
                <a:spcPts val="0"/>
              </a:spcBef>
              <a:spcAft>
                <a:spcPts val="0"/>
              </a:spcAft>
              <a:buClr>
                <a:srgbClr val="000000"/>
              </a:buClr>
              <a:buSzPts val="1435"/>
              <a:buChar char="○"/>
            </a:pPr>
            <a:r>
              <a:rPr lang="en" sz="1435"/>
              <a:t>The lower right diagram demonstrates the varying channel morphology in each reach,and how the transects will be chosen systematically rather than randomly and placed directly perpendicular to the stream channel to accurately determine Plant community composition and cover.</a:t>
            </a:r>
            <a:endParaRPr sz="1435"/>
          </a:p>
          <a:p>
            <a:pPr marL="914400" lvl="1" indent="-319740" algn="l" rtl="0">
              <a:lnSpc>
                <a:spcPct val="115000"/>
              </a:lnSpc>
              <a:spcBef>
                <a:spcPts val="0"/>
              </a:spcBef>
              <a:spcAft>
                <a:spcPts val="0"/>
              </a:spcAft>
              <a:buClr>
                <a:srgbClr val="ADADAD"/>
              </a:buClr>
              <a:buSzPts val="1435"/>
              <a:buChar char="○"/>
            </a:pPr>
            <a:r>
              <a:rPr lang="en" sz="1435"/>
              <a:t>TRIM DOWN ALL METHODS</a:t>
            </a:r>
            <a:endParaRPr sz="1435"/>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9a1873cad_0_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c9a1873cad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 healthy soils, there is a layer of decomposing organic matter on the surface of the soil as shown in this diagram. Prior to restoration, there was little to no organic matter layer in the soil. Soil is further disturbed through the process of restoration; soil is driven on by heavy machinery, vegetation is removed and replanted, and soil that is brought in may not be high in organic matter, A previous study at this site performed by University of Montana researchers shows that organic matter content becomes increasingly more similar to the reference reach over time since restoration.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c9a1873cad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c9a1873cad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 test the recovery soil organic matter, we will take 30 soil  samples from each reach. We will take 3 samples from each of ten transects that measure 25 meters long and measure the o-horizon depth. We will also notate the surface cover type at the locations these samples were taken from. To measure the concentration of organic matter, We will take 1 sample from each transect to do a loss on ignition test. Then we will compare the average depth of the organic matter layer, the surface cover type, and the organic matter concentration from the restored reaches and compare the results to the reference reach.</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c9a1873cad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c9a1873cad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And finally, for the purpose of answering our third research question, we plan to track the distribution of beaver among the restored reaches of Ninemile Creek. Our approach to doing so, will include walking surveys at each reach in order to identify beaver structures. Structures will be categorized as either: [click] lodges, [click] or dams. We will mark the locations of each as waypoints in a GPS unit, and use that data to construct an aerial satellite image map (following the format of the image at right). The data shown was collected by the prior capstone group, and is the only quantified documentation of beaver inhabitance at the study site in time since restoration. However, beaver sightings have been reported for all reaches, including those not shown here. With our study, we will provide updated data for this reach [click], as well as [click] generate maps for the other three reaches following the same formatting shown here. Ultimately, we expect to gain insight on the influences beaver activity has on the floodplain characteristics we plan to observe, and suspect- are highly dependent upon beaver disturbances!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c9a1873cad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c9a1873cad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n">
                <a:solidFill>
                  <a:schemeClr val="dk1"/>
                </a:solidFill>
              </a:rPr>
              <a:t>Kory</a:t>
            </a:r>
            <a:endParaRPr>
              <a:solidFill>
                <a:schemeClr val="dk1"/>
              </a:solidFill>
            </a:endParaRPr>
          </a:p>
          <a:p>
            <a:pPr marL="0" lvl="0" indent="0" algn="l" rtl="0">
              <a:spcBef>
                <a:spcPts val="1200"/>
              </a:spcBef>
              <a:spcAft>
                <a:spcPts val="0"/>
              </a:spcAft>
              <a:buClr>
                <a:schemeClr val="dk1"/>
              </a:buClr>
              <a:buSzPts val="1100"/>
              <a:buFont typeface="Arial"/>
              <a:buNone/>
            </a:pPr>
            <a:r>
              <a:rPr lang="en">
                <a:solidFill>
                  <a:schemeClr val="dk1"/>
                </a:solidFill>
              </a:rPr>
              <a:t>As Trout Unlimited continues to break ground on successive phases of restoration on the Ninemile Creek complex, exhibited changes in community composition and ecosystem functionality continue to require assessment. Through implementation of our study methods, we expect to generate documentation: that quantifies the extent of beaver distribution among the restored reaches, and that is an accurate representation of changes in plant community composition and soil organic matter across the reaches. Our analysis across these variables might also help in determining the relative degree to which beavers and time affect recovery rates.</a:t>
            </a:r>
            <a:endParaRPr>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c9a1873cad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c9a1873cad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n">
                <a:solidFill>
                  <a:schemeClr val="dk1"/>
                </a:solidFill>
              </a:rPr>
              <a:t>Lastly, we expect our monitoring work to yield the following benefits:</a:t>
            </a:r>
            <a:endParaRPr>
              <a:solidFill>
                <a:schemeClr val="dk1"/>
              </a:solidFill>
            </a:endParaRPr>
          </a:p>
          <a:p>
            <a:pPr marL="0" lvl="0" indent="0" algn="l" rtl="0">
              <a:spcBef>
                <a:spcPts val="1200"/>
              </a:spcBef>
              <a:spcAft>
                <a:spcPts val="0"/>
              </a:spcAft>
              <a:buClr>
                <a:schemeClr val="dk1"/>
              </a:buClr>
              <a:buSzPts val="1100"/>
              <a:buFont typeface="Arial"/>
              <a:buNone/>
            </a:pPr>
            <a:r>
              <a:rPr lang="en">
                <a:solidFill>
                  <a:schemeClr val="dk1"/>
                </a:solidFill>
              </a:rPr>
              <a:t>In providing Trout Unlimited, managers, and stakeholders with a relevant assessment of recovery among the Ninemile project phases as they stand this year (2021).</a:t>
            </a:r>
            <a:endParaRPr>
              <a:solidFill>
                <a:schemeClr val="dk1"/>
              </a:solidFill>
            </a:endParaRPr>
          </a:p>
          <a:p>
            <a:pPr marL="0" lvl="0" indent="0" algn="l" rtl="0">
              <a:spcBef>
                <a:spcPts val="1200"/>
              </a:spcBef>
              <a:spcAft>
                <a:spcPts val="0"/>
              </a:spcAft>
              <a:buClr>
                <a:schemeClr val="dk1"/>
              </a:buClr>
              <a:buSzPts val="1100"/>
              <a:buFont typeface="Arial"/>
              <a:buNone/>
            </a:pPr>
            <a:r>
              <a:rPr lang="en">
                <a:solidFill>
                  <a:schemeClr val="dk1"/>
                </a:solidFill>
              </a:rPr>
              <a:t>AND</a:t>
            </a:r>
            <a:endParaRPr>
              <a:solidFill>
                <a:schemeClr val="dk1"/>
              </a:solidFill>
            </a:endParaRPr>
          </a:p>
          <a:p>
            <a:pPr marL="0" lvl="0" indent="0" algn="l" rtl="0">
              <a:spcBef>
                <a:spcPts val="1200"/>
              </a:spcBef>
              <a:spcAft>
                <a:spcPts val="0"/>
              </a:spcAft>
              <a:buClr>
                <a:schemeClr val="dk1"/>
              </a:buClr>
              <a:buSzPts val="1100"/>
              <a:buFont typeface="Arial"/>
              <a:buNone/>
            </a:pPr>
            <a:r>
              <a:rPr lang="en">
                <a:solidFill>
                  <a:schemeClr val="dk1"/>
                </a:solidFill>
              </a:rPr>
              <a:t>In expanding upon current knowledge concerning the roles beaver and time play in the recovery of riparian zones that fall within a similar criteria, specifically: the restoration method used (channel reconfiguration, in this case), the less-than a decade timespan since project completion, and the geography -as the Ninemile Valley is embedded within the Yellowstone to Yukon network, which serves as a transboundary wildlife connectivity corridor that provides critical habitat for a number of keystone species -including grizzly bears, grey wolves, moose, and you guessed it.. beaver!</a:t>
            </a:r>
            <a:endParaRPr>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c9a1873cad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c9a1873cad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c8b7ba7a3b_1_2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c8b7ba7a3b_1_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
                <a:solidFill>
                  <a:schemeClr val="dk1"/>
                </a:solidFill>
                <a:latin typeface="Calibri"/>
                <a:ea typeface="Calibri"/>
                <a:cs typeface="Calibri"/>
                <a:sym typeface="Calibri"/>
              </a:rPr>
              <a:t>I’ll start us off by summarizing the importance of headwater streams in riparian ecosystems.</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
                <a:solidFill>
                  <a:schemeClr val="dk1"/>
                </a:solidFill>
                <a:latin typeface="Calibri"/>
                <a:ea typeface="Calibri"/>
                <a:cs typeface="Calibri"/>
                <a:sym typeface="Calibri"/>
              </a:rPr>
              <a:t>A riparian ecosystem roughly comprises the lateral gradient connecting a stream bank to its upland counterparts on the floodplain</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
                <a:solidFill>
                  <a:schemeClr val="dk1"/>
                </a:solidFill>
                <a:latin typeface="Calibri"/>
                <a:ea typeface="Calibri"/>
                <a:cs typeface="Calibri"/>
                <a:sym typeface="Calibri"/>
              </a:rPr>
              <a:t>The focus of our study is the interaction between headwater streams the riparian ecosystem. Riparian ecosystems are the wetlands areas that transition from an aquatic environment to a terrestrial environment, such as the bank and floodplain of a stream. The riparian ecosystems in high elevations are reliant on flooding from headwater streams to supply vegetation with water and organic material. Headwaters are the primary source of water for downstream catchments such as rivers and lakes. 60-80% of the water they receive is from headwater streams. Flooding of headwaters moderates the rate of water supply that is dispersed downstream. If water moves too quickly, it results in loss of vegetation and habitat in riparian ecosystems due to disconnected floodplain and drying up in the summer. An integral keystone species that maintains floodplains are beaver. </a:t>
            </a:r>
            <a:endParaRPr>
              <a:solidFill>
                <a:schemeClr val="dk1"/>
              </a:solidFill>
              <a:latin typeface="Calibri"/>
              <a:ea typeface="Calibri"/>
              <a:cs typeface="Calibri"/>
              <a:sym typeface="Calibri"/>
            </a:endParaRPr>
          </a:p>
          <a:p>
            <a:pPr marL="0" lvl="0" indent="0" algn="l" rtl="0">
              <a:spcBef>
                <a:spcPts val="80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c9a1873cad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c9a1873cad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Historically, beaver have conveyed a profound form of natural disturbance on the stream and tributary systems of North America and beyond. Widely acknowledged as “ecosystem engineers” for their proficiency in structure-building, beaver are known to impact the geomorphology of stream channels. The most obvious example of this [click]  is their direct role in altering channel structure through dam-building, which in turn causes the impoundment of water and initial suppression of vegetative growth in the affected area. [click] Their browsing of riparian vegetation for building materials and food compounds this effect.</a:t>
            </a:r>
            <a:endParaRPr sz="120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rgbClr val="212121"/>
              </a:buClr>
              <a:buSzPts val="1100"/>
              <a:buFont typeface="Arial"/>
              <a:buNone/>
            </a:pPr>
            <a:r>
              <a:rPr lang="en" sz="1200">
                <a:solidFill>
                  <a:schemeClr val="dk1"/>
                </a:solidFill>
                <a:latin typeface="Calibri"/>
                <a:ea typeface="Calibri"/>
                <a:cs typeface="Calibri"/>
                <a:sym typeface="Calibri"/>
              </a:rPr>
              <a:t>An indirect example, however, is a byproduct of their herbivory. The preferred browse for beaver are sapling-sized cuttings from deciduous woody vegetation that grow near the stream bed (mostly, sandbar willow in our region). Cuttings can become dislodged from dam structures and be redistributed on point bars downstream -where they may propagate! Consequently, cutting establishment promotes bank stability, carbon storage, and sedimentation of fines crucial to soil quality. Thus, enforcing the fluvial geomorphology of the system.</a:t>
            </a:r>
            <a:endParaRPr sz="1500">
              <a:solidFill>
                <a:schemeClr val="dk1"/>
              </a:solidFill>
              <a:latin typeface="Calibri"/>
              <a:ea typeface="Calibri"/>
              <a:cs typeface="Calibri"/>
              <a:sym typeface="Calibri"/>
            </a:endParaRPr>
          </a:p>
          <a:p>
            <a:pPr marL="0" lvl="0" indent="0" algn="l" rtl="0">
              <a:lnSpc>
                <a:spcPct val="115000"/>
              </a:lnSpc>
              <a:spcBef>
                <a:spcPts val="1200"/>
              </a:spcBef>
              <a:spcAft>
                <a:spcPts val="1200"/>
              </a:spcAft>
              <a:buClr>
                <a:schemeClr val="lt1"/>
              </a:buClr>
              <a:buSzPts val="1100"/>
              <a:buFont typeface="Arial"/>
              <a:buNone/>
            </a:pPr>
            <a:r>
              <a:rPr lang="en" sz="1200">
                <a:solidFill>
                  <a:schemeClr val="dk1"/>
                </a:solidFill>
                <a:latin typeface="Calibri"/>
                <a:ea typeface="Calibri"/>
                <a:cs typeface="Calibri"/>
                <a:sym typeface="Calibri"/>
              </a:rPr>
              <a:t>While we know beaver colonies were prevalent across the landscape prior to the westward expansion of European-American settlers, they are largely absent from their historic range. The introduction of fur trappers to Western North America resulted in the extirpation of beaver populations from many areas in the mid-to-late 1800s. Although they started making a comeback last century, their population stands at a mere 10 percent of what it used to be in North America.</a:t>
            </a:r>
            <a:endParaRPr sz="1300">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c9a1873ca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c9a1873ca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a:solidFill>
                  <a:schemeClr val="dk1"/>
                </a:solidFill>
              </a:rPr>
              <a:t> </a:t>
            </a:r>
            <a:r>
              <a:rPr lang="en" sz="1200">
                <a:solidFill>
                  <a:schemeClr val="dk1"/>
                </a:solidFill>
                <a:latin typeface="Calibri"/>
                <a:ea typeface="Calibri"/>
                <a:cs typeface="Calibri"/>
                <a:sym typeface="Calibri"/>
              </a:rPr>
              <a:t>In antiquity,</a:t>
            </a:r>
            <a:r>
              <a:rPr lang="en" sz="1000">
                <a:solidFill>
                  <a:schemeClr val="dk1"/>
                </a:solidFill>
              </a:rPr>
              <a:t> </a:t>
            </a:r>
            <a:r>
              <a:rPr lang="en" sz="1200">
                <a:solidFill>
                  <a:schemeClr val="dk1"/>
                </a:solidFill>
                <a:latin typeface="Calibri"/>
                <a:ea typeface="Calibri"/>
                <a:cs typeface="Calibri"/>
                <a:sym typeface="Calibri"/>
              </a:rPr>
              <a:t>Beaver-caused disturbances were popularly viewed as setbacks for anthropocentric purposes. Now, however, research on the long-term effects of their presence is well-represented in the literature and indicates near-unanimous agreement that beaver provide a number of benefits to headwater ecosystems.</a:t>
            </a:r>
            <a:endParaRPr sz="1200">
              <a:solidFill>
                <a:schemeClr val="dk1"/>
              </a:solidFill>
              <a:latin typeface="Calibri"/>
              <a:ea typeface="Calibri"/>
              <a:cs typeface="Calibri"/>
              <a:sym typeface="Calibri"/>
            </a:endParaRPr>
          </a:p>
          <a:p>
            <a:pPr marL="457200" lvl="0" indent="-304800" algn="l" rtl="0">
              <a:lnSpc>
                <a:spcPct val="115000"/>
              </a:lnSpc>
              <a:spcBef>
                <a:spcPts val="1200"/>
              </a:spcBef>
              <a:spcAft>
                <a:spcPts val="0"/>
              </a:spcAft>
              <a:buClr>
                <a:schemeClr val="dk1"/>
              </a:buClr>
              <a:buSzPts val="1200"/>
              <a:buFont typeface="Calibri"/>
              <a:buAutoNum type="arabicParenR"/>
            </a:pPr>
            <a:r>
              <a:rPr lang="en" sz="1200">
                <a:solidFill>
                  <a:schemeClr val="dk1"/>
                </a:solidFill>
                <a:latin typeface="Calibri"/>
                <a:ea typeface="Calibri"/>
                <a:cs typeface="Calibri"/>
                <a:sym typeface="Calibri"/>
              </a:rPr>
              <a:t>The vertical structures and side channel features they impose add structural complexity (or heterogeneity) to the riparian zone. Shifts in channel morphology redirect flow laterally, causing flooding and channel migration. The meandering effect created by these events extends the streams overall length, and is characteristic of healthy riparian systems. We call this sinuosity. As you can see here, the arrows indicate gains and losses of this function observed between the contrasting conditions shown here.</a:t>
            </a:r>
            <a:endParaRPr sz="1200">
              <a:solidFill>
                <a:schemeClr val="dk1"/>
              </a:solidFill>
              <a:latin typeface="Calibri"/>
              <a:ea typeface="Calibri"/>
              <a:cs typeface="Calibri"/>
              <a:sym typeface="Calibri"/>
            </a:endParaRPr>
          </a:p>
          <a:p>
            <a:pPr marL="0" lvl="0" indent="0" algn="l" rtl="0">
              <a:lnSpc>
                <a:spcPct val="115000"/>
              </a:lnSpc>
              <a:spcBef>
                <a:spcPts val="1200"/>
              </a:spcBef>
              <a:spcAft>
                <a:spcPts val="0"/>
              </a:spcAft>
              <a:buNone/>
            </a:pPr>
            <a:r>
              <a:rPr lang="en" sz="1200">
                <a:solidFill>
                  <a:schemeClr val="dk1"/>
                </a:solidFill>
                <a:latin typeface="Calibri"/>
                <a:ea typeface="Calibri"/>
                <a:cs typeface="Calibri"/>
                <a:sym typeface="Calibri"/>
              </a:rPr>
              <a:t>Other functional attributes where we see this pattern of gains with beaver presence and losses due to their absence are: [click x3]</a:t>
            </a:r>
            <a:endParaRPr sz="1200">
              <a:solidFill>
                <a:schemeClr val="dk1"/>
              </a:solidFill>
              <a:latin typeface="Calibri"/>
              <a:ea typeface="Calibri"/>
              <a:cs typeface="Calibri"/>
              <a:sym typeface="Calibri"/>
            </a:endParaRPr>
          </a:p>
          <a:p>
            <a:pPr marL="0" lvl="0" indent="0" algn="l" rtl="0">
              <a:lnSpc>
                <a:spcPct val="115000"/>
              </a:lnSpc>
              <a:spcBef>
                <a:spcPts val="1200"/>
              </a:spcBef>
              <a:spcAft>
                <a:spcPts val="0"/>
              </a:spcAft>
              <a:buClr>
                <a:schemeClr val="lt1"/>
              </a:buClr>
              <a:buSzPts val="1100"/>
              <a:buFont typeface="Arial"/>
              <a:buNone/>
            </a:pPr>
            <a:r>
              <a:rPr lang="en" sz="1000"/>
              <a:t>2) </a:t>
            </a:r>
            <a:r>
              <a:rPr lang="en" sz="1000">
                <a:solidFill>
                  <a:schemeClr val="dk1"/>
                </a:solidFill>
              </a:rPr>
              <a:t> LEFT: elevated stream bed with reduced slope - allows sedimentation; RIGHT: depressed stream bed, increased slope, &amp;  </a:t>
            </a:r>
            <a:r>
              <a:rPr lang="en" sz="1000"/>
              <a:t>increased erosion</a:t>
            </a:r>
            <a:endParaRPr sz="1400">
              <a:solidFill>
                <a:schemeClr val="dk1"/>
              </a:solidFill>
            </a:endParaRPr>
          </a:p>
          <a:p>
            <a:pPr marL="0" lvl="0" indent="0" algn="l" rtl="0">
              <a:lnSpc>
                <a:spcPct val="115000"/>
              </a:lnSpc>
              <a:spcBef>
                <a:spcPts val="1200"/>
              </a:spcBef>
              <a:spcAft>
                <a:spcPts val="0"/>
              </a:spcAft>
              <a:buClr>
                <a:srgbClr val="212121"/>
              </a:buClr>
              <a:buSzPts val="1100"/>
              <a:buFont typeface="Arial"/>
              <a:buNone/>
            </a:pPr>
            <a:r>
              <a:rPr lang="en" sz="1200">
                <a:solidFill>
                  <a:schemeClr val="dk1"/>
                </a:solidFill>
                <a:latin typeface="Calibri"/>
                <a:ea typeface="Calibri"/>
                <a:cs typeface="Calibri"/>
                <a:sym typeface="Calibri"/>
              </a:rPr>
              <a:t>4) The vertical structures and side channel features beaver impose add structural complexity (or heterogeneity) </a:t>
            </a:r>
            <a:r>
              <a:rPr lang="en" sz="1000">
                <a:solidFill>
                  <a:schemeClr val="dk1"/>
                </a:solidFill>
              </a:rPr>
              <a:t>for trout species and other aquatic organisms of importance</a:t>
            </a:r>
            <a:r>
              <a:rPr lang="en" sz="1200">
                <a:solidFill>
                  <a:schemeClr val="dk1"/>
                </a:solidFill>
                <a:latin typeface="Calibri"/>
                <a:ea typeface="Calibri"/>
                <a:cs typeface="Calibri"/>
                <a:sym typeface="Calibri"/>
              </a:rPr>
              <a:t> to the riparian zone.</a:t>
            </a:r>
            <a:endParaRPr sz="1400">
              <a:solidFill>
                <a:schemeClr val="dk1"/>
              </a:solidFill>
            </a:endParaRPr>
          </a:p>
          <a:p>
            <a:pPr marL="0" lvl="0" indent="0" algn="l" rtl="0">
              <a:spcBef>
                <a:spcPts val="1200"/>
              </a:spcBef>
              <a:spcAft>
                <a:spcPts val="0"/>
              </a:spcAft>
              <a:buClr>
                <a:schemeClr val="dk1"/>
              </a:buClr>
              <a:buSzPts val="1100"/>
              <a:buFont typeface="Arial"/>
              <a:buNone/>
            </a:pPr>
            <a:r>
              <a:rPr lang="en">
                <a:solidFill>
                  <a:schemeClr val="dk1"/>
                </a:solidFill>
              </a:rPr>
              <a:t>*Additionally, they have set a restoration precedent through example. Contemporary restoration designs prominently figure “beaver dam analogs (or BDAs).” The action of installing these is termed “beaver mimicry” and serves as a testament to ways they’ve inspired us so.</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Beaver mimicry has been adopted as a climate change mitigation strategy with the intent to [click] increase the resilience of these ecosystems in extreme weather events, like fire and severe drought.</a:t>
            </a:r>
            <a:endParaRPr>
              <a:solidFill>
                <a:schemeClr val="dk1"/>
              </a:solidFill>
            </a:endParaRPr>
          </a:p>
          <a:p>
            <a:pPr marL="0" lvl="0" indent="0" algn="l" rtl="0">
              <a:lnSpc>
                <a:spcPct val="115000"/>
              </a:lnSpc>
              <a:spcBef>
                <a:spcPts val="1200"/>
              </a:spcBef>
              <a:spcAft>
                <a:spcPts val="0"/>
              </a:spcAft>
              <a:buClr>
                <a:schemeClr val="lt1"/>
              </a:buClr>
              <a:buSzPts val="1100"/>
              <a:buFont typeface="Arial"/>
              <a:buNone/>
            </a:pPr>
            <a:r>
              <a:rPr lang="en" sz="1000"/>
              <a:t>Such resilience is diminished in the degraded condition on the right, as a likely result of anthropogenic disturbances” [END]</a:t>
            </a:r>
            <a:endParaRPr sz="1000"/>
          </a:p>
          <a:p>
            <a:pPr marL="0" lvl="0" indent="0" algn="l" rtl="0">
              <a:lnSpc>
                <a:spcPct val="115000"/>
              </a:lnSpc>
              <a:spcBef>
                <a:spcPts val="1200"/>
              </a:spcBef>
              <a:spcAft>
                <a:spcPts val="0"/>
              </a:spcAft>
              <a:buClr>
                <a:schemeClr val="lt1"/>
              </a:buClr>
              <a:buSzPts val="1100"/>
              <a:buFont typeface="Arial"/>
              <a:buNone/>
            </a:pPr>
            <a:endParaRPr sz="1000"/>
          </a:p>
          <a:p>
            <a:pPr marL="0" lvl="0" indent="0" algn="l" rtl="0">
              <a:lnSpc>
                <a:spcPct val="115000"/>
              </a:lnSpc>
              <a:spcBef>
                <a:spcPts val="1200"/>
              </a:spcBef>
              <a:spcAft>
                <a:spcPts val="0"/>
              </a:spcAft>
              <a:buClr>
                <a:schemeClr val="lt1"/>
              </a:buClr>
              <a:buSzPts val="1100"/>
              <a:buFont typeface="Arial"/>
              <a:buNone/>
            </a:pPr>
            <a:endParaRPr sz="1000"/>
          </a:p>
          <a:p>
            <a:pPr marL="0" lvl="0" indent="0" algn="l" rtl="0">
              <a:lnSpc>
                <a:spcPct val="115000"/>
              </a:lnSpc>
              <a:spcBef>
                <a:spcPts val="1200"/>
              </a:spcBef>
              <a:spcAft>
                <a:spcPts val="0"/>
              </a:spcAft>
              <a:buClr>
                <a:schemeClr val="dk1"/>
              </a:buClr>
              <a:buSzPts val="1100"/>
              <a:buFont typeface="Arial"/>
              <a:buNone/>
            </a:pPr>
            <a:r>
              <a:rPr lang="en" sz="1000">
                <a:solidFill>
                  <a:schemeClr val="dk1"/>
                </a:solidFill>
              </a:rPr>
              <a:t>What we observe in systems shaped by beaver hydrogeomorphology are: elevated stream beds with reduced slope - allowing the sedimentation of fines crucial to soil quality, increased hydraulic connectivity (which is defined as interactions between groundwater systems, such as aquifers, with surface water), and hydrologic connectivity that is possible in a healthy system where the water table is at or near elevation of the floodplain [as opposed to the elevation of one in an incised stream like the image on the right]. These attributes are all made possible by the vertical structures and side channel features imposed by these ‘ecosystem engineers’ (Gurney and Lawton, 1996)[correct citation?].</a:t>
            </a:r>
            <a:endParaRPr sz="1000">
              <a:solidFill>
                <a:schemeClr val="dk1"/>
              </a:solidFill>
            </a:endParaRPr>
          </a:p>
          <a:p>
            <a:pPr marL="0" lvl="0" indent="0" algn="l" rtl="0">
              <a:lnSpc>
                <a:spcPct val="115000"/>
              </a:lnSpc>
              <a:spcBef>
                <a:spcPts val="1200"/>
              </a:spcBef>
              <a:spcAft>
                <a:spcPts val="0"/>
              </a:spcAft>
              <a:buClr>
                <a:schemeClr val="lt1"/>
              </a:buClr>
              <a:buSzPts val="1100"/>
              <a:buFont typeface="Arial"/>
              <a:buNone/>
            </a:pPr>
            <a:r>
              <a:rPr lang="en" sz="1000">
                <a:solidFill>
                  <a:schemeClr val="lt1"/>
                </a:solidFill>
              </a:rPr>
              <a:t>[WORK IN TRANSITION TO NEXT SLIDE!!]</a:t>
            </a:r>
            <a:endParaRPr sz="1000">
              <a:solidFill>
                <a:schemeClr val="dk1"/>
              </a:solidFill>
            </a:endParaRPr>
          </a:p>
          <a:p>
            <a:pPr marL="0" lvl="0" indent="0" algn="l" rtl="0">
              <a:lnSpc>
                <a:spcPct val="107916"/>
              </a:lnSpc>
              <a:spcBef>
                <a:spcPts val="1200"/>
              </a:spcBef>
              <a:spcAft>
                <a:spcPts val="0"/>
              </a:spcAft>
              <a:buClr>
                <a:schemeClr val="lt1"/>
              </a:buClr>
              <a:buSzPts val="1100"/>
              <a:buFont typeface="Arial"/>
              <a:buNone/>
            </a:pPr>
            <a:r>
              <a:rPr lang="en">
                <a:solidFill>
                  <a:schemeClr val="lt1"/>
                </a:solidFill>
                <a:latin typeface="Calibri"/>
                <a:ea typeface="Calibri"/>
                <a:cs typeface="Calibri"/>
                <a:sym typeface="Calibri"/>
              </a:rPr>
              <a:t>Human-induced disturbances caused by resource extraction in the form of various mining activities</a:t>
            </a:r>
            <a:endParaRPr sz="1000">
              <a:solidFill>
                <a:schemeClr val="dk1"/>
              </a:solidFill>
            </a:endParaRPr>
          </a:p>
          <a:p>
            <a:pPr marL="0" lvl="0" indent="0" algn="l" rtl="0">
              <a:lnSpc>
                <a:spcPct val="107916"/>
              </a:lnSpc>
              <a:spcBef>
                <a:spcPts val="800"/>
              </a:spcBef>
              <a:spcAft>
                <a:spcPts val="0"/>
              </a:spcAft>
              <a:buClr>
                <a:schemeClr val="lt1"/>
              </a:buClr>
              <a:buSzPts val="1100"/>
              <a:buFont typeface="Arial"/>
              <a:buNone/>
            </a:pPr>
            <a:r>
              <a:rPr lang="en">
                <a:solidFill>
                  <a:schemeClr val="lt1"/>
                </a:solidFill>
                <a:latin typeface="Calibri"/>
                <a:ea typeface="Calibri"/>
                <a:cs typeface="Calibri"/>
                <a:sym typeface="Calibri"/>
              </a:rPr>
              <a:t>Human-induced disturbances caused by resource extraction in the form of various mining activities</a:t>
            </a:r>
            <a:endParaRPr sz="1000">
              <a:solidFill>
                <a:schemeClr val="dk1"/>
              </a:solidFill>
            </a:endParaRPr>
          </a:p>
          <a:p>
            <a:pPr marL="0" lvl="0" indent="0" algn="l" rtl="0">
              <a:lnSpc>
                <a:spcPct val="107916"/>
              </a:lnSpc>
              <a:spcBef>
                <a:spcPts val="800"/>
              </a:spcBef>
              <a:spcAft>
                <a:spcPts val="0"/>
              </a:spcAft>
              <a:buClr>
                <a:schemeClr val="lt1"/>
              </a:buClr>
              <a:buSzPts val="1100"/>
              <a:buFont typeface="Arial"/>
              <a:buNone/>
            </a:pPr>
            <a:r>
              <a:rPr lang="en">
                <a:solidFill>
                  <a:schemeClr val="lt1"/>
                </a:solidFill>
                <a:latin typeface="Calibri"/>
                <a:ea typeface="Calibri"/>
                <a:cs typeface="Calibri"/>
                <a:sym typeface="Calibri"/>
              </a:rPr>
              <a:t>Human-induced disturbances caused by resource extraction in the form of various mining activities</a:t>
            </a:r>
            <a:endParaRPr sz="1000">
              <a:solidFill>
                <a:schemeClr val="dk1"/>
              </a:solidFill>
            </a:endParaRPr>
          </a:p>
          <a:p>
            <a:pPr marL="0" lvl="0" indent="0" algn="l" rtl="0">
              <a:spcBef>
                <a:spcPts val="80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c9a1873cad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c9a1873cad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
                <a:solidFill>
                  <a:schemeClr val="dk1"/>
                </a:solidFill>
                <a:latin typeface="Calibri"/>
                <a:ea typeface="Calibri"/>
                <a:cs typeface="Calibri"/>
                <a:sym typeface="Calibri"/>
              </a:rPr>
              <a:t>(daylen)</a:t>
            </a:r>
            <a:r>
              <a:rPr lang="en">
                <a:solidFill>
                  <a:schemeClr val="dk1"/>
                </a:solidFill>
              </a:rPr>
              <a:t>         </a:t>
            </a:r>
            <a:endParaRPr sz="1000">
              <a:solidFill>
                <a:schemeClr val="dk1"/>
              </a:solidFill>
            </a:endParaRPr>
          </a:p>
          <a:p>
            <a:pPr marL="0" lvl="0" indent="0" algn="l" rtl="0">
              <a:lnSpc>
                <a:spcPct val="107916"/>
              </a:lnSpc>
              <a:spcBef>
                <a:spcPts val="800"/>
              </a:spcBef>
              <a:spcAft>
                <a:spcPts val="800"/>
              </a:spcAft>
              <a:buClr>
                <a:schemeClr val="dk1"/>
              </a:buClr>
              <a:buSzPts val="1100"/>
              <a:buFont typeface="Arial"/>
              <a:buNone/>
            </a:pPr>
            <a:r>
              <a:rPr lang="en">
                <a:solidFill>
                  <a:schemeClr val="dk1"/>
                </a:solidFill>
                <a:latin typeface="Calibri"/>
                <a:ea typeface="Calibri"/>
                <a:cs typeface="Calibri"/>
                <a:sym typeface="Calibri"/>
              </a:rPr>
              <a:t> Placer mining is a method of extracting gold from streambeds. This can be detrimental to the ecosystem because it incises the channels and leaves tall dredges along the sides of the stream channel. Incising the channel causes the channel to flow faster and disconnects it from the floodplain. A swift stream removes habitat for aquatic organisms. A disconnected floodplain results in loss of vegetation along the banks and drying up in the summer. The banks then have less stability and are subject to soil erosion.</a:t>
            </a:r>
            <a:endParaRPr>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c9a1873cad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c9a1873cad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Shawna</a:t>
            </a:r>
            <a:endParaRPr/>
          </a:p>
          <a:p>
            <a:pPr marL="0" lvl="0" indent="0" algn="l" rtl="0">
              <a:spcBef>
                <a:spcPts val="0"/>
              </a:spcBef>
              <a:spcAft>
                <a:spcPts val="0"/>
              </a:spcAft>
              <a:buNone/>
            </a:pPr>
            <a:r>
              <a:rPr lang="en"/>
              <a:t>Ninemile creek is an example of anthropogenic degradation caused by placer mining. This map shows the watershed boundary. It is 30 miles west of Missoula, MT. There has been extensive placer mining at this site from 1800 to 1960. The placer mining process causes a straightened, incised stream and a deposit of 10m tall dredge piles alongside the sides of the creek that resulted in a disconnected floodplain. Within the stream is significant sediment loading due to bank erosion. These changes resulted in loss of habitat for many organisms including vegetation and beavers.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c9a1873cad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c9a1873cad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300"/>
              </a:spcBef>
              <a:spcAft>
                <a:spcPts val="0"/>
              </a:spcAft>
              <a:buClr>
                <a:schemeClr val="dk1"/>
              </a:buClr>
              <a:buSzPts val="1100"/>
              <a:buFont typeface="Arial"/>
              <a:buNone/>
            </a:pPr>
            <a:r>
              <a:rPr lang="en"/>
              <a:t>(Go through map and locations and introduce trout unlimited)</a:t>
            </a:r>
            <a:endParaRPr/>
          </a:p>
          <a:p>
            <a:pPr marL="0" lvl="0" indent="0" algn="l" rtl="0">
              <a:spcBef>
                <a:spcPts val="1300"/>
              </a:spcBef>
              <a:spcAft>
                <a:spcPts val="1300"/>
              </a:spcAft>
              <a:buClr>
                <a:schemeClr val="dk1"/>
              </a:buClr>
              <a:buSzPts val="1100"/>
              <a:buFont typeface="Arial"/>
              <a:buNone/>
            </a:pPr>
            <a:r>
              <a:rPr lang="en"/>
              <a:t>Their goals are to (1) rehabilitate stream, floodplain, and hillslope processes impaired by previous placer mining operations and (2) restore aquatic habitat conditions that support all life stages of native fish. Since 2014, they have executed restoration plans to four reaches</a:t>
            </a:r>
            <a:r>
              <a:rPr lang="en">
                <a:solidFill>
                  <a:schemeClr val="lt1"/>
                </a:solidFill>
              </a:rPr>
              <a:t> </a:t>
            </a:r>
            <a:r>
              <a:rPr lang="en"/>
              <a:t>of the creek.</a:t>
            </a:r>
            <a:r>
              <a:rPr lang="en">
                <a:solidFill>
                  <a:schemeClr val="dk1"/>
                </a:solidFill>
              </a:rPr>
              <a:t>The reference site they used is an upstream reach of Ninemile creek that is undegraded. To implement their restoration design, they first removed dredge piles, filled dredge ponds, and stabilized contamination from. The floodplain was reconnected by reshaping the stream to have slower, sinuous movement which also contributed to increased sediment deposition. Large woody debris were placed into the channel to create pools and riffles that lower stream temperature and increase sediment deposition (Ryan et al 2014).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c9a1873cad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c9a1873cad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201F1E"/>
                </a:solidFill>
                <a:highlight>
                  <a:srgbClr val="FFFFFF"/>
                </a:highlight>
                <a:latin typeface="Calibri"/>
                <a:ea typeface="Calibri"/>
                <a:cs typeface="Calibri"/>
                <a:sym typeface="Calibri"/>
              </a:rPr>
              <a:t>"We know from past work that soil organic matter doesn't start to resemble the reference until after 5 years, and while vegetation cover recovers quickly, total cover or composition do not resemble the reference until it is five years post restoration. Interestingly, these changes are in the one reach that was colonized by beavers, and so it may be that time or beavers or both are responsible. There is a new phase of restoration, it has been two years, and beavers have been spotted lower in the watershed, presenting an opportunity to get a longer range perspective on these patterns and the interactions between beavers, vegetation, and soil organic matter following restoration."</a:t>
            </a:r>
            <a:endParaRPr>
              <a:solidFill>
                <a:srgbClr val="201F1E"/>
              </a:solidFill>
              <a:highlight>
                <a:srgbClr val="FFFFFF"/>
              </a:highlight>
              <a:latin typeface="Calibri"/>
              <a:ea typeface="Calibri"/>
              <a:cs typeface="Calibri"/>
              <a:sym typeface="Calibri"/>
            </a:endParaRPr>
          </a:p>
          <a:p>
            <a:pPr marL="0" lvl="0" indent="0" algn="l" rtl="0">
              <a:spcBef>
                <a:spcPts val="0"/>
              </a:spcBef>
              <a:spcAft>
                <a:spcPts val="0"/>
              </a:spcAft>
              <a:buNone/>
            </a:pPr>
            <a:endParaRPr>
              <a:solidFill>
                <a:srgbClr val="201F1E"/>
              </a:solidFill>
              <a:highlight>
                <a:srgbClr val="FFFFFF"/>
              </a:highlight>
              <a:latin typeface="Calibri"/>
              <a:ea typeface="Calibri"/>
              <a:cs typeface="Calibri"/>
              <a:sym typeface="Calibri"/>
            </a:endParaRPr>
          </a:p>
          <a:p>
            <a:pPr marL="0" lvl="0" indent="0" algn="l" rtl="0">
              <a:spcBef>
                <a:spcPts val="0"/>
              </a:spcBef>
              <a:spcAft>
                <a:spcPts val="0"/>
              </a:spcAft>
              <a:buNone/>
            </a:pPr>
            <a:r>
              <a:rPr lang="en">
                <a:solidFill>
                  <a:srgbClr val="201F1E"/>
                </a:solidFill>
                <a:highlight>
                  <a:srgbClr val="FFFFFF"/>
                </a:highlight>
                <a:latin typeface="Calibri"/>
                <a:ea typeface="Calibri"/>
                <a:cs typeface="Calibri"/>
                <a:sym typeface="Calibri"/>
              </a:rPr>
              <a:t>As can be seen from the data collected by the previous capstone group, concentration of soil organic matter (labelled “Loss on ignition”) and plant community cover in the 2014 reach returned results more closely resembling the undisturbed reference reach than its latter-restored counterparts.</a:t>
            </a:r>
            <a:endParaRPr>
              <a:solidFill>
                <a:srgbClr val="201F1E"/>
              </a:solidFill>
              <a:highlight>
                <a:srgbClr val="FFFFFF"/>
              </a:highlight>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Previous studies conducted by UM-affiliated researchers have identified a number of functional and compositional changes to the Ninemile drainage following the completion of Trout Unlimiteds time-variant, and successive, restoration phases. Factors observed previously include: revegetation, recolonization by native fauna (namely beaver and bird species), and the response of hydrologic processes to the mechanical alterations of the channel structure. Findings illustrate evidence of increased groundwater storage positively affecting base flow patterns in the dry late-summer season(Brisette, 2017), and the overall pace of riparian recovery in the Ninemile basin -as examined through the preceding capstone group’s monitoring. </a:t>
            </a:r>
            <a:r>
              <a:rPr lang="en">
                <a:solidFill>
                  <a:schemeClr val="dk1"/>
                </a:solidFill>
              </a:rPr>
              <a:t>Primarily concerned with evaluating the efficacy of TU’s work in the Ninemile Watershed, the overall analyses provided by these past researchers indicate quantifiable signs of progress respective of the response variables they surveyed.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The reach that happened to have beavers (also the oldest) had most attributes in common with the reference reach! </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c9a1873cad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c9a1873ca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17500">
              <a:spcBef>
                <a:spcPts val="0"/>
              </a:spcBef>
              <a:spcAft>
                <a:spcPts val="0"/>
              </a:spcAft>
              <a:buClr>
                <a:schemeClr val="dk1"/>
              </a:buClr>
              <a:buSzPts val="1400"/>
              <a:buChar char="○"/>
              <a:defRPr>
                <a:solidFill>
                  <a:schemeClr val="dk1"/>
                </a:solidFill>
              </a:defRPr>
            </a:lvl2pPr>
            <a:lvl3pPr marL="1371600" lvl="2" indent="-317500">
              <a:spcBef>
                <a:spcPts val="0"/>
              </a:spcBef>
              <a:spcAft>
                <a:spcPts val="0"/>
              </a:spcAft>
              <a:buClr>
                <a:schemeClr val="dk1"/>
              </a:buClr>
              <a:buSzPts val="1400"/>
              <a:buChar char="■"/>
              <a:defRPr>
                <a:solidFill>
                  <a:schemeClr val="dk1"/>
                </a:solidFill>
              </a:defRPr>
            </a:lvl3pPr>
            <a:lvl4pPr marL="1828800" lvl="3" indent="-317500">
              <a:spcBef>
                <a:spcPts val="0"/>
              </a:spcBef>
              <a:spcAft>
                <a:spcPts val="0"/>
              </a:spcAft>
              <a:buClr>
                <a:schemeClr val="dk1"/>
              </a:buClr>
              <a:buSzPts val="1400"/>
              <a:buChar char="●"/>
              <a:defRPr>
                <a:solidFill>
                  <a:schemeClr val="dk1"/>
                </a:solidFill>
              </a:defRPr>
            </a:lvl4pPr>
            <a:lvl5pPr marL="2286000" lvl="4" indent="-317500">
              <a:spcBef>
                <a:spcPts val="0"/>
              </a:spcBef>
              <a:spcAft>
                <a:spcPts val="0"/>
              </a:spcAft>
              <a:buClr>
                <a:schemeClr val="dk1"/>
              </a:buClr>
              <a:buSzPts val="1400"/>
              <a:buChar char="○"/>
              <a:defRPr>
                <a:solidFill>
                  <a:schemeClr val="dk1"/>
                </a:solidFill>
              </a:defRPr>
            </a:lvl5pPr>
            <a:lvl6pPr marL="2743200" lvl="5" indent="-317500">
              <a:spcBef>
                <a:spcPts val="0"/>
              </a:spcBef>
              <a:spcAft>
                <a:spcPts val="0"/>
              </a:spcAft>
              <a:buClr>
                <a:schemeClr val="dk1"/>
              </a:buClr>
              <a:buSzPts val="1400"/>
              <a:buChar char="■"/>
              <a:defRPr>
                <a:solidFill>
                  <a:schemeClr val="dk1"/>
                </a:solidFill>
              </a:defRPr>
            </a:lvl6pPr>
            <a:lvl7pPr marL="3200400" lvl="6" indent="-317500">
              <a:spcBef>
                <a:spcPts val="0"/>
              </a:spcBef>
              <a:spcAft>
                <a:spcPts val="0"/>
              </a:spcAft>
              <a:buClr>
                <a:schemeClr val="dk1"/>
              </a:buClr>
              <a:buSzPts val="1400"/>
              <a:buChar char="●"/>
              <a:defRPr>
                <a:solidFill>
                  <a:schemeClr val="dk1"/>
                </a:solidFill>
              </a:defRPr>
            </a:lvl7pPr>
            <a:lvl8pPr marL="3657600" lvl="7" indent="-317500">
              <a:spcBef>
                <a:spcPts val="0"/>
              </a:spcBef>
              <a:spcAft>
                <a:spcPts val="0"/>
              </a:spcAft>
              <a:buClr>
                <a:schemeClr val="dk1"/>
              </a:buClr>
              <a:buSzPts val="1400"/>
              <a:buChar char="○"/>
              <a:defRPr>
                <a:solidFill>
                  <a:schemeClr val="dk1"/>
                </a:solidFill>
              </a:defRPr>
            </a:lvl8pPr>
            <a:lvl9pPr marL="4114800" lvl="8" indent="-317500">
              <a:spcBef>
                <a:spcPts val="0"/>
              </a:spcBef>
              <a:spcAft>
                <a:spcPts val="0"/>
              </a:spcAft>
              <a:buClr>
                <a:schemeClr val="dk1"/>
              </a:buClr>
              <a:buSzPts val="1400"/>
              <a:buChar char="■"/>
              <a:defRPr>
                <a:solidFill>
                  <a:schemeClr val="dk1"/>
                </a:solidFill>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dark-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lt2"/>
              </a:buClr>
              <a:buSzPts val="1800"/>
              <a:buChar char="●"/>
              <a:defRPr sz="1800">
                <a:solidFill>
                  <a:schemeClr val="lt2"/>
                </a:solidFill>
              </a:defRPr>
            </a:lvl1pPr>
            <a:lvl2pPr marL="914400" lvl="1" indent="-317500">
              <a:lnSpc>
                <a:spcPct val="115000"/>
              </a:lnSpc>
              <a:spcBef>
                <a:spcPts val="0"/>
              </a:spcBef>
              <a:spcAft>
                <a:spcPts val="0"/>
              </a:spcAft>
              <a:buClr>
                <a:schemeClr val="lt2"/>
              </a:buClr>
              <a:buSzPts val="1400"/>
              <a:buChar char="○"/>
              <a:defRPr>
                <a:solidFill>
                  <a:schemeClr val="lt2"/>
                </a:solidFill>
              </a:defRPr>
            </a:lvl2pPr>
            <a:lvl3pPr marL="1371600" lvl="2" indent="-317500">
              <a:lnSpc>
                <a:spcPct val="115000"/>
              </a:lnSpc>
              <a:spcBef>
                <a:spcPts val="0"/>
              </a:spcBef>
              <a:spcAft>
                <a:spcPts val="0"/>
              </a:spcAft>
              <a:buClr>
                <a:schemeClr val="lt2"/>
              </a:buClr>
              <a:buSzPts val="1400"/>
              <a:buChar char="■"/>
              <a:defRPr>
                <a:solidFill>
                  <a:schemeClr val="lt2"/>
                </a:solidFill>
              </a:defRPr>
            </a:lvl3pPr>
            <a:lvl4pPr marL="1828800" lvl="3" indent="-317500">
              <a:lnSpc>
                <a:spcPct val="115000"/>
              </a:lnSpc>
              <a:spcBef>
                <a:spcPts val="0"/>
              </a:spcBef>
              <a:spcAft>
                <a:spcPts val="0"/>
              </a:spcAft>
              <a:buClr>
                <a:schemeClr val="lt2"/>
              </a:buClr>
              <a:buSzPts val="1400"/>
              <a:buChar char="●"/>
              <a:defRPr>
                <a:solidFill>
                  <a:schemeClr val="lt2"/>
                </a:solidFill>
              </a:defRPr>
            </a:lvl4pPr>
            <a:lvl5pPr marL="2286000" lvl="4" indent="-317500">
              <a:lnSpc>
                <a:spcPct val="115000"/>
              </a:lnSpc>
              <a:spcBef>
                <a:spcPts val="0"/>
              </a:spcBef>
              <a:spcAft>
                <a:spcPts val="0"/>
              </a:spcAft>
              <a:buClr>
                <a:schemeClr val="lt2"/>
              </a:buClr>
              <a:buSzPts val="1400"/>
              <a:buChar char="○"/>
              <a:defRPr>
                <a:solidFill>
                  <a:schemeClr val="lt2"/>
                </a:solidFill>
              </a:defRPr>
            </a:lvl5pPr>
            <a:lvl6pPr marL="2743200" lvl="5" indent="-317500">
              <a:lnSpc>
                <a:spcPct val="115000"/>
              </a:lnSpc>
              <a:spcBef>
                <a:spcPts val="0"/>
              </a:spcBef>
              <a:spcAft>
                <a:spcPts val="0"/>
              </a:spcAft>
              <a:buClr>
                <a:schemeClr val="lt2"/>
              </a:buClr>
              <a:buSzPts val="1400"/>
              <a:buChar char="■"/>
              <a:defRPr>
                <a:solidFill>
                  <a:schemeClr val="lt2"/>
                </a:solidFill>
              </a:defRPr>
            </a:lvl6pPr>
            <a:lvl7pPr marL="3200400" lvl="6" indent="-317500">
              <a:lnSpc>
                <a:spcPct val="115000"/>
              </a:lnSpc>
              <a:spcBef>
                <a:spcPts val="0"/>
              </a:spcBef>
              <a:spcAft>
                <a:spcPts val="0"/>
              </a:spcAft>
              <a:buClr>
                <a:schemeClr val="lt2"/>
              </a:buClr>
              <a:buSzPts val="1400"/>
              <a:buChar char="●"/>
              <a:defRPr>
                <a:solidFill>
                  <a:schemeClr val="lt2"/>
                </a:solidFill>
              </a:defRPr>
            </a:lvl7pPr>
            <a:lvl8pPr marL="3657600" lvl="7" indent="-317500">
              <a:lnSpc>
                <a:spcPct val="115000"/>
              </a:lnSpc>
              <a:spcBef>
                <a:spcPts val="0"/>
              </a:spcBef>
              <a:spcAft>
                <a:spcPts val="0"/>
              </a:spcAft>
              <a:buClr>
                <a:schemeClr val="lt2"/>
              </a:buClr>
              <a:buSzPts val="1400"/>
              <a:buChar char="○"/>
              <a:defRPr>
                <a:solidFill>
                  <a:schemeClr val="lt2"/>
                </a:solidFill>
              </a:defRPr>
            </a:lvl8pPr>
            <a:lvl9pPr marL="4114800" lvl="8" indent="-317500">
              <a:lnSpc>
                <a:spcPct val="115000"/>
              </a:lnSpc>
              <a:spcBef>
                <a:spcPts val="0"/>
              </a:spcBef>
              <a:spcAft>
                <a:spcPts val="0"/>
              </a:spcAft>
              <a:buClr>
                <a:schemeClr val="lt2"/>
              </a:buClr>
              <a:buSzPts val="1400"/>
              <a:buChar char="■"/>
              <a:defRPr>
                <a:solidFill>
                  <a:schemeClr val="lt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3"/>
        <p:cNvGrpSpPr/>
        <p:nvPr/>
      </p:nvGrpSpPr>
      <p:grpSpPr>
        <a:xfrm>
          <a:off x="0" y="0"/>
          <a:ext cx="0" cy="0"/>
          <a:chOff x="0" y="0"/>
          <a:chExt cx="0" cy="0"/>
        </a:xfrm>
      </p:grpSpPr>
      <p:pic>
        <p:nvPicPr>
          <p:cNvPr id="54" name="Google Shape;54;p13"/>
          <p:cNvPicPr preferRelativeResize="0"/>
          <p:nvPr/>
        </p:nvPicPr>
        <p:blipFill>
          <a:blip r:embed="rId4">
            <a:alphaModFix/>
          </a:blip>
          <a:stretch>
            <a:fillRect/>
          </a:stretch>
        </p:blipFill>
        <p:spPr>
          <a:xfrm>
            <a:off x="15350" y="0"/>
            <a:ext cx="9113301" cy="5108050"/>
          </a:xfrm>
          <a:prstGeom prst="rect">
            <a:avLst/>
          </a:prstGeom>
          <a:noFill/>
          <a:ln>
            <a:noFill/>
          </a:ln>
        </p:spPr>
      </p:pic>
      <p:sp>
        <p:nvSpPr>
          <p:cNvPr id="55" name="Google Shape;55;p13"/>
          <p:cNvSpPr txBox="1">
            <a:spLocks noGrp="1"/>
          </p:cNvSpPr>
          <p:nvPr>
            <p:ph type="ctrTitle"/>
          </p:nvPr>
        </p:nvSpPr>
        <p:spPr>
          <a:xfrm>
            <a:off x="382908" y="781525"/>
            <a:ext cx="8520600" cy="2052600"/>
          </a:xfrm>
          <a:prstGeom prst="rect">
            <a:avLst/>
          </a:prstGeom>
          <a:effectLst>
            <a:outerShdw blurRad="57150" dist="38100" dir="5400000" algn="bl" rotWithShape="0">
              <a:srgbClr val="000000"/>
            </a:outerShdw>
          </a:effectLst>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3980">
                <a:solidFill>
                  <a:srgbClr val="FFFFFF"/>
                </a:solidFill>
                <a:latin typeface="Calibri"/>
                <a:ea typeface="Calibri"/>
                <a:cs typeface="Calibri"/>
                <a:sym typeface="Calibri"/>
              </a:rPr>
              <a:t>Assessing the Role of Time and Beavers in Driving Recovery following Restoration</a:t>
            </a:r>
            <a:endParaRPr sz="3980">
              <a:solidFill>
                <a:srgbClr val="FFFFFF"/>
              </a:solidFill>
              <a:latin typeface="Calibri"/>
              <a:ea typeface="Calibri"/>
              <a:cs typeface="Calibri"/>
              <a:sym typeface="Calibri"/>
            </a:endParaRPr>
          </a:p>
        </p:txBody>
      </p:sp>
      <p:sp>
        <p:nvSpPr>
          <p:cNvPr id="56" name="Google Shape;56;p13"/>
          <p:cNvSpPr txBox="1">
            <a:spLocks noGrp="1"/>
          </p:cNvSpPr>
          <p:nvPr>
            <p:ph type="subTitle" idx="1"/>
          </p:nvPr>
        </p:nvSpPr>
        <p:spPr>
          <a:xfrm>
            <a:off x="311700" y="2834125"/>
            <a:ext cx="8520600" cy="1128000"/>
          </a:xfrm>
          <a:prstGeom prst="rect">
            <a:avLst/>
          </a:prstGeom>
          <a:effectLst>
            <a:outerShdw blurRad="57150" dist="38100" dir="5400000" algn="bl" rotWithShape="0">
              <a:srgbClr val="000000"/>
            </a:outerShdw>
          </a:effectLst>
        </p:spPr>
        <p:txBody>
          <a:bodyPr spcFirstLastPara="1" wrap="square" lIns="91425" tIns="91425" rIns="91425" bIns="91425" anchor="t" anchorCtr="0">
            <a:normAutofit lnSpcReduction="20000"/>
          </a:bodyPr>
          <a:lstStyle/>
          <a:p>
            <a:pPr marL="0" lvl="0" indent="0" algn="ctr" rtl="0">
              <a:spcBef>
                <a:spcPts val="0"/>
              </a:spcBef>
              <a:spcAft>
                <a:spcPts val="0"/>
              </a:spcAft>
              <a:buNone/>
            </a:pPr>
            <a:r>
              <a:rPr lang="en">
                <a:solidFill>
                  <a:srgbClr val="FFFFFF"/>
                </a:solidFill>
                <a:latin typeface="Calibri"/>
                <a:ea typeface="Calibri"/>
                <a:cs typeface="Calibri"/>
                <a:sym typeface="Calibri"/>
              </a:rPr>
              <a:t>Shawnalee Voyles, Daylen Egger, Kory Shoja-Chaghorvand</a:t>
            </a:r>
            <a:endParaRPr>
              <a:solidFill>
                <a:srgbClr val="FFFFFF"/>
              </a:solidFill>
              <a:latin typeface="Calibri"/>
              <a:ea typeface="Calibri"/>
              <a:cs typeface="Calibri"/>
              <a:sym typeface="Calibri"/>
            </a:endParaRPr>
          </a:p>
          <a:p>
            <a:pPr marL="0" lvl="0" indent="0" algn="ctr" rtl="0">
              <a:spcBef>
                <a:spcPts val="0"/>
              </a:spcBef>
              <a:spcAft>
                <a:spcPts val="0"/>
              </a:spcAft>
              <a:buNone/>
            </a:pPr>
            <a:r>
              <a:rPr lang="en" sz="2329">
                <a:solidFill>
                  <a:srgbClr val="FFFFFF"/>
                </a:solidFill>
                <a:latin typeface="Calibri"/>
                <a:ea typeface="Calibri"/>
                <a:cs typeface="Calibri"/>
                <a:sym typeface="Calibri"/>
              </a:rPr>
              <a:t>Ecosystem Science and Restoration</a:t>
            </a:r>
            <a:endParaRPr sz="2329">
              <a:solidFill>
                <a:srgbClr val="FFFFFF"/>
              </a:solidFill>
              <a:latin typeface="Calibri"/>
              <a:ea typeface="Calibri"/>
              <a:cs typeface="Calibri"/>
              <a:sym typeface="Calibri"/>
            </a:endParaRPr>
          </a:p>
          <a:p>
            <a:pPr marL="0" lvl="0" indent="0" algn="ctr" rtl="0">
              <a:spcBef>
                <a:spcPts val="0"/>
              </a:spcBef>
              <a:spcAft>
                <a:spcPts val="0"/>
              </a:spcAft>
              <a:buNone/>
            </a:pPr>
            <a:r>
              <a:rPr lang="en" sz="2329">
                <a:solidFill>
                  <a:srgbClr val="FFFFFF"/>
                </a:solidFill>
                <a:latin typeface="Calibri"/>
                <a:ea typeface="Calibri"/>
                <a:cs typeface="Calibri"/>
                <a:sym typeface="Calibri"/>
              </a:rPr>
              <a:t>Franke College of Forestry and Conservation</a:t>
            </a:r>
            <a:endParaRPr sz="2329">
              <a:solidFill>
                <a:srgbClr val="FFFFFF"/>
              </a:solidFill>
              <a:latin typeface="Calibri"/>
              <a:ea typeface="Calibri"/>
              <a:cs typeface="Calibri"/>
              <a:sym typeface="Calibri"/>
            </a:endParaRPr>
          </a:p>
        </p:txBody>
      </p:sp>
      <p:pic>
        <p:nvPicPr>
          <p:cNvPr id="57" name="Google Shape;57;p13"/>
          <p:cNvPicPr preferRelativeResize="0"/>
          <p:nvPr/>
        </p:nvPicPr>
        <p:blipFill>
          <a:blip r:embed="rId5">
            <a:alphaModFix/>
          </a:blip>
          <a:stretch>
            <a:fillRect/>
          </a:stretch>
        </p:blipFill>
        <p:spPr>
          <a:xfrm>
            <a:off x="311700" y="4210049"/>
            <a:ext cx="2110025" cy="852825"/>
          </a:xfrm>
          <a:prstGeom prst="rect">
            <a:avLst/>
          </a:prstGeom>
          <a:noFill/>
          <a:ln>
            <a:noFill/>
          </a:ln>
        </p:spPr>
      </p:pic>
      <p:pic>
        <p:nvPicPr>
          <p:cNvPr id="58" name="Google Shape;58;p13"/>
          <p:cNvPicPr preferRelativeResize="0"/>
          <p:nvPr/>
        </p:nvPicPr>
        <p:blipFill>
          <a:blip r:embed="rId6">
            <a:alphaModFix/>
          </a:blip>
          <a:stretch>
            <a:fillRect/>
          </a:stretch>
        </p:blipFill>
        <p:spPr>
          <a:xfrm>
            <a:off x="2917688" y="4210050"/>
            <a:ext cx="5715000" cy="781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pic>
        <p:nvPicPr>
          <p:cNvPr id="145" name="Google Shape;145;p22"/>
          <p:cNvPicPr preferRelativeResize="0"/>
          <p:nvPr/>
        </p:nvPicPr>
        <p:blipFill>
          <a:blip r:embed="rId3">
            <a:alphaModFix/>
          </a:blip>
          <a:stretch>
            <a:fillRect/>
          </a:stretch>
        </p:blipFill>
        <p:spPr>
          <a:xfrm>
            <a:off x="42700" y="0"/>
            <a:ext cx="9144003" cy="5143501"/>
          </a:xfrm>
          <a:prstGeom prst="rect">
            <a:avLst/>
          </a:prstGeom>
          <a:noFill/>
          <a:ln>
            <a:noFill/>
          </a:ln>
        </p:spPr>
      </p:pic>
      <p:sp>
        <p:nvSpPr>
          <p:cNvPr id="146" name="Google Shape;146;p22"/>
          <p:cNvSpPr txBox="1">
            <a:spLocks noGrp="1"/>
          </p:cNvSpPr>
          <p:nvPr>
            <p:ph type="title"/>
          </p:nvPr>
        </p:nvSpPr>
        <p:spPr>
          <a:xfrm>
            <a:off x="311700" y="478900"/>
            <a:ext cx="2391600" cy="585000"/>
          </a:xfrm>
          <a:prstGeom prst="rect">
            <a:avLst/>
          </a:prstGeom>
          <a:solidFill>
            <a:srgbClr val="CEC9C9">
              <a:alpha val="14610"/>
            </a:srgbClr>
          </a:solidFill>
          <a:effectLst>
            <a:outerShdw blurRad="85725" dist="571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sz="2600" b="1">
                <a:latin typeface="Calibri"/>
                <a:ea typeface="Calibri"/>
                <a:cs typeface="Calibri"/>
                <a:sym typeface="Calibri"/>
              </a:rPr>
              <a:t>Study Variables</a:t>
            </a:r>
            <a:endParaRPr sz="2600" b="1">
              <a:latin typeface="Calibri"/>
              <a:ea typeface="Calibri"/>
              <a:cs typeface="Calibri"/>
              <a:sym typeface="Calibri"/>
            </a:endParaRPr>
          </a:p>
        </p:txBody>
      </p:sp>
      <p:sp>
        <p:nvSpPr>
          <p:cNvPr id="147" name="Google Shape;147;p22"/>
          <p:cNvSpPr txBox="1">
            <a:spLocks noGrp="1"/>
          </p:cNvSpPr>
          <p:nvPr>
            <p:ph type="body" idx="1"/>
          </p:nvPr>
        </p:nvSpPr>
        <p:spPr>
          <a:xfrm>
            <a:off x="42700" y="1705100"/>
            <a:ext cx="4997700" cy="2610600"/>
          </a:xfrm>
          <a:prstGeom prst="rect">
            <a:avLst/>
          </a:prstGeom>
          <a:solidFill>
            <a:srgbClr val="C8C5C5">
              <a:alpha val="19660"/>
            </a:srgbClr>
          </a:solidFill>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61950" algn="l" rtl="0">
              <a:lnSpc>
                <a:spcPct val="115000"/>
              </a:lnSpc>
              <a:spcBef>
                <a:spcPts val="0"/>
              </a:spcBef>
              <a:spcAft>
                <a:spcPts val="0"/>
              </a:spcAft>
              <a:buClr>
                <a:srgbClr val="FFFFFF"/>
              </a:buClr>
              <a:buSzPts val="2100"/>
              <a:buFont typeface="Calibri"/>
              <a:buChar char="●"/>
            </a:pPr>
            <a:r>
              <a:rPr lang="en" sz="2100">
                <a:solidFill>
                  <a:srgbClr val="FFFFFF"/>
                </a:solidFill>
                <a:latin typeface="Calibri"/>
                <a:ea typeface="Calibri"/>
                <a:cs typeface="Calibri"/>
                <a:sym typeface="Calibri"/>
              </a:rPr>
              <a:t>Plant Community Composition &amp; Cover</a:t>
            </a:r>
            <a:endParaRPr sz="2100">
              <a:solidFill>
                <a:srgbClr val="FFFFFF"/>
              </a:solidFill>
              <a:latin typeface="Calibri"/>
              <a:ea typeface="Calibri"/>
              <a:cs typeface="Calibri"/>
              <a:sym typeface="Calibri"/>
            </a:endParaRPr>
          </a:p>
          <a:p>
            <a:pPr marL="457200" lvl="0" indent="0" algn="l" rtl="0">
              <a:lnSpc>
                <a:spcPct val="115000"/>
              </a:lnSpc>
              <a:spcBef>
                <a:spcPts val="1200"/>
              </a:spcBef>
              <a:spcAft>
                <a:spcPts val="0"/>
              </a:spcAft>
              <a:buNone/>
            </a:pPr>
            <a:endParaRPr sz="2100">
              <a:solidFill>
                <a:srgbClr val="FFFFFF"/>
              </a:solidFill>
              <a:latin typeface="Calibri"/>
              <a:ea typeface="Calibri"/>
              <a:cs typeface="Calibri"/>
              <a:sym typeface="Calibri"/>
            </a:endParaRPr>
          </a:p>
          <a:p>
            <a:pPr marL="457200" lvl="0" indent="-361950" algn="l" rtl="0">
              <a:lnSpc>
                <a:spcPct val="115000"/>
              </a:lnSpc>
              <a:spcBef>
                <a:spcPts val="1200"/>
              </a:spcBef>
              <a:spcAft>
                <a:spcPts val="0"/>
              </a:spcAft>
              <a:buClr>
                <a:srgbClr val="FFFFFF"/>
              </a:buClr>
              <a:buSzPts val="2100"/>
              <a:buFont typeface="Calibri"/>
              <a:buChar char="●"/>
            </a:pPr>
            <a:r>
              <a:rPr lang="en" sz="2100">
                <a:solidFill>
                  <a:srgbClr val="FFFFFF"/>
                </a:solidFill>
                <a:latin typeface="Calibri"/>
                <a:ea typeface="Calibri"/>
                <a:cs typeface="Calibri"/>
                <a:sym typeface="Calibri"/>
              </a:rPr>
              <a:t>Soil Organic Matter Concentration</a:t>
            </a:r>
            <a:endParaRPr sz="2100">
              <a:solidFill>
                <a:srgbClr val="FFFFFF"/>
              </a:solidFill>
              <a:latin typeface="Calibri"/>
              <a:ea typeface="Calibri"/>
              <a:cs typeface="Calibri"/>
              <a:sym typeface="Calibri"/>
            </a:endParaRPr>
          </a:p>
          <a:p>
            <a:pPr marL="457200" lvl="0" indent="0" algn="l" rtl="0">
              <a:lnSpc>
                <a:spcPct val="115000"/>
              </a:lnSpc>
              <a:spcBef>
                <a:spcPts val="1200"/>
              </a:spcBef>
              <a:spcAft>
                <a:spcPts val="0"/>
              </a:spcAft>
              <a:buNone/>
            </a:pPr>
            <a:endParaRPr sz="2100">
              <a:solidFill>
                <a:srgbClr val="FFFFFF"/>
              </a:solidFill>
              <a:latin typeface="Calibri"/>
              <a:ea typeface="Calibri"/>
              <a:cs typeface="Calibri"/>
              <a:sym typeface="Calibri"/>
            </a:endParaRPr>
          </a:p>
          <a:p>
            <a:pPr marL="457200" lvl="0" indent="-361950" algn="l" rtl="0">
              <a:spcBef>
                <a:spcPts val="1200"/>
              </a:spcBef>
              <a:spcAft>
                <a:spcPts val="0"/>
              </a:spcAft>
              <a:buClr>
                <a:srgbClr val="FFFFFF"/>
              </a:buClr>
              <a:buSzPts val="2100"/>
              <a:buFont typeface="Calibri"/>
              <a:buChar char="●"/>
            </a:pPr>
            <a:r>
              <a:rPr lang="en" sz="2100">
                <a:solidFill>
                  <a:srgbClr val="FFFFFF"/>
                </a:solidFill>
                <a:latin typeface="Calibri"/>
                <a:ea typeface="Calibri"/>
                <a:cs typeface="Calibri"/>
                <a:sym typeface="Calibri"/>
              </a:rPr>
              <a:t>Extent of Beaver Influence</a:t>
            </a:r>
            <a:endParaRPr sz="2100">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302550" y="164050"/>
            <a:ext cx="8518500" cy="755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sz="3200" b="1">
                <a:latin typeface="Calibri"/>
                <a:ea typeface="Calibri"/>
                <a:cs typeface="Calibri"/>
                <a:sym typeface="Calibri"/>
              </a:rPr>
              <a:t>Plant Community Composition &amp; Cover</a:t>
            </a:r>
            <a:r>
              <a:rPr lang="en" sz="3200"/>
              <a:t> </a:t>
            </a:r>
            <a:endParaRPr sz="3200"/>
          </a:p>
        </p:txBody>
      </p:sp>
      <p:sp>
        <p:nvSpPr>
          <p:cNvPr id="153" name="Google Shape;153;p23"/>
          <p:cNvSpPr txBox="1">
            <a:spLocks noGrp="1"/>
          </p:cNvSpPr>
          <p:nvPr>
            <p:ph type="body" idx="1"/>
          </p:nvPr>
        </p:nvSpPr>
        <p:spPr>
          <a:xfrm>
            <a:off x="214000" y="1265325"/>
            <a:ext cx="4110600" cy="3179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sz="1700">
              <a:solidFill>
                <a:srgbClr val="FFFFFF"/>
              </a:solidFill>
              <a:latin typeface="Calibri"/>
              <a:ea typeface="Calibri"/>
              <a:cs typeface="Calibri"/>
              <a:sym typeface="Calibri"/>
            </a:endParaRPr>
          </a:p>
          <a:p>
            <a:pPr marL="457200" lvl="0" indent="0" algn="l" rtl="0">
              <a:lnSpc>
                <a:spcPct val="150000"/>
              </a:lnSpc>
              <a:spcBef>
                <a:spcPts val="1200"/>
              </a:spcBef>
              <a:spcAft>
                <a:spcPts val="0"/>
              </a:spcAft>
              <a:buNone/>
            </a:pPr>
            <a:r>
              <a:rPr lang="en" sz="1700">
                <a:solidFill>
                  <a:srgbClr val="FFFFFF"/>
                </a:solidFill>
                <a:latin typeface="Calibri"/>
                <a:ea typeface="Calibri"/>
                <a:cs typeface="Calibri"/>
                <a:sym typeface="Calibri"/>
              </a:rPr>
              <a:t>Determining the plant composition and cover will help better understand the restored reaches pathways to the reference reach.</a:t>
            </a:r>
            <a:endParaRPr sz="1700">
              <a:solidFill>
                <a:srgbClr val="FFFFFF"/>
              </a:solidFill>
              <a:latin typeface="Calibri"/>
              <a:ea typeface="Calibri"/>
              <a:cs typeface="Calibri"/>
              <a:sym typeface="Calibri"/>
            </a:endParaRPr>
          </a:p>
          <a:p>
            <a:pPr marL="457200" lvl="0" indent="0" algn="l" rtl="0">
              <a:spcBef>
                <a:spcPts val="1200"/>
              </a:spcBef>
              <a:spcAft>
                <a:spcPts val="1200"/>
              </a:spcAft>
              <a:buNone/>
            </a:pPr>
            <a:endParaRPr sz="1400"/>
          </a:p>
        </p:txBody>
      </p:sp>
      <p:pic>
        <p:nvPicPr>
          <p:cNvPr id="154" name="Google Shape;154;p23"/>
          <p:cNvPicPr preferRelativeResize="0"/>
          <p:nvPr/>
        </p:nvPicPr>
        <p:blipFill>
          <a:blip r:embed="rId3">
            <a:alphaModFix/>
          </a:blip>
          <a:stretch>
            <a:fillRect/>
          </a:stretch>
        </p:blipFill>
        <p:spPr>
          <a:xfrm>
            <a:off x="4417346" y="1265337"/>
            <a:ext cx="4594824" cy="34480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4"/>
          <p:cNvSpPr txBox="1">
            <a:spLocks noGrp="1"/>
          </p:cNvSpPr>
          <p:nvPr>
            <p:ph type="title"/>
          </p:nvPr>
        </p:nvSpPr>
        <p:spPr>
          <a:xfrm>
            <a:off x="276100" y="217450"/>
            <a:ext cx="2808000" cy="755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b="1">
                <a:latin typeface="Calibri"/>
                <a:ea typeface="Calibri"/>
                <a:cs typeface="Calibri"/>
                <a:sym typeface="Calibri"/>
              </a:rPr>
              <a:t>Line Point Intercept</a:t>
            </a:r>
            <a:endParaRPr b="1">
              <a:latin typeface="Calibri"/>
              <a:ea typeface="Calibri"/>
              <a:cs typeface="Calibri"/>
              <a:sym typeface="Calibri"/>
            </a:endParaRPr>
          </a:p>
        </p:txBody>
      </p:sp>
      <p:sp>
        <p:nvSpPr>
          <p:cNvPr id="160" name="Google Shape;160;p24"/>
          <p:cNvSpPr txBox="1">
            <a:spLocks noGrp="1"/>
          </p:cNvSpPr>
          <p:nvPr>
            <p:ph type="body" idx="1"/>
          </p:nvPr>
        </p:nvSpPr>
        <p:spPr>
          <a:xfrm>
            <a:off x="276100" y="1199525"/>
            <a:ext cx="4947600" cy="3179400"/>
          </a:xfrm>
          <a:prstGeom prst="rect">
            <a:avLst/>
          </a:prstGeom>
        </p:spPr>
        <p:txBody>
          <a:bodyPr spcFirstLastPara="1" wrap="square" lIns="91425" tIns="91425" rIns="91425" bIns="91425" anchor="t" anchorCtr="0">
            <a:normAutofit/>
          </a:bodyPr>
          <a:lstStyle/>
          <a:p>
            <a:pPr marL="0" lvl="0" indent="0" algn="l" rtl="0">
              <a:lnSpc>
                <a:spcPct val="150000"/>
              </a:lnSpc>
              <a:spcBef>
                <a:spcPts val="0"/>
              </a:spcBef>
              <a:spcAft>
                <a:spcPts val="0"/>
              </a:spcAft>
              <a:buNone/>
            </a:pPr>
            <a:endParaRPr sz="1435">
              <a:latin typeface="Calibri"/>
              <a:ea typeface="Calibri"/>
              <a:cs typeface="Calibri"/>
              <a:sym typeface="Calibri"/>
            </a:endParaRPr>
          </a:p>
          <a:p>
            <a:pPr marL="457200" lvl="0" indent="-342900" algn="l" rtl="0">
              <a:lnSpc>
                <a:spcPct val="150000"/>
              </a:lnSpc>
              <a:spcBef>
                <a:spcPts val="120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A minimum of 10 equally spaced transects </a:t>
            </a:r>
            <a:r>
              <a:rPr lang="en" sz="1800">
                <a:solidFill>
                  <a:schemeClr val="dk1"/>
                </a:solidFill>
                <a:latin typeface="Calibri"/>
                <a:ea typeface="Calibri"/>
                <a:cs typeface="Calibri"/>
                <a:sym typeface="Calibri"/>
              </a:rPr>
              <a:t>in all four restoration reaches</a:t>
            </a:r>
            <a:r>
              <a:rPr lang="en" sz="1800">
                <a:solidFill>
                  <a:srgbClr val="FFFFFF"/>
                </a:solidFill>
                <a:latin typeface="Calibri"/>
                <a:ea typeface="Calibri"/>
                <a:cs typeface="Calibri"/>
                <a:sym typeface="Calibri"/>
              </a:rPr>
              <a:t> </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25 points per transect (250 points per reach) </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Compare vegetative characteristics to the reference reach that has been untouched by placer mining</a:t>
            </a:r>
            <a:endParaRPr sz="1800">
              <a:solidFill>
                <a:srgbClr val="FFFFFF"/>
              </a:solidFill>
              <a:latin typeface="Calibri"/>
              <a:ea typeface="Calibri"/>
              <a:cs typeface="Calibri"/>
              <a:sym typeface="Calibri"/>
            </a:endParaRPr>
          </a:p>
        </p:txBody>
      </p:sp>
      <p:pic>
        <p:nvPicPr>
          <p:cNvPr id="161" name="Google Shape;161;p24"/>
          <p:cNvPicPr preferRelativeResize="0"/>
          <p:nvPr/>
        </p:nvPicPr>
        <p:blipFill>
          <a:blip r:embed="rId3">
            <a:alphaModFix/>
          </a:blip>
          <a:stretch>
            <a:fillRect/>
          </a:stretch>
        </p:blipFill>
        <p:spPr>
          <a:xfrm>
            <a:off x="5434910" y="163352"/>
            <a:ext cx="3008566" cy="2004450"/>
          </a:xfrm>
          <a:prstGeom prst="rect">
            <a:avLst/>
          </a:prstGeom>
          <a:noFill/>
          <a:ln>
            <a:noFill/>
          </a:ln>
        </p:spPr>
      </p:pic>
      <p:pic>
        <p:nvPicPr>
          <p:cNvPr id="162" name="Google Shape;162;p24"/>
          <p:cNvPicPr preferRelativeResize="0"/>
          <p:nvPr/>
        </p:nvPicPr>
        <p:blipFill>
          <a:blip r:embed="rId4">
            <a:alphaModFix/>
          </a:blip>
          <a:stretch>
            <a:fillRect/>
          </a:stretch>
        </p:blipFill>
        <p:spPr>
          <a:xfrm>
            <a:off x="5434900" y="2203400"/>
            <a:ext cx="3008575" cy="19541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25"/>
          <p:cNvPicPr preferRelativeResize="0"/>
          <p:nvPr/>
        </p:nvPicPr>
        <p:blipFill>
          <a:blip r:embed="rId3">
            <a:alphaModFix/>
          </a:blip>
          <a:stretch>
            <a:fillRect/>
          </a:stretch>
        </p:blipFill>
        <p:spPr>
          <a:xfrm>
            <a:off x="0" y="0"/>
            <a:ext cx="9144000" cy="5143500"/>
          </a:xfrm>
          <a:prstGeom prst="rect">
            <a:avLst/>
          </a:prstGeom>
          <a:noFill/>
          <a:ln>
            <a:noFill/>
          </a:ln>
        </p:spPr>
      </p:pic>
      <p:sp>
        <p:nvSpPr>
          <p:cNvPr id="168" name="Google Shape;168;p25"/>
          <p:cNvSpPr txBox="1">
            <a:spLocks noGrp="1"/>
          </p:cNvSpPr>
          <p:nvPr>
            <p:ph type="title"/>
          </p:nvPr>
        </p:nvSpPr>
        <p:spPr>
          <a:xfrm>
            <a:off x="311700" y="155725"/>
            <a:ext cx="3381900" cy="755700"/>
          </a:xfrm>
          <a:prstGeom prst="rect">
            <a:avLst/>
          </a:prstGeom>
          <a:solidFill>
            <a:srgbClr val="B3B3B3">
              <a:alpha val="36520"/>
            </a:srgbClr>
          </a:solidFill>
          <a:effectLst>
            <a:outerShdw blurRad="57150" dist="19050" dir="5400000" algn="bl" rotWithShape="0">
              <a:srgbClr val="000000"/>
            </a:outerShdw>
          </a:effectLst>
        </p:spPr>
        <p:txBody>
          <a:bodyPr spcFirstLastPara="1" wrap="square" lIns="91425" tIns="91425" rIns="91425" bIns="91425" anchor="b" anchorCtr="0">
            <a:normAutofit/>
          </a:bodyPr>
          <a:lstStyle/>
          <a:p>
            <a:pPr marL="0" lvl="0" indent="0" algn="l" rtl="0">
              <a:spcBef>
                <a:spcPts val="0"/>
              </a:spcBef>
              <a:spcAft>
                <a:spcPts val="0"/>
              </a:spcAft>
              <a:buNone/>
            </a:pPr>
            <a:r>
              <a:rPr lang="en" b="1">
                <a:latin typeface="Calibri"/>
                <a:ea typeface="Calibri"/>
                <a:cs typeface="Calibri"/>
                <a:sym typeface="Calibri"/>
              </a:rPr>
              <a:t>Soil Organic Matter </a:t>
            </a:r>
            <a:endParaRPr b="1">
              <a:latin typeface="Calibri"/>
              <a:ea typeface="Calibri"/>
              <a:cs typeface="Calibri"/>
              <a:sym typeface="Calibri"/>
            </a:endParaRPr>
          </a:p>
        </p:txBody>
      </p:sp>
      <p:sp>
        <p:nvSpPr>
          <p:cNvPr id="169" name="Google Shape;169;p25"/>
          <p:cNvSpPr txBox="1">
            <a:spLocks noGrp="1"/>
          </p:cNvSpPr>
          <p:nvPr>
            <p:ph type="body" idx="1"/>
          </p:nvPr>
        </p:nvSpPr>
        <p:spPr>
          <a:xfrm>
            <a:off x="189900" y="1611675"/>
            <a:ext cx="4781400" cy="2999100"/>
          </a:xfrm>
          <a:prstGeom prst="rect">
            <a:avLst/>
          </a:prstGeom>
          <a:solidFill>
            <a:srgbClr val="CFCFCF">
              <a:alpha val="19660"/>
            </a:srgbClr>
          </a:solidFill>
          <a:effectLst>
            <a:outerShdw blurRad="57150" dist="19050" dir="5400000" algn="bl" rotWithShape="0">
              <a:srgbClr val="000000"/>
            </a:outerShdw>
          </a:effectLst>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rgbClr val="FFFFFF"/>
                </a:solidFill>
                <a:latin typeface="Calibri"/>
                <a:ea typeface="Calibri"/>
                <a:cs typeface="Calibri"/>
                <a:sym typeface="Calibri"/>
              </a:rPr>
              <a:t>Soil organic matter concentration </a:t>
            </a:r>
            <a:endParaRPr sz="1800">
              <a:solidFill>
                <a:srgbClr val="FFFFFF"/>
              </a:solidFill>
              <a:latin typeface="Calibri"/>
              <a:ea typeface="Calibri"/>
              <a:cs typeface="Calibri"/>
              <a:sym typeface="Calibri"/>
            </a:endParaRPr>
          </a:p>
          <a:p>
            <a:pPr marL="0" lvl="0" indent="0" algn="l" rtl="0">
              <a:spcBef>
                <a:spcPts val="1200"/>
              </a:spcBef>
              <a:spcAft>
                <a:spcPts val="0"/>
              </a:spcAft>
              <a:buNone/>
            </a:pPr>
            <a:r>
              <a:rPr lang="en" sz="1800">
                <a:solidFill>
                  <a:srgbClr val="FFFFFF"/>
                </a:solidFill>
                <a:latin typeface="Calibri"/>
                <a:ea typeface="Calibri"/>
                <a:cs typeface="Calibri"/>
                <a:sym typeface="Calibri"/>
              </a:rPr>
              <a:t>Surface cover type </a:t>
            </a:r>
            <a:endParaRPr sz="1800">
              <a:solidFill>
                <a:srgbClr val="FFFFFF"/>
              </a:solidFill>
              <a:latin typeface="Calibri"/>
              <a:ea typeface="Calibri"/>
              <a:cs typeface="Calibri"/>
              <a:sym typeface="Calibri"/>
            </a:endParaRPr>
          </a:p>
          <a:p>
            <a:pPr marL="0" lvl="0" indent="0" algn="l" rtl="0">
              <a:spcBef>
                <a:spcPts val="1200"/>
              </a:spcBef>
              <a:spcAft>
                <a:spcPts val="0"/>
              </a:spcAft>
              <a:buNone/>
            </a:pPr>
            <a:r>
              <a:rPr lang="en" sz="1800">
                <a:solidFill>
                  <a:srgbClr val="FFFFFF"/>
                </a:solidFill>
                <a:latin typeface="Calibri"/>
                <a:ea typeface="Calibri"/>
                <a:cs typeface="Calibri"/>
                <a:sym typeface="Calibri"/>
              </a:rPr>
              <a:t>How soils have recovered since restoration </a:t>
            </a:r>
            <a:endParaRPr sz="1800">
              <a:solidFill>
                <a:srgbClr val="FFFFFF"/>
              </a:solidFill>
              <a:latin typeface="Calibri"/>
              <a:ea typeface="Calibri"/>
              <a:cs typeface="Calibri"/>
              <a:sym typeface="Calibri"/>
            </a:endParaRPr>
          </a:p>
          <a:p>
            <a:pPr marL="0" lvl="0" indent="0" algn="l" rtl="0">
              <a:spcBef>
                <a:spcPts val="1200"/>
              </a:spcBef>
              <a:spcAft>
                <a:spcPts val="1200"/>
              </a:spcAft>
              <a:buNone/>
            </a:pPr>
            <a:r>
              <a:rPr lang="en" sz="1800">
                <a:solidFill>
                  <a:srgbClr val="FFFFFF"/>
                </a:solidFill>
                <a:latin typeface="Calibri"/>
                <a:ea typeface="Calibri"/>
                <a:cs typeface="Calibri"/>
                <a:sym typeface="Calibri"/>
              </a:rPr>
              <a:t>How beavers have influenced the organic matter deposit </a:t>
            </a:r>
            <a:endParaRPr sz="1800">
              <a:solidFill>
                <a:srgbClr val="FFFFFF"/>
              </a:solidFill>
              <a:latin typeface="Calibri"/>
              <a:ea typeface="Calibri"/>
              <a:cs typeface="Calibri"/>
              <a:sym typeface="Calibri"/>
            </a:endParaRPr>
          </a:p>
        </p:txBody>
      </p:sp>
      <p:sp>
        <p:nvSpPr>
          <p:cNvPr id="170" name="Google Shape;170;p25"/>
          <p:cNvSpPr txBox="1"/>
          <p:nvPr/>
        </p:nvSpPr>
        <p:spPr>
          <a:xfrm>
            <a:off x="221400" y="3213825"/>
            <a:ext cx="3381900" cy="46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endParaRPr sz="1800">
              <a:solidFill>
                <a:srgbClr val="FFFFFF"/>
              </a:solidFill>
              <a:latin typeface="Calibri"/>
              <a:ea typeface="Calibri"/>
              <a:cs typeface="Calibri"/>
              <a:sym typeface="Calibri"/>
            </a:endParaRPr>
          </a:p>
        </p:txBody>
      </p:sp>
      <p:sp>
        <p:nvSpPr>
          <p:cNvPr id="171" name="Google Shape;171;p25"/>
          <p:cNvSpPr txBox="1"/>
          <p:nvPr/>
        </p:nvSpPr>
        <p:spPr>
          <a:xfrm>
            <a:off x="189900" y="998325"/>
            <a:ext cx="33819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a:solidFill>
                <a:srgbClr val="FFFFFF"/>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0" y="186000"/>
            <a:ext cx="4363500" cy="755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2300" b="1">
                <a:latin typeface="Calibri"/>
                <a:ea typeface="Calibri"/>
                <a:cs typeface="Calibri"/>
                <a:sym typeface="Calibri"/>
              </a:rPr>
              <a:t>Organic Matter</a:t>
            </a:r>
            <a:endParaRPr sz="2300" b="1">
              <a:latin typeface="Calibri"/>
              <a:ea typeface="Calibri"/>
              <a:cs typeface="Calibri"/>
              <a:sym typeface="Calibri"/>
            </a:endParaRPr>
          </a:p>
          <a:p>
            <a:pPr marL="0" lvl="0" indent="0" algn="ctr" rtl="0">
              <a:spcBef>
                <a:spcPts val="0"/>
              </a:spcBef>
              <a:spcAft>
                <a:spcPts val="0"/>
              </a:spcAft>
              <a:buSzPts val="990"/>
              <a:buNone/>
            </a:pPr>
            <a:r>
              <a:rPr lang="en" sz="2300" b="1">
                <a:latin typeface="Calibri"/>
                <a:ea typeface="Calibri"/>
                <a:cs typeface="Calibri"/>
                <a:sym typeface="Calibri"/>
              </a:rPr>
              <a:t>Measurement Methods</a:t>
            </a:r>
            <a:endParaRPr sz="2300" b="1">
              <a:latin typeface="Calibri"/>
              <a:ea typeface="Calibri"/>
              <a:cs typeface="Calibri"/>
              <a:sym typeface="Calibri"/>
            </a:endParaRPr>
          </a:p>
        </p:txBody>
      </p:sp>
      <p:sp>
        <p:nvSpPr>
          <p:cNvPr id="177" name="Google Shape;177;p26"/>
          <p:cNvSpPr txBox="1">
            <a:spLocks noGrp="1"/>
          </p:cNvSpPr>
          <p:nvPr>
            <p:ph type="body" idx="1"/>
          </p:nvPr>
        </p:nvSpPr>
        <p:spPr>
          <a:xfrm>
            <a:off x="225000" y="1197050"/>
            <a:ext cx="4138500" cy="3812400"/>
          </a:xfrm>
          <a:prstGeom prst="rect">
            <a:avLst/>
          </a:prstGeom>
        </p:spPr>
        <p:txBody>
          <a:bodyPr spcFirstLastPara="1" wrap="square" lIns="91425" tIns="91425" rIns="91425" bIns="91425" anchor="t" anchorCtr="0">
            <a:normAutofit/>
          </a:bodyPr>
          <a:lstStyle/>
          <a:p>
            <a:pPr marL="457200" lvl="0" indent="-336550" algn="l" rtl="0">
              <a:lnSpc>
                <a:spcPct val="150000"/>
              </a:lnSpc>
              <a:spcBef>
                <a:spcPts val="0"/>
              </a:spcBef>
              <a:spcAft>
                <a:spcPts val="0"/>
              </a:spcAft>
              <a:buClr>
                <a:srgbClr val="FFFFFF"/>
              </a:buClr>
              <a:buSzPts val="1700"/>
              <a:buFont typeface="Calibri"/>
              <a:buChar char="●"/>
            </a:pPr>
            <a:r>
              <a:rPr lang="en" sz="1700">
                <a:solidFill>
                  <a:srgbClr val="FFFFFF"/>
                </a:solidFill>
                <a:latin typeface="Calibri"/>
                <a:ea typeface="Calibri"/>
                <a:cs typeface="Calibri"/>
                <a:sym typeface="Calibri"/>
              </a:rPr>
              <a:t>Measure organic matter depth of 30 core samples in each reach</a:t>
            </a:r>
            <a:endParaRPr sz="1700">
              <a:solidFill>
                <a:srgbClr val="FFFFFF"/>
              </a:solidFill>
              <a:latin typeface="Calibri"/>
              <a:ea typeface="Calibri"/>
              <a:cs typeface="Calibri"/>
              <a:sym typeface="Calibri"/>
            </a:endParaRPr>
          </a:p>
          <a:p>
            <a:pPr marL="457200" lvl="0" indent="-336550" algn="l" rtl="0">
              <a:lnSpc>
                <a:spcPct val="150000"/>
              </a:lnSpc>
              <a:spcBef>
                <a:spcPts val="0"/>
              </a:spcBef>
              <a:spcAft>
                <a:spcPts val="0"/>
              </a:spcAft>
              <a:buClr>
                <a:srgbClr val="FFFFFF"/>
              </a:buClr>
              <a:buSzPts val="1700"/>
              <a:buFont typeface="Calibri"/>
              <a:buChar char="●"/>
            </a:pPr>
            <a:r>
              <a:rPr lang="en" sz="1700">
                <a:solidFill>
                  <a:srgbClr val="FFFFFF"/>
                </a:solidFill>
                <a:latin typeface="Calibri"/>
                <a:ea typeface="Calibri"/>
                <a:cs typeface="Calibri"/>
                <a:sym typeface="Calibri"/>
              </a:rPr>
              <a:t>Notate surface cover type</a:t>
            </a:r>
            <a:endParaRPr sz="1700">
              <a:solidFill>
                <a:srgbClr val="FFFFFF"/>
              </a:solidFill>
              <a:latin typeface="Calibri"/>
              <a:ea typeface="Calibri"/>
              <a:cs typeface="Calibri"/>
              <a:sym typeface="Calibri"/>
            </a:endParaRPr>
          </a:p>
          <a:p>
            <a:pPr marL="914400" lvl="1" indent="-336550" algn="l" rtl="0">
              <a:lnSpc>
                <a:spcPct val="150000"/>
              </a:lnSpc>
              <a:spcBef>
                <a:spcPts val="0"/>
              </a:spcBef>
              <a:spcAft>
                <a:spcPts val="0"/>
              </a:spcAft>
              <a:buClr>
                <a:srgbClr val="FFFFFF"/>
              </a:buClr>
              <a:buSzPts val="1700"/>
              <a:buFont typeface="Calibri"/>
              <a:buChar char="○"/>
            </a:pPr>
            <a:r>
              <a:rPr lang="en" sz="1700">
                <a:solidFill>
                  <a:srgbClr val="FFFFFF"/>
                </a:solidFill>
                <a:latin typeface="Calibri"/>
                <a:ea typeface="Calibri"/>
                <a:cs typeface="Calibri"/>
                <a:sym typeface="Calibri"/>
              </a:rPr>
              <a:t>wood, cobble, gravel, sand, silt, litter, or surface water</a:t>
            </a:r>
            <a:endParaRPr sz="1700">
              <a:solidFill>
                <a:srgbClr val="FFFFFF"/>
              </a:solidFill>
              <a:latin typeface="Calibri"/>
              <a:ea typeface="Calibri"/>
              <a:cs typeface="Calibri"/>
              <a:sym typeface="Calibri"/>
            </a:endParaRPr>
          </a:p>
          <a:p>
            <a:pPr marL="457200" lvl="0" indent="-336550" algn="l" rtl="0">
              <a:lnSpc>
                <a:spcPct val="150000"/>
              </a:lnSpc>
              <a:spcBef>
                <a:spcPts val="0"/>
              </a:spcBef>
              <a:spcAft>
                <a:spcPts val="0"/>
              </a:spcAft>
              <a:buClr>
                <a:srgbClr val="FFFFFF"/>
              </a:buClr>
              <a:buSzPts val="1700"/>
              <a:buFont typeface="Calibri"/>
              <a:buChar char="●"/>
            </a:pPr>
            <a:r>
              <a:rPr lang="en" sz="1700">
                <a:solidFill>
                  <a:srgbClr val="FFFFFF"/>
                </a:solidFill>
                <a:latin typeface="Calibri"/>
                <a:ea typeface="Calibri"/>
                <a:cs typeface="Calibri"/>
                <a:sym typeface="Calibri"/>
              </a:rPr>
              <a:t>Loss on ignition test to measure organic matter concentration </a:t>
            </a:r>
            <a:endParaRPr sz="1700">
              <a:solidFill>
                <a:srgbClr val="FFFFFF"/>
              </a:solidFill>
              <a:latin typeface="Calibri"/>
              <a:ea typeface="Calibri"/>
              <a:cs typeface="Calibri"/>
              <a:sym typeface="Calibri"/>
            </a:endParaRPr>
          </a:p>
          <a:p>
            <a:pPr marL="914400" lvl="1" indent="-336550" algn="l" rtl="0">
              <a:lnSpc>
                <a:spcPct val="150000"/>
              </a:lnSpc>
              <a:spcBef>
                <a:spcPts val="0"/>
              </a:spcBef>
              <a:spcAft>
                <a:spcPts val="0"/>
              </a:spcAft>
              <a:buClr>
                <a:srgbClr val="FFFFFF"/>
              </a:buClr>
              <a:buSzPts val="1700"/>
              <a:buFont typeface="Calibri"/>
              <a:buChar char="○"/>
            </a:pPr>
            <a:r>
              <a:rPr lang="en" sz="1700">
                <a:solidFill>
                  <a:srgbClr val="FFFFFF"/>
                </a:solidFill>
                <a:latin typeface="Calibri"/>
                <a:ea typeface="Calibri"/>
                <a:cs typeface="Calibri"/>
                <a:sym typeface="Calibri"/>
              </a:rPr>
              <a:t>Ten samples from each reach </a:t>
            </a:r>
            <a:endParaRPr sz="1600">
              <a:solidFill>
                <a:srgbClr val="FFFFFF"/>
              </a:solidFill>
              <a:latin typeface="Calibri"/>
              <a:ea typeface="Calibri"/>
              <a:cs typeface="Calibri"/>
              <a:sym typeface="Calibri"/>
            </a:endParaRPr>
          </a:p>
        </p:txBody>
      </p:sp>
      <p:pic>
        <p:nvPicPr>
          <p:cNvPr id="178" name="Google Shape;178;p26"/>
          <p:cNvPicPr preferRelativeResize="0"/>
          <p:nvPr/>
        </p:nvPicPr>
        <p:blipFill>
          <a:blip r:embed="rId3">
            <a:alphaModFix/>
          </a:blip>
          <a:stretch>
            <a:fillRect/>
          </a:stretch>
        </p:blipFill>
        <p:spPr>
          <a:xfrm>
            <a:off x="4571956" y="186000"/>
            <a:ext cx="3389568" cy="3812401"/>
          </a:xfrm>
          <a:prstGeom prst="rect">
            <a:avLst/>
          </a:prstGeom>
          <a:noFill/>
          <a:ln>
            <a:noFill/>
          </a:ln>
        </p:spPr>
      </p:pic>
      <p:sp>
        <p:nvSpPr>
          <p:cNvPr id="179" name="Google Shape;179;p26"/>
          <p:cNvSpPr txBox="1"/>
          <p:nvPr/>
        </p:nvSpPr>
        <p:spPr>
          <a:xfrm>
            <a:off x="6699725" y="3998350"/>
            <a:ext cx="1261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000">
                <a:solidFill>
                  <a:schemeClr val="dk1"/>
                </a:solidFill>
              </a:rPr>
              <a:t>Kabbalah 2021</a:t>
            </a:r>
            <a:endParaRPr sz="10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pic>
        <p:nvPicPr>
          <p:cNvPr id="184" name="Google Shape;184;p27"/>
          <p:cNvPicPr preferRelativeResize="0"/>
          <p:nvPr/>
        </p:nvPicPr>
        <p:blipFill>
          <a:blip r:embed="rId3">
            <a:alphaModFix/>
          </a:blip>
          <a:stretch>
            <a:fillRect/>
          </a:stretch>
        </p:blipFill>
        <p:spPr>
          <a:xfrm>
            <a:off x="121825" y="1560346"/>
            <a:ext cx="4390675" cy="2561229"/>
          </a:xfrm>
          <a:prstGeom prst="rect">
            <a:avLst/>
          </a:prstGeom>
          <a:noFill/>
          <a:ln>
            <a:noFill/>
          </a:ln>
        </p:spPr>
      </p:pic>
      <p:sp>
        <p:nvSpPr>
          <p:cNvPr id="185" name="Google Shape;185;p27"/>
          <p:cNvSpPr txBox="1">
            <a:spLocks noGrp="1"/>
          </p:cNvSpPr>
          <p:nvPr>
            <p:ph type="title"/>
          </p:nvPr>
        </p:nvSpPr>
        <p:spPr>
          <a:xfrm>
            <a:off x="252550" y="262975"/>
            <a:ext cx="6228300" cy="492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SzPts val="990"/>
              <a:buNone/>
            </a:pPr>
            <a:r>
              <a:rPr lang="en" sz="2700"/>
              <a:t>Monitoring for Beaver Distribution</a:t>
            </a:r>
            <a:endParaRPr sz="2700"/>
          </a:p>
        </p:txBody>
      </p:sp>
      <p:pic>
        <p:nvPicPr>
          <p:cNvPr id="186" name="Google Shape;186;p27"/>
          <p:cNvPicPr preferRelativeResize="0"/>
          <p:nvPr/>
        </p:nvPicPr>
        <p:blipFill>
          <a:blip r:embed="rId4">
            <a:alphaModFix/>
          </a:blip>
          <a:stretch>
            <a:fillRect/>
          </a:stretch>
        </p:blipFill>
        <p:spPr>
          <a:xfrm>
            <a:off x="4614500" y="1540520"/>
            <a:ext cx="4390675" cy="2600880"/>
          </a:xfrm>
          <a:prstGeom prst="rect">
            <a:avLst/>
          </a:prstGeom>
          <a:noFill/>
          <a:ln>
            <a:noFill/>
          </a:ln>
        </p:spPr>
      </p:pic>
      <p:sp>
        <p:nvSpPr>
          <p:cNvPr id="187" name="Google Shape;187;p27"/>
          <p:cNvSpPr txBox="1"/>
          <p:nvPr/>
        </p:nvSpPr>
        <p:spPr>
          <a:xfrm>
            <a:off x="5849025" y="1725850"/>
            <a:ext cx="327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solidFill>
                  <a:schemeClr val="accent5"/>
                </a:solidFill>
              </a:rPr>
              <a:t>?</a:t>
            </a:r>
            <a:endParaRPr sz="2600">
              <a:solidFill>
                <a:schemeClr val="accent5"/>
              </a:solidFill>
            </a:endParaRPr>
          </a:p>
        </p:txBody>
      </p:sp>
      <p:sp>
        <p:nvSpPr>
          <p:cNvPr id="188" name="Google Shape;188;p27"/>
          <p:cNvSpPr txBox="1"/>
          <p:nvPr/>
        </p:nvSpPr>
        <p:spPr>
          <a:xfrm>
            <a:off x="6743675" y="2943250"/>
            <a:ext cx="3174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400">
                <a:solidFill>
                  <a:schemeClr val="accent5"/>
                </a:solidFill>
              </a:rPr>
              <a:t>?</a:t>
            </a:r>
            <a:endParaRPr sz="2400">
              <a:solidFill>
                <a:schemeClr val="accent5"/>
              </a:solidFill>
            </a:endParaRPr>
          </a:p>
        </p:txBody>
      </p:sp>
      <p:sp>
        <p:nvSpPr>
          <p:cNvPr id="189" name="Google Shape;189;p27"/>
          <p:cNvSpPr txBox="1"/>
          <p:nvPr/>
        </p:nvSpPr>
        <p:spPr>
          <a:xfrm>
            <a:off x="7259850" y="3178650"/>
            <a:ext cx="248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chemeClr val="accent5"/>
                </a:solidFill>
              </a:rPr>
              <a:t>?</a:t>
            </a:r>
            <a:endParaRPr>
              <a:solidFill>
                <a:schemeClr val="accent5"/>
              </a:solidFill>
            </a:endParaRPr>
          </a:p>
        </p:txBody>
      </p:sp>
      <p:sp>
        <p:nvSpPr>
          <p:cNvPr id="190" name="Google Shape;190;p27"/>
          <p:cNvSpPr txBox="1"/>
          <p:nvPr/>
        </p:nvSpPr>
        <p:spPr>
          <a:xfrm>
            <a:off x="5544050" y="1458350"/>
            <a:ext cx="248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accent5"/>
                </a:solidFill>
              </a:rPr>
              <a:t>?</a:t>
            </a:r>
            <a:endParaRPr sz="1800">
              <a:solidFill>
                <a:schemeClr val="accent5"/>
              </a:solidFill>
            </a:endParaRPr>
          </a:p>
        </p:txBody>
      </p:sp>
      <p:sp>
        <p:nvSpPr>
          <p:cNvPr id="191" name="Google Shape;191;p27"/>
          <p:cNvSpPr txBox="1"/>
          <p:nvPr/>
        </p:nvSpPr>
        <p:spPr>
          <a:xfrm>
            <a:off x="5660113" y="1607900"/>
            <a:ext cx="248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chemeClr val="accent5"/>
                </a:solidFill>
              </a:rPr>
              <a:t>?</a:t>
            </a:r>
            <a:endParaRPr sz="2000">
              <a:solidFill>
                <a:schemeClr val="accent5"/>
              </a:solidFill>
            </a:endParaRPr>
          </a:p>
        </p:txBody>
      </p:sp>
      <p:sp>
        <p:nvSpPr>
          <p:cNvPr id="192" name="Google Shape;192;p27"/>
          <p:cNvSpPr txBox="1"/>
          <p:nvPr/>
        </p:nvSpPr>
        <p:spPr>
          <a:xfrm>
            <a:off x="7011750" y="3136975"/>
            <a:ext cx="248100" cy="44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700">
                <a:solidFill>
                  <a:schemeClr val="accent5"/>
                </a:solidFill>
              </a:rPr>
              <a:t>?</a:t>
            </a:r>
            <a:endParaRPr sz="1700">
              <a:solidFill>
                <a:schemeClr val="accent5"/>
              </a:solidFill>
            </a:endParaRPr>
          </a:p>
        </p:txBody>
      </p:sp>
      <p:sp>
        <p:nvSpPr>
          <p:cNvPr id="193" name="Google Shape;193;p27"/>
          <p:cNvSpPr txBox="1"/>
          <p:nvPr/>
        </p:nvSpPr>
        <p:spPr>
          <a:xfrm>
            <a:off x="5800638" y="1560350"/>
            <a:ext cx="156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accent5"/>
                </a:solidFill>
              </a:rPr>
              <a:t>?</a:t>
            </a:r>
            <a:endParaRPr>
              <a:solidFill>
                <a:schemeClr val="accent5"/>
              </a:solidFill>
            </a:endParaRPr>
          </a:p>
        </p:txBody>
      </p:sp>
      <p:sp>
        <p:nvSpPr>
          <p:cNvPr id="194" name="Google Shape;194;p27"/>
          <p:cNvSpPr txBox="1"/>
          <p:nvPr/>
        </p:nvSpPr>
        <p:spPr>
          <a:xfrm>
            <a:off x="6962425" y="3305300"/>
            <a:ext cx="2481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a:solidFill>
                  <a:srgbClr val="FF9900"/>
                </a:solidFill>
              </a:rPr>
              <a:t>?</a:t>
            </a:r>
            <a:endParaRPr sz="2700">
              <a:solidFill>
                <a:srgbClr val="FF9900"/>
              </a:solidFill>
            </a:endParaRPr>
          </a:p>
        </p:txBody>
      </p:sp>
      <p:sp>
        <p:nvSpPr>
          <p:cNvPr id="195" name="Google Shape;195;p27"/>
          <p:cNvSpPr txBox="1"/>
          <p:nvPr/>
        </p:nvSpPr>
        <p:spPr>
          <a:xfrm>
            <a:off x="121825" y="1146050"/>
            <a:ext cx="832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In 2019:</a:t>
            </a:r>
            <a:endParaRPr>
              <a:solidFill>
                <a:srgbClr val="FFFFFF"/>
              </a:solidFill>
            </a:endParaRPr>
          </a:p>
        </p:txBody>
      </p:sp>
      <p:pic>
        <p:nvPicPr>
          <p:cNvPr id="196" name="Google Shape;196;p27"/>
          <p:cNvPicPr preferRelativeResize="0"/>
          <p:nvPr/>
        </p:nvPicPr>
        <p:blipFill rotWithShape="1">
          <a:blip r:embed="rId5">
            <a:alphaModFix/>
          </a:blip>
          <a:srcRect t="9765" r="34734" b="8993"/>
          <a:stretch/>
        </p:blipFill>
        <p:spPr>
          <a:xfrm>
            <a:off x="62650" y="3136975"/>
            <a:ext cx="2023325" cy="1889000"/>
          </a:xfrm>
          <a:prstGeom prst="rect">
            <a:avLst/>
          </a:prstGeom>
          <a:noFill/>
          <a:ln>
            <a:noFill/>
          </a:ln>
          <a:effectLst>
            <a:outerShdw blurRad="57150" dist="19050" dir="5400000" algn="bl" rotWithShape="0">
              <a:srgbClr val="FFFFFF"/>
            </a:outerShdw>
          </a:effectLst>
        </p:spPr>
      </p:pic>
      <p:cxnSp>
        <p:nvCxnSpPr>
          <p:cNvPr id="197" name="Google Shape;197;p27"/>
          <p:cNvCxnSpPr>
            <a:stCxn id="196" idx="3"/>
          </p:cNvCxnSpPr>
          <p:nvPr/>
        </p:nvCxnSpPr>
        <p:spPr>
          <a:xfrm rot="10800000" flipH="1">
            <a:off x="2085975" y="3521375"/>
            <a:ext cx="508200" cy="560100"/>
          </a:xfrm>
          <a:prstGeom prst="straightConnector1">
            <a:avLst/>
          </a:prstGeom>
          <a:noFill/>
          <a:ln w="9525" cap="flat" cmpd="sng">
            <a:solidFill>
              <a:srgbClr val="FF9900"/>
            </a:solidFill>
            <a:prstDash val="solid"/>
            <a:round/>
            <a:headEnd type="none" w="med" len="med"/>
            <a:tailEnd type="triangle" w="med" len="med"/>
          </a:ln>
          <a:effectLst>
            <a:outerShdw blurRad="57150" dist="19050" dir="5400000" algn="bl" rotWithShape="0">
              <a:srgbClr val="FFFFFF"/>
            </a:outerShdw>
          </a:effectLst>
        </p:spPr>
      </p:cxnSp>
      <p:pic>
        <p:nvPicPr>
          <p:cNvPr id="198" name="Google Shape;198;p27"/>
          <p:cNvPicPr preferRelativeResize="0"/>
          <p:nvPr/>
        </p:nvPicPr>
        <p:blipFill rotWithShape="1">
          <a:blip r:embed="rId6">
            <a:alphaModFix/>
          </a:blip>
          <a:srcRect l="12033" r="17304"/>
          <a:stretch/>
        </p:blipFill>
        <p:spPr>
          <a:xfrm>
            <a:off x="6694350" y="191705"/>
            <a:ext cx="2023327" cy="1908797"/>
          </a:xfrm>
          <a:prstGeom prst="rect">
            <a:avLst/>
          </a:prstGeom>
          <a:noFill/>
          <a:ln>
            <a:noFill/>
          </a:ln>
          <a:effectLst>
            <a:outerShdw blurRad="57150" dist="19050" dir="5400000" algn="bl" rotWithShape="0">
              <a:srgbClr val="FFFFFF"/>
            </a:outerShdw>
          </a:effectLst>
        </p:spPr>
      </p:pic>
      <p:sp>
        <p:nvSpPr>
          <p:cNvPr id="199" name="Google Shape;199;p27"/>
          <p:cNvSpPr/>
          <p:nvPr/>
        </p:nvSpPr>
        <p:spPr>
          <a:xfrm rot="-2445139">
            <a:off x="2130281" y="1094200"/>
            <a:ext cx="358002" cy="2386998"/>
          </a:xfrm>
          <a:prstGeom prst="rightBrace">
            <a:avLst>
              <a:gd name="adj1" fmla="val 50000"/>
              <a:gd name="adj2" fmla="val 50000"/>
            </a:avLst>
          </a:prstGeom>
          <a:noFill/>
          <a:ln w="9525" cap="flat" cmpd="sng">
            <a:solidFill>
              <a:schemeClr val="accent5"/>
            </a:solidFill>
            <a:prstDash val="solid"/>
            <a:round/>
            <a:headEnd type="none" w="sm" len="sm"/>
            <a:tailEnd type="none" w="sm" len="sm"/>
          </a:ln>
          <a:effectLst>
            <a:outerShdw blurRad="57150" dist="19050" dir="5400000" algn="bl" rotWithShape="0">
              <a:srgbClr val="FFFFFF"/>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0" name="Google Shape;200;p27"/>
          <p:cNvCxnSpPr>
            <a:stCxn id="199" idx="1"/>
            <a:endCxn id="198" idx="1"/>
          </p:cNvCxnSpPr>
          <p:nvPr/>
        </p:nvCxnSpPr>
        <p:spPr>
          <a:xfrm rot="10800000" flipH="1">
            <a:off x="2444882" y="1146049"/>
            <a:ext cx="4249500" cy="1024800"/>
          </a:xfrm>
          <a:prstGeom prst="straightConnector1">
            <a:avLst/>
          </a:prstGeom>
          <a:noFill/>
          <a:ln w="9525" cap="flat" cmpd="sng">
            <a:solidFill>
              <a:schemeClr val="accent5"/>
            </a:solidFill>
            <a:prstDash val="solid"/>
            <a:round/>
            <a:headEnd type="none" w="med" len="med"/>
            <a:tailEnd type="none" w="med" len="med"/>
          </a:ln>
          <a:effectLst>
            <a:outerShdw blurRad="57150" dist="19050" dir="5400000" algn="bl" rotWithShape="0">
              <a:srgbClr val="FFFFFF"/>
            </a:outerShdw>
          </a:effectLst>
        </p:spPr>
      </p:cxnSp>
      <p:sp>
        <p:nvSpPr>
          <p:cNvPr id="201" name="Google Shape;201;p27"/>
          <p:cNvSpPr txBox="1"/>
          <p:nvPr/>
        </p:nvSpPr>
        <p:spPr>
          <a:xfrm>
            <a:off x="4655850" y="1146050"/>
            <a:ext cx="1903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vs. Present:</a:t>
            </a:r>
            <a:endParaRPr>
              <a:solidFill>
                <a:srgbClr val="FFFFFF"/>
              </a:solidFill>
            </a:endParaRPr>
          </a:p>
        </p:txBody>
      </p:sp>
      <p:sp>
        <p:nvSpPr>
          <p:cNvPr id="202" name="Google Shape;202;p27"/>
          <p:cNvSpPr txBox="1"/>
          <p:nvPr/>
        </p:nvSpPr>
        <p:spPr>
          <a:xfrm>
            <a:off x="2168850" y="4194800"/>
            <a:ext cx="43908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 new data for the other 3 restored reaches </a:t>
            </a:r>
            <a:r>
              <a:rPr lang="en" i="1">
                <a:solidFill>
                  <a:srgbClr val="FFFFFF"/>
                </a:solidFill>
              </a:rPr>
              <a:t>and the the reference site -if discernible!</a:t>
            </a:r>
            <a:r>
              <a:rPr lang="en">
                <a:solidFill>
                  <a:srgbClr val="FFFFFF"/>
                </a:solidFill>
              </a:rPr>
              <a:t>)</a:t>
            </a:r>
            <a:endParaRPr>
              <a:solidFill>
                <a:srgbClr val="FFFFFF"/>
              </a:solidFill>
            </a:endParaRPr>
          </a:p>
        </p:txBody>
      </p:sp>
      <p:sp>
        <p:nvSpPr>
          <p:cNvPr id="203" name="Google Shape;203;p27"/>
          <p:cNvSpPr txBox="1"/>
          <p:nvPr/>
        </p:nvSpPr>
        <p:spPr>
          <a:xfrm>
            <a:off x="954325" y="697325"/>
            <a:ext cx="4186800" cy="507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100" i="1">
                <a:solidFill>
                  <a:srgbClr val="FFFFFF"/>
                </a:solidFill>
              </a:rPr>
              <a:t>The 2014 Reach (i.e. Phase One)</a:t>
            </a:r>
            <a:endParaRPr sz="2100" i="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7"/>
                                        </p:tgtEl>
                                        <p:attrNameLst>
                                          <p:attrName>style.visibility</p:attrName>
                                        </p:attrNameLst>
                                      </p:cBhvr>
                                      <p:to>
                                        <p:strVal val="visible"/>
                                      </p:to>
                                    </p:set>
                                    <p:animEffect transition="in" filter="fade">
                                      <p:cBhvr>
                                        <p:cTn id="7" dur="1000"/>
                                        <p:tgtEl>
                                          <p:spTgt spid="197"/>
                                        </p:tgtEl>
                                      </p:cBhvr>
                                    </p:animEffect>
                                  </p:childTnLst>
                                </p:cTn>
                              </p:par>
                              <p:par>
                                <p:cTn id="8" presetID="10" presetClass="entr" presetSubtype="0" fill="hold" nodeType="withEffect">
                                  <p:stCondLst>
                                    <p:cond delay="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1000"/>
                                        <p:tgtEl>
                                          <p:spTgt spid="19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9"/>
                                        </p:tgtEl>
                                        <p:attrNameLst>
                                          <p:attrName>style.visibility</p:attrName>
                                        </p:attrNameLst>
                                      </p:cBhvr>
                                      <p:to>
                                        <p:strVal val="visible"/>
                                      </p:to>
                                    </p:set>
                                    <p:animEffect transition="in" filter="fade">
                                      <p:cBhvr>
                                        <p:cTn id="15" dur="1000"/>
                                        <p:tgtEl>
                                          <p:spTgt spid="199"/>
                                        </p:tgtEl>
                                      </p:cBhvr>
                                    </p:animEffect>
                                  </p:childTnLst>
                                </p:cTn>
                              </p:par>
                              <p:par>
                                <p:cTn id="16" presetID="10" presetClass="entr" presetSubtype="0" fill="hold" nodeType="withEffect">
                                  <p:stCondLst>
                                    <p:cond delay="0"/>
                                  </p:stCondLst>
                                  <p:childTnLst>
                                    <p:set>
                                      <p:cBhvr>
                                        <p:cTn id="17" dur="1" fill="hold">
                                          <p:stCondLst>
                                            <p:cond delay="0"/>
                                          </p:stCondLst>
                                        </p:cTn>
                                        <p:tgtEl>
                                          <p:spTgt spid="200"/>
                                        </p:tgtEl>
                                        <p:attrNameLst>
                                          <p:attrName>style.visibility</p:attrName>
                                        </p:attrNameLst>
                                      </p:cBhvr>
                                      <p:to>
                                        <p:strVal val="visible"/>
                                      </p:to>
                                    </p:set>
                                    <p:animEffect transition="in" filter="fade">
                                      <p:cBhvr>
                                        <p:cTn id="18" dur="1000"/>
                                        <p:tgtEl>
                                          <p:spTgt spid="200"/>
                                        </p:tgtEl>
                                      </p:cBhvr>
                                    </p:animEffect>
                                  </p:childTnLst>
                                </p:cTn>
                              </p:par>
                              <p:par>
                                <p:cTn id="19" presetID="10" presetClass="entr" presetSubtype="0" fill="hold" nodeType="withEffect">
                                  <p:stCondLst>
                                    <p:cond delay="0"/>
                                  </p:stCondLst>
                                  <p:childTnLst>
                                    <p:set>
                                      <p:cBhvr>
                                        <p:cTn id="20" dur="1" fill="hold">
                                          <p:stCondLst>
                                            <p:cond delay="0"/>
                                          </p:stCondLst>
                                        </p:cTn>
                                        <p:tgtEl>
                                          <p:spTgt spid="198"/>
                                        </p:tgtEl>
                                        <p:attrNameLst>
                                          <p:attrName>style.visibility</p:attrName>
                                        </p:attrNameLst>
                                      </p:cBhvr>
                                      <p:to>
                                        <p:strVal val="visible"/>
                                      </p:to>
                                    </p:set>
                                    <p:animEffect transition="in" filter="fade">
                                      <p:cBhvr>
                                        <p:cTn id="21" dur="1000"/>
                                        <p:tgtEl>
                                          <p:spTgt spid="19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87"/>
                                        </p:tgtEl>
                                        <p:attrNameLst>
                                          <p:attrName>style.visibility</p:attrName>
                                        </p:attrNameLst>
                                      </p:cBhvr>
                                      <p:to>
                                        <p:strVal val="visible"/>
                                      </p:to>
                                    </p:set>
                                    <p:animEffect transition="in" filter="fade">
                                      <p:cBhvr>
                                        <p:cTn id="26" dur="1000"/>
                                        <p:tgtEl>
                                          <p:spTgt spid="187"/>
                                        </p:tgtEl>
                                      </p:cBhvr>
                                    </p:animEffect>
                                  </p:childTnLst>
                                </p:cTn>
                              </p:par>
                              <p:par>
                                <p:cTn id="27" presetID="10" presetClass="entr" presetSubtype="0" fill="hold" nodeType="withEffect">
                                  <p:stCondLst>
                                    <p:cond delay="0"/>
                                  </p:stCondLst>
                                  <p:childTnLst>
                                    <p:set>
                                      <p:cBhvr>
                                        <p:cTn id="28" dur="1" fill="hold">
                                          <p:stCondLst>
                                            <p:cond delay="0"/>
                                          </p:stCondLst>
                                        </p:cTn>
                                        <p:tgtEl>
                                          <p:spTgt spid="188"/>
                                        </p:tgtEl>
                                        <p:attrNameLst>
                                          <p:attrName>style.visibility</p:attrName>
                                        </p:attrNameLst>
                                      </p:cBhvr>
                                      <p:to>
                                        <p:strVal val="visible"/>
                                      </p:to>
                                    </p:set>
                                    <p:animEffect transition="in" filter="fade">
                                      <p:cBhvr>
                                        <p:cTn id="29" dur="1000"/>
                                        <p:tgtEl>
                                          <p:spTgt spid="188"/>
                                        </p:tgtEl>
                                      </p:cBhvr>
                                    </p:animEffect>
                                  </p:childTnLst>
                                </p:cTn>
                              </p:par>
                              <p:par>
                                <p:cTn id="30" presetID="10" presetClass="entr" presetSubtype="0" fill="hold" nodeType="withEffect">
                                  <p:stCondLst>
                                    <p:cond delay="0"/>
                                  </p:stCondLst>
                                  <p:childTnLst>
                                    <p:set>
                                      <p:cBhvr>
                                        <p:cTn id="31" dur="1" fill="hold">
                                          <p:stCondLst>
                                            <p:cond delay="0"/>
                                          </p:stCondLst>
                                        </p:cTn>
                                        <p:tgtEl>
                                          <p:spTgt spid="190"/>
                                        </p:tgtEl>
                                        <p:attrNameLst>
                                          <p:attrName>style.visibility</p:attrName>
                                        </p:attrNameLst>
                                      </p:cBhvr>
                                      <p:to>
                                        <p:strVal val="visible"/>
                                      </p:to>
                                    </p:set>
                                    <p:animEffect transition="in" filter="fade">
                                      <p:cBhvr>
                                        <p:cTn id="32" dur="1000"/>
                                        <p:tgtEl>
                                          <p:spTgt spid="190"/>
                                        </p:tgtEl>
                                      </p:cBhvr>
                                    </p:animEffect>
                                  </p:childTnLst>
                                </p:cTn>
                              </p:par>
                              <p:par>
                                <p:cTn id="33" presetID="10" presetClass="entr" presetSubtype="0" fill="hold" nodeType="withEffect">
                                  <p:stCondLst>
                                    <p:cond delay="0"/>
                                  </p:stCondLst>
                                  <p:childTnLst>
                                    <p:set>
                                      <p:cBhvr>
                                        <p:cTn id="34" dur="1" fill="hold">
                                          <p:stCondLst>
                                            <p:cond delay="0"/>
                                          </p:stCondLst>
                                        </p:cTn>
                                        <p:tgtEl>
                                          <p:spTgt spid="191"/>
                                        </p:tgtEl>
                                        <p:attrNameLst>
                                          <p:attrName>style.visibility</p:attrName>
                                        </p:attrNameLst>
                                      </p:cBhvr>
                                      <p:to>
                                        <p:strVal val="visible"/>
                                      </p:to>
                                    </p:set>
                                    <p:animEffect transition="in" filter="fade">
                                      <p:cBhvr>
                                        <p:cTn id="35" dur="1000"/>
                                        <p:tgtEl>
                                          <p:spTgt spid="191"/>
                                        </p:tgtEl>
                                      </p:cBhvr>
                                    </p:animEffect>
                                  </p:childTnLst>
                                </p:cTn>
                              </p:par>
                              <p:par>
                                <p:cTn id="36" presetID="10" presetClass="entr" presetSubtype="0" fill="hold" nodeType="withEffect">
                                  <p:stCondLst>
                                    <p:cond delay="0"/>
                                  </p:stCondLst>
                                  <p:childTnLst>
                                    <p:set>
                                      <p:cBhvr>
                                        <p:cTn id="37" dur="1" fill="hold">
                                          <p:stCondLst>
                                            <p:cond delay="0"/>
                                          </p:stCondLst>
                                        </p:cTn>
                                        <p:tgtEl>
                                          <p:spTgt spid="192"/>
                                        </p:tgtEl>
                                        <p:attrNameLst>
                                          <p:attrName>style.visibility</p:attrName>
                                        </p:attrNameLst>
                                      </p:cBhvr>
                                      <p:to>
                                        <p:strVal val="visible"/>
                                      </p:to>
                                    </p:set>
                                    <p:animEffect transition="in" filter="fade">
                                      <p:cBhvr>
                                        <p:cTn id="38" dur="1000"/>
                                        <p:tgtEl>
                                          <p:spTgt spid="192"/>
                                        </p:tgtEl>
                                      </p:cBhvr>
                                    </p:animEffect>
                                  </p:childTnLst>
                                </p:cTn>
                              </p:par>
                              <p:par>
                                <p:cTn id="39" presetID="10" presetClass="entr" presetSubtype="0" fill="hold" nodeType="withEffect">
                                  <p:stCondLst>
                                    <p:cond delay="0"/>
                                  </p:stCondLst>
                                  <p:childTnLst>
                                    <p:set>
                                      <p:cBhvr>
                                        <p:cTn id="40" dur="1" fill="hold">
                                          <p:stCondLst>
                                            <p:cond delay="0"/>
                                          </p:stCondLst>
                                        </p:cTn>
                                        <p:tgtEl>
                                          <p:spTgt spid="193"/>
                                        </p:tgtEl>
                                        <p:attrNameLst>
                                          <p:attrName>style.visibility</p:attrName>
                                        </p:attrNameLst>
                                      </p:cBhvr>
                                      <p:to>
                                        <p:strVal val="visible"/>
                                      </p:to>
                                    </p:set>
                                    <p:animEffect transition="in" filter="fade">
                                      <p:cBhvr>
                                        <p:cTn id="41" dur="1000"/>
                                        <p:tgtEl>
                                          <p:spTgt spid="193"/>
                                        </p:tgtEl>
                                      </p:cBhvr>
                                    </p:animEffect>
                                  </p:childTnLst>
                                </p:cTn>
                              </p:par>
                              <p:par>
                                <p:cTn id="42" presetID="10" presetClass="entr" presetSubtype="0" fill="hold" nodeType="withEffect">
                                  <p:stCondLst>
                                    <p:cond delay="0"/>
                                  </p:stCondLst>
                                  <p:childTnLst>
                                    <p:set>
                                      <p:cBhvr>
                                        <p:cTn id="43" dur="1" fill="hold">
                                          <p:stCondLst>
                                            <p:cond delay="0"/>
                                          </p:stCondLst>
                                        </p:cTn>
                                        <p:tgtEl>
                                          <p:spTgt spid="194"/>
                                        </p:tgtEl>
                                        <p:attrNameLst>
                                          <p:attrName>style.visibility</p:attrName>
                                        </p:attrNameLst>
                                      </p:cBhvr>
                                      <p:to>
                                        <p:strVal val="visible"/>
                                      </p:to>
                                    </p:set>
                                    <p:animEffect transition="in" filter="fade">
                                      <p:cBhvr>
                                        <p:cTn id="44" dur="1000"/>
                                        <p:tgtEl>
                                          <p:spTgt spid="194"/>
                                        </p:tgtEl>
                                      </p:cBhvr>
                                    </p:animEffect>
                                  </p:childTnLst>
                                </p:cTn>
                              </p:par>
                              <p:par>
                                <p:cTn id="45" presetID="10" presetClass="entr" presetSubtype="0" fill="hold" nodeType="with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fade">
                                      <p:cBhvr>
                                        <p:cTn id="47" dur="1000"/>
                                        <p:tgtEl>
                                          <p:spTgt spid="189"/>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208" name="Google Shape;208;p28"/>
          <p:cNvPicPr preferRelativeResize="0"/>
          <p:nvPr/>
        </p:nvPicPr>
        <p:blipFill>
          <a:blip r:embed="rId3">
            <a:alphaModFix/>
          </a:blip>
          <a:stretch>
            <a:fillRect/>
          </a:stretch>
        </p:blipFill>
        <p:spPr>
          <a:xfrm>
            <a:off x="0" y="0"/>
            <a:ext cx="9144000" cy="5143500"/>
          </a:xfrm>
          <a:prstGeom prst="rect">
            <a:avLst/>
          </a:prstGeom>
          <a:noFill/>
          <a:ln>
            <a:noFill/>
          </a:ln>
        </p:spPr>
      </p:pic>
      <p:sp>
        <p:nvSpPr>
          <p:cNvPr id="209" name="Google Shape;209;p28"/>
          <p:cNvSpPr txBox="1">
            <a:spLocks noGrp="1"/>
          </p:cNvSpPr>
          <p:nvPr>
            <p:ph type="title"/>
          </p:nvPr>
        </p:nvSpPr>
        <p:spPr>
          <a:xfrm>
            <a:off x="311700" y="445025"/>
            <a:ext cx="8520600" cy="572700"/>
          </a:xfrm>
          <a:prstGeom prst="rect">
            <a:avLst/>
          </a:prstGeom>
          <a:effectLst>
            <a:outerShdw blurRad="57150" dist="19050" dir="5400000" algn="bl" rotWithShape="0">
              <a:srgbClr val="000000"/>
            </a:outerShdw>
          </a:effectLst>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solidFill>
                  <a:srgbClr val="FFFFFF"/>
                </a:solidFill>
              </a:rPr>
              <a:t>Expected Outcomes</a:t>
            </a:r>
            <a:endParaRPr b="1">
              <a:solidFill>
                <a:srgbClr val="FFFFFF"/>
              </a:solidFill>
            </a:endParaRPr>
          </a:p>
        </p:txBody>
      </p:sp>
      <p:sp>
        <p:nvSpPr>
          <p:cNvPr id="210" name="Google Shape;210;p28"/>
          <p:cNvSpPr txBox="1">
            <a:spLocks noGrp="1"/>
          </p:cNvSpPr>
          <p:nvPr>
            <p:ph type="body" idx="1"/>
          </p:nvPr>
        </p:nvSpPr>
        <p:spPr>
          <a:xfrm>
            <a:off x="311700" y="1152475"/>
            <a:ext cx="4520100" cy="780300"/>
          </a:xfrm>
          <a:prstGeom prst="rect">
            <a:avLst/>
          </a:prstGeom>
          <a:effectLst>
            <a:outerShdw blurRad="57150" dist="19050" dir="5400000" algn="bl" rotWithShape="0">
              <a:srgbClr val="000000"/>
            </a:outerShdw>
          </a:effectLst>
        </p:spPr>
        <p:txBody>
          <a:bodyPr spcFirstLastPara="1" wrap="square" lIns="91425" tIns="91425" rIns="91425" bIns="91425" anchor="t" anchorCtr="0">
            <a:normAutofit/>
          </a:bodyPr>
          <a:lstStyle/>
          <a:p>
            <a:pPr marL="457200" lvl="0" indent="-342900" algn="l" rtl="0">
              <a:spcBef>
                <a:spcPts val="0"/>
              </a:spcBef>
              <a:spcAft>
                <a:spcPts val="0"/>
              </a:spcAft>
              <a:buClr>
                <a:srgbClr val="FFFFFF"/>
              </a:buClr>
              <a:buSzPts val="1800"/>
              <a:buChar char="●"/>
            </a:pPr>
            <a:r>
              <a:rPr lang="en">
                <a:solidFill>
                  <a:srgbClr val="FFFFFF"/>
                </a:solidFill>
              </a:rPr>
              <a:t>Document the extent of beaver recolonization</a:t>
            </a:r>
            <a:endParaRPr>
              <a:solidFill>
                <a:srgbClr val="FFFFFF"/>
              </a:solidFill>
            </a:endParaRPr>
          </a:p>
        </p:txBody>
      </p:sp>
      <p:pic>
        <p:nvPicPr>
          <p:cNvPr id="211" name="Google Shape;211;p28"/>
          <p:cNvPicPr preferRelativeResize="0"/>
          <p:nvPr/>
        </p:nvPicPr>
        <p:blipFill>
          <a:blip r:embed="rId4">
            <a:alphaModFix/>
          </a:blip>
          <a:stretch>
            <a:fillRect/>
          </a:stretch>
        </p:blipFill>
        <p:spPr>
          <a:xfrm>
            <a:off x="4831800" y="810588"/>
            <a:ext cx="4000500" cy="3000375"/>
          </a:xfrm>
          <a:prstGeom prst="rect">
            <a:avLst/>
          </a:prstGeom>
          <a:noFill/>
          <a:ln>
            <a:noFill/>
          </a:ln>
          <a:effectLst>
            <a:outerShdw blurRad="342900" dist="19050" dir="5400000" algn="bl" rotWithShape="0">
              <a:srgbClr val="FFFFFF">
                <a:alpha val="64000"/>
              </a:srgbClr>
            </a:outerShdw>
          </a:effectLst>
        </p:spPr>
      </p:pic>
      <p:sp>
        <p:nvSpPr>
          <p:cNvPr id="212" name="Google Shape;212;p28"/>
          <p:cNvSpPr txBox="1"/>
          <p:nvPr/>
        </p:nvSpPr>
        <p:spPr>
          <a:xfrm>
            <a:off x="311700" y="2039113"/>
            <a:ext cx="4520100" cy="10989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42900" algn="l" rtl="0">
              <a:lnSpc>
                <a:spcPct val="115000"/>
              </a:lnSpc>
              <a:spcBef>
                <a:spcPts val="0"/>
              </a:spcBef>
              <a:spcAft>
                <a:spcPts val="0"/>
              </a:spcAft>
              <a:buClr>
                <a:srgbClr val="FFFFFF"/>
              </a:buClr>
              <a:buSzPts val="1800"/>
              <a:buChar char="●"/>
            </a:pPr>
            <a:r>
              <a:rPr lang="en" sz="1800">
                <a:solidFill>
                  <a:srgbClr val="FFFFFF"/>
                </a:solidFill>
              </a:rPr>
              <a:t>Examine changes over time in:</a:t>
            </a:r>
            <a:endParaRPr sz="1800">
              <a:solidFill>
                <a:srgbClr val="FFFFFF"/>
              </a:solidFill>
            </a:endParaRPr>
          </a:p>
          <a:p>
            <a:pPr marL="914400" lvl="1" indent="-342900" algn="l" rtl="0">
              <a:lnSpc>
                <a:spcPct val="115000"/>
              </a:lnSpc>
              <a:spcBef>
                <a:spcPts val="0"/>
              </a:spcBef>
              <a:spcAft>
                <a:spcPts val="0"/>
              </a:spcAft>
              <a:buClr>
                <a:srgbClr val="FFFFFF"/>
              </a:buClr>
              <a:buSzPts val="1800"/>
              <a:buAutoNum type="alphaLcPeriod"/>
            </a:pPr>
            <a:r>
              <a:rPr lang="en" sz="1800">
                <a:solidFill>
                  <a:srgbClr val="FFFFFF"/>
                </a:solidFill>
              </a:rPr>
              <a:t>Plant community composition</a:t>
            </a:r>
            <a:endParaRPr sz="1800">
              <a:solidFill>
                <a:srgbClr val="FFFFFF"/>
              </a:solidFill>
            </a:endParaRPr>
          </a:p>
          <a:p>
            <a:pPr marL="914400" lvl="1" indent="-342900" algn="l" rtl="0">
              <a:lnSpc>
                <a:spcPct val="115000"/>
              </a:lnSpc>
              <a:spcBef>
                <a:spcPts val="0"/>
              </a:spcBef>
              <a:spcAft>
                <a:spcPts val="0"/>
              </a:spcAft>
              <a:buClr>
                <a:srgbClr val="FFFFFF"/>
              </a:buClr>
              <a:buSzPts val="1800"/>
              <a:buAutoNum type="alphaLcPeriod"/>
            </a:pPr>
            <a:r>
              <a:rPr lang="en" sz="1800">
                <a:solidFill>
                  <a:srgbClr val="FFFFFF"/>
                </a:solidFill>
              </a:rPr>
              <a:t>Soil organic matter content</a:t>
            </a:r>
            <a:endParaRPr sz="18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29"/>
          <p:cNvPicPr preferRelativeResize="0"/>
          <p:nvPr/>
        </p:nvPicPr>
        <p:blipFill>
          <a:blip r:embed="rId3">
            <a:alphaModFix amt="81000"/>
          </a:blip>
          <a:stretch>
            <a:fillRect/>
          </a:stretch>
        </p:blipFill>
        <p:spPr>
          <a:xfrm>
            <a:off x="0" y="0"/>
            <a:ext cx="5802849" cy="5143500"/>
          </a:xfrm>
          <a:prstGeom prst="rect">
            <a:avLst/>
          </a:prstGeom>
          <a:noFill/>
          <a:ln>
            <a:noFill/>
          </a:ln>
        </p:spPr>
      </p:pic>
      <p:sp>
        <p:nvSpPr>
          <p:cNvPr id="218" name="Google Shape;218;p29"/>
          <p:cNvSpPr txBox="1">
            <a:spLocks noGrp="1"/>
          </p:cNvSpPr>
          <p:nvPr>
            <p:ph type="title"/>
          </p:nvPr>
        </p:nvSpPr>
        <p:spPr>
          <a:xfrm>
            <a:off x="311700" y="445025"/>
            <a:ext cx="30603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solidFill>
                  <a:srgbClr val="000000"/>
                </a:solidFill>
              </a:rPr>
              <a:t>Expected Benefits</a:t>
            </a:r>
            <a:endParaRPr b="1">
              <a:solidFill>
                <a:srgbClr val="000000"/>
              </a:solidFill>
            </a:endParaRPr>
          </a:p>
        </p:txBody>
      </p:sp>
      <p:pic>
        <p:nvPicPr>
          <p:cNvPr id="219" name="Google Shape;219;p29"/>
          <p:cNvPicPr preferRelativeResize="0"/>
          <p:nvPr/>
        </p:nvPicPr>
        <p:blipFill>
          <a:blip r:embed="rId4">
            <a:alphaModFix/>
          </a:blip>
          <a:stretch>
            <a:fillRect/>
          </a:stretch>
        </p:blipFill>
        <p:spPr>
          <a:xfrm>
            <a:off x="5807508" y="0"/>
            <a:ext cx="3336485" cy="5143501"/>
          </a:xfrm>
          <a:prstGeom prst="rect">
            <a:avLst/>
          </a:prstGeom>
          <a:noFill/>
          <a:ln>
            <a:noFill/>
          </a:ln>
        </p:spPr>
      </p:pic>
      <p:sp>
        <p:nvSpPr>
          <p:cNvPr id="220" name="Google Shape;220;p29"/>
          <p:cNvSpPr txBox="1"/>
          <p:nvPr/>
        </p:nvSpPr>
        <p:spPr>
          <a:xfrm>
            <a:off x="335050" y="1591450"/>
            <a:ext cx="5474100" cy="7143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30200" algn="l" rtl="0">
              <a:lnSpc>
                <a:spcPct val="115000"/>
              </a:lnSpc>
              <a:spcBef>
                <a:spcPts val="0"/>
              </a:spcBef>
              <a:spcAft>
                <a:spcPts val="0"/>
              </a:spcAft>
              <a:buClr>
                <a:schemeClr val="dk1"/>
              </a:buClr>
              <a:buSzPts val="1600"/>
              <a:buChar char="●"/>
            </a:pPr>
            <a:r>
              <a:rPr lang="en" sz="1600">
                <a:solidFill>
                  <a:schemeClr val="dk1"/>
                </a:solidFill>
              </a:rPr>
              <a:t>Provide managers with a relevant assessment of the recovery of Ninemile Creek across project phases</a:t>
            </a:r>
            <a:endParaRPr sz="1200"/>
          </a:p>
        </p:txBody>
      </p:sp>
      <p:sp>
        <p:nvSpPr>
          <p:cNvPr id="221" name="Google Shape;221;p29"/>
          <p:cNvSpPr txBox="1"/>
          <p:nvPr/>
        </p:nvSpPr>
        <p:spPr>
          <a:xfrm>
            <a:off x="341350" y="2571750"/>
            <a:ext cx="5461500" cy="16623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30200" algn="l" rtl="0">
              <a:spcBef>
                <a:spcPts val="0"/>
              </a:spcBef>
              <a:spcAft>
                <a:spcPts val="0"/>
              </a:spcAft>
              <a:buClr>
                <a:srgbClr val="FFFFFF"/>
              </a:buClr>
              <a:buSzPts val="1600"/>
              <a:buChar char="●"/>
            </a:pPr>
            <a:r>
              <a:rPr lang="en" sz="1600">
                <a:solidFill>
                  <a:srgbClr val="FFFFFF"/>
                </a:solidFill>
              </a:rPr>
              <a:t>Expand on current knowledge of the roles beaver and time play in recovery of riparian zones sharing the following criteria:</a:t>
            </a:r>
            <a:endParaRPr sz="1600">
              <a:solidFill>
                <a:srgbClr val="FFFFFF"/>
              </a:solidFill>
            </a:endParaRPr>
          </a:p>
          <a:p>
            <a:pPr marL="914400" lvl="1" indent="-330200" algn="l" rtl="0">
              <a:spcBef>
                <a:spcPts val="0"/>
              </a:spcBef>
              <a:spcAft>
                <a:spcPts val="0"/>
              </a:spcAft>
              <a:buClr>
                <a:srgbClr val="FFFFFF"/>
              </a:buClr>
              <a:buSzPts val="1600"/>
              <a:buChar char="○"/>
            </a:pPr>
            <a:r>
              <a:rPr lang="en" sz="1600">
                <a:solidFill>
                  <a:srgbClr val="FFFFFF"/>
                </a:solidFill>
              </a:rPr>
              <a:t>restoration approach: channel reconfiguration</a:t>
            </a:r>
            <a:endParaRPr sz="1600">
              <a:solidFill>
                <a:srgbClr val="FFFFFF"/>
              </a:solidFill>
            </a:endParaRPr>
          </a:p>
          <a:p>
            <a:pPr marL="914400" lvl="1" indent="-330200" algn="l" rtl="0">
              <a:spcBef>
                <a:spcPts val="0"/>
              </a:spcBef>
              <a:spcAft>
                <a:spcPts val="0"/>
              </a:spcAft>
              <a:buClr>
                <a:srgbClr val="FFFFFF"/>
              </a:buClr>
              <a:buSzPts val="1600"/>
              <a:buChar char="○"/>
            </a:pPr>
            <a:r>
              <a:rPr lang="en" sz="1600">
                <a:solidFill>
                  <a:srgbClr val="FFFFFF"/>
                </a:solidFill>
              </a:rPr>
              <a:t>time: ≤ 10 years</a:t>
            </a:r>
            <a:endParaRPr sz="1600">
              <a:solidFill>
                <a:srgbClr val="FFFFFF"/>
              </a:solidFill>
            </a:endParaRPr>
          </a:p>
          <a:p>
            <a:pPr marL="914400" lvl="1" indent="-330200" algn="l" rtl="0">
              <a:spcBef>
                <a:spcPts val="0"/>
              </a:spcBef>
              <a:spcAft>
                <a:spcPts val="0"/>
              </a:spcAft>
              <a:buClr>
                <a:srgbClr val="FFFFFF"/>
              </a:buClr>
              <a:buSzPts val="1600"/>
              <a:buChar char="○"/>
            </a:pPr>
            <a:r>
              <a:rPr lang="en" sz="1600">
                <a:solidFill>
                  <a:srgbClr val="FFFFFF"/>
                </a:solidFill>
              </a:rPr>
              <a:t>geography: Y2Y wildlife connectivity corridor [→]</a:t>
            </a:r>
            <a:endParaRPr sz="1600">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30"/>
          <p:cNvPicPr preferRelativeResize="0"/>
          <p:nvPr/>
        </p:nvPicPr>
        <p:blipFill>
          <a:blip r:embed="rId3">
            <a:alphaModFix/>
          </a:blip>
          <a:stretch>
            <a:fillRect/>
          </a:stretch>
        </p:blipFill>
        <p:spPr>
          <a:xfrm>
            <a:off x="0" y="0"/>
            <a:ext cx="9143976" cy="5143501"/>
          </a:xfrm>
          <a:prstGeom prst="rect">
            <a:avLst/>
          </a:prstGeom>
          <a:noFill/>
          <a:ln>
            <a:noFill/>
          </a:ln>
        </p:spPr>
      </p:pic>
      <p:sp>
        <p:nvSpPr>
          <p:cNvPr id="227" name="Google Shape;227;p30"/>
          <p:cNvSpPr txBox="1">
            <a:spLocks noGrp="1"/>
          </p:cNvSpPr>
          <p:nvPr>
            <p:ph type="body" idx="1"/>
          </p:nvPr>
        </p:nvSpPr>
        <p:spPr>
          <a:xfrm>
            <a:off x="2794125" y="390250"/>
            <a:ext cx="2640000" cy="60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800">
                <a:solidFill>
                  <a:srgbClr val="000000"/>
                </a:solidFill>
                <a:latin typeface="Calibri"/>
                <a:ea typeface="Calibri"/>
                <a:cs typeface="Calibri"/>
                <a:sym typeface="Calibri"/>
              </a:rPr>
              <a:t>Thank you!</a:t>
            </a:r>
            <a:endParaRPr sz="3800">
              <a:solidFill>
                <a:srgbClr val="000000"/>
              </a:solidFill>
              <a:latin typeface="Calibri"/>
              <a:ea typeface="Calibri"/>
              <a:cs typeface="Calibri"/>
              <a:sym typeface="Calibri"/>
            </a:endParaRPr>
          </a:p>
        </p:txBody>
      </p:sp>
      <p:pic>
        <p:nvPicPr>
          <p:cNvPr id="228" name="Google Shape;228;p30"/>
          <p:cNvPicPr preferRelativeResize="0"/>
          <p:nvPr/>
        </p:nvPicPr>
        <p:blipFill>
          <a:blip r:embed="rId4">
            <a:alphaModFix/>
          </a:blip>
          <a:stretch>
            <a:fillRect/>
          </a:stretch>
        </p:blipFill>
        <p:spPr>
          <a:xfrm>
            <a:off x="524800" y="2057238"/>
            <a:ext cx="2269325" cy="1029025"/>
          </a:xfrm>
          <a:prstGeom prst="rect">
            <a:avLst/>
          </a:prstGeom>
          <a:noFill/>
          <a:ln>
            <a:noFill/>
          </a:ln>
        </p:spPr>
      </p:pic>
      <p:pic>
        <p:nvPicPr>
          <p:cNvPr id="229" name="Google Shape;229;p30"/>
          <p:cNvPicPr preferRelativeResize="0"/>
          <p:nvPr/>
        </p:nvPicPr>
        <p:blipFill>
          <a:blip r:embed="rId5">
            <a:alphaModFix/>
          </a:blip>
          <a:stretch>
            <a:fillRect/>
          </a:stretch>
        </p:blipFill>
        <p:spPr>
          <a:xfrm>
            <a:off x="3242050" y="2181213"/>
            <a:ext cx="5715000" cy="781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62"/>
        <p:cNvGrpSpPr/>
        <p:nvPr/>
      </p:nvGrpSpPr>
      <p:grpSpPr>
        <a:xfrm>
          <a:off x="0" y="0"/>
          <a:ext cx="0" cy="0"/>
          <a:chOff x="0" y="0"/>
          <a:chExt cx="0" cy="0"/>
        </a:xfrm>
      </p:grpSpPr>
      <p:pic>
        <p:nvPicPr>
          <p:cNvPr id="63" name="Google Shape;63;p14"/>
          <p:cNvPicPr preferRelativeResize="0"/>
          <p:nvPr/>
        </p:nvPicPr>
        <p:blipFill>
          <a:blip r:embed="rId3">
            <a:alphaModFix amt="81000"/>
          </a:blip>
          <a:stretch>
            <a:fillRect/>
          </a:stretch>
        </p:blipFill>
        <p:spPr>
          <a:xfrm>
            <a:off x="0" y="50425"/>
            <a:ext cx="9102075" cy="5143500"/>
          </a:xfrm>
          <a:prstGeom prst="rect">
            <a:avLst/>
          </a:prstGeom>
          <a:noFill/>
          <a:ln>
            <a:noFill/>
          </a:ln>
        </p:spPr>
      </p:pic>
      <p:sp>
        <p:nvSpPr>
          <p:cNvPr id="64" name="Google Shape;64;p14"/>
          <p:cNvSpPr txBox="1">
            <a:spLocks noGrp="1"/>
          </p:cNvSpPr>
          <p:nvPr>
            <p:ph type="body" idx="1"/>
          </p:nvPr>
        </p:nvSpPr>
        <p:spPr>
          <a:xfrm>
            <a:off x="0" y="1101500"/>
            <a:ext cx="4771500" cy="4041900"/>
          </a:xfrm>
          <a:prstGeom prst="rect">
            <a:avLst/>
          </a:prstGeom>
          <a:noFill/>
          <a:effectLst>
            <a:outerShdw blurRad="57150" dist="38100" dir="5400000" algn="bl" rotWithShape="0">
              <a:srgbClr val="000000"/>
            </a:outerShdw>
          </a:effectLst>
        </p:spPr>
        <p:txBody>
          <a:bodyPr spcFirstLastPara="1" wrap="square" lIns="91425" tIns="91425" rIns="91425" bIns="91425" anchor="t" anchorCtr="0">
            <a:normAutofit/>
          </a:bodyPr>
          <a:lstStyle/>
          <a:p>
            <a:pPr marL="457200" lvl="0" indent="-342900" algn="l" rtl="0">
              <a:lnSpc>
                <a:spcPct val="200000"/>
              </a:lnSpc>
              <a:spcBef>
                <a:spcPts val="0"/>
              </a:spcBef>
              <a:spcAft>
                <a:spcPts val="0"/>
              </a:spcAft>
              <a:buClr>
                <a:srgbClr val="FFFFFF"/>
              </a:buClr>
              <a:buSzPts val="1800"/>
              <a:buFont typeface="Calibri"/>
              <a:buChar char="●"/>
            </a:pPr>
            <a:r>
              <a:rPr lang="en" b="1">
                <a:solidFill>
                  <a:srgbClr val="FFFFFF"/>
                </a:solidFill>
                <a:latin typeface="Calibri"/>
                <a:ea typeface="Calibri"/>
                <a:cs typeface="Calibri"/>
                <a:sym typeface="Calibri"/>
              </a:rPr>
              <a:t>Riparian ecosystems </a:t>
            </a:r>
            <a:endParaRPr b="1">
              <a:solidFill>
                <a:srgbClr val="FFFFFF"/>
              </a:solidFill>
              <a:latin typeface="Calibri"/>
              <a:ea typeface="Calibri"/>
              <a:cs typeface="Calibri"/>
              <a:sym typeface="Calibri"/>
            </a:endParaRPr>
          </a:p>
          <a:p>
            <a:pPr marL="914400" lvl="1" indent="-317500" algn="l" rtl="0">
              <a:lnSpc>
                <a:spcPct val="200000"/>
              </a:lnSpc>
              <a:spcBef>
                <a:spcPts val="0"/>
              </a:spcBef>
              <a:spcAft>
                <a:spcPts val="0"/>
              </a:spcAft>
              <a:buClr>
                <a:srgbClr val="FFFFFF"/>
              </a:buClr>
              <a:buSzPts val="1400"/>
              <a:buFont typeface="Calibri"/>
              <a:buChar char="○"/>
            </a:pPr>
            <a:r>
              <a:rPr lang="en" b="1">
                <a:solidFill>
                  <a:srgbClr val="FFFFFF"/>
                </a:solidFill>
                <a:latin typeface="Calibri"/>
                <a:ea typeface="Calibri"/>
                <a:cs typeface="Calibri"/>
                <a:sym typeface="Calibri"/>
              </a:rPr>
              <a:t>Gradient of wetlands between aquatic and uplands zones</a:t>
            </a:r>
            <a:endParaRPr b="1">
              <a:solidFill>
                <a:srgbClr val="FFFFFF"/>
              </a:solidFill>
              <a:latin typeface="Calibri"/>
              <a:ea typeface="Calibri"/>
              <a:cs typeface="Calibri"/>
              <a:sym typeface="Calibri"/>
            </a:endParaRPr>
          </a:p>
          <a:p>
            <a:pPr marL="457200" lvl="0" indent="-342900" algn="l" rtl="0">
              <a:lnSpc>
                <a:spcPct val="200000"/>
              </a:lnSpc>
              <a:spcBef>
                <a:spcPts val="0"/>
              </a:spcBef>
              <a:spcAft>
                <a:spcPts val="0"/>
              </a:spcAft>
              <a:buClr>
                <a:schemeClr val="dk1"/>
              </a:buClr>
              <a:buSzPts val="1800"/>
              <a:buFont typeface="Calibri"/>
              <a:buChar char="●"/>
            </a:pPr>
            <a:r>
              <a:rPr lang="en" b="1">
                <a:solidFill>
                  <a:schemeClr val="dk1"/>
                </a:solidFill>
                <a:latin typeface="Calibri"/>
                <a:ea typeface="Calibri"/>
                <a:cs typeface="Calibri"/>
                <a:sym typeface="Calibri"/>
              </a:rPr>
              <a:t>Flooding into riparian zone</a:t>
            </a:r>
            <a:endParaRPr b="1">
              <a:solidFill>
                <a:schemeClr val="dk1"/>
              </a:solidFill>
              <a:latin typeface="Calibri"/>
              <a:ea typeface="Calibri"/>
              <a:cs typeface="Calibri"/>
              <a:sym typeface="Calibri"/>
            </a:endParaRPr>
          </a:p>
          <a:p>
            <a:pPr marL="914400" lvl="1" indent="-317500" algn="l" rtl="0">
              <a:lnSpc>
                <a:spcPct val="200000"/>
              </a:lnSpc>
              <a:spcBef>
                <a:spcPts val="0"/>
              </a:spcBef>
              <a:spcAft>
                <a:spcPts val="0"/>
              </a:spcAft>
              <a:buClr>
                <a:schemeClr val="dk1"/>
              </a:buClr>
              <a:buSzPts val="1400"/>
              <a:buFont typeface="Calibri"/>
              <a:buChar char="○"/>
            </a:pPr>
            <a:r>
              <a:rPr lang="en" b="1">
                <a:solidFill>
                  <a:schemeClr val="dk1"/>
                </a:solidFill>
                <a:latin typeface="Calibri"/>
                <a:ea typeface="Calibri"/>
                <a:cs typeface="Calibri"/>
                <a:sym typeface="Calibri"/>
              </a:rPr>
              <a:t>Supplies vegetation with water</a:t>
            </a:r>
            <a:endParaRPr b="1">
              <a:solidFill>
                <a:schemeClr val="dk1"/>
              </a:solidFill>
              <a:latin typeface="Calibri"/>
              <a:ea typeface="Calibri"/>
              <a:cs typeface="Calibri"/>
              <a:sym typeface="Calibri"/>
            </a:endParaRPr>
          </a:p>
          <a:p>
            <a:pPr marL="914400" lvl="1" indent="-317500" algn="l" rtl="0">
              <a:lnSpc>
                <a:spcPct val="200000"/>
              </a:lnSpc>
              <a:spcBef>
                <a:spcPts val="0"/>
              </a:spcBef>
              <a:spcAft>
                <a:spcPts val="0"/>
              </a:spcAft>
              <a:buClr>
                <a:schemeClr val="dk1"/>
              </a:buClr>
              <a:buSzPts val="1400"/>
              <a:buFont typeface="Calibri"/>
              <a:buChar char="○"/>
            </a:pPr>
            <a:r>
              <a:rPr lang="en" b="1">
                <a:solidFill>
                  <a:schemeClr val="dk1"/>
                </a:solidFill>
                <a:latin typeface="Calibri"/>
                <a:ea typeface="Calibri"/>
                <a:cs typeface="Calibri"/>
                <a:sym typeface="Calibri"/>
              </a:rPr>
              <a:t>Distributes nutrients to soils</a:t>
            </a:r>
            <a:endParaRPr b="1">
              <a:solidFill>
                <a:srgbClr val="FFFFFF"/>
              </a:solidFill>
              <a:latin typeface="Calibri"/>
              <a:ea typeface="Calibri"/>
              <a:cs typeface="Calibri"/>
              <a:sym typeface="Calibri"/>
            </a:endParaRPr>
          </a:p>
          <a:p>
            <a:pPr marL="457200" lvl="0" indent="-342900" algn="l" rtl="0">
              <a:lnSpc>
                <a:spcPct val="200000"/>
              </a:lnSpc>
              <a:spcBef>
                <a:spcPts val="0"/>
              </a:spcBef>
              <a:spcAft>
                <a:spcPts val="0"/>
              </a:spcAft>
              <a:buClr>
                <a:srgbClr val="FFFFFF"/>
              </a:buClr>
              <a:buSzPts val="1800"/>
              <a:buFont typeface="Calibri"/>
              <a:buChar char="●"/>
            </a:pPr>
            <a:r>
              <a:rPr lang="en" b="1">
                <a:solidFill>
                  <a:schemeClr val="dk1"/>
                </a:solidFill>
                <a:latin typeface="Calibri"/>
                <a:ea typeface="Calibri"/>
                <a:cs typeface="Calibri"/>
                <a:sym typeface="Calibri"/>
              </a:rPr>
              <a:t>Organic material breaks down to provide nutrients and water retention in soil</a:t>
            </a:r>
            <a:endParaRPr>
              <a:latin typeface="Calibri"/>
              <a:ea typeface="Calibri"/>
              <a:cs typeface="Calibri"/>
              <a:sym typeface="Calibri"/>
            </a:endParaRPr>
          </a:p>
        </p:txBody>
      </p:sp>
      <p:sp>
        <p:nvSpPr>
          <p:cNvPr id="65" name="Google Shape;65;p14"/>
          <p:cNvSpPr txBox="1">
            <a:spLocks noGrp="1"/>
          </p:cNvSpPr>
          <p:nvPr>
            <p:ph type="title"/>
          </p:nvPr>
        </p:nvSpPr>
        <p:spPr>
          <a:xfrm>
            <a:off x="2748750" y="85175"/>
            <a:ext cx="3646500" cy="572700"/>
          </a:xfrm>
          <a:prstGeom prst="rect">
            <a:avLst/>
          </a:prstGeom>
          <a:effectLst>
            <a:outerShdw blurRad="57150" dist="28575" dir="5400000" algn="bl" rotWithShape="0">
              <a:srgbClr val="000000"/>
            </a:outerShdw>
          </a:effectLst>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 b="1">
                <a:solidFill>
                  <a:srgbClr val="FFFFFF"/>
                </a:solidFill>
                <a:latin typeface="Calibri"/>
                <a:ea typeface="Calibri"/>
                <a:cs typeface="Calibri"/>
                <a:sym typeface="Calibri"/>
              </a:rPr>
              <a:t>Riparian Ecosystems</a:t>
            </a:r>
            <a:endParaRPr b="1">
              <a:solidFill>
                <a:srgbClr val="FFFFFF"/>
              </a:solidFill>
              <a:latin typeface="Calibri"/>
              <a:ea typeface="Calibri"/>
              <a:cs typeface="Calibri"/>
              <a:sym typeface="Calibri"/>
            </a:endParaRPr>
          </a:p>
        </p:txBody>
      </p:sp>
      <p:pic>
        <p:nvPicPr>
          <p:cNvPr id="66" name="Google Shape;66;p14"/>
          <p:cNvPicPr preferRelativeResize="0"/>
          <p:nvPr/>
        </p:nvPicPr>
        <p:blipFill>
          <a:blip r:embed="rId4">
            <a:alphaModFix/>
          </a:blip>
          <a:stretch>
            <a:fillRect/>
          </a:stretch>
        </p:blipFill>
        <p:spPr>
          <a:xfrm>
            <a:off x="4632125" y="1101500"/>
            <a:ext cx="4280325" cy="31328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CCCCC"/>
        </a:solidFill>
        <a:effectLst/>
      </p:bgPr>
    </p:bg>
    <p:spTree>
      <p:nvGrpSpPr>
        <p:cNvPr id="1" name="Shape 70"/>
        <p:cNvGrpSpPr/>
        <p:nvPr/>
      </p:nvGrpSpPr>
      <p:grpSpPr>
        <a:xfrm>
          <a:off x="0" y="0"/>
          <a:ext cx="0" cy="0"/>
          <a:chOff x="0" y="0"/>
          <a:chExt cx="0" cy="0"/>
        </a:xfrm>
      </p:grpSpPr>
      <p:pic>
        <p:nvPicPr>
          <p:cNvPr id="71" name="Google Shape;71;p15"/>
          <p:cNvPicPr preferRelativeResize="0"/>
          <p:nvPr/>
        </p:nvPicPr>
        <p:blipFill rotWithShape="1">
          <a:blip r:embed="rId3">
            <a:alphaModFix/>
          </a:blip>
          <a:srcRect/>
          <a:stretch/>
        </p:blipFill>
        <p:spPr>
          <a:xfrm>
            <a:off x="0" y="0"/>
            <a:ext cx="7253254" cy="5143500"/>
          </a:xfrm>
          <a:prstGeom prst="rect">
            <a:avLst/>
          </a:prstGeom>
          <a:noFill/>
          <a:ln>
            <a:noFill/>
          </a:ln>
        </p:spPr>
      </p:pic>
      <p:sp>
        <p:nvSpPr>
          <p:cNvPr id="72" name="Google Shape;72;p15"/>
          <p:cNvSpPr txBox="1">
            <a:spLocks noGrp="1"/>
          </p:cNvSpPr>
          <p:nvPr>
            <p:ph type="body" idx="1"/>
          </p:nvPr>
        </p:nvSpPr>
        <p:spPr>
          <a:xfrm>
            <a:off x="82775" y="3227050"/>
            <a:ext cx="3310200" cy="579600"/>
          </a:xfrm>
          <a:prstGeom prst="rect">
            <a:avLst/>
          </a:prstGeom>
          <a:effectLst>
            <a:outerShdw blurRad="57150" dist="19050" dir="5400000" algn="bl" rotWithShape="0">
              <a:srgbClr val="000000"/>
            </a:outerShdw>
          </a:effectLst>
        </p:spPr>
        <p:txBody>
          <a:bodyPr spcFirstLastPara="1" wrap="square" lIns="91425" tIns="91425" rIns="91425" bIns="91425" anchor="t" anchorCtr="0">
            <a:noAutofit/>
          </a:bodyPr>
          <a:lstStyle/>
          <a:p>
            <a:pPr marL="457200" lvl="0" indent="-345757" algn="l" rtl="0">
              <a:spcBef>
                <a:spcPts val="0"/>
              </a:spcBef>
              <a:spcAft>
                <a:spcPts val="0"/>
              </a:spcAft>
              <a:buClr>
                <a:srgbClr val="FFFFFF"/>
              </a:buClr>
              <a:buSzPts val="1845"/>
              <a:buFont typeface="Calibri"/>
              <a:buChar char="●"/>
            </a:pPr>
            <a:r>
              <a:rPr lang="en" sz="1845">
                <a:solidFill>
                  <a:srgbClr val="FFFFFF"/>
                </a:solidFill>
                <a:latin typeface="Calibri"/>
                <a:ea typeface="Calibri"/>
                <a:cs typeface="Calibri"/>
                <a:sym typeface="Calibri"/>
              </a:rPr>
              <a:t>floods caused by damming</a:t>
            </a:r>
            <a:endParaRPr sz="1845">
              <a:solidFill>
                <a:schemeClr val="dk1"/>
              </a:solidFill>
              <a:latin typeface="Calibri"/>
              <a:ea typeface="Calibri"/>
              <a:cs typeface="Calibri"/>
              <a:sym typeface="Calibri"/>
            </a:endParaRPr>
          </a:p>
        </p:txBody>
      </p:sp>
      <p:sp>
        <p:nvSpPr>
          <p:cNvPr id="73" name="Google Shape;73;p15"/>
          <p:cNvSpPr txBox="1">
            <a:spLocks noGrp="1"/>
          </p:cNvSpPr>
          <p:nvPr>
            <p:ph type="title"/>
          </p:nvPr>
        </p:nvSpPr>
        <p:spPr>
          <a:xfrm>
            <a:off x="0" y="53975"/>
            <a:ext cx="5162700" cy="755700"/>
          </a:xfrm>
          <a:prstGeom prst="rect">
            <a:avLst/>
          </a:prstGeom>
          <a:effectLst>
            <a:outerShdw blurRad="57150" dist="19050" dir="5400000" algn="bl" rotWithShape="0">
              <a:srgbClr val="000000">
                <a:alpha val="50000"/>
              </a:srgbClr>
            </a:outerShdw>
          </a:effectLst>
        </p:spPr>
        <p:txBody>
          <a:bodyPr spcFirstLastPara="1" wrap="square" lIns="91425" tIns="91425" rIns="91425" bIns="91425" anchor="b" anchorCtr="0">
            <a:normAutofit/>
          </a:bodyPr>
          <a:lstStyle/>
          <a:p>
            <a:pPr marL="0" lvl="0" indent="0" algn="l" rtl="0">
              <a:spcBef>
                <a:spcPts val="0"/>
              </a:spcBef>
              <a:spcAft>
                <a:spcPts val="0"/>
              </a:spcAft>
              <a:buNone/>
            </a:pPr>
            <a:r>
              <a:rPr lang="en" sz="2600" b="1">
                <a:solidFill>
                  <a:srgbClr val="000000"/>
                </a:solidFill>
              </a:rPr>
              <a:t>Agents of disturbance: beaver</a:t>
            </a:r>
            <a:endParaRPr sz="2600" b="1">
              <a:solidFill>
                <a:srgbClr val="000000"/>
              </a:solidFill>
            </a:endParaRPr>
          </a:p>
        </p:txBody>
      </p:sp>
      <p:pic>
        <p:nvPicPr>
          <p:cNvPr id="74" name="Google Shape;74;p15"/>
          <p:cNvPicPr preferRelativeResize="0"/>
          <p:nvPr/>
        </p:nvPicPr>
        <p:blipFill>
          <a:blip r:embed="rId4">
            <a:alphaModFix/>
          </a:blip>
          <a:stretch>
            <a:fillRect/>
          </a:stretch>
        </p:blipFill>
        <p:spPr>
          <a:xfrm>
            <a:off x="5162825" y="152400"/>
            <a:ext cx="3828775" cy="4812676"/>
          </a:xfrm>
          <a:prstGeom prst="rect">
            <a:avLst/>
          </a:prstGeom>
          <a:noFill/>
          <a:ln>
            <a:noFill/>
          </a:ln>
          <a:effectLst>
            <a:outerShdw blurRad="1128713" dist="19050" dir="5400000" algn="bl" rotWithShape="0">
              <a:srgbClr val="FFFFFF"/>
            </a:outerShdw>
          </a:effectLst>
        </p:spPr>
      </p:pic>
      <p:sp>
        <p:nvSpPr>
          <p:cNvPr id="75" name="Google Shape;75;p15"/>
          <p:cNvSpPr txBox="1"/>
          <p:nvPr/>
        </p:nvSpPr>
        <p:spPr>
          <a:xfrm>
            <a:off x="82775" y="3641150"/>
            <a:ext cx="4344300" cy="4617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42900" algn="l" rtl="0">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foraging for building materials &amp; food</a:t>
            </a:r>
            <a:endParaRPr/>
          </a:p>
        </p:txBody>
      </p:sp>
      <p:sp>
        <p:nvSpPr>
          <p:cNvPr id="76" name="Google Shape;76;p15"/>
          <p:cNvSpPr txBox="1"/>
          <p:nvPr/>
        </p:nvSpPr>
        <p:spPr>
          <a:xfrm>
            <a:off x="589575" y="2765350"/>
            <a:ext cx="1748100" cy="4617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sz="1800" u="sng">
                <a:solidFill>
                  <a:schemeClr val="dk1"/>
                </a:solidFill>
                <a:latin typeface="Calibri"/>
                <a:ea typeface="Calibri"/>
                <a:cs typeface="Calibri"/>
                <a:sym typeface="Calibri"/>
              </a:rPr>
              <a:t>Direct</a:t>
            </a:r>
            <a:endParaRPr sz="1800" u="sng">
              <a:solidFill>
                <a:schemeClr val="dk1"/>
              </a:solidFill>
              <a:latin typeface="Calibri"/>
              <a:ea typeface="Calibri"/>
              <a:cs typeface="Calibri"/>
              <a:sym typeface="Calibri"/>
            </a:endParaRPr>
          </a:p>
        </p:txBody>
      </p:sp>
      <p:sp>
        <p:nvSpPr>
          <p:cNvPr id="77" name="Google Shape;77;p15"/>
          <p:cNvSpPr txBox="1"/>
          <p:nvPr/>
        </p:nvSpPr>
        <p:spPr>
          <a:xfrm>
            <a:off x="589575" y="4096200"/>
            <a:ext cx="1189500" cy="4617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sz="1800" u="sng">
                <a:solidFill>
                  <a:schemeClr val="dk1"/>
                </a:solidFill>
              </a:rPr>
              <a:t>Indirect</a:t>
            </a:r>
            <a:endParaRPr sz="1800" u="sng">
              <a:solidFill>
                <a:schemeClr val="dk1"/>
              </a:solidFill>
            </a:endParaRPr>
          </a:p>
        </p:txBody>
      </p:sp>
      <p:sp>
        <p:nvSpPr>
          <p:cNvPr id="78" name="Google Shape;78;p15"/>
          <p:cNvSpPr txBox="1"/>
          <p:nvPr/>
        </p:nvSpPr>
        <p:spPr>
          <a:xfrm>
            <a:off x="82775" y="4557900"/>
            <a:ext cx="4779000" cy="4617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42900" algn="l" rtl="0">
              <a:spcBef>
                <a:spcPts val="0"/>
              </a:spcBef>
              <a:spcAft>
                <a:spcPts val="0"/>
              </a:spcAft>
              <a:buClr>
                <a:schemeClr val="dk1"/>
              </a:buClr>
              <a:buSzPts val="1800"/>
              <a:buChar char="●"/>
            </a:pPr>
            <a:r>
              <a:rPr lang="en" sz="1800">
                <a:solidFill>
                  <a:schemeClr val="dk1"/>
                </a:solidFill>
              </a:rPr>
              <a:t>willow cutting deposition → propagation</a:t>
            </a:r>
            <a:endParaRPr sz="1800">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Google Shape;83;p16"/>
          <p:cNvPicPr preferRelativeResize="0"/>
          <p:nvPr/>
        </p:nvPicPr>
        <p:blipFill>
          <a:blip r:embed="rId3">
            <a:alphaModFix amt="55000"/>
          </a:blip>
          <a:stretch>
            <a:fillRect/>
          </a:stretch>
        </p:blipFill>
        <p:spPr>
          <a:xfrm>
            <a:off x="0" y="0"/>
            <a:ext cx="9144001" cy="5143501"/>
          </a:xfrm>
          <a:prstGeom prst="rect">
            <a:avLst/>
          </a:prstGeom>
          <a:noFill/>
          <a:ln>
            <a:noFill/>
          </a:ln>
        </p:spPr>
      </p:pic>
      <p:pic>
        <p:nvPicPr>
          <p:cNvPr id="84" name="Google Shape;84;p16"/>
          <p:cNvPicPr preferRelativeResize="0"/>
          <p:nvPr/>
        </p:nvPicPr>
        <p:blipFill>
          <a:blip r:embed="rId4">
            <a:alphaModFix/>
          </a:blip>
          <a:stretch>
            <a:fillRect/>
          </a:stretch>
        </p:blipFill>
        <p:spPr>
          <a:xfrm>
            <a:off x="267725" y="1392025"/>
            <a:ext cx="3889800" cy="2329600"/>
          </a:xfrm>
          <a:prstGeom prst="rect">
            <a:avLst/>
          </a:prstGeom>
          <a:noFill/>
          <a:ln>
            <a:noFill/>
          </a:ln>
          <a:effectLst>
            <a:outerShdw blurRad="271463" dist="19050" dir="5400000" algn="bl" rotWithShape="0">
              <a:srgbClr val="FFFFFF"/>
            </a:outerShdw>
          </a:effectLst>
        </p:spPr>
      </p:pic>
      <p:pic>
        <p:nvPicPr>
          <p:cNvPr id="85" name="Google Shape;85;p16"/>
          <p:cNvPicPr preferRelativeResize="0"/>
          <p:nvPr/>
        </p:nvPicPr>
        <p:blipFill>
          <a:blip r:embed="rId5">
            <a:alphaModFix/>
          </a:blip>
          <a:stretch>
            <a:fillRect/>
          </a:stretch>
        </p:blipFill>
        <p:spPr>
          <a:xfrm>
            <a:off x="4735550" y="1392025"/>
            <a:ext cx="4136149" cy="2329600"/>
          </a:xfrm>
          <a:prstGeom prst="rect">
            <a:avLst/>
          </a:prstGeom>
          <a:noFill/>
          <a:ln>
            <a:noFill/>
          </a:ln>
          <a:effectLst>
            <a:outerShdw blurRad="271463" dist="19050" dir="5160000" algn="bl" rotWithShape="0">
              <a:srgbClr val="FFFFFF"/>
            </a:outerShdw>
          </a:effectLst>
        </p:spPr>
      </p:pic>
      <p:sp>
        <p:nvSpPr>
          <p:cNvPr id="86" name="Google Shape;86;p16"/>
          <p:cNvSpPr txBox="1"/>
          <p:nvPr/>
        </p:nvSpPr>
        <p:spPr>
          <a:xfrm>
            <a:off x="4735575" y="866450"/>
            <a:ext cx="4136100" cy="4926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 sz="2000">
                <a:solidFill>
                  <a:srgbClr val="FFFFFF"/>
                </a:solidFill>
              </a:rPr>
              <a:t>Absence</a:t>
            </a:r>
            <a:endParaRPr sz="2000">
              <a:solidFill>
                <a:srgbClr val="FFFFFF"/>
              </a:solidFill>
            </a:endParaRPr>
          </a:p>
        </p:txBody>
      </p:sp>
      <p:sp>
        <p:nvSpPr>
          <p:cNvPr id="87" name="Google Shape;87;p16"/>
          <p:cNvSpPr txBox="1"/>
          <p:nvPr/>
        </p:nvSpPr>
        <p:spPr>
          <a:xfrm>
            <a:off x="6109800" y="2328900"/>
            <a:ext cx="852900" cy="6156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incised channel</a:t>
            </a:r>
            <a:endParaRPr>
              <a:solidFill>
                <a:srgbClr val="FFFFFF"/>
              </a:solidFill>
            </a:endParaRPr>
          </a:p>
        </p:txBody>
      </p:sp>
      <p:sp>
        <p:nvSpPr>
          <p:cNvPr id="88" name="Google Shape;88;p16"/>
          <p:cNvSpPr txBox="1"/>
          <p:nvPr/>
        </p:nvSpPr>
        <p:spPr>
          <a:xfrm>
            <a:off x="208225" y="1497600"/>
            <a:ext cx="893100" cy="8313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elevated water table</a:t>
            </a:r>
            <a:endParaRPr>
              <a:solidFill>
                <a:srgbClr val="FFFFFF"/>
              </a:solidFill>
            </a:endParaRPr>
          </a:p>
        </p:txBody>
      </p:sp>
      <p:sp>
        <p:nvSpPr>
          <p:cNvPr id="89" name="Google Shape;89;p16"/>
          <p:cNvSpPr txBox="1"/>
          <p:nvPr/>
        </p:nvSpPr>
        <p:spPr>
          <a:xfrm>
            <a:off x="6923025" y="1859275"/>
            <a:ext cx="2052900" cy="4002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disconnected floodplain</a:t>
            </a:r>
            <a:endParaRPr>
              <a:solidFill>
                <a:srgbClr val="FFFFFF"/>
              </a:solidFill>
            </a:endParaRPr>
          </a:p>
        </p:txBody>
      </p:sp>
      <p:sp>
        <p:nvSpPr>
          <p:cNvPr id="90" name="Google Shape;90;p16"/>
          <p:cNvSpPr txBox="1"/>
          <p:nvPr/>
        </p:nvSpPr>
        <p:spPr>
          <a:xfrm>
            <a:off x="4197200" y="866449"/>
            <a:ext cx="515700" cy="4926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sz="2000">
                <a:solidFill>
                  <a:srgbClr val="FFFFFF"/>
                </a:solidFill>
              </a:rPr>
              <a:t>vs.</a:t>
            </a:r>
            <a:endParaRPr sz="2000">
              <a:solidFill>
                <a:srgbClr val="FFFFFF"/>
              </a:solidFill>
            </a:endParaRPr>
          </a:p>
        </p:txBody>
      </p:sp>
      <p:sp>
        <p:nvSpPr>
          <p:cNvPr id="91" name="Google Shape;91;p16"/>
          <p:cNvSpPr txBox="1"/>
          <p:nvPr/>
        </p:nvSpPr>
        <p:spPr>
          <a:xfrm>
            <a:off x="307400" y="881900"/>
            <a:ext cx="3889800" cy="4617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 sz="1800">
                <a:solidFill>
                  <a:srgbClr val="FFFFFF"/>
                </a:solidFill>
              </a:rPr>
              <a:t>Presence</a:t>
            </a:r>
            <a:endParaRPr sz="1800">
              <a:solidFill>
                <a:srgbClr val="FFFFFF"/>
              </a:solidFill>
            </a:endParaRPr>
          </a:p>
        </p:txBody>
      </p:sp>
      <p:sp>
        <p:nvSpPr>
          <p:cNvPr id="92" name="Google Shape;92;p16"/>
          <p:cNvSpPr txBox="1"/>
          <p:nvPr/>
        </p:nvSpPr>
        <p:spPr>
          <a:xfrm>
            <a:off x="2864175" y="2805625"/>
            <a:ext cx="1382700" cy="4002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FFFF"/>
                </a:solidFill>
              </a:rPr>
              <a:t>lateral gradient</a:t>
            </a:r>
            <a:endParaRPr>
              <a:solidFill>
                <a:srgbClr val="FFFFFF"/>
              </a:solidFill>
            </a:endParaRPr>
          </a:p>
        </p:txBody>
      </p:sp>
      <p:sp>
        <p:nvSpPr>
          <p:cNvPr id="93" name="Google Shape;93;p16"/>
          <p:cNvSpPr/>
          <p:nvPr/>
        </p:nvSpPr>
        <p:spPr>
          <a:xfrm>
            <a:off x="6555375" y="3923600"/>
            <a:ext cx="496500" cy="993000"/>
          </a:xfrm>
          <a:prstGeom prst="downArrow">
            <a:avLst>
              <a:gd name="adj1" fmla="val 50000"/>
              <a:gd name="adj2" fmla="val 50000"/>
            </a:avLst>
          </a:prstGeom>
          <a:solidFill>
            <a:srgbClr val="FF0000"/>
          </a:solidFill>
          <a:ln w="9525" cap="flat" cmpd="sng">
            <a:solidFill>
              <a:srgbClr val="FFFFFF"/>
            </a:solidFill>
            <a:prstDash val="solid"/>
            <a:round/>
            <a:headEnd type="none" w="sm" len="sm"/>
            <a:tailEnd type="none" w="sm" len="sm"/>
          </a:ln>
          <a:effectLst>
            <a:outerShdw blurRad="57150" dist="19050" dir="54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6"/>
          <p:cNvSpPr txBox="1"/>
          <p:nvPr/>
        </p:nvSpPr>
        <p:spPr>
          <a:xfrm>
            <a:off x="1111250" y="166150"/>
            <a:ext cx="6687600" cy="6156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 sz="2800" b="1">
                <a:solidFill>
                  <a:srgbClr val="FFFFFF"/>
                </a:solidFill>
              </a:rPr>
              <a:t>Beaver Effects on Headwater Streams</a:t>
            </a:r>
            <a:endParaRPr sz="2800" b="1">
              <a:solidFill>
                <a:srgbClr val="FFFFFF"/>
              </a:solidFill>
            </a:endParaRPr>
          </a:p>
        </p:txBody>
      </p:sp>
      <p:sp>
        <p:nvSpPr>
          <p:cNvPr id="95" name="Google Shape;95;p16"/>
          <p:cNvSpPr/>
          <p:nvPr/>
        </p:nvSpPr>
        <p:spPr>
          <a:xfrm>
            <a:off x="1964375" y="3923600"/>
            <a:ext cx="496500" cy="993000"/>
          </a:xfrm>
          <a:prstGeom prst="upArrow">
            <a:avLst>
              <a:gd name="adj1" fmla="val 50000"/>
              <a:gd name="adj2" fmla="val 50000"/>
            </a:avLst>
          </a:prstGeom>
          <a:solidFill>
            <a:srgbClr val="0000FF"/>
          </a:solidFill>
          <a:ln w="9525" cap="flat" cmpd="sng">
            <a:solidFill>
              <a:srgbClr val="FFFFFF"/>
            </a:solidFill>
            <a:prstDash val="solid"/>
            <a:round/>
            <a:headEnd type="none" w="sm" len="sm"/>
            <a:tailEnd type="none" w="sm" len="sm"/>
          </a:ln>
          <a:effectLst>
            <a:outerShdw blurRad="57150" dist="19050" dir="54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6"/>
          <p:cNvSpPr txBox="1"/>
          <p:nvPr/>
        </p:nvSpPr>
        <p:spPr>
          <a:xfrm>
            <a:off x="2390825" y="3670275"/>
            <a:ext cx="3683700" cy="4002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sinuosity (i.e. overall length &amp; lateral flow)</a:t>
            </a:r>
            <a:endParaRPr>
              <a:latin typeface="Calibri"/>
              <a:ea typeface="Calibri"/>
              <a:cs typeface="Calibri"/>
              <a:sym typeface="Calibri"/>
            </a:endParaRPr>
          </a:p>
        </p:txBody>
      </p:sp>
      <p:sp>
        <p:nvSpPr>
          <p:cNvPr id="97" name="Google Shape;97;p16"/>
          <p:cNvSpPr txBox="1"/>
          <p:nvPr/>
        </p:nvSpPr>
        <p:spPr>
          <a:xfrm>
            <a:off x="2396225" y="3993476"/>
            <a:ext cx="3543600" cy="4002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Calibri"/>
              <a:buChar char="●"/>
            </a:pPr>
            <a:r>
              <a:rPr lang="en" dirty="0">
                <a:solidFill>
                  <a:schemeClr val="dk1"/>
                </a:solidFill>
                <a:latin typeface="Calibri"/>
                <a:ea typeface="Calibri"/>
                <a:cs typeface="Calibri"/>
                <a:sym typeface="Calibri"/>
              </a:rPr>
              <a:t>deposition (of sediments &amp; OM)</a:t>
            </a:r>
            <a:endParaRPr dirty="0">
              <a:latin typeface="Calibri"/>
              <a:ea typeface="Calibri"/>
              <a:cs typeface="Calibri"/>
              <a:sym typeface="Calibri"/>
            </a:endParaRPr>
          </a:p>
        </p:txBody>
      </p:sp>
      <p:sp>
        <p:nvSpPr>
          <p:cNvPr id="98" name="Google Shape;98;p16"/>
          <p:cNvSpPr txBox="1"/>
          <p:nvPr/>
        </p:nvSpPr>
        <p:spPr>
          <a:xfrm>
            <a:off x="2390825" y="4483175"/>
            <a:ext cx="3481500" cy="4002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heterogeneity &amp; suitable habitat*</a:t>
            </a:r>
            <a:endParaRPr>
              <a:latin typeface="Calibri"/>
              <a:ea typeface="Calibri"/>
              <a:cs typeface="Calibri"/>
              <a:sym typeface="Calibri"/>
            </a:endParaRPr>
          </a:p>
        </p:txBody>
      </p:sp>
      <p:sp>
        <p:nvSpPr>
          <p:cNvPr id="99" name="Google Shape;99;p16"/>
          <p:cNvSpPr txBox="1"/>
          <p:nvPr/>
        </p:nvSpPr>
        <p:spPr>
          <a:xfrm>
            <a:off x="2396225" y="4220000"/>
            <a:ext cx="3543600" cy="4002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water storage &amp; groundwater recharge</a:t>
            </a:r>
            <a:endParaRPr>
              <a:latin typeface="Calibri"/>
              <a:ea typeface="Calibri"/>
              <a:cs typeface="Calibri"/>
              <a:sym typeface="Calibri"/>
            </a:endParaRPr>
          </a:p>
        </p:txBody>
      </p:sp>
      <p:sp>
        <p:nvSpPr>
          <p:cNvPr id="100" name="Google Shape;100;p16"/>
          <p:cNvSpPr txBox="1"/>
          <p:nvPr/>
        </p:nvSpPr>
        <p:spPr>
          <a:xfrm>
            <a:off x="2392800" y="4769725"/>
            <a:ext cx="4358400" cy="4002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resilience to disturbances (e.g. fire, drought, etc.)</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7"/>
          <p:cNvSpPr txBox="1">
            <a:spLocks noGrp="1"/>
          </p:cNvSpPr>
          <p:nvPr>
            <p:ph type="title"/>
          </p:nvPr>
        </p:nvSpPr>
        <p:spPr>
          <a:xfrm>
            <a:off x="311700" y="312700"/>
            <a:ext cx="8520600" cy="572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SzPts val="990"/>
              <a:buNone/>
            </a:pPr>
            <a:r>
              <a:rPr lang="en" sz="2420" b="1">
                <a:solidFill>
                  <a:srgbClr val="FFFFFF"/>
                </a:solidFill>
                <a:latin typeface="Calibri"/>
                <a:ea typeface="Calibri"/>
                <a:cs typeface="Calibri"/>
                <a:sym typeface="Calibri"/>
              </a:rPr>
              <a:t>Placer Mining Changes Stream Hydrology</a:t>
            </a:r>
            <a:endParaRPr sz="2420" b="1">
              <a:solidFill>
                <a:srgbClr val="FFFFFF"/>
              </a:solidFill>
              <a:latin typeface="Calibri"/>
              <a:ea typeface="Calibri"/>
              <a:cs typeface="Calibri"/>
              <a:sym typeface="Calibri"/>
            </a:endParaRPr>
          </a:p>
        </p:txBody>
      </p:sp>
      <p:pic>
        <p:nvPicPr>
          <p:cNvPr id="106" name="Google Shape;106;p17"/>
          <p:cNvPicPr preferRelativeResize="0"/>
          <p:nvPr/>
        </p:nvPicPr>
        <p:blipFill>
          <a:blip r:embed="rId3">
            <a:alphaModFix/>
          </a:blip>
          <a:stretch>
            <a:fillRect/>
          </a:stretch>
        </p:blipFill>
        <p:spPr>
          <a:xfrm>
            <a:off x="4297325" y="1069538"/>
            <a:ext cx="4534975" cy="3004421"/>
          </a:xfrm>
          <a:prstGeom prst="rect">
            <a:avLst/>
          </a:prstGeom>
          <a:noFill/>
          <a:ln>
            <a:noFill/>
          </a:ln>
        </p:spPr>
      </p:pic>
      <p:sp>
        <p:nvSpPr>
          <p:cNvPr id="107" name="Google Shape;107;p17"/>
          <p:cNvSpPr txBox="1"/>
          <p:nvPr/>
        </p:nvSpPr>
        <p:spPr>
          <a:xfrm>
            <a:off x="311700" y="1367250"/>
            <a:ext cx="3735600" cy="2955300"/>
          </a:xfrm>
          <a:prstGeom prst="rect">
            <a:avLst/>
          </a:prstGeom>
          <a:noFill/>
          <a:ln>
            <a:noFill/>
          </a:ln>
        </p:spPr>
        <p:txBody>
          <a:bodyPr spcFirstLastPara="1" wrap="square" lIns="91425" tIns="91425" rIns="91425" bIns="91425" anchor="t" anchorCtr="0">
            <a:spAutoFit/>
          </a:bodyPr>
          <a:lstStyle/>
          <a:p>
            <a:pPr marL="457200" lvl="0" indent="-342900" algn="l" rtl="0">
              <a:lnSpc>
                <a:spcPct val="150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Placer mining is a method of extracting gold from streambeds</a:t>
            </a:r>
            <a:endParaRPr sz="1800">
              <a:solidFill>
                <a:schemeClr val="dk1"/>
              </a:solidFill>
              <a:latin typeface="Calibri"/>
              <a:ea typeface="Calibri"/>
              <a:cs typeface="Calibri"/>
              <a:sym typeface="Calibri"/>
            </a:endParaRPr>
          </a:p>
          <a:p>
            <a:pPr marL="457200" lvl="0" indent="-342900" algn="l" rtl="0">
              <a:lnSpc>
                <a:spcPct val="150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Detrimental to riparian ecosystems</a:t>
            </a:r>
            <a:endParaRPr sz="1800">
              <a:solidFill>
                <a:schemeClr val="dk1"/>
              </a:solidFill>
              <a:latin typeface="Calibri"/>
              <a:ea typeface="Calibri"/>
              <a:cs typeface="Calibri"/>
              <a:sym typeface="Calibri"/>
            </a:endParaRPr>
          </a:p>
          <a:p>
            <a:pPr marL="457200" lvl="0" indent="-342900" algn="l" rtl="0">
              <a:lnSpc>
                <a:spcPct val="150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Incises the channel</a:t>
            </a:r>
            <a:endParaRPr sz="1800">
              <a:solidFill>
                <a:schemeClr val="dk1"/>
              </a:solidFill>
              <a:latin typeface="Calibri"/>
              <a:ea typeface="Calibri"/>
              <a:cs typeface="Calibri"/>
              <a:sym typeface="Calibri"/>
            </a:endParaRPr>
          </a:p>
          <a:p>
            <a:pPr marL="457200" lvl="0" indent="-342900" algn="l" rtl="0">
              <a:lnSpc>
                <a:spcPct val="150000"/>
              </a:lnSpc>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Leaves tall dredges along the sides of the stream channel</a:t>
            </a:r>
            <a:endParaRPr sz="2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pic>
        <p:nvPicPr>
          <p:cNvPr id="112" name="Google Shape;112;p18"/>
          <p:cNvPicPr preferRelativeResize="0"/>
          <p:nvPr/>
        </p:nvPicPr>
        <p:blipFill rotWithShape="1">
          <a:blip r:embed="rId3">
            <a:alphaModFix/>
          </a:blip>
          <a:srcRect b="16387"/>
          <a:stretch/>
        </p:blipFill>
        <p:spPr>
          <a:xfrm>
            <a:off x="4401000" y="90000"/>
            <a:ext cx="4369100" cy="2024925"/>
          </a:xfrm>
          <a:prstGeom prst="rect">
            <a:avLst/>
          </a:prstGeom>
          <a:noFill/>
          <a:ln>
            <a:noFill/>
          </a:ln>
        </p:spPr>
      </p:pic>
      <p:pic>
        <p:nvPicPr>
          <p:cNvPr id="113" name="Google Shape;113;p18"/>
          <p:cNvPicPr preferRelativeResize="0"/>
          <p:nvPr/>
        </p:nvPicPr>
        <p:blipFill>
          <a:blip r:embed="rId4">
            <a:alphaModFix/>
          </a:blip>
          <a:stretch>
            <a:fillRect/>
          </a:stretch>
        </p:blipFill>
        <p:spPr>
          <a:xfrm>
            <a:off x="4401000" y="2188200"/>
            <a:ext cx="4572000" cy="2872375"/>
          </a:xfrm>
          <a:prstGeom prst="rect">
            <a:avLst/>
          </a:prstGeom>
          <a:noFill/>
          <a:ln>
            <a:noFill/>
          </a:ln>
        </p:spPr>
      </p:pic>
      <p:sp>
        <p:nvSpPr>
          <p:cNvPr id="114" name="Google Shape;114;p18"/>
          <p:cNvSpPr txBox="1">
            <a:spLocks noGrp="1"/>
          </p:cNvSpPr>
          <p:nvPr>
            <p:ph type="title"/>
          </p:nvPr>
        </p:nvSpPr>
        <p:spPr>
          <a:xfrm>
            <a:off x="133725" y="138500"/>
            <a:ext cx="8520900" cy="572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SzPts val="990"/>
              <a:buNone/>
            </a:pPr>
            <a:r>
              <a:rPr lang="en" sz="2420" b="1">
                <a:solidFill>
                  <a:srgbClr val="FFFFFF"/>
                </a:solidFill>
                <a:latin typeface="Calibri"/>
                <a:ea typeface="Calibri"/>
                <a:cs typeface="Calibri"/>
                <a:sym typeface="Calibri"/>
              </a:rPr>
              <a:t>Ninemile Creek Degradation </a:t>
            </a:r>
            <a:endParaRPr sz="2420" b="1">
              <a:solidFill>
                <a:srgbClr val="FFFFFF"/>
              </a:solidFill>
              <a:latin typeface="Calibri"/>
              <a:ea typeface="Calibri"/>
              <a:cs typeface="Calibri"/>
              <a:sym typeface="Calibri"/>
            </a:endParaRPr>
          </a:p>
        </p:txBody>
      </p:sp>
      <p:sp>
        <p:nvSpPr>
          <p:cNvPr id="115" name="Google Shape;115;p18"/>
          <p:cNvSpPr txBox="1"/>
          <p:nvPr/>
        </p:nvSpPr>
        <p:spPr>
          <a:xfrm>
            <a:off x="133725" y="1209602"/>
            <a:ext cx="3964800" cy="2978400"/>
          </a:xfrm>
          <a:prstGeom prst="rect">
            <a:avLst/>
          </a:prstGeom>
          <a:noFill/>
          <a:ln>
            <a:noFill/>
          </a:ln>
        </p:spPr>
        <p:txBody>
          <a:bodyPr spcFirstLastPara="1" wrap="square" lIns="91425" tIns="91425" rIns="91425" bIns="91425" anchor="t" anchorCtr="0">
            <a:spAutoFit/>
          </a:bodyPr>
          <a:lstStyle/>
          <a:p>
            <a:pPr marL="457200" lvl="0" indent="-342900" algn="l" rtl="0">
              <a:lnSpc>
                <a:spcPct val="150000"/>
              </a:lnSpc>
              <a:spcBef>
                <a:spcPts val="120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30 miles west of Missoula</a:t>
            </a:r>
            <a:endParaRPr sz="1800">
              <a:solidFill>
                <a:srgbClr val="FFFFFF"/>
              </a:solidFill>
              <a:latin typeface="Calibri"/>
              <a:ea typeface="Calibri"/>
              <a:cs typeface="Calibri"/>
              <a:sym typeface="Calibri"/>
            </a:endParaRPr>
          </a:p>
          <a:p>
            <a:pPr marL="457200" lvl="0" indent="-349250" algn="l" rtl="0">
              <a:lnSpc>
                <a:spcPct val="150000"/>
              </a:lnSpc>
              <a:spcBef>
                <a:spcPts val="0"/>
              </a:spcBef>
              <a:spcAft>
                <a:spcPts val="0"/>
              </a:spcAft>
              <a:buClr>
                <a:srgbClr val="FFFFFF"/>
              </a:buClr>
              <a:buSzPts val="1900"/>
              <a:buFont typeface="Calibri"/>
              <a:buChar char="●"/>
            </a:pPr>
            <a:r>
              <a:rPr lang="en" sz="1800">
                <a:solidFill>
                  <a:srgbClr val="FFFFFF"/>
                </a:solidFill>
                <a:latin typeface="Calibri"/>
                <a:ea typeface="Calibri"/>
                <a:cs typeface="Calibri"/>
                <a:sym typeface="Calibri"/>
              </a:rPr>
              <a:t>Straight, incised channel</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10 meter dredge piles</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Disconnected floodplain</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Sediment loading due to significant bank erosion</a:t>
            </a:r>
            <a:endParaRPr sz="1800">
              <a:solidFill>
                <a:srgbClr val="FFFFFF"/>
              </a:solidFill>
              <a:latin typeface="Calibri"/>
              <a:ea typeface="Calibri"/>
              <a:cs typeface="Calibri"/>
              <a:sym typeface="Calibri"/>
            </a:endParaRPr>
          </a:p>
          <a:p>
            <a:pPr marL="457200" lvl="0" indent="-342900" algn="l" rtl="0">
              <a:lnSpc>
                <a:spcPct val="150000"/>
              </a:lnSpc>
              <a:spcBef>
                <a:spcPts val="0"/>
              </a:spcBef>
              <a:spcAft>
                <a:spcPts val="0"/>
              </a:spcAft>
              <a:buClr>
                <a:srgbClr val="FFFFFF"/>
              </a:buClr>
              <a:buSzPts val="1800"/>
              <a:buFont typeface="Calibri"/>
              <a:buChar char="●"/>
            </a:pPr>
            <a:r>
              <a:rPr lang="en" sz="1800">
                <a:solidFill>
                  <a:srgbClr val="FFFFFF"/>
                </a:solidFill>
                <a:latin typeface="Calibri"/>
                <a:ea typeface="Calibri"/>
                <a:cs typeface="Calibri"/>
                <a:sym typeface="Calibri"/>
              </a:rPr>
              <a:t>Habitat loss/alteration</a:t>
            </a:r>
            <a:endParaRPr sz="1800">
              <a:solidFill>
                <a:srgbClr val="FFFFFF"/>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281875" y="0"/>
            <a:ext cx="5476500" cy="7557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b="1">
                <a:latin typeface="Calibri"/>
                <a:ea typeface="Calibri"/>
                <a:cs typeface="Calibri"/>
                <a:sym typeface="Calibri"/>
              </a:rPr>
              <a:t>Restoration Actions Trout Unlimited</a:t>
            </a:r>
            <a:r>
              <a:rPr lang="en"/>
              <a:t> </a:t>
            </a:r>
            <a:endParaRPr/>
          </a:p>
        </p:txBody>
      </p:sp>
      <p:sp>
        <p:nvSpPr>
          <p:cNvPr id="121" name="Google Shape;121;p19"/>
          <p:cNvSpPr txBox="1">
            <a:spLocks noGrp="1"/>
          </p:cNvSpPr>
          <p:nvPr>
            <p:ph type="body" idx="1"/>
          </p:nvPr>
        </p:nvSpPr>
        <p:spPr>
          <a:xfrm>
            <a:off x="0" y="755700"/>
            <a:ext cx="3558300" cy="4189800"/>
          </a:xfrm>
          <a:prstGeom prst="rect">
            <a:avLst/>
          </a:prstGeom>
        </p:spPr>
        <p:txBody>
          <a:bodyPr spcFirstLastPara="1" wrap="square" lIns="91425" tIns="91425" rIns="91425" bIns="91425" anchor="t" anchorCtr="0">
            <a:normAutofit fontScale="62500" lnSpcReduction="10000"/>
          </a:bodyPr>
          <a:lstStyle/>
          <a:p>
            <a:pPr marL="457200" lvl="0" indent="-326395" algn="l" rtl="0">
              <a:lnSpc>
                <a:spcPct val="150000"/>
              </a:lnSpc>
              <a:spcBef>
                <a:spcPts val="130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Removed dredge piles</a:t>
            </a:r>
            <a:endParaRPr sz="2464">
              <a:solidFill>
                <a:schemeClr val="dk1"/>
              </a:solidFill>
              <a:latin typeface="Calibri"/>
              <a:ea typeface="Calibri"/>
              <a:cs typeface="Calibri"/>
              <a:sym typeface="Calibri"/>
            </a:endParaRPr>
          </a:p>
          <a:p>
            <a:pPr marL="457200" lvl="0"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Filled dredge ponds</a:t>
            </a:r>
            <a:endParaRPr sz="2464">
              <a:solidFill>
                <a:schemeClr val="dk1"/>
              </a:solidFill>
              <a:latin typeface="Calibri"/>
              <a:ea typeface="Calibri"/>
              <a:cs typeface="Calibri"/>
              <a:sym typeface="Calibri"/>
            </a:endParaRPr>
          </a:p>
          <a:p>
            <a:pPr marL="457200" lvl="0"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Floodplain was reconnected by </a:t>
            </a:r>
            <a:endParaRPr sz="2464">
              <a:solidFill>
                <a:schemeClr val="dk1"/>
              </a:solidFill>
              <a:latin typeface="Calibri"/>
              <a:ea typeface="Calibri"/>
              <a:cs typeface="Calibri"/>
              <a:sym typeface="Calibri"/>
            </a:endParaRPr>
          </a:p>
          <a:p>
            <a:pPr marL="914400" lvl="1"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reshaping the stream to have slower, sinuous movement </a:t>
            </a:r>
            <a:endParaRPr sz="2464">
              <a:solidFill>
                <a:schemeClr val="dk1"/>
              </a:solidFill>
              <a:latin typeface="Calibri"/>
              <a:ea typeface="Calibri"/>
              <a:cs typeface="Calibri"/>
              <a:sym typeface="Calibri"/>
            </a:endParaRPr>
          </a:p>
          <a:p>
            <a:pPr marL="914400" lvl="1"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contributed to increased sediment deposition</a:t>
            </a:r>
            <a:endParaRPr sz="2464">
              <a:solidFill>
                <a:schemeClr val="dk1"/>
              </a:solidFill>
              <a:latin typeface="Calibri"/>
              <a:ea typeface="Calibri"/>
              <a:cs typeface="Calibri"/>
              <a:sym typeface="Calibri"/>
            </a:endParaRPr>
          </a:p>
          <a:p>
            <a:pPr marL="457200" lvl="0"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Large woody debris placed into the channel </a:t>
            </a:r>
            <a:endParaRPr sz="2464">
              <a:solidFill>
                <a:schemeClr val="dk1"/>
              </a:solidFill>
              <a:latin typeface="Calibri"/>
              <a:ea typeface="Calibri"/>
              <a:cs typeface="Calibri"/>
              <a:sym typeface="Calibri"/>
            </a:endParaRPr>
          </a:p>
          <a:p>
            <a:pPr marL="457200" lvl="0" indent="-326395" algn="l" rtl="0">
              <a:lnSpc>
                <a:spcPct val="150000"/>
              </a:lnSpc>
              <a:spcBef>
                <a:spcPts val="0"/>
              </a:spcBef>
              <a:spcAft>
                <a:spcPts val="0"/>
              </a:spcAft>
              <a:buClr>
                <a:schemeClr val="dk1"/>
              </a:buClr>
              <a:buSzPct val="100000"/>
              <a:buFont typeface="Calibri"/>
              <a:buChar char="●"/>
            </a:pPr>
            <a:r>
              <a:rPr lang="en" sz="2464">
                <a:solidFill>
                  <a:schemeClr val="dk1"/>
                </a:solidFill>
                <a:latin typeface="Calibri"/>
                <a:ea typeface="Calibri"/>
                <a:cs typeface="Calibri"/>
                <a:sym typeface="Calibri"/>
              </a:rPr>
              <a:t>Created pools and riffles that lower stream temperature and increase sediment deposition</a:t>
            </a:r>
            <a:endParaRPr/>
          </a:p>
        </p:txBody>
      </p:sp>
      <p:pic>
        <p:nvPicPr>
          <p:cNvPr id="122" name="Google Shape;122;p19"/>
          <p:cNvPicPr preferRelativeResize="0"/>
          <p:nvPr/>
        </p:nvPicPr>
        <p:blipFill>
          <a:blip r:embed="rId3">
            <a:alphaModFix/>
          </a:blip>
          <a:stretch>
            <a:fillRect/>
          </a:stretch>
        </p:blipFill>
        <p:spPr>
          <a:xfrm>
            <a:off x="3558225" y="725979"/>
            <a:ext cx="5476525" cy="332524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B5394"/>
        </a:solidFill>
        <a:effectLst/>
      </p:bgPr>
    </p:bg>
    <p:spTree>
      <p:nvGrpSpPr>
        <p:cNvPr id="1" name="Shape 126"/>
        <p:cNvGrpSpPr/>
        <p:nvPr/>
      </p:nvGrpSpPr>
      <p:grpSpPr>
        <a:xfrm>
          <a:off x="0" y="0"/>
          <a:ext cx="0" cy="0"/>
          <a:chOff x="0" y="0"/>
          <a:chExt cx="0" cy="0"/>
        </a:xfrm>
      </p:grpSpPr>
      <p:pic>
        <p:nvPicPr>
          <p:cNvPr id="127" name="Google Shape;127;p20"/>
          <p:cNvPicPr preferRelativeResize="0"/>
          <p:nvPr/>
        </p:nvPicPr>
        <p:blipFill rotWithShape="1">
          <a:blip r:embed="rId3">
            <a:alphaModFix amt="82000"/>
          </a:blip>
          <a:srcRect l="14478"/>
          <a:stretch/>
        </p:blipFill>
        <p:spPr>
          <a:xfrm>
            <a:off x="0" y="0"/>
            <a:ext cx="7820001" cy="5143501"/>
          </a:xfrm>
          <a:prstGeom prst="rect">
            <a:avLst/>
          </a:prstGeom>
          <a:noFill/>
          <a:ln>
            <a:noFill/>
          </a:ln>
          <a:effectLst>
            <a:outerShdw blurRad="900113" dist="19050" dir="5400000" algn="bl" rotWithShape="0">
              <a:srgbClr val="0B5394"/>
            </a:outerShdw>
          </a:effectLst>
        </p:spPr>
      </p:pic>
      <p:sp>
        <p:nvSpPr>
          <p:cNvPr id="128" name="Google Shape;128;p20"/>
          <p:cNvSpPr txBox="1">
            <a:spLocks noGrp="1"/>
          </p:cNvSpPr>
          <p:nvPr>
            <p:ph type="title"/>
          </p:nvPr>
        </p:nvSpPr>
        <p:spPr>
          <a:xfrm>
            <a:off x="117900" y="258550"/>
            <a:ext cx="4454100" cy="1030200"/>
          </a:xfrm>
          <a:prstGeom prst="rect">
            <a:avLst/>
          </a:prstGeom>
          <a:effectLst>
            <a:outerShdw blurRad="57150" dist="28575" dir="5400000" algn="bl" rotWithShape="0">
              <a:srgbClr val="000000"/>
            </a:outerShdw>
          </a:effectLst>
        </p:spPr>
        <p:txBody>
          <a:bodyPr spcFirstLastPara="1" wrap="square" lIns="91425" tIns="91425" rIns="91425" bIns="91425" anchor="b" anchorCtr="0">
            <a:noAutofit/>
          </a:bodyPr>
          <a:lstStyle/>
          <a:p>
            <a:pPr marL="0" lvl="0" indent="0" algn="l" rtl="0">
              <a:spcBef>
                <a:spcPts val="0"/>
              </a:spcBef>
              <a:spcAft>
                <a:spcPts val="0"/>
              </a:spcAft>
              <a:buNone/>
            </a:pPr>
            <a:r>
              <a:rPr lang="en" sz="2300" b="1">
                <a:latin typeface="Calibri"/>
                <a:ea typeface="Calibri"/>
                <a:cs typeface="Calibri"/>
                <a:sym typeface="Calibri"/>
              </a:rPr>
              <a:t>Research on Post-Restoration Recovery in the Ninemile</a:t>
            </a:r>
            <a:endParaRPr sz="2300" b="1">
              <a:latin typeface="Calibri"/>
              <a:ea typeface="Calibri"/>
              <a:cs typeface="Calibri"/>
              <a:sym typeface="Calibri"/>
            </a:endParaRPr>
          </a:p>
        </p:txBody>
      </p:sp>
      <p:sp>
        <p:nvSpPr>
          <p:cNvPr id="129" name="Google Shape;129;p20"/>
          <p:cNvSpPr txBox="1">
            <a:spLocks noGrp="1"/>
          </p:cNvSpPr>
          <p:nvPr>
            <p:ph type="body" idx="1"/>
          </p:nvPr>
        </p:nvSpPr>
        <p:spPr>
          <a:xfrm>
            <a:off x="295625" y="1432513"/>
            <a:ext cx="3426900" cy="568800"/>
          </a:xfrm>
          <a:prstGeom prst="rect">
            <a:avLst/>
          </a:prstGeom>
          <a:effectLst>
            <a:outerShdw blurRad="57150" dist="19050" dir="5400000" algn="bl" rotWithShape="0">
              <a:srgbClr val="000000"/>
            </a:outerShdw>
          </a:effectLst>
        </p:spPr>
        <p:txBody>
          <a:bodyPr spcFirstLastPara="1" wrap="square" lIns="91425" tIns="91425" rIns="91425" bIns="91425" anchor="t" anchorCtr="0">
            <a:normAutofit fontScale="62500"/>
          </a:bodyPr>
          <a:lstStyle/>
          <a:p>
            <a:pPr marL="0" lvl="0" indent="0" algn="l" rtl="0">
              <a:spcBef>
                <a:spcPts val="0"/>
              </a:spcBef>
              <a:spcAft>
                <a:spcPts val="1200"/>
              </a:spcAft>
              <a:buNone/>
            </a:pPr>
            <a:r>
              <a:rPr lang="en" sz="4025">
                <a:solidFill>
                  <a:srgbClr val="FFFFFF"/>
                </a:solidFill>
                <a:latin typeface="Calibri"/>
                <a:ea typeface="Calibri"/>
                <a:cs typeface="Calibri"/>
                <a:sym typeface="Calibri"/>
              </a:rPr>
              <a:t>Prior studies show:</a:t>
            </a:r>
            <a:endParaRPr>
              <a:solidFill>
                <a:srgbClr val="FFFFFF"/>
              </a:solidFill>
              <a:latin typeface="Calibri"/>
              <a:ea typeface="Calibri"/>
              <a:cs typeface="Calibri"/>
              <a:sym typeface="Calibri"/>
            </a:endParaRPr>
          </a:p>
        </p:txBody>
      </p:sp>
      <p:sp>
        <p:nvSpPr>
          <p:cNvPr id="130" name="Google Shape;130;p20"/>
          <p:cNvSpPr txBox="1"/>
          <p:nvPr/>
        </p:nvSpPr>
        <p:spPr>
          <a:xfrm>
            <a:off x="4571988" y="4661375"/>
            <a:ext cx="4563300" cy="3693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457200" lvl="0" indent="0" algn="l" rtl="0">
              <a:lnSpc>
                <a:spcPct val="115000"/>
              </a:lnSpc>
              <a:spcBef>
                <a:spcPts val="0"/>
              </a:spcBef>
              <a:spcAft>
                <a:spcPts val="1200"/>
              </a:spcAft>
              <a:buNone/>
            </a:pPr>
            <a:r>
              <a:rPr lang="en" sz="1200">
                <a:solidFill>
                  <a:schemeClr val="dk1"/>
                </a:solidFill>
              </a:rPr>
              <a:t>(A. Ahler-Mull, D. Novotny, E. Peterson, K. Krasaitis 2019)</a:t>
            </a:r>
            <a:endParaRPr/>
          </a:p>
        </p:txBody>
      </p:sp>
      <p:pic>
        <p:nvPicPr>
          <p:cNvPr id="131" name="Google Shape;131;p20"/>
          <p:cNvPicPr preferRelativeResize="0"/>
          <p:nvPr/>
        </p:nvPicPr>
        <p:blipFill>
          <a:blip r:embed="rId4">
            <a:alphaModFix/>
          </a:blip>
          <a:stretch>
            <a:fillRect/>
          </a:stretch>
        </p:blipFill>
        <p:spPr>
          <a:xfrm>
            <a:off x="4685363" y="2342488"/>
            <a:ext cx="4248676" cy="2318875"/>
          </a:xfrm>
          <a:prstGeom prst="rect">
            <a:avLst/>
          </a:prstGeom>
          <a:noFill/>
          <a:ln>
            <a:noFill/>
          </a:ln>
          <a:effectLst>
            <a:outerShdw blurRad="500063" dist="19050" dir="5400000" algn="bl" rotWithShape="0">
              <a:srgbClr val="FFFFFF"/>
            </a:outerShdw>
          </a:effectLst>
        </p:spPr>
      </p:pic>
      <p:sp>
        <p:nvSpPr>
          <p:cNvPr id="132" name="Google Shape;132;p20"/>
          <p:cNvSpPr txBox="1"/>
          <p:nvPr/>
        </p:nvSpPr>
        <p:spPr>
          <a:xfrm>
            <a:off x="295625" y="2145075"/>
            <a:ext cx="3831600" cy="12621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42900" algn="l" rtl="0">
              <a:spcBef>
                <a:spcPts val="0"/>
              </a:spcBef>
              <a:spcAft>
                <a:spcPts val="0"/>
              </a:spcAft>
              <a:buClr>
                <a:srgbClr val="FFFFFF"/>
              </a:buClr>
              <a:buSzPts val="1800"/>
              <a:buChar char="●"/>
            </a:pPr>
            <a:r>
              <a:rPr lang="en" sz="1700">
                <a:solidFill>
                  <a:srgbClr val="FFFFFF"/>
                </a:solidFill>
                <a:latin typeface="Calibri"/>
                <a:ea typeface="Calibri"/>
                <a:cs typeface="Calibri"/>
                <a:sym typeface="Calibri"/>
              </a:rPr>
              <a:t>Soil organic matter and vegetation cover only resemble reference conditions 5 years post-restoration (i.e. in the 2014 reach)</a:t>
            </a:r>
            <a:r>
              <a:rPr lang="en" sz="1800">
                <a:solidFill>
                  <a:srgbClr val="FFFFFF"/>
                </a:solidFill>
              </a:rPr>
              <a:t> </a:t>
            </a:r>
            <a:endParaRPr sz="1800">
              <a:solidFill>
                <a:srgbClr val="FFFFFF"/>
              </a:solidFill>
            </a:endParaRPr>
          </a:p>
        </p:txBody>
      </p:sp>
      <p:pic>
        <p:nvPicPr>
          <p:cNvPr id="133" name="Google Shape;133;p20"/>
          <p:cNvPicPr preferRelativeResize="0"/>
          <p:nvPr/>
        </p:nvPicPr>
        <p:blipFill>
          <a:blip r:embed="rId5">
            <a:alphaModFix/>
          </a:blip>
          <a:stretch>
            <a:fillRect/>
          </a:stretch>
        </p:blipFill>
        <p:spPr>
          <a:xfrm>
            <a:off x="4689713" y="113650"/>
            <a:ext cx="4239999" cy="2119999"/>
          </a:xfrm>
          <a:prstGeom prst="rect">
            <a:avLst/>
          </a:prstGeom>
          <a:noFill/>
          <a:ln>
            <a:noFill/>
          </a:ln>
          <a:effectLst>
            <a:outerShdw blurRad="714375" dist="19050" dir="5400000" algn="bl" rotWithShape="0">
              <a:srgbClr val="FFFFFF"/>
            </a:outerShdw>
          </a:effectLst>
        </p:spPr>
      </p:pic>
      <p:sp>
        <p:nvSpPr>
          <p:cNvPr id="134" name="Google Shape;134;p20"/>
          <p:cNvSpPr txBox="1"/>
          <p:nvPr/>
        </p:nvSpPr>
        <p:spPr>
          <a:xfrm>
            <a:off x="295625" y="3550925"/>
            <a:ext cx="3426900" cy="969600"/>
          </a:xfrm>
          <a:prstGeom prst="rect">
            <a:avLst/>
          </a:prstGeom>
          <a:noFill/>
          <a:ln>
            <a:noFill/>
          </a:ln>
          <a:effectLst>
            <a:outerShdw blurRad="57150" dist="19050" dir="5400000" algn="bl" rotWithShape="0">
              <a:srgbClr val="000000"/>
            </a:outerShdw>
          </a:effectLst>
        </p:spPr>
        <p:txBody>
          <a:bodyPr spcFirstLastPara="1" wrap="square" lIns="91425" tIns="91425" rIns="91425" bIns="91425" anchor="t" anchorCtr="0">
            <a:spAutoFit/>
          </a:bodyPr>
          <a:lstStyle/>
          <a:p>
            <a:pPr marL="457200" lvl="0" indent="-336550" algn="l" rtl="0">
              <a:spcBef>
                <a:spcPts val="0"/>
              </a:spcBef>
              <a:spcAft>
                <a:spcPts val="0"/>
              </a:spcAft>
              <a:buClr>
                <a:schemeClr val="dk1"/>
              </a:buClr>
              <a:buSzPts val="1700"/>
              <a:buFont typeface="Calibri"/>
              <a:buChar char="●"/>
            </a:pPr>
            <a:r>
              <a:rPr lang="en" sz="1700">
                <a:solidFill>
                  <a:schemeClr val="dk1"/>
                </a:solidFill>
                <a:latin typeface="Calibri"/>
                <a:ea typeface="Calibri"/>
                <a:cs typeface="Calibri"/>
                <a:sym typeface="Calibri"/>
              </a:rPr>
              <a:t>As recent as 2019, beaver had only recolonized Phase I (the same reach)</a:t>
            </a:r>
            <a:endParaRPr sz="17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body" idx="1"/>
          </p:nvPr>
        </p:nvSpPr>
        <p:spPr>
          <a:xfrm>
            <a:off x="311700" y="586225"/>
            <a:ext cx="8520600" cy="37713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018"/>
              <a:buNone/>
            </a:pPr>
            <a:endParaRPr sz="2327">
              <a:solidFill>
                <a:srgbClr val="FFFFFF"/>
              </a:solidFill>
              <a:latin typeface="Calibri"/>
              <a:ea typeface="Calibri"/>
              <a:cs typeface="Calibri"/>
              <a:sym typeface="Calibri"/>
            </a:endParaRPr>
          </a:p>
          <a:p>
            <a:pPr marL="457200" lvl="0" indent="-376396" algn="l" rtl="0">
              <a:lnSpc>
                <a:spcPct val="100000"/>
              </a:lnSpc>
              <a:spcBef>
                <a:spcPts val="1200"/>
              </a:spcBef>
              <a:spcAft>
                <a:spcPts val="0"/>
              </a:spcAft>
              <a:buClr>
                <a:srgbClr val="FFFFFF"/>
              </a:buClr>
              <a:buSzPts val="2328"/>
              <a:buFont typeface="Calibri"/>
              <a:buAutoNum type="arabicPeriod"/>
            </a:pPr>
            <a:r>
              <a:rPr lang="en" sz="2327">
                <a:solidFill>
                  <a:srgbClr val="FFFFFF"/>
                </a:solidFill>
                <a:latin typeface="Calibri"/>
                <a:ea typeface="Calibri"/>
                <a:cs typeface="Calibri"/>
                <a:sym typeface="Calibri"/>
              </a:rPr>
              <a:t>How has plant community composition and cover changed over time?</a:t>
            </a:r>
            <a:endParaRPr sz="2327">
              <a:solidFill>
                <a:srgbClr val="FFFFFF"/>
              </a:solidFill>
              <a:latin typeface="Calibri"/>
              <a:ea typeface="Calibri"/>
              <a:cs typeface="Calibri"/>
              <a:sym typeface="Calibri"/>
            </a:endParaRPr>
          </a:p>
          <a:p>
            <a:pPr marL="457200" lvl="0" indent="0" algn="l" rtl="0">
              <a:lnSpc>
                <a:spcPct val="100000"/>
              </a:lnSpc>
              <a:spcBef>
                <a:spcPts val="1200"/>
              </a:spcBef>
              <a:spcAft>
                <a:spcPts val="0"/>
              </a:spcAft>
              <a:buNone/>
            </a:pPr>
            <a:endParaRPr sz="2327">
              <a:solidFill>
                <a:srgbClr val="FFFFFF"/>
              </a:solidFill>
              <a:latin typeface="Calibri"/>
              <a:ea typeface="Calibri"/>
              <a:cs typeface="Calibri"/>
              <a:sym typeface="Calibri"/>
            </a:endParaRPr>
          </a:p>
          <a:p>
            <a:pPr marL="457200" lvl="0" indent="-376396" algn="l" rtl="0">
              <a:lnSpc>
                <a:spcPct val="100000"/>
              </a:lnSpc>
              <a:spcBef>
                <a:spcPts val="1200"/>
              </a:spcBef>
              <a:spcAft>
                <a:spcPts val="0"/>
              </a:spcAft>
              <a:buClr>
                <a:srgbClr val="FFFFFF"/>
              </a:buClr>
              <a:buSzPts val="2328"/>
              <a:buFont typeface="Calibri"/>
              <a:buAutoNum type="arabicPeriod"/>
            </a:pPr>
            <a:r>
              <a:rPr lang="en" sz="2327">
                <a:solidFill>
                  <a:srgbClr val="FFFFFF"/>
                </a:solidFill>
                <a:latin typeface="Calibri"/>
                <a:ea typeface="Calibri"/>
                <a:cs typeface="Calibri"/>
                <a:sym typeface="Calibri"/>
              </a:rPr>
              <a:t>How has soil organic matter changed over time?</a:t>
            </a:r>
            <a:endParaRPr sz="2327">
              <a:solidFill>
                <a:srgbClr val="FFFFFF"/>
              </a:solidFill>
              <a:latin typeface="Calibri"/>
              <a:ea typeface="Calibri"/>
              <a:cs typeface="Calibri"/>
              <a:sym typeface="Calibri"/>
            </a:endParaRPr>
          </a:p>
          <a:p>
            <a:pPr marL="457200" lvl="0" indent="0" algn="l" rtl="0">
              <a:lnSpc>
                <a:spcPct val="100000"/>
              </a:lnSpc>
              <a:spcBef>
                <a:spcPts val="1200"/>
              </a:spcBef>
              <a:spcAft>
                <a:spcPts val="0"/>
              </a:spcAft>
              <a:buNone/>
            </a:pPr>
            <a:endParaRPr sz="2327">
              <a:solidFill>
                <a:srgbClr val="FFFFFF"/>
              </a:solidFill>
              <a:latin typeface="Calibri"/>
              <a:ea typeface="Calibri"/>
              <a:cs typeface="Calibri"/>
              <a:sym typeface="Calibri"/>
            </a:endParaRPr>
          </a:p>
          <a:p>
            <a:pPr marL="457200" lvl="0" indent="-376396" algn="l" rtl="0">
              <a:lnSpc>
                <a:spcPct val="100000"/>
              </a:lnSpc>
              <a:spcBef>
                <a:spcPts val="1200"/>
              </a:spcBef>
              <a:spcAft>
                <a:spcPts val="0"/>
              </a:spcAft>
              <a:buClr>
                <a:srgbClr val="FFFFFF"/>
              </a:buClr>
              <a:buSzPts val="2328"/>
              <a:buFont typeface="Calibri"/>
              <a:buAutoNum type="arabicPeriod"/>
            </a:pPr>
            <a:r>
              <a:rPr lang="en" sz="2327">
                <a:solidFill>
                  <a:schemeClr val="dk1"/>
                </a:solidFill>
                <a:latin typeface="Calibri"/>
                <a:ea typeface="Calibri"/>
                <a:cs typeface="Calibri"/>
                <a:sym typeface="Calibri"/>
              </a:rPr>
              <a:t>How has beaver presence impacted recovery of vegetation and organic matter in soils? </a:t>
            </a:r>
            <a:endParaRPr sz="2327">
              <a:solidFill>
                <a:srgbClr val="FFFFFF"/>
              </a:solidFill>
              <a:latin typeface="Calibri"/>
              <a:ea typeface="Calibri"/>
              <a:cs typeface="Calibri"/>
              <a:sym typeface="Calibri"/>
            </a:endParaRPr>
          </a:p>
        </p:txBody>
      </p:sp>
      <p:sp>
        <p:nvSpPr>
          <p:cNvPr id="140" name="Google Shape;140;p21"/>
          <p:cNvSpPr txBox="1"/>
          <p:nvPr/>
        </p:nvSpPr>
        <p:spPr>
          <a:xfrm>
            <a:off x="311700" y="278625"/>
            <a:ext cx="41577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b="1">
                <a:solidFill>
                  <a:srgbClr val="FFFFFF"/>
                </a:solidFill>
                <a:latin typeface="Calibri"/>
                <a:ea typeface="Calibri"/>
                <a:cs typeface="Calibri"/>
                <a:sym typeface="Calibri"/>
              </a:rPr>
              <a:t>Research Questions</a:t>
            </a:r>
            <a:endParaRPr sz="2700" b="1">
              <a:solidFill>
                <a:srgbClr val="FFFFFF"/>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3182</Words>
  <Application>Microsoft Office PowerPoint</Application>
  <PresentationFormat>On-screen Show (16:9)</PresentationFormat>
  <Paragraphs>171</Paragraphs>
  <Slides>18</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Simple Dark</vt:lpstr>
      <vt:lpstr>Assessing the Role of Time and Beavers in Driving Recovery following Restoration</vt:lpstr>
      <vt:lpstr>Riparian Ecosystems</vt:lpstr>
      <vt:lpstr>Agents of disturbance: beaver</vt:lpstr>
      <vt:lpstr>PowerPoint Presentation</vt:lpstr>
      <vt:lpstr>Placer Mining Changes Stream Hydrology</vt:lpstr>
      <vt:lpstr>Ninemile Creek Degradation </vt:lpstr>
      <vt:lpstr>Restoration Actions Trout Unlimited </vt:lpstr>
      <vt:lpstr>Research on Post-Restoration Recovery in the Ninemile</vt:lpstr>
      <vt:lpstr>PowerPoint Presentation</vt:lpstr>
      <vt:lpstr>Study Variables</vt:lpstr>
      <vt:lpstr>Plant Community Composition &amp; Cover </vt:lpstr>
      <vt:lpstr>Line Point Intercept</vt:lpstr>
      <vt:lpstr>Soil Organic Matter </vt:lpstr>
      <vt:lpstr>Organic Matter Measurement Methods</vt:lpstr>
      <vt:lpstr>Monitoring for Beaver Distribution</vt:lpstr>
      <vt:lpstr>Expected Outcomes</vt:lpstr>
      <vt:lpstr>Expected Benefits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the Role of Time and Beavers in Driving Recovery following Restoration</dc:title>
  <cp:lastModifiedBy>Shawnalee Voyles</cp:lastModifiedBy>
  <cp:revision>1</cp:revision>
  <dcterms:modified xsi:type="dcterms:W3CDTF">2021-04-11T23:37:20Z</dcterms:modified>
</cp:coreProperties>
</file>